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2" r:id="rId3"/>
    <p:sldId id="338" r:id="rId4"/>
    <p:sldId id="321" r:id="rId5"/>
    <p:sldId id="322" r:id="rId6"/>
    <p:sldId id="323" r:id="rId7"/>
    <p:sldId id="324" r:id="rId8"/>
    <p:sldId id="329" r:id="rId9"/>
    <p:sldId id="325" r:id="rId10"/>
    <p:sldId id="326" r:id="rId11"/>
    <p:sldId id="327" r:id="rId12"/>
    <p:sldId id="328" r:id="rId13"/>
    <p:sldId id="330" r:id="rId14"/>
    <p:sldId id="331" r:id="rId15"/>
    <p:sldId id="332" r:id="rId16"/>
    <p:sldId id="337" r:id="rId17"/>
    <p:sldId id="333" r:id="rId18"/>
    <p:sldId id="334" r:id="rId19"/>
    <p:sldId id="335" r:id="rId20"/>
    <p:sldId id="336" r:id="rId2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3EB"/>
    <a:srgbClr val="FFF7F3"/>
    <a:srgbClr val="F8DFF0"/>
    <a:srgbClr val="800000"/>
    <a:srgbClr val="FFFF8B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6" autoAdjust="0"/>
    <p:restoredTop sz="94684" autoAdjust="0"/>
  </p:normalViewPr>
  <p:slideViewPr>
    <p:cSldViewPr>
      <p:cViewPr varScale="1">
        <p:scale>
          <a:sx n="116" d="100"/>
          <a:sy n="116" d="100"/>
        </p:scale>
        <p:origin x="-141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7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903F6D4-391E-4FD1-832D-082385455723}" type="datetimeFigureOut">
              <a:rPr lang="fr-FR" smtClean="0"/>
              <a:pPr/>
              <a:t>9/8/14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41A836A-809C-4B6B-8F3B-106C7434EABB}" type="slidenum">
              <a:rPr lang="fr-BE" smtClean="0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58629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AE02B9-FBD2-43C6-9215-2B8038F192E1}" type="datetimeFigureOut">
              <a:rPr lang="fr-FR" smtClean="0"/>
              <a:pPr/>
              <a:t>9/8/14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8F2BC-EAAB-4030-AE40-C7E2573B34D6}" type="slidenum">
              <a:rPr lang="fr-BE" smtClean="0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17875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8F2BC-EAAB-4030-AE40-C7E2573B34D6}" type="slidenum">
              <a:rPr lang="fr-BE" smtClean="0"/>
              <a:pPr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85462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CB957DA-E10A-46DE-944B-C6C734ED21F5}" type="datetime1">
              <a:rPr lang="en-US" smtClean="0"/>
              <a:t>9/8/14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DD89-8A4F-4E6F-9DC3-F0E473C3AA45}" type="datetime1">
              <a:rPr lang="en-US" smtClean="0"/>
              <a:t>9/8/14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2ECB3D4-A814-4106-8EDF-ADA9EB42614F}" type="datetime1">
              <a:rPr lang="en-US" smtClean="0"/>
              <a:t>9/8/14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D9B30-EFC6-4151-A015-9EAB71C0E573}" type="datetime1">
              <a:rPr lang="en-US" smtClean="0"/>
              <a:t>9/8/14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71C3A-B957-4058-B8ED-99A2523CCA14}" type="datetime1">
              <a:rPr lang="en-US" smtClean="0"/>
              <a:t>9/8/14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6AAE059-5DFC-41C1-A5FF-E50061B12E66}" type="datetime1">
              <a:rPr lang="en-US" smtClean="0"/>
              <a:t>9/8/14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F5C3119-2647-44FC-88D9-3457ED259308}" type="datetime1">
              <a:rPr lang="en-US" smtClean="0"/>
              <a:t>9/8/14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470A9-3555-4D40-AB1C-ED989CE6D46D}" type="datetime1">
              <a:rPr lang="en-US" smtClean="0"/>
              <a:t>9/8/14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DC299-7110-411E-9EEC-030D6CDB49F9}" type="datetime1">
              <a:rPr lang="en-US" smtClean="0"/>
              <a:t>9/8/14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DB62C-E330-425B-B2F7-9C20B52F2868}" type="datetime1">
              <a:rPr lang="en-US" smtClean="0"/>
              <a:t>9/8/14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5374623-CFC1-412C-97A4-04D4E59B64C2}" type="datetime1">
              <a:rPr lang="en-US" smtClean="0"/>
              <a:t>9/8/14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E446779-0DA1-4074-99C1-35A6BC8DD2E8}" type="datetime1">
              <a:rPr lang="en-US" smtClean="0"/>
              <a:t>9/8/14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CS/ENGRD 2110</a:t>
            </a:r>
            <a:br>
              <a:rPr lang="fr-BE" dirty="0" smtClean="0"/>
            </a:br>
            <a:r>
              <a:rPr lang="fr-BE" dirty="0" smtClean="0"/>
              <a:t>Spring 2014</a:t>
            </a:r>
            <a:endParaRPr lang="fr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BE" dirty="0" smtClean="0"/>
              <a:t>Lecture 5: Local vars; Inside-out rule; constructors</a:t>
            </a:r>
          </a:p>
          <a:p>
            <a:r>
              <a:rPr lang="fr-BE" dirty="0" smtClean="0"/>
              <a:t>http://courses.cs.cornell.edu/cs2110</a:t>
            </a: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800000"/>
                </a:solidFill>
              </a:rPr>
              <a:t>Parameters participate in inside-out rule</a:t>
            </a:r>
            <a:endParaRPr lang="en-US" sz="3600" dirty="0">
              <a:solidFill>
                <a:srgbClr val="8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95400"/>
            <a:ext cx="533400" cy="244476"/>
          </a:xfrm>
        </p:spPr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457200" y="2362200"/>
            <a:ext cx="3657600" cy="2995613"/>
            <a:chOff x="480" y="2001"/>
            <a:chExt cx="1872" cy="1887"/>
          </a:xfrm>
        </p:grpSpPr>
        <p:sp>
          <p:nvSpPr>
            <p:cNvPr id="8" name="Text Box 14"/>
            <p:cNvSpPr txBox="1">
              <a:spLocks noChangeArrowheads="1"/>
            </p:cNvSpPr>
            <p:nvPr/>
          </p:nvSpPr>
          <p:spPr bwMode="auto">
            <a:xfrm>
              <a:off x="528" y="2620"/>
              <a:ext cx="1488" cy="1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>
                <a:spcBef>
                  <a:spcPct val="5000"/>
                </a:spcBef>
              </a:pPr>
              <a:endParaRPr lang="en-US" dirty="0"/>
            </a:p>
            <a:p>
              <a:pPr>
                <a:spcBef>
                  <a:spcPct val="5000"/>
                </a:spcBef>
              </a:pPr>
              <a:r>
                <a:rPr lang="en-US" dirty="0" err="1" smtClean="0"/>
                <a:t>setN</a:t>
              </a:r>
              <a:r>
                <a:rPr lang="en-US" dirty="0" smtClean="0"/>
                <a:t>(</a:t>
              </a:r>
              <a:r>
                <a:rPr lang="en-US" dirty="0"/>
                <a:t>String </a:t>
              </a:r>
              <a:r>
                <a:rPr lang="en-US" dirty="0" smtClean="0">
                  <a:solidFill>
                    <a:srgbClr val="FF0000"/>
                  </a:solidFill>
                </a:rPr>
                <a:t>name</a:t>
              </a:r>
              <a:r>
                <a:rPr lang="en-US" dirty="0" smtClean="0"/>
                <a:t>) {</a:t>
              </a:r>
            </a:p>
            <a:p>
              <a:pPr>
                <a:spcBef>
                  <a:spcPct val="5000"/>
                </a:spcBef>
              </a:pPr>
              <a:endParaRPr lang="en-US" dirty="0"/>
            </a:p>
            <a:p>
              <a:pPr>
                <a:spcBef>
                  <a:spcPct val="5000"/>
                </a:spcBef>
              </a:pPr>
              <a:r>
                <a:rPr lang="en-US" dirty="0">
                  <a:solidFill>
                    <a:srgbClr val="0000FF"/>
                  </a:solidFill>
                </a:rPr>
                <a:t>   </a:t>
              </a:r>
              <a:r>
                <a:rPr lang="en-US" dirty="0" smtClean="0">
                  <a:solidFill>
                    <a:srgbClr val="0000FF"/>
                  </a:solidFill>
                </a:rPr>
                <a:t>n</a:t>
              </a:r>
              <a:r>
                <a:rPr lang="en-US" dirty="0" smtClean="0"/>
                <a:t>= </a:t>
              </a:r>
              <a:r>
                <a:rPr lang="en-US" dirty="0" smtClean="0">
                  <a:solidFill>
                    <a:srgbClr val="FF0000"/>
                  </a:solidFill>
                </a:rPr>
                <a:t>name</a:t>
              </a:r>
              <a:r>
                <a:rPr lang="en-US" dirty="0" smtClean="0"/>
                <a:t>;</a:t>
              </a:r>
              <a:endParaRPr lang="en-US" dirty="0"/>
            </a:p>
            <a:p>
              <a:pPr>
                <a:spcBef>
                  <a:spcPct val="5000"/>
                </a:spcBef>
              </a:pPr>
              <a:r>
                <a:rPr lang="en-US" dirty="0"/>
                <a:t>}</a:t>
              </a:r>
            </a:p>
          </p:txBody>
        </p: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480" y="2001"/>
              <a:ext cx="1872" cy="1872"/>
              <a:chOff x="480" y="2001"/>
              <a:chExt cx="1872" cy="1872"/>
            </a:xfrm>
          </p:grpSpPr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480" y="2304"/>
                <a:ext cx="1872" cy="156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1" name="Text Box 9"/>
              <p:cNvSpPr txBox="1">
                <a:spLocks noChangeArrowheads="1"/>
              </p:cNvSpPr>
              <p:nvPr/>
            </p:nvSpPr>
            <p:spPr bwMode="auto">
              <a:xfrm>
                <a:off x="1584" y="2304"/>
                <a:ext cx="768" cy="29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/>
                  <a:t>Person</a:t>
                </a:r>
              </a:p>
            </p:txBody>
          </p:sp>
          <p:sp>
            <p:nvSpPr>
              <p:cNvPr id="12" name="Text Box 10"/>
              <p:cNvSpPr txBox="1">
                <a:spLocks noChangeArrowheads="1"/>
              </p:cNvSpPr>
              <p:nvPr/>
            </p:nvSpPr>
            <p:spPr bwMode="auto">
              <a:xfrm>
                <a:off x="480" y="2001"/>
                <a:ext cx="819" cy="29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dirty="0" smtClean="0"/>
                  <a:t>Person@a0</a:t>
                </a:r>
                <a:endParaRPr lang="en-US" dirty="0"/>
              </a:p>
            </p:txBody>
          </p:sp>
        </p:grpSp>
      </p:grpSp>
      <p:sp>
        <p:nvSpPr>
          <p:cNvPr id="13" name="Line 27"/>
          <p:cNvSpPr>
            <a:spLocks noChangeShapeType="1"/>
          </p:cNvSpPr>
          <p:nvPr/>
        </p:nvSpPr>
        <p:spPr bwMode="auto">
          <a:xfrm flipV="1">
            <a:off x="990600" y="3505200"/>
            <a:ext cx="76200" cy="10668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" name="Group 30"/>
          <p:cNvGrpSpPr>
            <a:grpSpLocks/>
          </p:cNvGrpSpPr>
          <p:nvPr/>
        </p:nvGrpSpPr>
        <p:grpSpPr bwMode="auto">
          <a:xfrm>
            <a:off x="914400" y="3046416"/>
            <a:ext cx="914400" cy="461963"/>
            <a:chOff x="384" y="2496"/>
            <a:chExt cx="576" cy="291"/>
          </a:xfrm>
        </p:grpSpPr>
        <p:sp>
          <p:nvSpPr>
            <p:cNvPr id="15" name="Text Box 31"/>
            <p:cNvSpPr txBox="1">
              <a:spLocks noChangeArrowheads="1"/>
            </p:cNvSpPr>
            <p:nvPr/>
          </p:nvSpPr>
          <p:spPr bwMode="auto">
            <a:xfrm>
              <a:off x="384" y="2496"/>
              <a:ext cx="33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dirty="0" smtClean="0">
                  <a:solidFill>
                    <a:srgbClr val="0000FF"/>
                  </a:solidFill>
                </a:rPr>
                <a:t>n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6" name="Rectangle 32"/>
            <p:cNvSpPr>
              <a:spLocks noChangeArrowheads="1"/>
            </p:cNvSpPr>
            <p:nvPr/>
          </p:nvSpPr>
          <p:spPr bwMode="auto">
            <a:xfrm>
              <a:off x="672" y="2592"/>
              <a:ext cx="288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" name="Line 47"/>
          <p:cNvSpPr>
            <a:spLocks noChangeShapeType="1"/>
          </p:cNvSpPr>
          <p:nvPr/>
        </p:nvSpPr>
        <p:spPr bwMode="auto">
          <a:xfrm flipV="1">
            <a:off x="1752600" y="4114800"/>
            <a:ext cx="685800" cy="533400"/>
          </a:xfrm>
          <a:prstGeom prst="line">
            <a:avLst/>
          </a:prstGeom>
          <a:noFill/>
          <a:ln w="25400">
            <a:solidFill>
              <a:srgbClr val="E41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" name="Straight Connector 42"/>
          <p:cNvCxnSpPr>
            <a:cxnSpLocks noChangeShapeType="1"/>
          </p:cNvCxnSpPr>
          <p:nvPr/>
        </p:nvCxnSpPr>
        <p:spPr bwMode="auto">
          <a:xfrm rot="5400000">
            <a:off x="1866901" y="4379912"/>
            <a:ext cx="464820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" name="Rectangle 46"/>
          <p:cNvSpPr>
            <a:spLocks noChangeArrowheads="1"/>
          </p:cNvSpPr>
          <p:nvPr/>
        </p:nvSpPr>
        <p:spPr bwMode="auto">
          <a:xfrm>
            <a:off x="2743200" y="3579812"/>
            <a:ext cx="457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5105400" y="1836003"/>
            <a:ext cx="3733800" cy="4934128"/>
            <a:chOff x="5105400" y="1752600"/>
            <a:chExt cx="3733800" cy="4934128"/>
          </a:xfrm>
        </p:grpSpPr>
        <p:grpSp>
          <p:nvGrpSpPr>
            <p:cNvPr id="6" name="Group 5"/>
            <p:cNvGrpSpPr/>
            <p:nvPr/>
          </p:nvGrpSpPr>
          <p:grpSpPr>
            <a:xfrm>
              <a:off x="5105400" y="1752600"/>
              <a:ext cx="3733800" cy="4934128"/>
              <a:chOff x="4953000" y="1759803"/>
              <a:chExt cx="3733800" cy="4934128"/>
            </a:xfrm>
          </p:grpSpPr>
          <p:sp>
            <p:nvSpPr>
              <p:cNvPr id="24" name="Rectangle 46"/>
              <p:cNvSpPr>
                <a:spLocks noChangeArrowheads="1"/>
              </p:cNvSpPr>
              <p:nvPr/>
            </p:nvSpPr>
            <p:spPr bwMode="auto">
              <a:xfrm>
                <a:off x="5867400" y="3124200"/>
                <a:ext cx="457200" cy="2286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" name="Group 4"/>
              <p:cNvGrpSpPr/>
              <p:nvPr/>
            </p:nvGrpSpPr>
            <p:grpSpPr>
              <a:xfrm>
                <a:off x="4953000" y="1759803"/>
                <a:ext cx="3733800" cy="4934128"/>
                <a:chOff x="4953000" y="1759803"/>
                <a:chExt cx="3733800" cy="4934128"/>
              </a:xfrm>
            </p:grpSpPr>
            <p:grpSp>
              <p:nvGrpSpPr>
                <p:cNvPr id="4" name="Group 3"/>
                <p:cNvGrpSpPr/>
                <p:nvPr/>
              </p:nvGrpSpPr>
              <p:grpSpPr>
                <a:xfrm>
                  <a:off x="4953000" y="1759803"/>
                  <a:ext cx="3733800" cy="4934128"/>
                  <a:chOff x="5029200" y="1752600"/>
                  <a:chExt cx="3733800" cy="4934128"/>
                </a:xfrm>
              </p:grpSpPr>
              <p:grpSp>
                <p:nvGrpSpPr>
                  <p:cNvPr id="17" name="Group 34"/>
                  <p:cNvGrpSpPr>
                    <a:grpSpLocks/>
                  </p:cNvGrpSpPr>
                  <p:nvPr/>
                </p:nvGrpSpPr>
                <p:grpSpPr bwMode="auto">
                  <a:xfrm>
                    <a:off x="5105400" y="2362200"/>
                    <a:ext cx="3048000" cy="2995613"/>
                    <a:chOff x="480" y="2001"/>
                    <a:chExt cx="1632" cy="1887"/>
                  </a:xfrm>
                </p:grpSpPr>
                <p:sp>
                  <p:nvSpPr>
                    <p:cNvPr id="18" name="Text Box 3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28" y="2620"/>
                      <a:ext cx="1488" cy="126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0"/>
                          <a:cs typeface="ＭＳ Ｐゴシック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0"/>
                        </a:defRPr>
                      </a:lvl9pPr>
                    </a:lstStyle>
                    <a:p>
                      <a:pPr>
                        <a:spcBef>
                          <a:spcPct val="5000"/>
                        </a:spcBef>
                      </a:pPr>
                      <a:endParaRPr lang="en-US" dirty="0"/>
                    </a:p>
                    <a:p>
                      <a:pPr>
                        <a:spcBef>
                          <a:spcPct val="5000"/>
                        </a:spcBef>
                      </a:pPr>
                      <a:r>
                        <a:rPr lang="en-US" dirty="0" err="1" smtClean="0"/>
                        <a:t>setN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/>
                        <a:t>String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en-US" dirty="0" smtClean="0"/>
                        <a:t>) </a:t>
                      </a:r>
                      <a:r>
                        <a:rPr lang="en-US" dirty="0"/>
                        <a:t>{</a:t>
                      </a:r>
                    </a:p>
                    <a:p>
                      <a:pPr>
                        <a:spcBef>
                          <a:spcPct val="5000"/>
                        </a:spcBef>
                      </a:pPr>
                      <a:r>
                        <a:rPr lang="en-US" dirty="0">
                          <a:solidFill>
                            <a:srgbClr val="660066"/>
                          </a:solidFill>
                        </a:rPr>
                        <a:t>   </a:t>
                      </a:r>
                      <a:endParaRPr lang="en-US" dirty="0" smtClean="0">
                        <a:solidFill>
                          <a:srgbClr val="660066"/>
                        </a:solidFill>
                      </a:endParaRPr>
                    </a:p>
                    <a:p>
                      <a:pPr>
                        <a:spcBef>
                          <a:spcPct val="5000"/>
                        </a:spcBef>
                      </a:pPr>
                      <a:r>
                        <a:rPr lang="en-US" dirty="0">
                          <a:solidFill>
                            <a:srgbClr val="660066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rgbClr val="660066"/>
                          </a:solidFill>
                        </a:rPr>
                        <a:t>   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en-US" dirty="0" smtClean="0"/>
                        <a:t>=</a:t>
                      </a:r>
                      <a:r>
                        <a:rPr lang="en-US" dirty="0" smtClean="0">
                          <a:solidFill>
                            <a:srgbClr val="660066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en-US" dirty="0" smtClean="0">
                          <a:solidFill>
                            <a:srgbClr val="660066"/>
                          </a:solidFill>
                        </a:rPr>
                        <a:t>;</a:t>
                      </a:r>
                      <a:endParaRPr lang="en-US" dirty="0">
                        <a:solidFill>
                          <a:srgbClr val="660066"/>
                        </a:solidFill>
                      </a:endParaRPr>
                    </a:p>
                    <a:p>
                      <a:pPr>
                        <a:spcBef>
                          <a:spcPct val="5000"/>
                        </a:spcBef>
                      </a:pPr>
                      <a:r>
                        <a:rPr lang="en-US" dirty="0"/>
                        <a:t>}</a:t>
                      </a:r>
                    </a:p>
                  </p:txBody>
                </p:sp>
                <p:grpSp>
                  <p:nvGrpSpPr>
                    <p:cNvPr id="19" name="Group 3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0" y="2001"/>
                      <a:ext cx="1632" cy="1867"/>
                      <a:chOff x="480" y="2001"/>
                      <a:chExt cx="1632" cy="1867"/>
                    </a:xfrm>
                  </p:grpSpPr>
                  <p:sp>
                    <p:nvSpPr>
                      <p:cNvPr id="20" name="Rectangle 3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80" y="2304"/>
                        <a:ext cx="1632" cy="156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" name="Text Box 38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488" y="2304"/>
                        <a:ext cx="624" cy="291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>
                          <a:defRPr sz="2400">
                            <a:solidFill>
                              <a:schemeClr val="tx1"/>
                            </a:solidFill>
                            <a:latin typeface="Times" charset="0"/>
                            <a:ea typeface="ＭＳ Ｐゴシック" charset="0"/>
                            <a:cs typeface="ＭＳ Ｐゴシック" charset="0"/>
                          </a:defRPr>
                        </a:lvl1pPr>
                        <a:lvl2pPr marL="742950" indent="-285750">
                          <a:defRPr sz="2400">
                            <a:solidFill>
                              <a:schemeClr val="tx1"/>
                            </a:solidFill>
                            <a:latin typeface="Times" charset="0"/>
                            <a:ea typeface="ＭＳ Ｐゴシック" charset="0"/>
                          </a:defRPr>
                        </a:lvl2pPr>
                        <a:lvl3pPr marL="1143000" indent="-228600">
                          <a:defRPr sz="2400">
                            <a:solidFill>
                              <a:schemeClr val="tx1"/>
                            </a:solidFill>
                            <a:latin typeface="Times" charset="0"/>
                            <a:ea typeface="ＭＳ Ｐゴシック" charset="0"/>
                          </a:defRPr>
                        </a:lvl3pPr>
                        <a:lvl4pPr marL="1600200" indent="-228600">
                          <a:defRPr sz="2400">
                            <a:solidFill>
                              <a:schemeClr val="tx1"/>
                            </a:solidFill>
                            <a:latin typeface="Times" charset="0"/>
                            <a:ea typeface="ＭＳ Ｐゴシック" charset="0"/>
                          </a:defRPr>
                        </a:lvl4pPr>
                        <a:lvl5pPr marL="2057400" indent="-228600">
                          <a:defRPr sz="2400">
                            <a:solidFill>
                              <a:schemeClr val="tx1"/>
                            </a:solidFill>
                            <a:latin typeface="Times" charset="0"/>
                            <a:ea typeface="ＭＳ Ｐゴシック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" charset="0"/>
                            <a:ea typeface="ＭＳ Ｐゴシック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" charset="0"/>
                            <a:ea typeface="ＭＳ Ｐゴシック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" charset="0"/>
                            <a:ea typeface="ＭＳ Ｐゴシック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" charset="0"/>
                            <a:ea typeface="ＭＳ Ｐゴシック" charset="0"/>
                          </a:defRPr>
                        </a:lvl9pPr>
                      </a:lstStyle>
                      <a:p>
                        <a:pPr>
                          <a:spcBef>
                            <a:spcPct val="50000"/>
                          </a:spcBef>
                        </a:pPr>
                        <a:r>
                          <a:rPr lang="en-US" dirty="0"/>
                          <a:t>Person</a:t>
                        </a:r>
                      </a:p>
                    </p:txBody>
                  </p:sp>
                  <p:sp>
                    <p:nvSpPr>
                      <p:cNvPr id="22" name="Text Box 39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80" y="2001"/>
                        <a:ext cx="857" cy="291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 wrap="square">
                        <a:spAutoFit/>
                      </a:bodyPr>
                      <a:lstStyle>
                        <a:lvl1pPr>
                          <a:defRPr sz="2400">
                            <a:solidFill>
                              <a:schemeClr val="tx1"/>
                            </a:solidFill>
                            <a:latin typeface="Times" charset="0"/>
                            <a:ea typeface="ＭＳ Ｐゴシック" charset="0"/>
                            <a:cs typeface="ＭＳ Ｐゴシック" charset="0"/>
                          </a:defRPr>
                        </a:lvl1pPr>
                        <a:lvl2pPr marL="742950" indent="-285750">
                          <a:defRPr sz="2400">
                            <a:solidFill>
                              <a:schemeClr val="tx1"/>
                            </a:solidFill>
                            <a:latin typeface="Times" charset="0"/>
                            <a:ea typeface="ＭＳ Ｐゴシック" charset="0"/>
                          </a:defRPr>
                        </a:lvl2pPr>
                        <a:lvl3pPr marL="1143000" indent="-228600">
                          <a:defRPr sz="2400">
                            <a:solidFill>
                              <a:schemeClr val="tx1"/>
                            </a:solidFill>
                            <a:latin typeface="Times" charset="0"/>
                            <a:ea typeface="ＭＳ Ｐゴシック" charset="0"/>
                          </a:defRPr>
                        </a:lvl3pPr>
                        <a:lvl4pPr marL="1600200" indent="-228600">
                          <a:defRPr sz="2400">
                            <a:solidFill>
                              <a:schemeClr val="tx1"/>
                            </a:solidFill>
                            <a:latin typeface="Times" charset="0"/>
                            <a:ea typeface="ＭＳ Ｐゴシック" charset="0"/>
                          </a:defRPr>
                        </a:lvl4pPr>
                        <a:lvl5pPr marL="2057400" indent="-228600">
                          <a:defRPr sz="2400">
                            <a:solidFill>
                              <a:schemeClr val="tx1"/>
                            </a:solidFill>
                            <a:latin typeface="Times" charset="0"/>
                            <a:ea typeface="ＭＳ Ｐゴシック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" charset="0"/>
                            <a:ea typeface="ＭＳ Ｐゴシック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" charset="0"/>
                            <a:ea typeface="ＭＳ Ｐゴシック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" charset="0"/>
                            <a:ea typeface="ＭＳ Ｐゴシック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" charset="0"/>
                            <a:ea typeface="ＭＳ Ｐゴシック" charset="0"/>
                          </a:defRPr>
                        </a:lvl9pPr>
                      </a:lstStyle>
                      <a:p>
                        <a:pPr>
                          <a:spcBef>
                            <a:spcPct val="50000"/>
                          </a:spcBef>
                        </a:pPr>
                        <a:r>
                          <a:rPr lang="en-US" dirty="0" smtClean="0"/>
                          <a:t>Person@a0</a:t>
                        </a:r>
                        <a:endParaRPr lang="en-US" dirty="0"/>
                      </a:p>
                    </p:txBody>
                  </p:sp>
                </p:grpSp>
              </p:grpSp>
              <p:sp>
                <p:nvSpPr>
                  <p:cNvPr id="27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29200" y="5486400"/>
                    <a:ext cx="3733800" cy="1200328"/>
                  </a:xfrm>
                  <a:prstGeom prst="rect">
                    <a:avLst/>
                  </a:prstGeom>
                  <a:solidFill>
                    <a:srgbClr val="F8DFF0"/>
                  </a:solidFill>
                  <a:ln>
                    <a:noFill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2400" dirty="0">
                        <a:solidFill>
                          <a:srgbClr val="000000"/>
                        </a:solidFill>
                      </a:rPr>
                      <a:t>Parameter</a:t>
                    </a:r>
                    <a:r>
                      <a:rPr lang="en-US" sz="2400" dirty="0">
                        <a:solidFill>
                          <a:srgbClr val="660066"/>
                        </a:solidFill>
                      </a:rPr>
                      <a:t> </a:t>
                    </a:r>
                    <a:r>
                      <a:rPr lang="en-US" sz="2400" dirty="0" smtClean="0">
                        <a:solidFill>
                          <a:srgbClr val="FF0000"/>
                        </a:solidFill>
                      </a:rPr>
                      <a:t>n </a:t>
                    </a:r>
                    <a:r>
                      <a:rPr lang="ja-JP" altLang="en-US" sz="2400" dirty="0"/>
                      <a:t>“</a:t>
                    </a:r>
                    <a:r>
                      <a:rPr lang="en-US" altLang="ja-JP" sz="2400" dirty="0"/>
                      <a:t>blocks</a:t>
                    </a:r>
                    <a:r>
                      <a:rPr lang="ja-JP" altLang="en-US" sz="2400" dirty="0" smtClean="0"/>
                      <a:t>”</a:t>
                    </a:r>
                    <a:r>
                      <a:rPr lang="en-US" altLang="ja-JP" sz="2400" dirty="0" smtClean="0"/>
                      <a:t> </a:t>
                    </a:r>
                    <a:r>
                      <a:rPr lang="en-US" altLang="ja-JP" sz="2400" dirty="0"/>
                      <a:t>reference to </a:t>
                    </a:r>
                    <a:r>
                      <a:rPr lang="en-US" sz="2400" dirty="0" smtClean="0"/>
                      <a:t>field </a:t>
                    </a:r>
                    <a:r>
                      <a:rPr lang="en-US" sz="2400" dirty="0" smtClean="0">
                        <a:solidFill>
                          <a:srgbClr val="0000FF"/>
                        </a:solidFill>
                      </a:rPr>
                      <a:t>n</a:t>
                    </a:r>
                    <a:r>
                      <a:rPr lang="en-US" sz="2400" dirty="0" smtClean="0">
                        <a:solidFill>
                          <a:srgbClr val="0000FF"/>
                        </a:solidFill>
                      </a:rPr>
                      <a:t>.</a:t>
                    </a:r>
                  </a:p>
                  <a:p>
                    <a:r>
                      <a:rPr lang="en-US" sz="2400" dirty="0" smtClean="0"/>
                      <a:t>(</a:t>
                    </a:r>
                    <a:r>
                      <a:rPr lang="en-US" sz="2400" dirty="0" smtClean="0">
                        <a:solidFill>
                          <a:srgbClr val="0000FF"/>
                        </a:solidFill>
                      </a:rPr>
                      <a:t>n</a:t>
                    </a:r>
                    <a:r>
                      <a:rPr lang="en-US" sz="2400" dirty="0" smtClean="0"/>
                      <a:t> is a “shadowed” variable)</a:t>
                    </a:r>
                    <a:endParaRPr lang="en-US" sz="2400" dirty="0"/>
                  </a:p>
                </p:txBody>
              </p:sp>
              <p:sp>
                <p:nvSpPr>
                  <p:cNvPr id="31" name="Text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096000" y="1752600"/>
                    <a:ext cx="2667000" cy="46196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" charset="0"/>
                        <a:ea typeface="ＭＳ Ｐゴシック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" charset="0"/>
                        <a:ea typeface="ＭＳ Ｐゴシック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" charset="0"/>
                        <a:ea typeface="ＭＳ Ｐゴシック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" charset="0"/>
                        <a:ea typeface="ＭＳ Ｐゴシック" charset="0"/>
                      </a:defRPr>
                    </a:lvl9pPr>
                  </a:lstStyle>
                  <a:p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Doesn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’</a:t>
                    </a:r>
                    <a:r>
                      <a:rPr lang="en-US" altLang="ja-JP" dirty="0" smtClean="0">
                        <a:solidFill>
                          <a:srgbClr val="FF0000"/>
                        </a:solidFill>
                      </a:rPr>
                      <a:t>t </a:t>
                    </a:r>
                    <a:r>
                      <a:rPr lang="en-US" altLang="ja-JP" dirty="0">
                        <a:solidFill>
                          <a:srgbClr val="FF0000"/>
                        </a:solidFill>
                      </a:rPr>
                      <a:t>work right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23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5486400" y="2970212"/>
                  <a:ext cx="304800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dirty="0" smtClean="0">
                      <a:solidFill>
                        <a:srgbClr val="0000FF"/>
                      </a:solidFill>
                    </a:rPr>
                    <a:t>n</a:t>
                  </a:r>
                  <a:endParaRPr lang="en-US" dirty="0">
                    <a:solidFill>
                      <a:srgbClr val="0000FF"/>
                    </a:solidFill>
                  </a:endParaRPr>
                </a:p>
              </p:txBody>
            </p:sp>
            <p:sp>
              <p:nvSpPr>
                <p:cNvPr id="29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6248400" y="4191000"/>
                  <a:ext cx="533400" cy="457200"/>
                </a:xfrm>
                <a:prstGeom prst="line">
                  <a:avLst/>
                </a:prstGeom>
                <a:noFill/>
                <a:ln w="25400">
                  <a:solidFill>
                    <a:srgbClr val="E419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5791200" y="4114800"/>
                  <a:ext cx="914400" cy="533400"/>
                </a:xfrm>
                <a:prstGeom prst="line">
                  <a:avLst/>
                </a:prstGeom>
                <a:noFill/>
                <a:ln w="25400">
                  <a:solidFill>
                    <a:srgbClr val="E419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2" name="Rectangle 46"/>
            <p:cNvSpPr>
              <a:spLocks noChangeArrowheads="1"/>
            </p:cNvSpPr>
            <p:nvPr/>
          </p:nvSpPr>
          <p:spPr bwMode="auto">
            <a:xfrm>
              <a:off x="7010400" y="3579812"/>
              <a:ext cx="4572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67431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800000"/>
                </a:solidFill>
              </a:rPr>
              <a:t>A solution: use </a:t>
            </a:r>
            <a:r>
              <a:rPr lang="en-US" sz="3600" b="1" dirty="0" smtClean="0">
                <a:solidFill>
                  <a:srgbClr val="800000"/>
                </a:solidFill>
              </a:rPr>
              <a:t>this</a:t>
            </a:r>
            <a:endParaRPr lang="en-US" sz="3600" dirty="0">
              <a:solidFill>
                <a:srgbClr val="8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95400"/>
            <a:ext cx="533400" cy="244476"/>
          </a:xfrm>
        </p:spPr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457200" y="3405187"/>
            <a:ext cx="3657600" cy="2995613"/>
            <a:chOff x="480" y="2001"/>
            <a:chExt cx="1872" cy="1887"/>
          </a:xfrm>
        </p:grpSpPr>
        <p:sp>
          <p:nvSpPr>
            <p:cNvPr id="8" name="Text Box 14"/>
            <p:cNvSpPr txBox="1">
              <a:spLocks noChangeArrowheads="1"/>
            </p:cNvSpPr>
            <p:nvPr/>
          </p:nvSpPr>
          <p:spPr bwMode="auto">
            <a:xfrm>
              <a:off x="528" y="2620"/>
              <a:ext cx="1488" cy="1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>
                <a:spcBef>
                  <a:spcPct val="5000"/>
                </a:spcBef>
              </a:pPr>
              <a:endParaRPr lang="en-US" dirty="0"/>
            </a:p>
            <a:p>
              <a:pPr>
                <a:spcBef>
                  <a:spcPct val="5000"/>
                </a:spcBef>
              </a:pPr>
              <a:r>
                <a:rPr lang="en-US" dirty="0" err="1" smtClean="0"/>
                <a:t>setN</a:t>
              </a:r>
              <a:r>
                <a:rPr lang="en-US" dirty="0" smtClean="0"/>
                <a:t>(</a:t>
              </a:r>
              <a:r>
                <a:rPr lang="en-US" dirty="0"/>
                <a:t>String </a:t>
              </a:r>
              <a:r>
                <a:rPr lang="en-US" dirty="0" smtClean="0">
                  <a:solidFill>
                    <a:srgbClr val="FF0000"/>
                  </a:solidFill>
                </a:rPr>
                <a:t>n</a:t>
              </a:r>
              <a:r>
                <a:rPr lang="en-US" dirty="0" smtClean="0"/>
                <a:t>) {</a:t>
              </a:r>
            </a:p>
            <a:p>
              <a:pPr>
                <a:spcBef>
                  <a:spcPct val="5000"/>
                </a:spcBef>
              </a:pPr>
              <a:endParaRPr lang="en-US" dirty="0"/>
            </a:p>
            <a:p>
              <a:pPr>
                <a:spcBef>
                  <a:spcPct val="5000"/>
                </a:spcBef>
              </a:pPr>
              <a:r>
                <a:rPr lang="en-US" dirty="0">
                  <a:solidFill>
                    <a:srgbClr val="0000FF"/>
                  </a:solidFill>
                </a:rPr>
                <a:t>  </a:t>
              </a:r>
              <a:r>
                <a:rPr lang="en-US" dirty="0" smtClean="0">
                  <a:solidFill>
                    <a:srgbClr val="0000FF"/>
                  </a:solidFill>
                </a:rPr>
                <a:t>   </a:t>
              </a:r>
              <a:r>
                <a:rPr lang="en-US" b="1" dirty="0" err="1" smtClean="0">
                  <a:solidFill>
                    <a:srgbClr val="0000FF"/>
                  </a:solidFill>
                </a:rPr>
                <a:t>this</a:t>
              </a:r>
              <a:r>
                <a:rPr lang="en-US" dirty="0" err="1" smtClean="0">
                  <a:solidFill>
                    <a:srgbClr val="0000FF"/>
                  </a:solidFill>
                </a:rPr>
                <a:t>.n</a:t>
              </a:r>
              <a:r>
                <a:rPr lang="en-US" dirty="0" smtClean="0"/>
                <a:t>=  </a:t>
              </a:r>
              <a:r>
                <a:rPr lang="en-US" dirty="0" smtClean="0">
                  <a:solidFill>
                    <a:srgbClr val="FF0000"/>
                  </a:solidFill>
                </a:rPr>
                <a:t>n</a:t>
              </a:r>
              <a:r>
                <a:rPr lang="en-US" dirty="0" smtClean="0"/>
                <a:t>;</a:t>
              </a:r>
              <a:endParaRPr lang="en-US" dirty="0"/>
            </a:p>
            <a:p>
              <a:pPr>
                <a:spcBef>
                  <a:spcPct val="5000"/>
                </a:spcBef>
              </a:pPr>
              <a:r>
                <a:rPr lang="en-US" dirty="0"/>
                <a:t>}</a:t>
              </a:r>
            </a:p>
          </p:txBody>
        </p: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480" y="2001"/>
              <a:ext cx="1872" cy="1872"/>
              <a:chOff x="480" y="2001"/>
              <a:chExt cx="1872" cy="1872"/>
            </a:xfrm>
          </p:grpSpPr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480" y="2304"/>
                <a:ext cx="1872" cy="156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1" name="Text Box 9"/>
              <p:cNvSpPr txBox="1">
                <a:spLocks noChangeArrowheads="1"/>
              </p:cNvSpPr>
              <p:nvPr/>
            </p:nvSpPr>
            <p:spPr bwMode="auto">
              <a:xfrm>
                <a:off x="1584" y="2304"/>
                <a:ext cx="768" cy="29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/>
                  <a:t>Person</a:t>
                </a:r>
              </a:p>
            </p:txBody>
          </p:sp>
          <p:sp>
            <p:nvSpPr>
              <p:cNvPr id="12" name="Text Box 10"/>
              <p:cNvSpPr txBox="1">
                <a:spLocks noChangeArrowheads="1"/>
              </p:cNvSpPr>
              <p:nvPr/>
            </p:nvSpPr>
            <p:spPr bwMode="auto">
              <a:xfrm>
                <a:off x="480" y="2001"/>
                <a:ext cx="819" cy="29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dirty="0" smtClean="0"/>
                  <a:t>Person@a0</a:t>
                </a:r>
                <a:endParaRPr lang="en-US" dirty="0"/>
              </a:p>
            </p:txBody>
          </p:sp>
        </p:grpSp>
      </p:grpSp>
      <p:sp>
        <p:nvSpPr>
          <p:cNvPr id="13" name="Line 27"/>
          <p:cNvSpPr>
            <a:spLocks noChangeShapeType="1"/>
          </p:cNvSpPr>
          <p:nvPr/>
        </p:nvSpPr>
        <p:spPr bwMode="auto">
          <a:xfrm flipH="1" flipV="1">
            <a:off x="1143000" y="4495800"/>
            <a:ext cx="152400" cy="11430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" name="Group 30"/>
          <p:cNvGrpSpPr>
            <a:grpSpLocks/>
          </p:cNvGrpSpPr>
          <p:nvPr/>
        </p:nvGrpSpPr>
        <p:grpSpPr bwMode="auto">
          <a:xfrm>
            <a:off x="914400" y="4038600"/>
            <a:ext cx="914400" cy="461963"/>
            <a:chOff x="384" y="2496"/>
            <a:chExt cx="576" cy="291"/>
          </a:xfrm>
        </p:grpSpPr>
        <p:sp>
          <p:nvSpPr>
            <p:cNvPr id="15" name="Text Box 31"/>
            <p:cNvSpPr txBox="1">
              <a:spLocks noChangeArrowheads="1"/>
            </p:cNvSpPr>
            <p:nvPr/>
          </p:nvSpPr>
          <p:spPr bwMode="auto">
            <a:xfrm>
              <a:off x="384" y="2496"/>
              <a:ext cx="33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dirty="0" smtClean="0">
                  <a:solidFill>
                    <a:srgbClr val="0000FF"/>
                  </a:solidFill>
                </a:rPr>
                <a:t>n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6" name="Rectangle 32"/>
            <p:cNvSpPr>
              <a:spLocks noChangeArrowheads="1"/>
            </p:cNvSpPr>
            <p:nvPr/>
          </p:nvSpPr>
          <p:spPr bwMode="auto">
            <a:xfrm>
              <a:off x="672" y="2592"/>
              <a:ext cx="288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" name="Group 34"/>
          <p:cNvGrpSpPr>
            <a:grpSpLocks/>
          </p:cNvGrpSpPr>
          <p:nvPr/>
        </p:nvGrpSpPr>
        <p:grpSpPr bwMode="auto">
          <a:xfrm>
            <a:off x="5105400" y="3557587"/>
            <a:ext cx="3048000" cy="2995613"/>
            <a:chOff x="480" y="2001"/>
            <a:chExt cx="1632" cy="1887"/>
          </a:xfrm>
        </p:grpSpPr>
        <p:sp>
          <p:nvSpPr>
            <p:cNvPr id="18" name="Text Box 35"/>
            <p:cNvSpPr txBox="1">
              <a:spLocks noChangeArrowheads="1"/>
            </p:cNvSpPr>
            <p:nvPr/>
          </p:nvSpPr>
          <p:spPr bwMode="auto">
            <a:xfrm>
              <a:off x="528" y="2620"/>
              <a:ext cx="1488" cy="1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>
                <a:spcBef>
                  <a:spcPct val="5000"/>
                </a:spcBef>
              </a:pPr>
              <a:endParaRPr lang="en-US" dirty="0"/>
            </a:p>
            <a:p>
              <a:pPr>
                <a:spcBef>
                  <a:spcPct val="5000"/>
                </a:spcBef>
              </a:pPr>
              <a:r>
                <a:rPr lang="en-US" dirty="0" err="1" smtClean="0"/>
                <a:t>setN</a:t>
              </a:r>
              <a:r>
                <a:rPr lang="en-US" dirty="0" smtClean="0"/>
                <a:t>(</a:t>
              </a:r>
              <a:r>
                <a:rPr lang="en-US" dirty="0"/>
                <a:t>String </a:t>
              </a:r>
              <a:r>
                <a:rPr lang="en-US" dirty="0" smtClean="0">
                  <a:solidFill>
                    <a:srgbClr val="FF0000"/>
                  </a:solidFill>
                </a:rPr>
                <a:t>n</a:t>
              </a:r>
              <a:r>
                <a:rPr lang="en-US" dirty="0" smtClean="0"/>
                <a:t>) </a:t>
              </a:r>
              <a:r>
                <a:rPr lang="en-US" dirty="0"/>
                <a:t>{</a:t>
              </a:r>
            </a:p>
            <a:p>
              <a:pPr>
                <a:spcBef>
                  <a:spcPct val="5000"/>
                </a:spcBef>
              </a:pPr>
              <a:r>
                <a:rPr lang="en-US" dirty="0">
                  <a:solidFill>
                    <a:srgbClr val="660066"/>
                  </a:solidFill>
                </a:rPr>
                <a:t>   </a:t>
              </a:r>
              <a:endParaRPr lang="en-US" dirty="0" smtClean="0">
                <a:solidFill>
                  <a:srgbClr val="660066"/>
                </a:solidFill>
              </a:endParaRPr>
            </a:p>
            <a:p>
              <a:pPr>
                <a:spcBef>
                  <a:spcPct val="5000"/>
                </a:spcBef>
              </a:pPr>
              <a:r>
                <a:rPr lang="en-US" dirty="0">
                  <a:solidFill>
                    <a:srgbClr val="660066"/>
                  </a:solidFill>
                </a:rPr>
                <a:t> </a:t>
              </a:r>
              <a:r>
                <a:rPr lang="en-US" dirty="0" smtClean="0">
                  <a:solidFill>
                    <a:srgbClr val="660066"/>
                  </a:solidFill>
                </a:rPr>
                <a:t>    </a:t>
              </a:r>
              <a:r>
                <a:rPr lang="en-US" b="1" dirty="0" err="1" smtClean="0">
                  <a:solidFill>
                    <a:srgbClr val="3366FF"/>
                  </a:solidFill>
                </a:rPr>
                <a:t>this</a:t>
              </a:r>
              <a:r>
                <a:rPr lang="en-US" dirty="0" err="1" smtClean="0">
                  <a:solidFill>
                    <a:srgbClr val="3366FF"/>
                  </a:solidFill>
                </a:rPr>
                <a:t>.n</a:t>
              </a:r>
              <a:r>
                <a:rPr lang="en-US" dirty="0" smtClean="0"/>
                <a:t>=</a:t>
              </a:r>
              <a:r>
                <a:rPr lang="en-US" dirty="0" smtClean="0">
                  <a:solidFill>
                    <a:srgbClr val="660066"/>
                  </a:solidFill>
                </a:rPr>
                <a:t>  </a:t>
              </a:r>
              <a:r>
                <a:rPr lang="en-US" dirty="0" smtClean="0">
                  <a:solidFill>
                    <a:srgbClr val="FF0000"/>
                  </a:solidFill>
                </a:rPr>
                <a:t>n</a:t>
              </a:r>
              <a:r>
                <a:rPr lang="en-US" dirty="0" smtClean="0">
                  <a:solidFill>
                    <a:srgbClr val="660066"/>
                  </a:solidFill>
                </a:rPr>
                <a:t>;</a:t>
              </a:r>
              <a:endParaRPr lang="en-US" dirty="0">
                <a:solidFill>
                  <a:srgbClr val="660066"/>
                </a:solidFill>
              </a:endParaRPr>
            </a:p>
            <a:p>
              <a:pPr>
                <a:spcBef>
                  <a:spcPct val="5000"/>
                </a:spcBef>
              </a:pPr>
              <a:r>
                <a:rPr lang="en-US" dirty="0"/>
                <a:t>}</a:t>
              </a:r>
            </a:p>
          </p:txBody>
        </p:sp>
        <p:grpSp>
          <p:nvGrpSpPr>
            <p:cNvPr id="19" name="Group 36"/>
            <p:cNvGrpSpPr>
              <a:grpSpLocks/>
            </p:cNvGrpSpPr>
            <p:nvPr/>
          </p:nvGrpSpPr>
          <p:grpSpPr bwMode="auto">
            <a:xfrm>
              <a:off x="480" y="2001"/>
              <a:ext cx="1632" cy="1791"/>
              <a:chOff x="480" y="2001"/>
              <a:chExt cx="1632" cy="1791"/>
            </a:xfrm>
          </p:grpSpPr>
          <p:sp>
            <p:nvSpPr>
              <p:cNvPr id="20" name="Rectangle 37"/>
              <p:cNvSpPr>
                <a:spLocks noChangeArrowheads="1"/>
              </p:cNvSpPr>
              <p:nvPr/>
            </p:nvSpPr>
            <p:spPr bwMode="auto">
              <a:xfrm>
                <a:off x="480" y="2304"/>
                <a:ext cx="1632" cy="14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Text Box 38"/>
              <p:cNvSpPr txBox="1">
                <a:spLocks noChangeArrowheads="1"/>
              </p:cNvSpPr>
              <p:nvPr/>
            </p:nvSpPr>
            <p:spPr bwMode="auto">
              <a:xfrm>
                <a:off x="1488" y="2304"/>
                <a:ext cx="624" cy="29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dirty="0"/>
                  <a:t>Person</a:t>
                </a:r>
              </a:p>
            </p:txBody>
          </p:sp>
          <p:sp>
            <p:nvSpPr>
              <p:cNvPr id="22" name="Text Box 39"/>
              <p:cNvSpPr txBox="1">
                <a:spLocks noChangeArrowheads="1"/>
              </p:cNvSpPr>
              <p:nvPr/>
            </p:nvSpPr>
            <p:spPr bwMode="auto">
              <a:xfrm>
                <a:off x="480" y="2001"/>
                <a:ext cx="857" cy="29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dirty="0" smtClean="0"/>
                  <a:t>Person@a1</a:t>
                </a:r>
                <a:endParaRPr lang="en-US" dirty="0"/>
              </a:p>
            </p:txBody>
          </p:sp>
        </p:grpSp>
      </p:grpSp>
      <p:sp>
        <p:nvSpPr>
          <p:cNvPr id="23" name="Text Box 45"/>
          <p:cNvSpPr txBox="1">
            <a:spLocks noChangeArrowheads="1"/>
          </p:cNvSpPr>
          <p:nvPr/>
        </p:nvSpPr>
        <p:spPr bwMode="auto">
          <a:xfrm>
            <a:off x="5486400" y="4165599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</a:rPr>
              <a:t>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4" name="Rectangle 46"/>
          <p:cNvSpPr>
            <a:spLocks noChangeArrowheads="1"/>
          </p:cNvSpPr>
          <p:nvPr/>
        </p:nvSpPr>
        <p:spPr bwMode="auto">
          <a:xfrm>
            <a:off x="5867400" y="4319587"/>
            <a:ext cx="457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47"/>
          <p:cNvSpPr>
            <a:spLocks noChangeShapeType="1"/>
          </p:cNvSpPr>
          <p:nvPr/>
        </p:nvSpPr>
        <p:spPr bwMode="auto">
          <a:xfrm flipV="1">
            <a:off x="2133600" y="5257800"/>
            <a:ext cx="0" cy="457200"/>
          </a:xfrm>
          <a:prstGeom prst="line">
            <a:avLst/>
          </a:prstGeom>
          <a:noFill/>
          <a:ln w="25400">
            <a:solidFill>
              <a:srgbClr val="E41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Line 47"/>
          <p:cNvSpPr>
            <a:spLocks noChangeShapeType="1"/>
          </p:cNvSpPr>
          <p:nvPr/>
        </p:nvSpPr>
        <p:spPr bwMode="auto">
          <a:xfrm flipV="1">
            <a:off x="6781800" y="5386387"/>
            <a:ext cx="0" cy="404813"/>
          </a:xfrm>
          <a:prstGeom prst="line">
            <a:avLst/>
          </a:prstGeom>
          <a:noFill/>
          <a:ln w="25400">
            <a:solidFill>
              <a:srgbClr val="E41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46"/>
          <p:cNvSpPr>
            <a:spLocks noChangeArrowheads="1"/>
          </p:cNvSpPr>
          <p:nvPr/>
        </p:nvSpPr>
        <p:spPr bwMode="auto">
          <a:xfrm>
            <a:off x="6934200" y="4775199"/>
            <a:ext cx="457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46"/>
          <p:cNvSpPr>
            <a:spLocks noChangeArrowheads="1"/>
          </p:cNvSpPr>
          <p:nvPr/>
        </p:nvSpPr>
        <p:spPr bwMode="auto">
          <a:xfrm>
            <a:off x="2209800" y="4572000"/>
            <a:ext cx="457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27"/>
          <p:cNvSpPr>
            <a:spLocks noChangeShapeType="1"/>
          </p:cNvSpPr>
          <p:nvPr/>
        </p:nvSpPr>
        <p:spPr bwMode="auto">
          <a:xfrm flipH="1" flipV="1">
            <a:off x="5715000" y="4648200"/>
            <a:ext cx="228600" cy="11430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Text Box 3"/>
          <p:cNvSpPr txBox="1">
            <a:spLocks noChangeArrowheads="1"/>
          </p:cNvSpPr>
          <p:nvPr/>
        </p:nvSpPr>
        <p:spPr bwMode="auto">
          <a:xfrm>
            <a:off x="304800" y="1447800"/>
            <a:ext cx="8610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rgbClr val="8B008C"/>
                </a:solidFill>
              </a:rPr>
              <a:t>Memorize: Within an object, </a:t>
            </a:r>
            <a:r>
              <a:rPr lang="en-US" sz="2200" b="1" dirty="0">
                <a:solidFill>
                  <a:srgbClr val="0009CC"/>
                </a:solidFill>
              </a:rPr>
              <a:t>this</a:t>
            </a:r>
            <a:r>
              <a:rPr lang="en-US" sz="2200" b="1" dirty="0">
                <a:solidFill>
                  <a:srgbClr val="8B008C"/>
                </a:solidFill>
              </a:rPr>
              <a:t> evaluates to the name of the object. </a:t>
            </a:r>
            <a:endParaRPr lang="en-US" sz="2200" dirty="0"/>
          </a:p>
        </p:txBody>
      </p:sp>
      <p:sp>
        <p:nvSpPr>
          <p:cNvPr id="36" name="Text Box 51"/>
          <p:cNvSpPr txBox="1">
            <a:spLocks noChangeArrowheads="1"/>
          </p:cNvSpPr>
          <p:nvPr/>
        </p:nvSpPr>
        <p:spPr bwMode="auto">
          <a:xfrm>
            <a:off x="533400" y="2057400"/>
            <a:ext cx="3581400" cy="76200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dirty="0"/>
              <a:t>In </a:t>
            </a:r>
            <a:r>
              <a:rPr lang="en-US" sz="2200" dirty="0" smtClean="0"/>
              <a:t>object Person@a0, 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b="1" dirty="0"/>
              <a:t>this</a:t>
            </a:r>
            <a:r>
              <a:rPr lang="en-US" sz="2200" dirty="0"/>
              <a:t> </a:t>
            </a:r>
            <a:r>
              <a:rPr lang="en-US" sz="2200" dirty="0" smtClean="0"/>
              <a:t>evaluates to Person@a0</a:t>
            </a:r>
            <a:endParaRPr lang="en-US" sz="2200" dirty="0"/>
          </a:p>
        </p:txBody>
      </p:sp>
      <p:sp>
        <p:nvSpPr>
          <p:cNvPr id="38" name="Text Box 51"/>
          <p:cNvSpPr txBox="1">
            <a:spLocks noChangeArrowheads="1"/>
          </p:cNvSpPr>
          <p:nvPr/>
        </p:nvSpPr>
        <p:spPr bwMode="auto">
          <a:xfrm>
            <a:off x="4724400" y="2057400"/>
            <a:ext cx="3581400" cy="76200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dirty="0"/>
              <a:t>In </a:t>
            </a:r>
            <a:r>
              <a:rPr lang="en-US" sz="2200" dirty="0" smtClean="0"/>
              <a:t>object Person@a1, 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b="1" dirty="0"/>
              <a:t>this</a:t>
            </a:r>
            <a:r>
              <a:rPr lang="en-US" sz="2200" dirty="0"/>
              <a:t> </a:t>
            </a:r>
            <a:r>
              <a:rPr lang="en-US" sz="2200" dirty="0" smtClean="0"/>
              <a:t>evaluates to Person@a1</a:t>
            </a:r>
            <a:endParaRPr lang="en-US" sz="2200" dirty="0"/>
          </a:p>
        </p:txBody>
      </p:sp>
      <p:grpSp>
        <p:nvGrpSpPr>
          <p:cNvPr id="4" name="Group 3"/>
          <p:cNvGrpSpPr/>
          <p:nvPr/>
        </p:nvGrpSpPr>
        <p:grpSpPr>
          <a:xfrm>
            <a:off x="1981200" y="2998113"/>
            <a:ext cx="4267200" cy="1192887"/>
            <a:chOff x="1981200" y="2998113"/>
            <a:chExt cx="4267200" cy="1192887"/>
          </a:xfrm>
        </p:grpSpPr>
        <p:sp>
          <p:nvSpPr>
            <p:cNvPr id="39" name="Text Box 51"/>
            <p:cNvSpPr txBox="1">
              <a:spLocks noChangeArrowheads="1"/>
            </p:cNvSpPr>
            <p:nvPr/>
          </p:nvSpPr>
          <p:spPr bwMode="auto">
            <a:xfrm>
              <a:off x="2286000" y="2998113"/>
              <a:ext cx="3962400" cy="461665"/>
            </a:xfrm>
            <a:prstGeom prst="rect">
              <a:avLst/>
            </a:prstGeom>
            <a:solidFill>
              <a:srgbClr val="F8DFF0"/>
            </a:solidFill>
            <a:ln>
              <a:noFill/>
            </a:ln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rgbClr val="800000"/>
                  </a:solidFill>
                </a:rPr>
                <a:t>Person@</a:t>
              </a:r>
              <a:r>
                <a:rPr lang="en-US" dirty="0" smtClean="0">
                  <a:solidFill>
                    <a:srgbClr val="800000"/>
                  </a:solidFill>
                </a:rPr>
                <a:t>a0.n </a:t>
              </a:r>
              <a:r>
                <a:rPr lang="en-US" dirty="0" smtClean="0"/>
                <a:t>is this variable</a:t>
              </a:r>
              <a:endParaRPr lang="en-US" dirty="0"/>
            </a:p>
          </p:txBody>
        </p:sp>
        <p:sp>
          <p:nvSpPr>
            <p:cNvPr id="40" name="Line 27"/>
            <p:cNvSpPr>
              <a:spLocks noChangeShapeType="1"/>
            </p:cNvSpPr>
            <p:nvPr/>
          </p:nvSpPr>
          <p:spPr bwMode="auto">
            <a:xfrm flipH="1">
              <a:off x="1981200" y="3429000"/>
              <a:ext cx="2438400" cy="762000"/>
            </a:xfrm>
            <a:prstGeom prst="line">
              <a:avLst/>
            </a:prstGeom>
            <a:noFill/>
            <a:ln w="47625">
              <a:solidFill>
                <a:srgbClr val="8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56261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800000"/>
                </a:solidFill>
              </a:rPr>
              <a:t>About </a:t>
            </a:r>
            <a:r>
              <a:rPr lang="en-US" sz="3600" b="1" dirty="0" smtClean="0">
                <a:solidFill>
                  <a:srgbClr val="800000"/>
                </a:solidFill>
              </a:rPr>
              <a:t>super</a:t>
            </a:r>
            <a:endParaRPr lang="en-US" sz="3600" dirty="0">
              <a:solidFill>
                <a:srgbClr val="8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5105400" y="1828800"/>
            <a:ext cx="3660648" cy="175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/>
                <a:cs typeface="Times New Roman"/>
              </a:rPr>
              <a:t>Within a subclass object, </a:t>
            </a:r>
            <a:r>
              <a:rPr lang="en-US" sz="2400" b="1" dirty="0">
                <a:solidFill>
                  <a:srgbClr val="800000"/>
                </a:solidFill>
                <a:latin typeface="Times New Roman"/>
                <a:cs typeface="Times New Roman"/>
              </a:rPr>
              <a:t>super</a:t>
            </a:r>
            <a:r>
              <a:rPr lang="en-US" sz="2400" dirty="0">
                <a:latin typeface="Times New Roman"/>
                <a:cs typeface="Times New Roman"/>
              </a:rPr>
              <a:t> refers to the partition above the one that contains </a:t>
            </a:r>
            <a:r>
              <a:rPr lang="en-US" sz="2400" b="1" dirty="0" smtClean="0">
                <a:solidFill>
                  <a:srgbClr val="800000"/>
                </a:solidFill>
                <a:latin typeface="Times New Roman"/>
                <a:cs typeface="Times New Roman"/>
              </a:rPr>
              <a:t>super</a:t>
            </a:r>
            <a:r>
              <a:rPr lang="en-US" sz="2400" dirty="0">
                <a:solidFill>
                  <a:srgbClr val="800000"/>
                </a:solidFill>
                <a:latin typeface="Times New Roman"/>
                <a:cs typeface="Times New Roman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5" name="Text Box 23"/>
          <p:cNvSpPr txBox="1">
            <a:spLocks noChangeArrowheads="1"/>
          </p:cNvSpPr>
          <p:nvPr/>
        </p:nvSpPr>
        <p:spPr bwMode="auto">
          <a:xfrm>
            <a:off x="685800" y="4038600"/>
            <a:ext cx="3581400" cy="1994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"/>
              </a:spcBef>
            </a:pPr>
            <a:r>
              <a:rPr lang="en-US" dirty="0" err="1">
                <a:solidFill>
                  <a:srgbClr val="0000FF"/>
                </a:solidFill>
              </a:rPr>
              <a:t>toString</a:t>
            </a:r>
            <a:r>
              <a:rPr lang="en-US" dirty="0"/>
              <a:t>() { … </a:t>
            </a:r>
            <a:r>
              <a:rPr lang="en-US" dirty="0" smtClean="0"/>
              <a:t>}</a:t>
            </a:r>
          </a:p>
          <a:p>
            <a:pPr>
              <a:spcBef>
                <a:spcPct val="5000"/>
              </a:spcBef>
            </a:pPr>
            <a:endParaRPr lang="en-US" dirty="0"/>
          </a:p>
          <a:p>
            <a:pPr>
              <a:spcBef>
                <a:spcPct val="5000"/>
              </a:spcBef>
            </a:pPr>
            <a:r>
              <a:rPr lang="en-US" dirty="0" err="1" smtClean="0"/>
              <a:t>ObjectName</a:t>
            </a:r>
            <a:r>
              <a:rPr lang="en-US" dirty="0" smtClean="0"/>
              <a:t>() </a:t>
            </a:r>
            <a:r>
              <a:rPr lang="en-US" dirty="0"/>
              <a:t>{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b="1" dirty="0" smtClean="0"/>
              <a:t>return </a:t>
            </a:r>
            <a:r>
              <a:rPr lang="en-US" b="1" dirty="0" err="1" smtClean="0">
                <a:solidFill>
                  <a:srgbClr val="FF0000"/>
                </a:solidFill>
              </a:rPr>
              <a:t>super.toString</a:t>
            </a:r>
            <a:r>
              <a:rPr lang="en-US" dirty="0"/>
              <a:t>(</a:t>
            </a:r>
            <a:r>
              <a:rPr lang="en-US" dirty="0" smtClean="0"/>
              <a:t>);</a:t>
            </a:r>
            <a:endParaRPr lang="en-US" dirty="0"/>
          </a:p>
          <a:p>
            <a:pPr>
              <a:spcBef>
                <a:spcPct val="5000"/>
              </a:spcBef>
            </a:pPr>
            <a:r>
              <a:rPr lang="en-US" dirty="0"/>
              <a:t>}</a:t>
            </a:r>
          </a:p>
        </p:txBody>
      </p:sp>
      <p:sp>
        <p:nvSpPr>
          <p:cNvPr id="6" name="Rectangle 25"/>
          <p:cNvSpPr>
            <a:spLocks noChangeArrowheads="1"/>
          </p:cNvSpPr>
          <p:nvPr/>
        </p:nvSpPr>
        <p:spPr bwMode="auto">
          <a:xfrm>
            <a:off x="533400" y="2209800"/>
            <a:ext cx="3886200" cy="396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26"/>
          <p:cNvSpPr txBox="1">
            <a:spLocks noChangeArrowheads="1"/>
          </p:cNvSpPr>
          <p:nvPr/>
        </p:nvSpPr>
        <p:spPr bwMode="auto">
          <a:xfrm>
            <a:off x="3200400" y="2209800"/>
            <a:ext cx="12192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Object</a:t>
            </a:r>
          </a:p>
        </p:txBody>
      </p:sp>
      <p:sp>
        <p:nvSpPr>
          <p:cNvPr id="8" name="Text Box 27"/>
          <p:cNvSpPr txBox="1">
            <a:spLocks noChangeArrowheads="1"/>
          </p:cNvSpPr>
          <p:nvPr/>
        </p:nvSpPr>
        <p:spPr bwMode="auto">
          <a:xfrm>
            <a:off x="533400" y="1748135"/>
            <a:ext cx="22098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smtClean="0"/>
              <a:t>Bee@20</a:t>
            </a:r>
            <a:endParaRPr lang="en-US" dirty="0"/>
          </a:p>
        </p:txBody>
      </p:sp>
      <p:sp>
        <p:nvSpPr>
          <p:cNvPr id="9" name="Text Box 38"/>
          <p:cNvSpPr txBox="1">
            <a:spLocks noChangeArrowheads="1"/>
          </p:cNvSpPr>
          <p:nvPr/>
        </p:nvSpPr>
        <p:spPr bwMode="auto">
          <a:xfrm>
            <a:off x="2725738" y="3352800"/>
            <a:ext cx="1693862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smtClean="0"/>
              <a:t>Bee</a:t>
            </a:r>
            <a:endParaRPr lang="en-US" dirty="0"/>
          </a:p>
        </p:txBody>
      </p:sp>
      <p:sp>
        <p:nvSpPr>
          <p:cNvPr id="10" name="Text Box 40"/>
          <p:cNvSpPr txBox="1">
            <a:spLocks noChangeArrowheads="1"/>
          </p:cNvSpPr>
          <p:nvPr/>
        </p:nvSpPr>
        <p:spPr bwMode="auto">
          <a:xfrm>
            <a:off x="1066800" y="2743200"/>
            <a:ext cx="2362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toString</a:t>
            </a:r>
            <a:r>
              <a:rPr lang="en-US" dirty="0"/>
              <a:t>()</a:t>
            </a:r>
          </a:p>
        </p:txBody>
      </p:sp>
      <p:sp>
        <p:nvSpPr>
          <p:cNvPr id="11" name="Text Box 41"/>
          <p:cNvSpPr txBox="1">
            <a:spLocks noChangeArrowheads="1"/>
          </p:cNvSpPr>
          <p:nvPr/>
        </p:nvSpPr>
        <p:spPr bwMode="auto">
          <a:xfrm>
            <a:off x="5638800" y="4038600"/>
            <a:ext cx="2743200" cy="156966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/>
              <a:t>Because of the </a:t>
            </a:r>
            <a:r>
              <a:rPr lang="en-US" dirty="0" smtClean="0"/>
              <a:t>key-word </a:t>
            </a:r>
            <a:r>
              <a:rPr lang="en-US" b="1" dirty="0">
                <a:solidFill>
                  <a:srgbClr val="800000"/>
                </a:solidFill>
              </a:rPr>
              <a:t>super</a:t>
            </a:r>
            <a:r>
              <a:rPr lang="en-US" dirty="0"/>
              <a:t>, this calls </a:t>
            </a:r>
            <a:r>
              <a:rPr lang="en-US" dirty="0" err="1">
                <a:solidFill>
                  <a:srgbClr val="800000"/>
                </a:solidFill>
              </a:rPr>
              <a:t>toString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dirty="0"/>
              <a:t>in the </a:t>
            </a:r>
            <a:r>
              <a:rPr lang="en-US" dirty="0">
                <a:solidFill>
                  <a:srgbClr val="800000"/>
                </a:solidFill>
              </a:rPr>
              <a:t>Object</a:t>
            </a:r>
            <a:r>
              <a:rPr lang="en-US" dirty="0"/>
              <a:t> partition.</a:t>
            </a:r>
          </a:p>
        </p:txBody>
      </p:sp>
      <p:sp>
        <p:nvSpPr>
          <p:cNvPr id="12" name="Line 42"/>
          <p:cNvSpPr>
            <a:spLocks noChangeShapeType="1"/>
          </p:cNvSpPr>
          <p:nvPr/>
        </p:nvSpPr>
        <p:spPr bwMode="auto">
          <a:xfrm flipH="1">
            <a:off x="3429000" y="4800600"/>
            <a:ext cx="2209800" cy="457200"/>
          </a:xfrm>
          <a:prstGeom prst="line">
            <a:avLst/>
          </a:prstGeom>
          <a:noFill/>
          <a:ln w="66675">
            <a:solidFill>
              <a:srgbClr val="99C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39"/>
          <p:cNvSpPr>
            <a:spLocks noChangeShapeType="1"/>
          </p:cNvSpPr>
          <p:nvPr/>
        </p:nvSpPr>
        <p:spPr bwMode="auto">
          <a:xfrm>
            <a:off x="533400" y="33528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42"/>
          <p:cNvSpPr>
            <a:spLocks noChangeShapeType="1"/>
          </p:cNvSpPr>
          <p:nvPr/>
        </p:nvSpPr>
        <p:spPr bwMode="auto">
          <a:xfrm flipH="1" flipV="1">
            <a:off x="2971800" y="3200400"/>
            <a:ext cx="5715000" cy="685800"/>
          </a:xfrm>
          <a:prstGeom prst="line">
            <a:avLst/>
          </a:prstGeom>
          <a:noFill/>
          <a:ln w="66675">
            <a:solidFill>
              <a:srgbClr val="99C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42"/>
          <p:cNvSpPr>
            <a:spLocks noChangeShapeType="1"/>
          </p:cNvSpPr>
          <p:nvPr/>
        </p:nvSpPr>
        <p:spPr bwMode="auto">
          <a:xfrm flipH="1">
            <a:off x="8229600" y="3886200"/>
            <a:ext cx="457200" cy="1143000"/>
          </a:xfrm>
          <a:prstGeom prst="line">
            <a:avLst/>
          </a:prstGeom>
          <a:noFill/>
          <a:ln w="66675">
            <a:solidFill>
              <a:srgbClr val="99C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78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800000"/>
                </a:solidFill>
              </a:rPr>
              <a:t>Calling a constructor from a constructor</a:t>
            </a:r>
            <a:endParaRPr lang="en-US" sz="3600" dirty="0">
              <a:solidFill>
                <a:srgbClr val="8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410200" y="4876800"/>
            <a:ext cx="3276600" cy="1600200"/>
            <a:chOff x="5410200" y="4343400"/>
            <a:chExt cx="3276600" cy="1600200"/>
          </a:xfrm>
        </p:grpSpPr>
        <p:grpSp>
          <p:nvGrpSpPr>
            <p:cNvPr id="6" name="Group 5"/>
            <p:cNvGrpSpPr/>
            <p:nvPr/>
          </p:nvGrpSpPr>
          <p:grpSpPr>
            <a:xfrm>
              <a:off x="5410200" y="4343400"/>
              <a:ext cx="3276600" cy="1600200"/>
              <a:chOff x="4178148" y="2133600"/>
              <a:chExt cx="3289453" cy="1765738"/>
            </a:xfrm>
          </p:grpSpPr>
          <p:sp>
            <p:nvSpPr>
              <p:cNvPr id="14" name="Rectangle 2"/>
              <p:cNvSpPr>
                <a:spLocks noChangeArrowheads="1"/>
              </p:cNvSpPr>
              <p:nvPr/>
            </p:nvSpPr>
            <p:spPr bwMode="auto">
              <a:xfrm>
                <a:off x="4178148" y="2667000"/>
                <a:ext cx="3289453" cy="1232338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3"/>
              <p:cNvSpPr>
                <a:spLocks noChangeArrowheads="1"/>
              </p:cNvSpPr>
              <p:nvPr/>
            </p:nvSpPr>
            <p:spPr bwMode="auto">
              <a:xfrm>
                <a:off x="4407650" y="2133600"/>
                <a:ext cx="1752601" cy="609600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smtClean="0">
                    <a:solidFill>
                      <a:srgbClr val="8B008C"/>
                    </a:solidFill>
                  </a:rPr>
                  <a:t>Time@fa8</a:t>
                </a:r>
                <a:endParaRPr lang="en-US" sz="2400" dirty="0"/>
              </a:p>
            </p:txBody>
          </p:sp>
          <p:sp>
            <p:nvSpPr>
              <p:cNvPr id="16" name="Rectangle 4"/>
              <p:cNvSpPr>
                <a:spLocks noChangeArrowheads="1"/>
              </p:cNvSpPr>
              <p:nvPr/>
            </p:nvSpPr>
            <p:spPr bwMode="auto">
              <a:xfrm>
                <a:off x="6553200" y="2667000"/>
                <a:ext cx="914400" cy="5334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smtClean="0"/>
                  <a:t>Time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5410200" y="4876800"/>
              <a:ext cx="2286000" cy="457200"/>
              <a:chOff x="2590797" y="5029200"/>
              <a:chExt cx="2286000" cy="457200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2590797" y="5029200"/>
                <a:ext cx="1752596" cy="457200"/>
                <a:chOff x="5334000" y="4800600"/>
                <a:chExt cx="1752596" cy="457200"/>
              </a:xfrm>
            </p:grpSpPr>
            <p:sp>
              <p:nvSpPr>
                <p:cNvPr id="11" name="Rectangle 21"/>
                <p:cNvSpPr>
                  <a:spLocks noChangeArrowheads="1"/>
                </p:cNvSpPr>
                <p:nvPr/>
              </p:nvSpPr>
              <p:spPr bwMode="auto">
                <a:xfrm>
                  <a:off x="5334000" y="4800600"/>
                  <a:ext cx="533400" cy="381000"/>
                </a:xfrm>
                <a:prstGeom prst="rect">
                  <a:avLst/>
                </a:prstGeom>
                <a:solidFill>
                  <a:srgbClr val="FFCC99"/>
                </a:solidFill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 err="1" smtClean="0"/>
                    <a:t>hr</a:t>
                  </a:r>
                  <a:endParaRPr lang="en-US" sz="2400" dirty="0"/>
                </a:p>
              </p:txBody>
            </p:sp>
            <p:sp>
              <p:nvSpPr>
                <p:cNvPr id="12" name="Rectangle 22"/>
                <p:cNvSpPr>
                  <a:spLocks noChangeArrowheads="1"/>
                </p:cNvSpPr>
                <p:nvPr/>
              </p:nvSpPr>
              <p:spPr bwMode="auto">
                <a:xfrm>
                  <a:off x="5867400" y="4800600"/>
                  <a:ext cx="533400" cy="457200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dirty="0"/>
                    <a:t>9</a:t>
                  </a:r>
                </a:p>
              </p:txBody>
            </p:sp>
            <p:sp>
              <p:nvSpPr>
                <p:cNvPr id="13" name="Rectangle 21"/>
                <p:cNvSpPr>
                  <a:spLocks noChangeArrowheads="1"/>
                </p:cNvSpPr>
                <p:nvPr/>
              </p:nvSpPr>
              <p:spPr bwMode="auto">
                <a:xfrm>
                  <a:off x="6476996" y="4800600"/>
                  <a:ext cx="609600" cy="381000"/>
                </a:xfrm>
                <a:prstGeom prst="rect">
                  <a:avLst/>
                </a:prstGeom>
                <a:solidFill>
                  <a:srgbClr val="FFCC99"/>
                </a:solidFill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 smtClean="0"/>
                    <a:t>min</a:t>
                  </a:r>
                  <a:endParaRPr lang="en-US" sz="2400" dirty="0"/>
                </a:p>
              </p:txBody>
            </p:sp>
          </p:grpSp>
          <p:sp>
            <p:nvSpPr>
              <p:cNvPr id="10" name="Rectangle 22"/>
              <p:cNvSpPr>
                <a:spLocks noChangeArrowheads="1"/>
              </p:cNvSpPr>
              <p:nvPr/>
            </p:nvSpPr>
            <p:spPr bwMode="auto">
              <a:xfrm>
                <a:off x="4267197" y="5029200"/>
                <a:ext cx="609600" cy="45720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/>
                  <a:t>5</a:t>
                </a:r>
              </a:p>
            </p:txBody>
          </p:sp>
        </p:grpSp>
        <p:sp>
          <p:nvSpPr>
            <p:cNvPr id="8" name="Rectangle 21"/>
            <p:cNvSpPr>
              <a:spLocks noChangeArrowheads="1"/>
            </p:cNvSpPr>
            <p:nvPr/>
          </p:nvSpPr>
          <p:spPr bwMode="auto">
            <a:xfrm>
              <a:off x="5486400" y="5410200"/>
              <a:ext cx="2819400" cy="381000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400" dirty="0" smtClean="0"/>
                <a:t>…</a:t>
              </a:r>
              <a:r>
                <a:rPr lang="en-US" sz="2400" dirty="0"/>
                <a:t> </a:t>
              </a:r>
              <a:r>
                <a:rPr lang="en-US" sz="2400" dirty="0" smtClean="0"/>
                <a:t>Time(</a:t>
              </a:r>
              <a:r>
                <a:rPr lang="en-US" sz="2400" dirty="0" err="1" smtClean="0"/>
                <a:t>int</a:t>
              </a:r>
              <a:r>
                <a:rPr lang="en-US" sz="2400" dirty="0" smtClean="0"/>
                <a:t>, </a:t>
              </a:r>
              <a:r>
                <a:rPr lang="en-US" sz="2400" dirty="0" err="1" smtClean="0"/>
                <a:t>int</a:t>
              </a:r>
              <a:r>
                <a:rPr lang="en-US" sz="2400" dirty="0" smtClean="0"/>
                <a:t>)  Time (</a:t>
              </a:r>
              <a:r>
                <a:rPr lang="en-US" sz="2400" dirty="0" err="1" smtClean="0"/>
                <a:t>int</a:t>
              </a:r>
              <a:r>
                <a:rPr lang="en-US" sz="2400" dirty="0" smtClean="0"/>
                <a:t>)</a:t>
              </a:r>
            </a:p>
          </p:txBody>
        </p:sp>
      </p:grpSp>
      <p:sp>
        <p:nvSpPr>
          <p:cNvPr id="17" name="Content Placeholder 3"/>
          <p:cNvSpPr txBox="1">
            <a:spLocks/>
          </p:cNvSpPr>
          <p:nvPr/>
        </p:nvSpPr>
        <p:spPr>
          <a:xfrm>
            <a:off x="612648" y="1447800"/>
            <a:ext cx="7540752" cy="50292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"/>
              <a:buNone/>
            </a:pPr>
            <a:r>
              <a:rPr lang="en-US" sz="2400" b="1" dirty="0" smtClean="0">
                <a:latin typeface="Times New Roman"/>
                <a:cs typeface="Times New Roman"/>
              </a:rPr>
              <a:t>public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class</a:t>
            </a:r>
            <a:r>
              <a:rPr lang="en-US" sz="2400" dirty="0" smtClean="0">
                <a:latin typeface="Times New Roman"/>
                <a:cs typeface="Times New Roman"/>
              </a:rPr>
              <a:t> Time </a:t>
            </a:r>
          </a:p>
          <a:p>
            <a:pPr marL="0" indent="0">
              <a:spcBef>
                <a:spcPts val="0"/>
              </a:spcBef>
              <a:buFont typeface="Wingdings"/>
              <a:buNone/>
            </a:pPr>
            <a:r>
              <a:rPr lang="en-US" sz="2400" dirty="0" smtClean="0">
                <a:latin typeface="Times New Roman"/>
                <a:cs typeface="Times New Roman"/>
              </a:rPr>
              <a:t>    </a:t>
            </a:r>
            <a:r>
              <a:rPr lang="en-US" sz="2400" b="1" dirty="0" smtClean="0">
                <a:latin typeface="Times New Roman"/>
                <a:cs typeface="Times New Roman"/>
              </a:rPr>
              <a:t>private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b="1" dirty="0" err="1" smtClean="0">
                <a:latin typeface="Times New Roman"/>
                <a:cs typeface="Times New Roman"/>
              </a:rPr>
              <a:t>int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hr</a:t>
            </a:r>
            <a:r>
              <a:rPr lang="en-US" sz="2400" dirty="0" smtClean="0">
                <a:latin typeface="Times New Roman"/>
                <a:cs typeface="Times New Roman"/>
              </a:rPr>
              <a:t>;    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//hour of day, 0..23</a:t>
            </a:r>
          </a:p>
          <a:p>
            <a:pPr marL="0" indent="0">
              <a:spcBef>
                <a:spcPts val="0"/>
              </a:spcBef>
              <a:buFont typeface="Wingdings"/>
              <a:buNone/>
            </a:pPr>
            <a:r>
              <a:rPr lang="en-US" sz="2400" dirty="0" smtClean="0">
                <a:latin typeface="Times New Roman"/>
                <a:cs typeface="Times New Roman"/>
              </a:rPr>
              <a:t>    </a:t>
            </a:r>
            <a:r>
              <a:rPr lang="en-US" sz="2400" b="1" dirty="0" smtClean="0">
                <a:latin typeface="Times New Roman"/>
                <a:cs typeface="Times New Roman"/>
              </a:rPr>
              <a:t>private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b="1" dirty="0" err="1" smtClean="0">
                <a:latin typeface="Times New Roman"/>
                <a:cs typeface="Times New Roman"/>
              </a:rPr>
              <a:t>int</a:t>
            </a:r>
            <a:r>
              <a:rPr lang="en-US" sz="2400" dirty="0" smtClean="0">
                <a:latin typeface="Times New Roman"/>
                <a:cs typeface="Times New Roman"/>
              </a:rPr>
              <a:t> min; 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// minute of hour, 0..59</a:t>
            </a:r>
          </a:p>
          <a:p>
            <a:pPr marL="0" indent="0">
              <a:spcBef>
                <a:spcPts val="1200"/>
              </a:spcBef>
              <a:buFont typeface="Wingdings"/>
              <a:buNone/>
            </a:pPr>
            <a:r>
              <a:rPr lang="en-US" sz="2400" dirty="0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   /** Constructor: instance with h hours and m minutes */</a:t>
            </a:r>
          </a:p>
          <a:p>
            <a:pPr marL="0" indent="0">
              <a:spcBef>
                <a:spcPts val="0"/>
              </a:spcBef>
              <a:buFont typeface="Wingdings"/>
              <a:buNone/>
            </a:pPr>
            <a:r>
              <a:rPr lang="en-US" sz="2400" dirty="0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   </a:t>
            </a:r>
            <a:r>
              <a:rPr lang="en-US" sz="2400" b="1" dirty="0" smtClean="0">
                <a:latin typeface="Times New Roman"/>
                <a:cs typeface="Times New Roman"/>
              </a:rPr>
              <a:t>public </a:t>
            </a:r>
            <a:r>
              <a:rPr lang="en-US" sz="2400" dirty="0" smtClean="0">
                <a:latin typeface="Times New Roman"/>
                <a:cs typeface="Times New Roman"/>
              </a:rPr>
              <a:t>Time(</a:t>
            </a:r>
            <a:r>
              <a:rPr lang="en-US" sz="2400" b="1" dirty="0" err="1" smtClean="0">
                <a:latin typeface="Times New Roman"/>
                <a:cs typeface="Times New Roman"/>
              </a:rPr>
              <a:t>int</a:t>
            </a:r>
            <a:r>
              <a:rPr lang="en-US" sz="2400" dirty="0" smtClean="0">
                <a:latin typeface="Times New Roman"/>
                <a:cs typeface="Times New Roman"/>
              </a:rPr>
              <a:t> h, </a:t>
            </a:r>
            <a:r>
              <a:rPr lang="en-US" sz="2400" b="1" dirty="0" err="1" smtClean="0">
                <a:latin typeface="Times New Roman"/>
                <a:cs typeface="Times New Roman"/>
              </a:rPr>
              <a:t>int</a:t>
            </a:r>
            <a:r>
              <a:rPr lang="en-US" sz="2400" dirty="0" smtClean="0">
                <a:latin typeface="Times New Roman"/>
                <a:cs typeface="Times New Roman"/>
              </a:rPr>
              <a:t> m) { …}</a:t>
            </a:r>
          </a:p>
          <a:p>
            <a:pPr marL="0" indent="0">
              <a:spcBef>
                <a:spcPts val="1200"/>
              </a:spcBef>
              <a:buFont typeface="Wingdings"/>
              <a:buNone/>
            </a:pPr>
            <a:r>
              <a:rPr lang="en-US" sz="2400" dirty="0" smtClean="0">
                <a:solidFill>
                  <a:srgbClr val="800000"/>
                </a:solidFill>
                <a:latin typeface="Times New Roman"/>
                <a:cs typeface="Times New Roman"/>
              </a:rPr>
              <a:t>    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/** Constructor: instance with m minutes … */</a:t>
            </a:r>
          </a:p>
          <a:p>
            <a:pPr marL="0" indent="0">
              <a:spcBef>
                <a:spcPts val="0"/>
              </a:spcBef>
              <a:buFont typeface="Wingdings"/>
              <a:buNone/>
            </a:pPr>
            <a:r>
              <a:rPr lang="en-US" sz="2400" dirty="0" smtClean="0">
                <a:solidFill>
                  <a:srgbClr val="800000"/>
                </a:solidFill>
                <a:latin typeface="Times New Roman"/>
                <a:cs typeface="Times New Roman"/>
              </a:rPr>
              <a:t>    </a:t>
            </a:r>
            <a:r>
              <a:rPr lang="en-US" sz="2400" b="1" dirty="0" smtClean="0">
                <a:latin typeface="Times New Roman"/>
                <a:cs typeface="Times New Roman"/>
              </a:rPr>
              <a:t>public</a:t>
            </a:r>
            <a:r>
              <a:rPr lang="en-US" sz="2400" dirty="0" smtClean="0">
                <a:latin typeface="Times New Roman"/>
                <a:cs typeface="Times New Roman"/>
              </a:rPr>
              <a:t> Time(</a:t>
            </a:r>
            <a:r>
              <a:rPr lang="en-US" sz="2400" b="1" dirty="0" err="1" smtClean="0">
                <a:latin typeface="Times New Roman"/>
                <a:cs typeface="Times New Roman"/>
              </a:rPr>
              <a:t>int</a:t>
            </a:r>
            <a:r>
              <a:rPr lang="en-US" sz="2400" dirty="0" smtClean="0">
                <a:latin typeface="Times New Roman"/>
                <a:cs typeface="Times New Roman"/>
              </a:rPr>
              <a:t> m) {</a:t>
            </a:r>
          </a:p>
          <a:p>
            <a:pPr marL="0" indent="0">
              <a:spcBef>
                <a:spcPts val="0"/>
              </a:spcBef>
              <a:buFont typeface="Wingdings"/>
              <a:buNone/>
            </a:pP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</a:t>
            </a:r>
            <a:r>
              <a:rPr lang="en-US" sz="2400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hr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=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 / 60; </a:t>
            </a:r>
          </a:p>
          <a:p>
            <a:pPr marL="0" indent="0">
              <a:spcBef>
                <a:spcPts val="0"/>
              </a:spcBef>
              <a:buFont typeface="Wingdings"/>
              <a:buNone/>
            </a:pP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min =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 % 60; </a:t>
            </a:r>
          </a:p>
          <a:p>
            <a:pPr marL="0" indent="0">
              <a:spcBef>
                <a:spcPts val="0"/>
              </a:spcBef>
              <a:buFont typeface="Wingdings"/>
              <a:buNone/>
            </a:pP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}</a:t>
            </a:r>
          </a:p>
          <a:p>
            <a:pPr marL="0" indent="0">
              <a:spcBef>
                <a:spcPts val="0"/>
              </a:spcBef>
              <a:buFont typeface="Wingdings"/>
              <a:buNone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…</a:t>
            </a:r>
          </a:p>
          <a:p>
            <a:pPr marL="0" indent="0">
              <a:spcBef>
                <a:spcPts val="0"/>
              </a:spcBef>
              <a:buFont typeface="Wingdings"/>
              <a:buNone/>
            </a:pP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}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28800" y="5257800"/>
            <a:ext cx="3124200" cy="830997"/>
          </a:xfrm>
          <a:prstGeom prst="rect">
            <a:avLst/>
          </a:prstGeom>
          <a:solidFill>
            <a:srgbClr val="F8DFF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Want to change body to call first constructor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00354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800000"/>
                </a:solidFill>
              </a:rPr>
              <a:t>Calling a constructor from a constructor</a:t>
            </a:r>
            <a:endParaRPr lang="en-US" sz="3600" dirty="0">
              <a:solidFill>
                <a:srgbClr val="8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486400" y="4038600"/>
            <a:ext cx="3276600" cy="1600200"/>
            <a:chOff x="5410200" y="4343400"/>
            <a:chExt cx="3276600" cy="1600200"/>
          </a:xfrm>
        </p:grpSpPr>
        <p:grpSp>
          <p:nvGrpSpPr>
            <p:cNvPr id="6" name="Group 5"/>
            <p:cNvGrpSpPr/>
            <p:nvPr/>
          </p:nvGrpSpPr>
          <p:grpSpPr>
            <a:xfrm>
              <a:off x="5410200" y="4343400"/>
              <a:ext cx="3276600" cy="1600200"/>
              <a:chOff x="4178148" y="2133600"/>
              <a:chExt cx="3289453" cy="1765738"/>
            </a:xfrm>
          </p:grpSpPr>
          <p:sp>
            <p:nvSpPr>
              <p:cNvPr id="14" name="Rectangle 2"/>
              <p:cNvSpPr>
                <a:spLocks noChangeArrowheads="1"/>
              </p:cNvSpPr>
              <p:nvPr/>
            </p:nvSpPr>
            <p:spPr bwMode="auto">
              <a:xfrm>
                <a:off x="4178148" y="2667000"/>
                <a:ext cx="3289453" cy="1232338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3"/>
              <p:cNvSpPr>
                <a:spLocks noChangeArrowheads="1"/>
              </p:cNvSpPr>
              <p:nvPr/>
            </p:nvSpPr>
            <p:spPr bwMode="auto">
              <a:xfrm>
                <a:off x="4407650" y="2133600"/>
                <a:ext cx="1752601" cy="609600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smtClean="0">
                    <a:solidFill>
                      <a:srgbClr val="8B008C"/>
                    </a:solidFill>
                  </a:rPr>
                  <a:t>Time@fa8</a:t>
                </a:r>
                <a:endParaRPr lang="en-US" sz="2400" dirty="0"/>
              </a:p>
            </p:txBody>
          </p:sp>
          <p:sp>
            <p:nvSpPr>
              <p:cNvPr id="16" name="Rectangle 4"/>
              <p:cNvSpPr>
                <a:spLocks noChangeArrowheads="1"/>
              </p:cNvSpPr>
              <p:nvPr/>
            </p:nvSpPr>
            <p:spPr bwMode="auto">
              <a:xfrm>
                <a:off x="6553200" y="2667000"/>
                <a:ext cx="914400" cy="5334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smtClean="0"/>
                  <a:t>Time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5410200" y="4876800"/>
              <a:ext cx="2286000" cy="457200"/>
              <a:chOff x="2590797" y="5029200"/>
              <a:chExt cx="2286000" cy="457200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2590797" y="5029200"/>
                <a:ext cx="1752596" cy="457200"/>
                <a:chOff x="5334000" y="4800600"/>
                <a:chExt cx="1752596" cy="457200"/>
              </a:xfrm>
            </p:grpSpPr>
            <p:sp>
              <p:nvSpPr>
                <p:cNvPr id="11" name="Rectangle 21"/>
                <p:cNvSpPr>
                  <a:spLocks noChangeArrowheads="1"/>
                </p:cNvSpPr>
                <p:nvPr/>
              </p:nvSpPr>
              <p:spPr bwMode="auto">
                <a:xfrm>
                  <a:off x="5334000" y="4800600"/>
                  <a:ext cx="533400" cy="381000"/>
                </a:xfrm>
                <a:prstGeom prst="rect">
                  <a:avLst/>
                </a:prstGeom>
                <a:solidFill>
                  <a:srgbClr val="FFCC99"/>
                </a:solidFill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 err="1" smtClean="0"/>
                    <a:t>hr</a:t>
                  </a:r>
                  <a:endParaRPr lang="en-US" sz="2400" dirty="0"/>
                </a:p>
              </p:txBody>
            </p:sp>
            <p:sp>
              <p:nvSpPr>
                <p:cNvPr id="12" name="Rectangle 22"/>
                <p:cNvSpPr>
                  <a:spLocks noChangeArrowheads="1"/>
                </p:cNvSpPr>
                <p:nvPr/>
              </p:nvSpPr>
              <p:spPr bwMode="auto">
                <a:xfrm>
                  <a:off x="5867400" y="4800600"/>
                  <a:ext cx="533400" cy="457200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dirty="0"/>
                    <a:t>9</a:t>
                  </a:r>
                </a:p>
              </p:txBody>
            </p:sp>
            <p:sp>
              <p:nvSpPr>
                <p:cNvPr id="13" name="Rectangle 21"/>
                <p:cNvSpPr>
                  <a:spLocks noChangeArrowheads="1"/>
                </p:cNvSpPr>
                <p:nvPr/>
              </p:nvSpPr>
              <p:spPr bwMode="auto">
                <a:xfrm>
                  <a:off x="6476996" y="4800600"/>
                  <a:ext cx="609600" cy="381000"/>
                </a:xfrm>
                <a:prstGeom prst="rect">
                  <a:avLst/>
                </a:prstGeom>
                <a:solidFill>
                  <a:srgbClr val="FFCC99"/>
                </a:solidFill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dirty="0" smtClean="0"/>
                    <a:t>min</a:t>
                  </a:r>
                  <a:endParaRPr lang="en-US" sz="2400" dirty="0"/>
                </a:p>
              </p:txBody>
            </p:sp>
          </p:grpSp>
          <p:sp>
            <p:nvSpPr>
              <p:cNvPr id="10" name="Rectangle 22"/>
              <p:cNvSpPr>
                <a:spLocks noChangeArrowheads="1"/>
              </p:cNvSpPr>
              <p:nvPr/>
            </p:nvSpPr>
            <p:spPr bwMode="auto">
              <a:xfrm>
                <a:off x="4267197" y="5029200"/>
                <a:ext cx="609600" cy="45720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dirty="0"/>
                  <a:t>5</a:t>
                </a:r>
              </a:p>
            </p:txBody>
          </p:sp>
        </p:grpSp>
        <p:sp>
          <p:nvSpPr>
            <p:cNvPr id="8" name="Rectangle 21"/>
            <p:cNvSpPr>
              <a:spLocks noChangeArrowheads="1"/>
            </p:cNvSpPr>
            <p:nvPr/>
          </p:nvSpPr>
          <p:spPr bwMode="auto">
            <a:xfrm>
              <a:off x="5486400" y="5410200"/>
              <a:ext cx="2819400" cy="381000"/>
            </a:xfrm>
            <a:prstGeom prst="rect">
              <a:avLst/>
            </a:prstGeom>
            <a:solidFill>
              <a:srgbClr val="FFCC99"/>
            </a:solidFill>
            <a:ln w="0">
              <a:solidFill>
                <a:srgbClr val="FFCC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400" dirty="0" smtClean="0"/>
                <a:t>…</a:t>
              </a:r>
              <a:r>
                <a:rPr lang="en-US" sz="2400" dirty="0"/>
                <a:t> </a:t>
              </a:r>
              <a:r>
                <a:rPr lang="en-US" sz="2400" dirty="0" smtClean="0"/>
                <a:t>Time(</a:t>
              </a:r>
              <a:r>
                <a:rPr lang="en-US" sz="2400" dirty="0" err="1" smtClean="0"/>
                <a:t>int</a:t>
              </a:r>
              <a:r>
                <a:rPr lang="en-US" sz="2400" dirty="0" smtClean="0"/>
                <a:t>, </a:t>
              </a:r>
              <a:r>
                <a:rPr lang="en-US" sz="2400" dirty="0" err="1" smtClean="0"/>
                <a:t>int</a:t>
              </a:r>
              <a:r>
                <a:rPr lang="en-US" sz="2400" dirty="0" smtClean="0"/>
                <a:t>)  Time (</a:t>
              </a:r>
              <a:r>
                <a:rPr lang="en-US" sz="2400" dirty="0" err="1" smtClean="0"/>
                <a:t>int</a:t>
              </a:r>
              <a:r>
                <a:rPr lang="en-US" sz="2400" dirty="0" smtClean="0"/>
                <a:t>)</a:t>
              </a:r>
            </a:p>
          </p:txBody>
        </p:sp>
      </p:grpSp>
      <p:sp>
        <p:nvSpPr>
          <p:cNvPr id="17" name="Content Placeholder 3"/>
          <p:cNvSpPr txBox="1">
            <a:spLocks/>
          </p:cNvSpPr>
          <p:nvPr/>
        </p:nvSpPr>
        <p:spPr>
          <a:xfrm>
            <a:off x="612648" y="1447800"/>
            <a:ext cx="8074152" cy="50292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"/>
              <a:buNone/>
            </a:pPr>
            <a:r>
              <a:rPr lang="en-US" sz="2400" b="1" dirty="0" smtClean="0">
                <a:latin typeface="Times New Roman"/>
                <a:cs typeface="Times New Roman"/>
              </a:rPr>
              <a:t>public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class</a:t>
            </a:r>
            <a:r>
              <a:rPr lang="en-US" sz="2400" dirty="0" smtClean="0">
                <a:latin typeface="Times New Roman"/>
                <a:cs typeface="Times New Roman"/>
              </a:rPr>
              <a:t> Time </a:t>
            </a:r>
          </a:p>
          <a:p>
            <a:pPr marL="0" indent="0">
              <a:spcBef>
                <a:spcPts val="0"/>
              </a:spcBef>
              <a:buFont typeface="Wingdings"/>
              <a:buNone/>
            </a:pPr>
            <a:r>
              <a:rPr lang="en-US" sz="2400" dirty="0" smtClean="0">
                <a:latin typeface="Times New Roman"/>
                <a:cs typeface="Times New Roman"/>
              </a:rPr>
              <a:t>    </a:t>
            </a:r>
            <a:r>
              <a:rPr lang="en-US" sz="2400" b="1" dirty="0" smtClean="0">
                <a:latin typeface="Times New Roman"/>
                <a:cs typeface="Times New Roman"/>
              </a:rPr>
              <a:t>private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b="1" dirty="0" err="1" smtClean="0">
                <a:latin typeface="Times New Roman"/>
                <a:cs typeface="Times New Roman"/>
              </a:rPr>
              <a:t>int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cs typeface="Times New Roman"/>
              </a:rPr>
              <a:t>hr</a:t>
            </a:r>
            <a:r>
              <a:rPr lang="en-US" sz="2400" dirty="0" smtClean="0">
                <a:latin typeface="Times New Roman"/>
                <a:cs typeface="Times New Roman"/>
              </a:rPr>
              <a:t>;    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//hour of day, 0..23</a:t>
            </a:r>
          </a:p>
          <a:p>
            <a:pPr marL="0" indent="0">
              <a:spcBef>
                <a:spcPts val="0"/>
              </a:spcBef>
              <a:buFont typeface="Wingdings"/>
              <a:buNone/>
            </a:pPr>
            <a:r>
              <a:rPr lang="en-US" sz="2400" dirty="0" smtClean="0">
                <a:latin typeface="Times New Roman"/>
                <a:cs typeface="Times New Roman"/>
              </a:rPr>
              <a:t>    </a:t>
            </a:r>
            <a:r>
              <a:rPr lang="en-US" sz="2400" b="1" dirty="0" smtClean="0">
                <a:latin typeface="Times New Roman"/>
                <a:cs typeface="Times New Roman"/>
              </a:rPr>
              <a:t>private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b="1" dirty="0" err="1" smtClean="0">
                <a:latin typeface="Times New Roman"/>
                <a:cs typeface="Times New Roman"/>
              </a:rPr>
              <a:t>int</a:t>
            </a:r>
            <a:r>
              <a:rPr lang="en-US" sz="2400" dirty="0" smtClean="0">
                <a:latin typeface="Times New Roman"/>
                <a:cs typeface="Times New Roman"/>
              </a:rPr>
              <a:t> min; 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// minute of hour, 0..59</a:t>
            </a:r>
          </a:p>
          <a:p>
            <a:pPr marL="0" indent="0">
              <a:spcBef>
                <a:spcPts val="1200"/>
              </a:spcBef>
              <a:buFont typeface="Wingdings"/>
              <a:buNone/>
            </a:pPr>
            <a:r>
              <a:rPr lang="en-US" sz="2400" dirty="0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   /** Constructor: instance with h hours and m minutes … */</a:t>
            </a:r>
          </a:p>
          <a:p>
            <a:pPr marL="0" indent="0">
              <a:spcBef>
                <a:spcPts val="0"/>
              </a:spcBef>
              <a:buFont typeface="Wingdings"/>
              <a:buNone/>
            </a:pPr>
            <a:r>
              <a:rPr lang="en-US" sz="2400" dirty="0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   </a:t>
            </a:r>
            <a:r>
              <a:rPr lang="en-US" sz="2400" b="1" dirty="0" smtClean="0">
                <a:latin typeface="Times New Roman"/>
                <a:cs typeface="Times New Roman"/>
              </a:rPr>
              <a:t>public </a:t>
            </a:r>
            <a:r>
              <a:rPr lang="en-US" sz="2400" dirty="0" smtClean="0">
                <a:latin typeface="Times New Roman"/>
                <a:cs typeface="Times New Roman"/>
              </a:rPr>
              <a:t>Time(</a:t>
            </a:r>
            <a:r>
              <a:rPr lang="en-US" sz="2400" b="1" dirty="0" err="1" smtClean="0">
                <a:latin typeface="Times New Roman"/>
                <a:cs typeface="Times New Roman"/>
              </a:rPr>
              <a:t>int</a:t>
            </a:r>
            <a:r>
              <a:rPr lang="en-US" sz="2400" dirty="0" smtClean="0">
                <a:latin typeface="Times New Roman"/>
                <a:cs typeface="Times New Roman"/>
              </a:rPr>
              <a:t> h, </a:t>
            </a:r>
            <a:r>
              <a:rPr lang="en-US" sz="2400" b="1" dirty="0" err="1" smtClean="0">
                <a:latin typeface="Times New Roman"/>
                <a:cs typeface="Times New Roman"/>
              </a:rPr>
              <a:t>int</a:t>
            </a:r>
            <a:r>
              <a:rPr lang="en-US" sz="2400" dirty="0" smtClean="0">
                <a:latin typeface="Times New Roman"/>
                <a:cs typeface="Times New Roman"/>
              </a:rPr>
              <a:t> m) { …}</a:t>
            </a:r>
          </a:p>
          <a:p>
            <a:pPr marL="0" indent="0">
              <a:spcBef>
                <a:spcPts val="1200"/>
              </a:spcBef>
              <a:buFont typeface="Wingdings"/>
              <a:buNone/>
            </a:pPr>
            <a:r>
              <a:rPr lang="en-US" sz="2400" dirty="0" smtClean="0">
                <a:solidFill>
                  <a:srgbClr val="800000"/>
                </a:solidFill>
                <a:latin typeface="Times New Roman"/>
                <a:cs typeface="Times New Roman"/>
              </a:rPr>
              <a:t>    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/** Constructor: instance with m minutes … */</a:t>
            </a:r>
          </a:p>
          <a:p>
            <a:pPr marL="0" indent="0">
              <a:spcBef>
                <a:spcPts val="0"/>
              </a:spcBef>
              <a:buFont typeface="Wingdings"/>
              <a:buNone/>
            </a:pPr>
            <a:r>
              <a:rPr lang="en-US" sz="2400" dirty="0" smtClean="0">
                <a:solidFill>
                  <a:srgbClr val="800000"/>
                </a:solidFill>
                <a:latin typeface="Times New Roman"/>
                <a:cs typeface="Times New Roman"/>
              </a:rPr>
              <a:t>    </a:t>
            </a:r>
            <a:r>
              <a:rPr lang="en-US" sz="2400" b="1" dirty="0" smtClean="0">
                <a:latin typeface="Times New Roman"/>
                <a:cs typeface="Times New Roman"/>
              </a:rPr>
              <a:t>public</a:t>
            </a:r>
            <a:r>
              <a:rPr lang="en-US" sz="2400" dirty="0" smtClean="0">
                <a:latin typeface="Times New Roman"/>
                <a:cs typeface="Times New Roman"/>
              </a:rPr>
              <a:t> Time(</a:t>
            </a:r>
            <a:r>
              <a:rPr lang="en-US" sz="2400" b="1" dirty="0" err="1" smtClean="0">
                <a:latin typeface="Times New Roman"/>
                <a:cs typeface="Times New Roman"/>
              </a:rPr>
              <a:t>int</a:t>
            </a:r>
            <a:r>
              <a:rPr lang="en-US" sz="2400" dirty="0" smtClean="0">
                <a:latin typeface="Times New Roman"/>
                <a:cs typeface="Times New Roman"/>
              </a:rPr>
              <a:t> m) {</a:t>
            </a:r>
          </a:p>
          <a:p>
            <a:pPr marL="0" indent="0">
              <a:spcBef>
                <a:spcPts val="0"/>
              </a:spcBef>
              <a:buFont typeface="Wingdings"/>
              <a:buNone/>
            </a:pP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    </a:t>
            </a:r>
            <a:r>
              <a:rPr lang="en-US" sz="24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this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(m / 60, m % 60); </a:t>
            </a:r>
          </a:p>
          <a:p>
            <a:pPr marL="0" indent="0">
              <a:spcBef>
                <a:spcPts val="0"/>
              </a:spcBef>
              <a:buFont typeface="Wingdings"/>
              <a:buNone/>
            </a:pP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}</a:t>
            </a:r>
          </a:p>
          <a:p>
            <a:pPr marL="0" indent="0">
              <a:spcBef>
                <a:spcPts val="0"/>
              </a:spcBef>
              <a:buFont typeface="Wingdings"/>
              <a:buNone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…</a:t>
            </a:r>
          </a:p>
          <a:p>
            <a:pPr marL="0" indent="0">
              <a:spcBef>
                <a:spcPts val="0"/>
              </a:spcBef>
              <a:buFont typeface="Wingdings"/>
              <a:buNone/>
            </a:pP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}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33400" y="5257800"/>
            <a:ext cx="5410200" cy="1200328"/>
          </a:xfrm>
          <a:prstGeom prst="rect">
            <a:avLst/>
          </a:prstGeom>
          <a:solidFill>
            <a:srgbClr val="F8DFF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Use </a:t>
            </a:r>
            <a:r>
              <a:rPr lang="en-US" sz="2400" b="1" dirty="0" smtClean="0">
                <a:solidFill>
                  <a:srgbClr val="FF0000"/>
                </a:solidFill>
              </a:rPr>
              <a:t>this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(Instead of </a:t>
            </a:r>
            <a:r>
              <a:rPr lang="en-US" sz="2400" dirty="0" smtClean="0">
                <a:solidFill>
                  <a:srgbClr val="FF0000"/>
                </a:solidFill>
              </a:rPr>
              <a:t>Time</a:t>
            </a:r>
            <a:r>
              <a:rPr lang="en-US" sz="2400" dirty="0" smtClean="0"/>
              <a:t>) to call another constructor in the class.</a:t>
            </a:r>
          </a:p>
          <a:p>
            <a:r>
              <a:rPr lang="en-US" sz="2400" dirty="0" smtClean="0"/>
              <a:t>Must be </a:t>
            </a:r>
            <a:r>
              <a:rPr lang="en-US" sz="2400" dirty="0" smtClean="0">
                <a:solidFill>
                  <a:srgbClr val="FF0000"/>
                </a:solidFill>
              </a:rPr>
              <a:t>first statement in constructor body</a:t>
            </a:r>
            <a:r>
              <a:rPr lang="en-US" sz="2400" dirty="0" smtClean="0"/>
              <a:t>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0338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153400" cy="9906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800000"/>
                </a:solidFill>
              </a:rPr>
              <a:t>Initialize superclass fields first</a:t>
            </a:r>
            <a:endParaRPr lang="en-US" sz="3600" dirty="0">
              <a:solidFill>
                <a:srgbClr val="8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95400"/>
            <a:ext cx="533400" cy="244476"/>
          </a:xfrm>
        </p:spPr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4876800" y="1676400"/>
            <a:ext cx="3962400" cy="4876800"/>
            <a:chOff x="3216" y="336"/>
            <a:chExt cx="2304" cy="3072"/>
          </a:xfrm>
        </p:grpSpPr>
        <p:grpSp>
          <p:nvGrpSpPr>
            <p:cNvPr id="6" name="Group 38"/>
            <p:cNvGrpSpPr>
              <a:grpSpLocks/>
            </p:cNvGrpSpPr>
            <p:nvPr/>
          </p:nvGrpSpPr>
          <p:grpSpPr bwMode="auto">
            <a:xfrm>
              <a:off x="3216" y="336"/>
              <a:ext cx="2304" cy="3072"/>
              <a:chOff x="3216" y="336"/>
              <a:chExt cx="2304" cy="3072"/>
            </a:xfrm>
          </p:grpSpPr>
          <p:grpSp>
            <p:nvGrpSpPr>
              <p:cNvPr id="8" name="Group 37"/>
              <p:cNvGrpSpPr>
                <a:grpSpLocks/>
              </p:cNvGrpSpPr>
              <p:nvPr/>
            </p:nvGrpSpPr>
            <p:grpSpPr bwMode="auto">
              <a:xfrm>
                <a:off x="3216" y="336"/>
                <a:ext cx="2304" cy="3072"/>
                <a:chOff x="3216" y="336"/>
                <a:chExt cx="2304" cy="3072"/>
              </a:xfrm>
            </p:grpSpPr>
            <p:sp>
              <p:nvSpPr>
                <p:cNvPr id="13" name="Rectangle 10"/>
                <p:cNvSpPr>
                  <a:spLocks noChangeArrowheads="1"/>
                </p:cNvSpPr>
                <p:nvPr/>
              </p:nvSpPr>
              <p:spPr bwMode="auto">
                <a:xfrm>
                  <a:off x="3216" y="576"/>
                  <a:ext cx="2304" cy="2832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" name="Rectangle 11"/>
                <p:cNvSpPr>
                  <a:spLocks noChangeArrowheads="1"/>
                </p:cNvSpPr>
                <p:nvPr/>
              </p:nvSpPr>
              <p:spPr bwMode="auto">
                <a:xfrm>
                  <a:off x="3216" y="336"/>
                  <a:ext cx="1152" cy="240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b="1" dirty="0" smtClean="0">
                      <a:solidFill>
                        <a:srgbClr val="E41900"/>
                      </a:solidFill>
                    </a:rPr>
                    <a:t>Executive@a0</a:t>
                  </a:r>
                  <a:endParaRPr lang="en-US" sz="2400" dirty="0"/>
                </a:p>
              </p:txBody>
            </p:sp>
            <p:sp>
              <p:nvSpPr>
                <p:cNvPr id="15" name="Rectangle 12"/>
                <p:cNvSpPr>
                  <a:spLocks noChangeArrowheads="1"/>
                </p:cNvSpPr>
                <p:nvPr/>
              </p:nvSpPr>
              <p:spPr bwMode="auto">
                <a:xfrm>
                  <a:off x="4512" y="576"/>
                  <a:ext cx="1008" cy="24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/>
                    <a:t>Object</a:t>
                  </a:r>
                </a:p>
              </p:txBody>
            </p:sp>
            <p:sp>
              <p:nvSpPr>
                <p:cNvPr id="16" name="Rectangle 13"/>
                <p:cNvSpPr>
                  <a:spLocks noChangeArrowheads="1"/>
                </p:cNvSpPr>
                <p:nvPr/>
              </p:nvSpPr>
              <p:spPr bwMode="auto">
                <a:xfrm>
                  <a:off x="3404" y="1440"/>
                  <a:ext cx="432" cy="240"/>
                </a:xfrm>
                <a:prstGeom prst="rect">
                  <a:avLst/>
                </a:prstGeom>
                <a:solidFill>
                  <a:srgbClr val="FFCC99"/>
                </a:solidFill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r"/>
                  <a:r>
                    <a:rPr lang="en-US" sz="2400" dirty="0"/>
                    <a:t>name</a:t>
                  </a:r>
                </a:p>
              </p:txBody>
            </p:sp>
            <p:sp>
              <p:nvSpPr>
                <p:cNvPr id="17" name="Rectangle 14"/>
                <p:cNvSpPr>
                  <a:spLocks noChangeArrowheads="1"/>
                </p:cNvSpPr>
                <p:nvPr/>
              </p:nvSpPr>
              <p:spPr bwMode="auto">
                <a:xfrm>
                  <a:off x="3792" y="1392"/>
                  <a:ext cx="487" cy="288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ja-JP" altLang="en-US" sz="2400" dirty="0" smtClean="0"/>
                    <a:t>“</a:t>
                  </a:r>
                  <a:r>
                    <a:rPr lang="en-US" altLang="ja-JP" sz="2400" dirty="0"/>
                    <a:t>G</a:t>
                  </a:r>
                  <a:r>
                    <a:rPr lang="ja-JP" altLang="en-US" sz="2400" dirty="0" smtClean="0"/>
                    <a:t>”</a:t>
                  </a:r>
                  <a:endParaRPr lang="en-US" sz="2400" dirty="0"/>
                </a:p>
              </p:txBody>
            </p:sp>
            <p:sp>
              <p:nvSpPr>
                <p:cNvPr id="18" name="Rectangle 15"/>
                <p:cNvSpPr>
                  <a:spLocks noChangeArrowheads="1"/>
                </p:cNvSpPr>
                <p:nvPr/>
              </p:nvSpPr>
              <p:spPr bwMode="auto">
                <a:xfrm>
                  <a:off x="4368" y="1440"/>
                  <a:ext cx="384" cy="240"/>
                </a:xfrm>
                <a:prstGeom prst="rect">
                  <a:avLst/>
                </a:prstGeom>
                <a:solidFill>
                  <a:srgbClr val="FFCC99"/>
                </a:solidFill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r"/>
                  <a:r>
                    <a:rPr lang="en-US" sz="2400"/>
                    <a:t>start</a:t>
                  </a:r>
                </a:p>
              </p:txBody>
            </p:sp>
            <p:sp>
              <p:nvSpPr>
                <p:cNvPr id="19" name="Rectangle 16"/>
                <p:cNvSpPr>
                  <a:spLocks noChangeArrowheads="1"/>
                </p:cNvSpPr>
                <p:nvPr/>
              </p:nvSpPr>
              <p:spPr bwMode="auto">
                <a:xfrm>
                  <a:off x="4752" y="1392"/>
                  <a:ext cx="672" cy="288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/>
                    <a:t>1969</a:t>
                  </a:r>
                </a:p>
              </p:txBody>
            </p:sp>
            <p:sp>
              <p:nvSpPr>
                <p:cNvPr id="20" name="Rectangle 17"/>
                <p:cNvSpPr>
                  <a:spLocks noChangeArrowheads="1"/>
                </p:cNvSpPr>
                <p:nvPr/>
              </p:nvSpPr>
              <p:spPr bwMode="auto">
                <a:xfrm>
                  <a:off x="3360" y="1056"/>
                  <a:ext cx="480" cy="240"/>
                </a:xfrm>
                <a:prstGeom prst="rect">
                  <a:avLst/>
                </a:prstGeom>
                <a:solidFill>
                  <a:srgbClr val="FFCC99"/>
                </a:solidFill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r"/>
                  <a:r>
                    <a:rPr lang="en-US" sz="2400"/>
                    <a:t>salary</a:t>
                  </a:r>
                </a:p>
              </p:txBody>
            </p:sp>
            <p:sp>
              <p:nvSpPr>
                <p:cNvPr id="21" name="Rectangle 18"/>
                <p:cNvSpPr>
                  <a:spLocks noChangeArrowheads="1"/>
                </p:cNvSpPr>
                <p:nvPr/>
              </p:nvSpPr>
              <p:spPr bwMode="auto">
                <a:xfrm>
                  <a:off x="3792" y="2352"/>
                  <a:ext cx="624" cy="288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/>
                    <a:t>10,000</a:t>
                  </a:r>
                </a:p>
              </p:txBody>
            </p:sp>
            <p:sp>
              <p:nvSpPr>
                <p:cNvPr id="22" name="Rectangle 19"/>
                <p:cNvSpPr>
                  <a:spLocks noChangeArrowheads="1"/>
                </p:cNvSpPr>
                <p:nvPr/>
              </p:nvSpPr>
              <p:spPr bwMode="auto">
                <a:xfrm>
                  <a:off x="3264" y="1728"/>
                  <a:ext cx="1968" cy="192"/>
                </a:xfrm>
                <a:prstGeom prst="rect">
                  <a:avLst/>
                </a:prstGeom>
                <a:solidFill>
                  <a:srgbClr val="FFCC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r>
                    <a:rPr lang="en-US" sz="2400"/>
                    <a:t>Employee(String, int)</a:t>
                  </a:r>
                </a:p>
              </p:txBody>
            </p:sp>
            <p:sp>
              <p:nvSpPr>
                <p:cNvPr id="23" name="Rectangle 20"/>
                <p:cNvSpPr>
                  <a:spLocks noChangeArrowheads="1"/>
                </p:cNvSpPr>
                <p:nvPr/>
              </p:nvSpPr>
              <p:spPr bwMode="auto">
                <a:xfrm>
                  <a:off x="3264" y="1968"/>
                  <a:ext cx="2208" cy="192"/>
                </a:xfrm>
                <a:prstGeom prst="rect">
                  <a:avLst/>
                </a:prstGeom>
                <a:solidFill>
                  <a:srgbClr val="FFCC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r>
                    <a:rPr lang="en-US" sz="2400" dirty="0" err="1"/>
                    <a:t>toString</a:t>
                  </a:r>
                  <a:r>
                    <a:rPr lang="en-US" sz="2400" dirty="0"/>
                    <a:t>()    </a:t>
                  </a:r>
                  <a:r>
                    <a:rPr lang="en-US" sz="2400" dirty="0" err="1" smtClean="0"/>
                    <a:t>getCompensation</a:t>
                  </a:r>
                  <a:r>
                    <a:rPr lang="en-US" sz="2400" dirty="0"/>
                    <a:t>()</a:t>
                  </a:r>
                </a:p>
              </p:txBody>
            </p:sp>
            <p:sp>
              <p:nvSpPr>
                <p:cNvPr id="24" name="Rectangle 21"/>
                <p:cNvSpPr>
                  <a:spLocks noChangeArrowheads="1"/>
                </p:cNvSpPr>
                <p:nvPr/>
              </p:nvSpPr>
              <p:spPr bwMode="auto">
                <a:xfrm>
                  <a:off x="3360" y="672"/>
                  <a:ext cx="1104" cy="240"/>
                </a:xfrm>
                <a:prstGeom prst="rect">
                  <a:avLst/>
                </a:prstGeom>
                <a:solidFill>
                  <a:srgbClr val="FFCC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r>
                    <a:rPr lang="en-US" sz="2400" dirty="0" err="1"/>
                    <a:t>toString</a:t>
                  </a:r>
                  <a:r>
                    <a:rPr lang="en-US" sz="2400" dirty="0"/>
                    <a:t>()  …</a:t>
                  </a:r>
                </a:p>
              </p:txBody>
            </p:sp>
            <p:sp>
              <p:nvSpPr>
                <p:cNvPr id="25" name="Line 22"/>
                <p:cNvSpPr>
                  <a:spLocks noChangeShapeType="1"/>
                </p:cNvSpPr>
                <p:nvPr/>
              </p:nvSpPr>
              <p:spPr bwMode="auto">
                <a:xfrm>
                  <a:off x="3216" y="960"/>
                  <a:ext cx="230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Rectangle 23"/>
                <p:cNvSpPr>
                  <a:spLocks noChangeArrowheads="1"/>
                </p:cNvSpPr>
                <p:nvPr/>
              </p:nvSpPr>
              <p:spPr bwMode="auto">
                <a:xfrm>
                  <a:off x="4512" y="960"/>
                  <a:ext cx="1008" cy="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/>
                    <a:t>Employee</a:t>
                  </a:r>
                </a:p>
              </p:txBody>
            </p:sp>
          </p:grpSp>
          <p:sp>
            <p:nvSpPr>
              <p:cNvPr id="9" name="Line 24"/>
              <p:cNvSpPr>
                <a:spLocks noChangeShapeType="1"/>
              </p:cNvSpPr>
              <p:nvPr/>
            </p:nvSpPr>
            <p:spPr bwMode="auto">
              <a:xfrm>
                <a:off x="3216" y="2256"/>
                <a:ext cx="230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Rectangle 25"/>
              <p:cNvSpPr>
                <a:spLocks noChangeArrowheads="1"/>
              </p:cNvSpPr>
              <p:nvPr/>
            </p:nvSpPr>
            <p:spPr bwMode="auto">
              <a:xfrm>
                <a:off x="4512" y="2256"/>
                <a:ext cx="100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/>
                  <a:t>Executive</a:t>
                </a:r>
              </a:p>
            </p:txBody>
          </p:sp>
          <p:sp>
            <p:nvSpPr>
              <p:cNvPr id="11" name="Rectangle 27"/>
              <p:cNvSpPr>
                <a:spLocks noChangeArrowheads="1"/>
              </p:cNvSpPr>
              <p:nvPr/>
            </p:nvSpPr>
            <p:spPr bwMode="auto">
              <a:xfrm>
                <a:off x="3312" y="2352"/>
                <a:ext cx="480" cy="240"/>
              </a:xfrm>
              <a:prstGeom prst="rect">
                <a:avLst/>
              </a:prstGeom>
              <a:solidFill>
                <a:srgbClr val="FFCC99"/>
              </a:solidFill>
              <a:ln w="0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2400"/>
                  <a:t>bonus</a:t>
                </a:r>
              </a:p>
            </p:txBody>
          </p:sp>
          <p:sp>
            <p:nvSpPr>
              <p:cNvPr id="12" name="Rectangle 28"/>
              <p:cNvSpPr>
                <a:spLocks noChangeArrowheads="1"/>
              </p:cNvSpPr>
              <p:nvPr/>
            </p:nvSpPr>
            <p:spPr bwMode="auto">
              <a:xfrm>
                <a:off x="3216" y="2736"/>
                <a:ext cx="2016" cy="192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r>
                  <a:rPr lang="en-US" sz="2400" dirty="0" smtClean="0"/>
                  <a:t> </a:t>
                </a:r>
                <a:r>
                  <a:rPr lang="en-US" sz="2400" dirty="0" err="1" smtClean="0"/>
                  <a:t>getBonus</a:t>
                </a:r>
                <a:r>
                  <a:rPr lang="en-US" sz="2400" dirty="0"/>
                  <a:t>()   </a:t>
                </a:r>
                <a:r>
                  <a:rPr lang="en-US" sz="2400" dirty="0" err="1"/>
                  <a:t>getCompensation</a:t>
                </a:r>
                <a:r>
                  <a:rPr lang="en-US" sz="2400" dirty="0"/>
                  <a:t>()</a:t>
                </a:r>
              </a:p>
              <a:p>
                <a:r>
                  <a:rPr lang="en-US" sz="2400" dirty="0" smtClean="0"/>
                  <a:t> </a:t>
                </a:r>
                <a:r>
                  <a:rPr lang="en-US" sz="2400" dirty="0" err="1" smtClean="0"/>
                  <a:t>toString</a:t>
                </a:r>
                <a:r>
                  <a:rPr lang="en-US" sz="2400" dirty="0"/>
                  <a:t>()           </a:t>
                </a:r>
              </a:p>
            </p:txBody>
          </p:sp>
        </p:grpSp>
        <p:sp>
          <p:nvSpPr>
            <p:cNvPr id="7" name="Rectangle 32"/>
            <p:cNvSpPr>
              <a:spLocks noChangeArrowheads="1"/>
            </p:cNvSpPr>
            <p:nvPr/>
          </p:nvSpPr>
          <p:spPr bwMode="auto">
            <a:xfrm>
              <a:off x="3792" y="1056"/>
              <a:ext cx="672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/>
                <a:t>50,000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04800" y="1553051"/>
            <a:ext cx="4479455" cy="1723549"/>
          </a:xfrm>
          <a:prstGeom prst="rect">
            <a:avLst/>
          </a:prstGeom>
          <a:noFill/>
          <a:ln w="19050"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Class </a:t>
            </a:r>
            <a:r>
              <a:rPr lang="en-US" sz="2400" dirty="0" smtClean="0">
                <a:solidFill>
                  <a:srgbClr val="800000"/>
                </a:solidFill>
                <a:latin typeface="Times New Roman"/>
                <a:cs typeface="Times New Roman"/>
              </a:rPr>
              <a:t>Employee</a:t>
            </a:r>
            <a:r>
              <a:rPr lang="en-US" sz="2400" dirty="0" smtClean="0">
                <a:latin typeface="Times New Roman"/>
                <a:cs typeface="Times New Roman"/>
              </a:rPr>
              <a:t> contains info that</a:t>
            </a:r>
          </a:p>
          <a:p>
            <a:r>
              <a:rPr lang="en-US" sz="2400" dirty="0">
                <a:latin typeface="Times New Roman"/>
                <a:cs typeface="Times New Roman"/>
              </a:rPr>
              <a:t>i</a:t>
            </a:r>
            <a:r>
              <a:rPr lang="en-US" sz="2400" dirty="0" smtClean="0">
                <a:latin typeface="Times New Roman"/>
                <a:cs typeface="Times New Roman"/>
              </a:rPr>
              <a:t>s common to all employees —name, start date, salary, etc.</a:t>
            </a:r>
          </a:p>
          <a:p>
            <a:pPr>
              <a:spcBef>
                <a:spcPts val="1200"/>
              </a:spcBef>
            </a:pPr>
            <a:r>
              <a:rPr lang="en-US" sz="2400" dirty="0" err="1" smtClean="0">
                <a:solidFill>
                  <a:srgbClr val="800000"/>
                </a:solidFill>
                <a:latin typeface="Times New Roman"/>
                <a:cs typeface="Times New Roman"/>
              </a:rPr>
              <a:t>getCompensation</a:t>
            </a:r>
            <a:r>
              <a:rPr lang="en-US" sz="2400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gives the salary</a:t>
            </a: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4800" y="3505200"/>
            <a:ext cx="4479455" cy="1200328"/>
          </a:xfrm>
          <a:prstGeom prst="rect">
            <a:avLst/>
          </a:prstGeom>
          <a:noFill/>
          <a:ln w="19050"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Executives also get a bonus. </a:t>
            </a:r>
            <a:r>
              <a:rPr lang="en-US" sz="2400" dirty="0" err="1" smtClean="0">
                <a:solidFill>
                  <a:srgbClr val="800000"/>
                </a:solidFill>
                <a:latin typeface="Times New Roman"/>
                <a:cs typeface="Times New Roman"/>
              </a:rPr>
              <a:t>getCompensation</a:t>
            </a:r>
            <a:r>
              <a:rPr lang="en-US" sz="2400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is overridden to take this into account</a:t>
            </a: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4800" y="4953000"/>
            <a:ext cx="4479455" cy="1569660"/>
          </a:xfrm>
          <a:prstGeom prst="rect">
            <a:avLst/>
          </a:prstGeom>
          <a:noFill/>
          <a:ln w="19050"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Could have other subclasses for part-timers, temporary workers, consultants, etc., each with a different </a:t>
            </a:r>
            <a:r>
              <a:rPr lang="en-US" sz="2400" dirty="0" err="1" smtClean="0">
                <a:solidFill>
                  <a:srgbClr val="800000"/>
                </a:solidFill>
                <a:latin typeface="Times New Roman"/>
                <a:cs typeface="Times New Roman"/>
              </a:rPr>
              <a:t>getCompensation</a:t>
            </a:r>
            <a:endParaRPr lang="en-US" sz="2400" dirty="0">
              <a:solidFill>
                <a:srgbClr val="8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70903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800000"/>
                </a:solidFill>
              </a:rPr>
              <a:t>Without OO …</a:t>
            </a:r>
            <a:endParaRPr lang="en-US" sz="3600" dirty="0">
              <a:solidFill>
                <a:srgbClr val="8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6854952" cy="4495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Without OO, you would write a long involved method: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b="1" dirty="0">
                <a:solidFill>
                  <a:srgbClr val="800000"/>
                </a:solidFill>
              </a:rPr>
              <a:t>p</a:t>
            </a:r>
            <a:r>
              <a:rPr lang="en-US" sz="2400" b="1" dirty="0" smtClean="0">
                <a:solidFill>
                  <a:srgbClr val="800000"/>
                </a:solidFill>
              </a:rPr>
              <a:t>ublic</a:t>
            </a:r>
            <a:r>
              <a:rPr lang="en-US" sz="2400" dirty="0" smtClean="0">
                <a:solidFill>
                  <a:srgbClr val="800000"/>
                </a:solidFill>
              </a:rPr>
              <a:t> </a:t>
            </a:r>
            <a:r>
              <a:rPr lang="en-US" sz="2400" b="1" dirty="0" smtClean="0">
                <a:solidFill>
                  <a:srgbClr val="800000"/>
                </a:solidFill>
              </a:rPr>
              <a:t>double </a:t>
            </a:r>
            <a:r>
              <a:rPr lang="en-US" sz="2400" dirty="0" err="1" smtClean="0">
                <a:solidFill>
                  <a:srgbClr val="800000"/>
                </a:solidFill>
              </a:rPr>
              <a:t>getCompensation</a:t>
            </a:r>
            <a:r>
              <a:rPr lang="en-US" sz="2400" dirty="0" smtClean="0">
                <a:solidFill>
                  <a:srgbClr val="800000"/>
                </a:solidFill>
              </a:rPr>
              <a:t>(…) {</a:t>
            </a:r>
            <a:endParaRPr lang="en-US" sz="2400" dirty="0">
              <a:solidFill>
                <a:srgbClr val="800000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800000"/>
                </a:solidFill>
              </a:rPr>
              <a:t>  if </a:t>
            </a:r>
            <a:r>
              <a:rPr lang="en-US" sz="2400" dirty="0" smtClean="0">
                <a:solidFill>
                  <a:srgbClr val="800000"/>
                </a:solidFill>
              </a:rPr>
              <a:t>(worker is an executive)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800000"/>
                </a:solidFill>
              </a:rPr>
              <a:t> </a:t>
            </a:r>
            <a:r>
              <a:rPr lang="en-US" sz="2400" dirty="0" smtClean="0">
                <a:solidFill>
                  <a:srgbClr val="800000"/>
                </a:solidFill>
              </a:rPr>
              <a:t>   { … }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800000"/>
                </a:solidFill>
              </a:rPr>
              <a:t>  else if</a:t>
            </a:r>
            <a:r>
              <a:rPr lang="en-US" sz="2400" dirty="0" smtClean="0">
                <a:solidFill>
                  <a:srgbClr val="800000"/>
                </a:solidFill>
              </a:rPr>
              <a:t> (worker is part time)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800000"/>
                </a:solidFill>
              </a:rPr>
              <a:t> </a:t>
            </a:r>
            <a:r>
              <a:rPr lang="en-US" sz="2400" dirty="0" smtClean="0">
                <a:solidFill>
                  <a:srgbClr val="800000"/>
                </a:solidFill>
              </a:rPr>
              <a:t>   { … }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800000"/>
                </a:solidFill>
              </a:rPr>
              <a:t>  else </a:t>
            </a:r>
            <a:r>
              <a:rPr lang="en-US" sz="2400" dirty="0" smtClean="0">
                <a:solidFill>
                  <a:srgbClr val="800000"/>
                </a:solidFill>
              </a:rPr>
              <a:t>if (worker is temporary)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800000"/>
                </a:solidFill>
              </a:rPr>
              <a:t> </a:t>
            </a:r>
            <a:r>
              <a:rPr lang="en-US" sz="2400" dirty="0" smtClean="0">
                <a:solidFill>
                  <a:srgbClr val="800000"/>
                </a:solidFill>
              </a:rPr>
              <a:t>   { … }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800000"/>
                </a:solidFill>
              </a:rPr>
              <a:t>  else </a:t>
            </a:r>
            <a:r>
              <a:rPr lang="en-US" sz="2400" dirty="0" smtClean="0">
                <a:solidFill>
                  <a:srgbClr val="800000"/>
                </a:solidFill>
              </a:rPr>
              <a:t>…</a:t>
            </a:r>
            <a:endParaRPr lang="en-US" sz="2400" dirty="0">
              <a:solidFill>
                <a:srgbClr val="8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3400" y="3124200"/>
            <a:ext cx="4267200" cy="2985433"/>
          </a:xfrm>
          <a:prstGeom prst="rect">
            <a:avLst/>
          </a:prstGeom>
          <a:solidFill>
            <a:srgbClr val="F8DFF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OO eliminates need for many of these long, convoluted methods, which are hard to maintain.</a:t>
            </a:r>
            <a:endParaRPr lang="en-US" sz="2400" dirty="0"/>
          </a:p>
          <a:p>
            <a:pPr>
              <a:spcBef>
                <a:spcPts val="1200"/>
              </a:spcBef>
            </a:pPr>
            <a:r>
              <a:rPr lang="en-US" sz="2400" dirty="0" smtClean="0"/>
              <a:t>Instead, each subclass has its own </a:t>
            </a:r>
            <a:r>
              <a:rPr lang="en-US" sz="2400" dirty="0" err="1" smtClean="0">
                <a:solidFill>
                  <a:srgbClr val="800000"/>
                </a:solidFill>
              </a:rPr>
              <a:t>getCompensation</a:t>
            </a:r>
            <a:r>
              <a:rPr lang="en-US" sz="2400" dirty="0" smtClean="0"/>
              <a:t>.</a:t>
            </a:r>
            <a:endParaRPr lang="en-US" sz="2400" dirty="0"/>
          </a:p>
          <a:p>
            <a:pPr>
              <a:spcBef>
                <a:spcPts val="1200"/>
              </a:spcBef>
            </a:pPr>
            <a:r>
              <a:rPr lang="en-US" sz="2400" dirty="0" smtClean="0"/>
              <a:t>End up with many more methods, which are usually very short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14023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304800" y="1553051"/>
            <a:ext cx="8229600" cy="230832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/** Constructor: employee with name n, year hired d, salary s */</a:t>
            </a:r>
          </a:p>
          <a:p>
            <a:r>
              <a:rPr lang="en-US" sz="2400" b="1" dirty="0">
                <a:latin typeface="Times New Roman"/>
                <a:cs typeface="Times New Roman"/>
              </a:rPr>
              <a:t>p</a:t>
            </a:r>
            <a:r>
              <a:rPr lang="en-US" sz="2400" b="1" dirty="0" smtClean="0">
                <a:latin typeface="Times New Roman"/>
                <a:cs typeface="Times New Roman"/>
              </a:rPr>
              <a:t>ublic</a:t>
            </a:r>
            <a:r>
              <a:rPr lang="en-US" sz="2400" dirty="0" smtClean="0">
                <a:latin typeface="Times New Roman"/>
                <a:cs typeface="Times New Roman"/>
              </a:rPr>
              <a:t> Employee(String n, </a:t>
            </a:r>
            <a:r>
              <a:rPr lang="en-US" sz="2400" b="1" dirty="0" err="1" smtClean="0">
                <a:latin typeface="Times New Roman"/>
                <a:cs typeface="Times New Roman"/>
              </a:rPr>
              <a:t>int</a:t>
            </a:r>
            <a:r>
              <a:rPr lang="en-US" sz="2400" dirty="0" smtClean="0">
                <a:latin typeface="Times New Roman"/>
                <a:cs typeface="Times New Roman"/>
              </a:rPr>
              <a:t> d, </a:t>
            </a:r>
            <a:r>
              <a:rPr lang="en-US" sz="2400" b="1" dirty="0" smtClean="0">
                <a:latin typeface="Times New Roman"/>
                <a:cs typeface="Times New Roman"/>
              </a:rPr>
              <a:t>double</a:t>
            </a:r>
            <a:r>
              <a:rPr lang="en-US" sz="2400" dirty="0" smtClean="0">
                <a:latin typeface="Times New Roman"/>
                <a:cs typeface="Times New Roman"/>
              </a:rPr>
              <a:t> s) {</a:t>
            </a:r>
          </a:p>
          <a:p>
            <a:r>
              <a:rPr lang="en-US" sz="2400" b="1" dirty="0" smtClean="0">
                <a:latin typeface="Times New Roman"/>
                <a:cs typeface="Times New Roman"/>
              </a:rPr>
              <a:t>   </a:t>
            </a:r>
            <a:r>
              <a:rPr lang="en-US" sz="2400" dirty="0" smtClean="0">
                <a:latin typeface="Times New Roman"/>
                <a:cs typeface="Times New Roman"/>
              </a:rPr>
              <a:t>name= n;</a:t>
            </a:r>
          </a:p>
          <a:p>
            <a:r>
              <a:rPr lang="en-US" sz="2400" b="1" dirty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  </a:t>
            </a:r>
            <a:r>
              <a:rPr lang="en-US" sz="2400" dirty="0" smtClean="0">
                <a:latin typeface="Times New Roman"/>
                <a:cs typeface="Times New Roman"/>
              </a:rPr>
              <a:t>start= d;</a:t>
            </a:r>
          </a:p>
          <a:p>
            <a:r>
              <a:rPr lang="en-US" sz="2400" b="1" dirty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  </a:t>
            </a:r>
            <a:r>
              <a:rPr lang="en-US" sz="2400" dirty="0" smtClean="0">
                <a:latin typeface="Times New Roman"/>
                <a:cs typeface="Times New Roman"/>
              </a:rPr>
              <a:t>salary=  s;</a:t>
            </a:r>
            <a:endParaRPr lang="en-US" sz="2400" dirty="0">
              <a:latin typeface="Times New Roman"/>
              <a:cs typeface="Times New Roman"/>
            </a:endParaRPr>
          </a:p>
          <a:p>
            <a:r>
              <a:rPr lang="en-US" sz="2400" dirty="0" smtClean="0">
                <a:latin typeface="Times New Roman"/>
                <a:cs typeface="Times New Roman"/>
              </a:rPr>
              <a:t>}</a:t>
            </a: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153400" cy="9906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800000"/>
                </a:solidFill>
              </a:rPr>
              <a:t>Principle: initialize superclass fields first</a:t>
            </a:r>
            <a:endParaRPr lang="en-US" sz="3600" dirty="0">
              <a:solidFill>
                <a:srgbClr val="8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95400"/>
            <a:ext cx="533400" cy="244476"/>
          </a:xfrm>
        </p:spPr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5181203" y="2514600"/>
            <a:ext cx="3657997" cy="4038600"/>
            <a:chOff x="3393" y="336"/>
            <a:chExt cx="2127" cy="2544"/>
          </a:xfrm>
        </p:grpSpPr>
        <p:grpSp>
          <p:nvGrpSpPr>
            <p:cNvPr id="6" name="Group 38"/>
            <p:cNvGrpSpPr>
              <a:grpSpLocks/>
            </p:cNvGrpSpPr>
            <p:nvPr/>
          </p:nvGrpSpPr>
          <p:grpSpPr bwMode="auto">
            <a:xfrm>
              <a:off x="3393" y="336"/>
              <a:ext cx="2127" cy="2544"/>
              <a:chOff x="3393" y="336"/>
              <a:chExt cx="2127" cy="2544"/>
            </a:xfrm>
          </p:grpSpPr>
          <p:grpSp>
            <p:nvGrpSpPr>
              <p:cNvPr id="8" name="Group 37"/>
              <p:cNvGrpSpPr>
                <a:grpSpLocks/>
              </p:cNvGrpSpPr>
              <p:nvPr/>
            </p:nvGrpSpPr>
            <p:grpSpPr bwMode="auto">
              <a:xfrm>
                <a:off x="3393" y="336"/>
                <a:ext cx="2127" cy="2544"/>
                <a:chOff x="3393" y="336"/>
                <a:chExt cx="2127" cy="2544"/>
              </a:xfrm>
            </p:grpSpPr>
            <p:sp>
              <p:nvSpPr>
                <p:cNvPr id="13" name="Rectangle 10"/>
                <p:cNvSpPr>
                  <a:spLocks noChangeArrowheads="1"/>
                </p:cNvSpPr>
                <p:nvPr/>
              </p:nvSpPr>
              <p:spPr bwMode="auto">
                <a:xfrm>
                  <a:off x="3393" y="576"/>
                  <a:ext cx="2127" cy="2304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" name="Rectangle 11"/>
                <p:cNvSpPr>
                  <a:spLocks noChangeArrowheads="1"/>
                </p:cNvSpPr>
                <p:nvPr/>
              </p:nvSpPr>
              <p:spPr bwMode="auto">
                <a:xfrm>
                  <a:off x="3393" y="336"/>
                  <a:ext cx="1152" cy="240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b="1" dirty="0" smtClean="0">
                      <a:solidFill>
                        <a:srgbClr val="E41900"/>
                      </a:solidFill>
                    </a:rPr>
                    <a:t>Executive@a0</a:t>
                  </a:r>
                  <a:endParaRPr lang="en-US" sz="2400" dirty="0"/>
                </a:p>
              </p:txBody>
            </p:sp>
            <p:sp>
              <p:nvSpPr>
                <p:cNvPr id="15" name="Rectangle 12"/>
                <p:cNvSpPr>
                  <a:spLocks noChangeArrowheads="1"/>
                </p:cNvSpPr>
                <p:nvPr/>
              </p:nvSpPr>
              <p:spPr bwMode="auto">
                <a:xfrm>
                  <a:off x="4678" y="576"/>
                  <a:ext cx="842" cy="24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/>
                    <a:t>Object</a:t>
                  </a:r>
                </a:p>
              </p:txBody>
            </p:sp>
            <p:sp>
              <p:nvSpPr>
                <p:cNvPr id="16" name="Rectangle 13"/>
                <p:cNvSpPr>
                  <a:spLocks noChangeArrowheads="1"/>
                </p:cNvSpPr>
                <p:nvPr/>
              </p:nvSpPr>
              <p:spPr bwMode="auto">
                <a:xfrm>
                  <a:off x="3493" y="1440"/>
                  <a:ext cx="432" cy="240"/>
                </a:xfrm>
                <a:prstGeom prst="rect">
                  <a:avLst/>
                </a:prstGeom>
                <a:solidFill>
                  <a:srgbClr val="FFCC99"/>
                </a:solidFill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r"/>
                  <a:r>
                    <a:rPr lang="en-US" sz="2400" dirty="0"/>
                    <a:t>name</a:t>
                  </a:r>
                </a:p>
              </p:txBody>
            </p:sp>
            <p:sp>
              <p:nvSpPr>
                <p:cNvPr id="17" name="Rectangle 14"/>
                <p:cNvSpPr>
                  <a:spLocks noChangeArrowheads="1"/>
                </p:cNvSpPr>
                <p:nvPr/>
              </p:nvSpPr>
              <p:spPr bwMode="auto">
                <a:xfrm>
                  <a:off x="3969" y="1392"/>
                  <a:ext cx="351" cy="288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ja-JP" altLang="en-US" sz="2400" dirty="0"/>
                    <a:t>“</a:t>
                  </a:r>
                  <a:r>
                    <a:rPr lang="en-US" altLang="ja-JP" sz="2400" dirty="0" smtClean="0"/>
                    <a:t>G</a:t>
                  </a:r>
                  <a:r>
                    <a:rPr lang="ja-JP" altLang="en-US" sz="2400" dirty="0" smtClean="0"/>
                    <a:t>”</a:t>
                  </a:r>
                  <a:endParaRPr lang="en-US" sz="2400" dirty="0"/>
                </a:p>
              </p:txBody>
            </p:sp>
            <p:sp>
              <p:nvSpPr>
                <p:cNvPr id="18" name="Rectangle 15"/>
                <p:cNvSpPr>
                  <a:spLocks noChangeArrowheads="1"/>
                </p:cNvSpPr>
                <p:nvPr/>
              </p:nvSpPr>
              <p:spPr bwMode="auto">
                <a:xfrm>
                  <a:off x="4368" y="1440"/>
                  <a:ext cx="384" cy="240"/>
                </a:xfrm>
                <a:prstGeom prst="rect">
                  <a:avLst/>
                </a:prstGeom>
                <a:solidFill>
                  <a:srgbClr val="FFCC99"/>
                </a:solidFill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r"/>
                  <a:r>
                    <a:rPr lang="en-US" sz="2400"/>
                    <a:t>start</a:t>
                  </a:r>
                </a:p>
              </p:txBody>
            </p:sp>
            <p:sp>
              <p:nvSpPr>
                <p:cNvPr id="19" name="Rectangle 16"/>
                <p:cNvSpPr>
                  <a:spLocks noChangeArrowheads="1"/>
                </p:cNvSpPr>
                <p:nvPr/>
              </p:nvSpPr>
              <p:spPr bwMode="auto">
                <a:xfrm>
                  <a:off x="4752" y="1392"/>
                  <a:ext cx="672" cy="288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/>
                    <a:t>1969</a:t>
                  </a:r>
                </a:p>
              </p:txBody>
            </p:sp>
            <p:sp>
              <p:nvSpPr>
                <p:cNvPr id="20" name="Rectangle 17"/>
                <p:cNvSpPr>
                  <a:spLocks noChangeArrowheads="1"/>
                </p:cNvSpPr>
                <p:nvPr/>
              </p:nvSpPr>
              <p:spPr bwMode="auto">
                <a:xfrm>
                  <a:off x="3486" y="1056"/>
                  <a:ext cx="480" cy="240"/>
                </a:xfrm>
                <a:prstGeom prst="rect">
                  <a:avLst/>
                </a:prstGeom>
                <a:solidFill>
                  <a:srgbClr val="FFCC99"/>
                </a:solidFill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r"/>
                  <a:r>
                    <a:rPr lang="en-US" sz="2400" dirty="0"/>
                    <a:t>salary</a:t>
                  </a:r>
                </a:p>
              </p:txBody>
            </p:sp>
            <p:sp>
              <p:nvSpPr>
                <p:cNvPr id="22" name="Rectangle 19"/>
                <p:cNvSpPr>
                  <a:spLocks noChangeArrowheads="1"/>
                </p:cNvSpPr>
                <p:nvPr/>
              </p:nvSpPr>
              <p:spPr bwMode="auto">
                <a:xfrm>
                  <a:off x="3419" y="1728"/>
                  <a:ext cx="1968" cy="192"/>
                </a:xfrm>
                <a:prstGeom prst="rect">
                  <a:avLst/>
                </a:prstGeom>
                <a:solidFill>
                  <a:srgbClr val="FFCC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r>
                    <a:rPr lang="en-US" sz="2400" dirty="0"/>
                    <a:t>Employee(String, </a:t>
                  </a:r>
                  <a:r>
                    <a:rPr lang="en-US" sz="2400" dirty="0" err="1" smtClean="0"/>
                    <a:t>int</a:t>
                  </a:r>
                  <a:r>
                    <a:rPr lang="en-US" sz="2400" dirty="0" smtClean="0"/>
                    <a:t>, double)</a:t>
                  </a:r>
                </a:p>
              </p:txBody>
            </p:sp>
            <p:sp>
              <p:nvSpPr>
                <p:cNvPr id="24" name="Rectangle 21"/>
                <p:cNvSpPr>
                  <a:spLocks noChangeArrowheads="1"/>
                </p:cNvSpPr>
                <p:nvPr/>
              </p:nvSpPr>
              <p:spPr bwMode="auto">
                <a:xfrm>
                  <a:off x="3397" y="672"/>
                  <a:ext cx="1104" cy="240"/>
                </a:xfrm>
                <a:prstGeom prst="rect">
                  <a:avLst/>
                </a:prstGeom>
                <a:solidFill>
                  <a:srgbClr val="FFCC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r>
                    <a:rPr lang="en-US" sz="2400" dirty="0" err="1"/>
                    <a:t>toString</a:t>
                  </a:r>
                  <a:r>
                    <a:rPr lang="en-US" sz="2400" dirty="0"/>
                    <a:t>()  …</a:t>
                  </a:r>
                </a:p>
              </p:txBody>
            </p:sp>
            <p:sp>
              <p:nvSpPr>
                <p:cNvPr id="25" name="Line 22"/>
                <p:cNvSpPr>
                  <a:spLocks noChangeShapeType="1"/>
                </p:cNvSpPr>
                <p:nvPr/>
              </p:nvSpPr>
              <p:spPr bwMode="auto">
                <a:xfrm>
                  <a:off x="3393" y="960"/>
                  <a:ext cx="212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Rectangle 23"/>
                <p:cNvSpPr>
                  <a:spLocks noChangeArrowheads="1"/>
                </p:cNvSpPr>
                <p:nvPr/>
              </p:nvSpPr>
              <p:spPr bwMode="auto">
                <a:xfrm>
                  <a:off x="4678" y="960"/>
                  <a:ext cx="842" cy="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/>
                    <a:t>Employee</a:t>
                  </a:r>
                </a:p>
              </p:txBody>
            </p:sp>
            <p:sp>
              <p:nvSpPr>
                <p:cNvPr id="21" name="Rectangle 18"/>
                <p:cNvSpPr>
                  <a:spLocks noChangeArrowheads="1"/>
                </p:cNvSpPr>
                <p:nvPr/>
              </p:nvSpPr>
              <p:spPr bwMode="auto">
                <a:xfrm>
                  <a:off x="4010" y="2208"/>
                  <a:ext cx="624" cy="288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/>
                    <a:t>10,000</a:t>
                  </a:r>
                </a:p>
              </p:txBody>
            </p:sp>
          </p:grpSp>
          <p:sp>
            <p:nvSpPr>
              <p:cNvPr id="9" name="Line 24"/>
              <p:cNvSpPr>
                <a:spLocks noChangeShapeType="1"/>
              </p:cNvSpPr>
              <p:nvPr/>
            </p:nvSpPr>
            <p:spPr bwMode="auto">
              <a:xfrm>
                <a:off x="3393" y="2064"/>
                <a:ext cx="21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Rectangle 25"/>
              <p:cNvSpPr>
                <a:spLocks noChangeArrowheads="1"/>
              </p:cNvSpPr>
              <p:nvPr/>
            </p:nvSpPr>
            <p:spPr bwMode="auto">
              <a:xfrm>
                <a:off x="4678" y="2064"/>
                <a:ext cx="842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/>
                  <a:t>Executive</a:t>
                </a:r>
              </a:p>
            </p:txBody>
          </p:sp>
          <p:sp>
            <p:nvSpPr>
              <p:cNvPr id="11" name="Rectangle 27"/>
              <p:cNvSpPr>
                <a:spLocks noChangeArrowheads="1"/>
              </p:cNvSpPr>
              <p:nvPr/>
            </p:nvSpPr>
            <p:spPr bwMode="auto">
              <a:xfrm>
                <a:off x="3530" y="2208"/>
                <a:ext cx="480" cy="240"/>
              </a:xfrm>
              <a:prstGeom prst="rect">
                <a:avLst/>
              </a:prstGeom>
              <a:noFill/>
              <a:ln w="0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2400" dirty="0"/>
                  <a:t>bonus</a:t>
                </a:r>
              </a:p>
            </p:txBody>
          </p:sp>
          <p:sp>
            <p:nvSpPr>
              <p:cNvPr id="12" name="Rectangle 28"/>
              <p:cNvSpPr>
                <a:spLocks noChangeArrowheads="1"/>
              </p:cNvSpPr>
              <p:nvPr/>
            </p:nvSpPr>
            <p:spPr bwMode="auto">
              <a:xfrm>
                <a:off x="3415" y="2544"/>
                <a:ext cx="2016" cy="192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r>
                  <a:rPr lang="en-US" sz="2400" dirty="0" smtClean="0"/>
                  <a:t> Executive(String, </a:t>
                </a:r>
                <a:r>
                  <a:rPr lang="en-US" sz="2400" dirty="0" err="1" smtClean="0"/>
                  <a:t>int</a:t>
                </a:r>
                <a:r>
                  <a:rPr lang="en-US" sz="2400" dirty="0" smtClean="0"/>
                  <a:t>, double)           </a:t>
                </a:r>
                <a:endParaRPr lang="en-US" sz="2400" dirty="0"/>
              </a:p>
            </p:txBody>
          </p:sp>
        </p:grpSp>
        <p:sp>
          <p:nvSpPr>
            <p:cNvPr id="7" name="Rectangle 32"/>
            <p:cNvSpPr>
              <a:spLocks noChangeArrowheads="1"/>
            </p:cNvSpPr>
            <p:nvPr/>
          </p:nvSpPr>
          <p:spPr bwMode="auto">
            <a:xfrm>
              <a:off x="3918" y="1056"/>
              <a:ext cx="672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/>
                <a:t>50,000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72916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153400" cy="9906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800000"/>
                </a:solidFill>
              </a:rPr>
              <a:t>Principle: initialize superclass fields first</a:t>
            </a:r>
            <a:endParaRPr lang="en-US" sz="3600" dirty="0">
              <a:solidFill>
                <a:srgbClr val="8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95400"/>
            <a:ext cx="533400" cy="244476"/>
          </a:xfrm>
        </p:spPr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5105533" y="3048000"/>
            <a:ext cx="3733668" cy="3505200"/>
            <a:chOff x="3349" y="672"/>
            <a:chExt cx="2171" cy="2208"/>
          </a:xfrm>
        </p:grpSpPr>
        <p:grpSp>
          <p:nvGrpSpPr>
            <p:cNvPr id="6" name="Group 38"/>
            <p:cNvGrpSpPr>
              <a:grpSpLocks/>
            </p:cNvGrpSpPr>
            <p:nvPr/>
          </p:nvGrpSpPr>
          <p:grpSpPr bwMode="auto">
            <a:xfrm>
              <a:off x="3349" y="672"/>
              <a:ext cx="2171" cy="2208"/>
              <a:chOff x="3349" y="672"/>
              <a:chExt cx="2171" cy="2208"/>
            </a:xfrm>
          </p:grpSpPr>
          <p:grpSp>
            <p:nvGrpSpPr>
              <p:cNvPr id="8" name="Group 37"/>
              <p:cNvGrpSpPr>
                <a:grpSpLocks/>
              </p:cNvGrpSpPr>
              <p:nvPr/>
            </p:nvGrpSpPr>
            <p:grpSpPr bwMode="auto">
              <a:xfrm>
                <a:off x="3349" y="672"/>
                <a:ext cx="2171" cy="2208"/>
                <a:chOff x="3349" y="672"/>
                <a:chExt cx="2171" cy="2208"/>
              </a:xfrm>
            </p:grpSpPr>
            <p:sp>
              <p:nvSpPr>
                <p:cNvPr id="13" name="Rectangle 10"/>
                <p:cNvSpPr>
                  <a:spLocks noChangeArrowheads="1"/>
                </p:cNvSpPr>
                <p:nvPr/>
              </p:nvSpPr>
              <p:spPr bwMode="auto">
                <a:xfrm>
                  <a:off x="3349" y="912"/>
                  <a:ext cx="2171" cy="1968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" name="Rectangle 11"/>
                <p:cNvSpPr>
                  <a:spLocks noChangeArrowheads="1"/>
                </p:cNvSpPr>
                <p:nvPr/>
              </p:nvSpPr>
              <p:spPr bwMode="auto">
                <a:xfrm>
                  <a:off x="3349" y="672"/>
                  <a:ext cx="1152" cy="240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b="1" dirty="0" smtClean="0">
                      <a:solidFill>
                        <a:srgbClr val="E41900"/>
                      </a:solidFill>
                    </a:rPr>
                    <a:t>Executive@a0</a:t>
                  </a:r>
                  <a:endParaRPr lang="en-US" sz="2400" dirty="0"/>
                </a:p>
              </p:txBody>
            </p:sp>
            <p:sp>
              <p:nvSpPr>
                <p:cNvPr id="16" name="Rectangle 13"/>
                <p:cNvSpPr>
                  <a:spLocks noChangeArrowheads="1"/>
                </p:cNvSpPr>
                <p:nvPr/>
              </p:nvSpPr>
              <p:spPr bwMode="auto">
                <a:xfrm>
                  <a:off x="3714" y="1440"/>
                  <a:ext cx="432" cy="240"/>
                </a:xfrm>
                <a:prstGeom prst="rect">
                  <a:avLst/>
                </a:prstGeom>
                <a:solidFill>
                  <a:srgbClr val="FFCC99"/>
                </a:solidFill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r"/>
                  <a:r>
                    <a:rPr lang="en-US" sz="2400" dirty="0"/>
                    <a:t>name</a:t>
                  </a:r>
                </a:p>
              </p:txBody>
            </p:sp>
            <p:sp>
              <p:nvSpPr>
                <p:cNvPr id="17" name="Rectangle 14"/>
                <p:cNvSpPr>
                  <a:spLocks noChangeArrowheads="1"/>
                </p:cNvSpPr>
                <p:nvPr/>
              </p:nvSpPr>
              <p:spPr bwMode="auto">
                <a:xfrm>
                  <a:off x="4146" y="1392"/>
                  <a:ext cx="399" cy="288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2400" dirty="0"/>
                </a:p>
              </p:txBody>
            </p:sp>
            <p:sp>
              <p:nvSpPr>
                <p:cNvPr id="18" name="Rectangle 15"/>
                <p:cNvSpPr>
                  <a:spLocks noChangeArrowheads="1"/>
                </p:cNvSpPr>
                <p:nvPr/>
              </p:nvSpPr>
              <p:spPr bwMode="auto">
                <a:xfrm>
                  <a:off x="4649" y="1440"/>
                  <a:ext cx="384" cy="240"/>
                </a:xfrm>
                <a:prstGeom prst="rect">
                  <a:avLst/>
                </a:prstGeom>
                <a:solidFill>
                  <a:srgbClr val="FFCC99"/>
                </a:solidFill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r"/>
                  <a:r>
                    <a:rPr lang="en-US" sz="2400" dirty="0"/>
                    <a:t>start</a:t>
                  </a:r>
                </a:p>
              </p:txBody>
            </p:sp>
            <p:sp>
              <p:nvSpPr>
                <p:cNvPr id="19" name="Rectangle 16"/>
                <p:cNvSpPr>
                  <a:spLocks noChangeArrowheads="1"/>
                </p:cNvSpPr>
                <p:nvPr/>
              </p:nvSpPr>
              <p:spPr bwMode="auto">
                <a:xfrm>
                  <a:off x="5033" y="1392"/>
                  <a:ext cx="435" cy="288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2400" dirty="0"/>
                </a:p>
              </p:txBody>
            </p:sp>
            <p:sp>
              <p:nvSpPr>
                <p:cNvPr id="20" name="Rectangle 17"/>
                <p:cNvSpPr>
                  <a:spLocks noChangeArrowheads="1"/>
                </p:cNvSpPr>
                <p:nvPr/>
              </p:nvSpPr>
              <p:spPr bwMode="auto">
                <a:xfrm>
                  <a:off x="3666" y="1056"/>
                  <a:ext cx="480" cy="240"/>
                </a:xfrm>
                <a:prstGeom prst="rect">
                  <a:avLst/>
                </a:prstGeom>
                <a:solidFill>
                  <a:srgbClr val="FFCC99"/>
                </a:solidFill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r"/>
                  <a:r>
                    <a:rPr lang="en-US" sz="2400" dirty="0"/>
                    <a:t>salary</a:t>
                  </a:r>
                </a:p>
              </p:txBody>
            </p:sp>
            <p:sp>
              <p:nvSpPr>
                <p:cNvPr id="21" name="Rectangle 18"/>
                <p:cNvSpPr>
                  <a:spLocks noChangeArrowheads="1"/>
                </p:cNvSpPr>
                <p:nvPr/>
              </p:nvSpPr>
              <p:spPr bwMode="auto">
                <a:xfrm>
                  <a:off x="4058" y="2208"/>
                  <a:ext cx="354" cy="288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2400" dirty="0"/>
                </a:p>
              </p:txBody>
            </p:sp>
            <p:sp>
              <p:nvSpPr>
                <p:cNvPr id="22" name="Rectangle 19"/>
                <p:cNvSpPr>
                  <a:spLocks noChangeArrowheads="1"/>
                </p:cNvSpPr>
                <p:nvPr/>
              </p:nvSpPr>
              <p:spPr bwMode="auto">
                <a:xfrm>
                  <a:off x="3375" y="1728"/>
                  <a:ext cx="1968" cy="192"/>
                </a:xfrm>
                <a:prstGeom prst="rect">
                  <a:avLst/>
                </a:prstGeom>
                <a:solidFill>
                  <a:srgbClr val="FFCC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r>
                    <a:rPr lang="en-US" sz="2400" dirty="0"/>
                    <a:t>Employee(String, </a:t>
                  </a:r>
                  <a:r>
                    <a:rPr lang="en-US" sz="2400" dirty="0" err="1" smtClean="0"/>
                    <a:t>int</a:t>
                  </a:r>
                  <a:r>
                    <a:rPr lang="en-US" sz="2400" dirty="0" smtClean="0"/>
                    <a:t>, double)</a:t>
                  </a:r>
                </a:p>
              </p:txBody>
            </p:sp>
            <p:sp>
              <p:nvSpPr>
                <p:cNvPr id="26" name="Rectangle 23"/>
                <p:cNvSpPr>
                  <a:spLocks noChangeArrowheads="1"/>
                </p:cNvSpPr>
                <p:nvPr/>
              </p:nvSpPr>
              <p:spPr bwMode="auto">
                <a:xfrm>
                  <a:off x="4512" y="912"/>
                  <a:ext cx="1008" cy="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/>
                    <a:t>Employee</a:t>
                  </a:r>
                </a:p>
              </p:txBody>
            </p:sp>
          </p:grpSp>
          <p:sp>
            <p:nvSpPr>
              <p:cNvPr id="9" name="Line 24"/>
              <p:cNvSpPr>
                <a:spLocks noChangeShapeType="1"/>
              </p:cNvSpPr>
              <p:nvPr/>
            </p:nvSpPr>
            <p:spPr bwMode="auto">
              <a:xfrm>
                <a:off x="3349" y="2064"/>
                <a:ext cx="217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Rectangle 25"/>
              <p:cNvSpPr>
                <a:spLocks noChangeArrowheads="1"/>
              </p:cNvSpPr>
              <p:nvPr/>
            </p:nvSpPr>
            <p:spPr bwMode="auto">
              <a:xfrm>
                <a:off x="4512" y="2064"/>
                <a:ext cx="100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/>
                  <a:t>Executive</a:t>
                </a:r>
              </a:p>
            </p:txBody>
          </p:sp>
          <p:sp>
            <p:nvSpPr>
              <p:cNvPr id="11" name="Rectangle 27"/>
              <p:cNvSpPr>
                <a:spLocks noChangeArrowheads="1"/>
              </p:cNvSpPr>
              <p:nvPr/>
            </p:nvSpPr>
            <p:spPr bwMode="auto">
              <a:xfrm>
                <a:off x="3534" y="2208"/>
                <a:ext cx="480" cy="240"/>
              </a:xfrm>
              <a:prstGeom prst="rect">
                <a:avLst/>
              </a:prstGeom>
              <a:solidFill>
                <a:srgbClr val="FFCC99"/>
              </a:solidFill>
              <a:ln w="0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2400" dirty="0"/>
                  <a:t>bonus</a:t>
                </a:r>
              </a:p>
            </p:txBody>
          </p:sp>
          <p:sp>
            <p:nvSpPr>
              <p:cNvPr id="12" name="Rectangle 28"/>
              <p:cNvSpPr>
                <a:spLocks noChangeArrowheads="1"/>
              </p:cNvSpPr>
              <p:nvPr/>
            </p:nvSpPr>
            <p:spPr bwMode="auto">
              <a:xfrm>
                <a:off x="3371" y="2544"/>
                <a:ext cx="2016" cy="192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r>
                  <a:rPr lang="en-US" sz="2400" dirty="0" smtClean="0"/>
                  <a:t> Executive(String, </a:t>
                </a:r>
                <a:r>
                  <a:rPr lang="en-US" sz="2400" dirty="0" err="1" smtClean="0"/>
                  <a:t>int</a:t>
                </a:r>
                <a:r>
                  <a:rPr lang="en-US" sz="2400" dirty="0" smtClean="0"/>
                  <a:t>, double)           </a:t>
                </a:r>
                <a:endParaRPr lang="en-US" sz="2400" dirty="0"/>
              </a:p>
            </p:txBody>
          </p:sp>
        </p:grpSp>
        <p:sp>
          <p:nvSpPr>
            <p:cNvPr id="7" name="Rectangle 32"/>
            <p:cNvSpPr>
              <a:spLocks noChangeArrowheads="1"/>
            </p:cNvSpPr>
            <p:nvPr/>
          </p:nvSpPr>
          <p:spPr bwMode="auto">
            <a:xfrm>
              <a:off x="4146" y="1056"/>
              <a:ext cx="318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04800" y="1447800"/>
            <a:ext cx="8229600" cy="83099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/** Constructor: employee with name n, year hired d, salary s */</a:t>
            </a:r>
          </a:p>
          <a:p>
            <a:r>
              <a:rPr lang="en-US" sz="2400" b="1" dirty="0">
                <a:latin typeface="Times New Roman"/>
                <a:cs typeface="Times New Roman"/>
              </a:rPr>
              <a:t>p</a:t>
            </a:r>
            <a:r>
              <a:rPr lang="en-US" sz="2400" b="1" dirty="0" smtClean="0">
                <a:latin typeface="Times New Roman"/>
                <a:cs typeface="Times New Roman"/>
              </a:rPr>
              <a:t>ublic</a:t>
            </a:r>
            <a:r>
              <a:rPr lang="en-US" sz="2400" dirty="0" smtClean="0">
                <a:latin typeface="Times New Roman"/>
                <a:cs typeface="Times New Roman"/>
              </a:rPr>
              <a:t> Employee(String n, </a:t>
            </a:r>
            <a:r>
              <a:rPr lang="en-US" sz="2400" b="1" dirty="0" err="1" smtClean="0">
                <a:latin typeface="Times New Roman"/>
                <a:cs typeface="Times New Roman"/>
              </a:rPr>
              <a:t>int</a:t>
            </a:r>
            <a:r>
              <a:rPr lang="en-US" sz="2400" dirty="0" smtClean="0">
                <a:latin typeface="Times New Roman"/>
                <a:cs typeface="Times New Roman"/>
              </a:rPr>
              <a:t> d, </a:t>
            </a:r>
            <a:r>
              <a:rPr lang="en-US" sz="2400" b="1" dirty="0" smtClean="0">
                <a:latin typeface="Times New Roman"/>
                <a:cs typeface="Times New Roman"/>
              </a:rPr>
              <a:t>double</a:t>
            </a:r>
            <a:r>
              <a:rPr lang="en-US" sz="2400" dirty="0" smtClean="0">
                <a:latin typeface="Times New Roman"/>
                <a:cs typeface="Times New Roman"/>
              </a:rPr>
              <a:t> s)</a:t>
            </a: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4800" y="2392740"/>
            <a:ext cx="8229600" cy="156966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/** Constructor: executive with name n, year hired d, salary of</a:t>
            </a:r>
            <a:b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</a:b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               $50,000, bonus b */</a:t>
            </a:r>
          </a:p>
          <a:p>
            <a:r>
              <a:rPr lang="en-US" sz="2400" b="1" dirty="0">
                <a:latin typeface="Times New Roman"/>
                <a:cs typeface="Times New Roman"/>
              </a:rPr>
              <a:t>p</a:t>
            </a:r>
            <a:r>
              <a:rPr lang="en-US" sz="2400" b="1" dirty="0" smtClean="0">
                <a:latin typeface="Times New Roman"/>
                <a:cs typeface="Times New Roman"/>
              </a:rPr>
              <a:t>ublic</a:t>
            </a:r>
            <a:r>
              <a:rPr lang="en-US" sz="2400" dirty="0" smtClean="0">
                <a:latin typeface="Times New Roman"/>
                <a:cs typeface="Times New Roman"/>
              </a:rPr>
              <a:t> Executive(String n, </a:t>
            </a:r>
            <a:r>
              <a:rPr lang="en-US" sz="2400" b="1" dirty="0" err="1" smtClean="0">
                <a:latin typeface="Times New Roman"/>
                <a:cs typeface="Times New Roman"/>
              </a:rPr>
              <a:t>int</a:t>
            </a:r>
            <a:r>
              <a:rPr lang="en-US" sz="2400" dirty="0" smtClean="0">
                <a:latin typeface="Times New Roman"/>
                <a:cs typeface="Times New Roman"/>
              </a:rPr>
              <a:t> d, </a:t>
            </a:r>
            <a:br>
              <a:rPr lang="en-US" sz="2400" dirty="0" smtClean="0">
                <a:latin typeface="Times New Roman"/>
                <a:cs typeface="Times New Roman"/>
              </a:rPr>
            </a:br>
            <a:r>
              <a:rPr lang="en-US" sz="2400" dirty="0" smtClean="0">
                <a:latin typeface="Times New Roman"/>
                <a:cs typeface="Times New Roman"/>
              </a:rPr>
              <a:t>            </a:t>
            </a:r>
            <a:r>
              <a:rPr lang="en-US" sz="2400" b="1" dirty="0" smtClean="0">
                <a:latin typeface="Times New Roman"/>
                <a:cs typeface="Times New Roman"/>
              </a:rPr>
              <a:t>double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b)</a:t>
            </a: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4800" y="4114800"/>
            <a:ext cx="4648200" cy="1354217"/>
          </a:xfrm>
          <a:prstGeom prst="rect">
            <a:avLst/>
          </a:prstGeom>
          <a:noFill/>
          <a:ln w="28575"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800000"/>
                </a:solidFill>
                <a:latin typeface="Times New Roman"/>
                <a:cs typeface="Times New Roman"/>
              </a:rPr>
              <a:t>Principle</a:t>
            </a:r>
            <a:r>
              <a:rPr lang="en-US" sz="2400" dirty="0" smtClean="0">
                <a:latin typeface="Times New Roman"/>
                <a:cs typeface="Times New Roman"/>
              </a:rPr>
              <a:t>: </a:t>
            </a:r>
            <a:r>
              <a:rPr lang="en-US" sz="24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In subclass constructor, fill in the superclass fields first</a:t>
            </a:r>
            <a:endParaRPr lang="en-US" sz="2400" b="1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>
              <a:spcBef>
                <a:spcPts val="1200"/>
              </a:spcBef>
            </a:pPr>
            <a:r>
              <a:rPr lang="en-US" sz="2400" dirty="0" smtClean="0">
                <a:latin typeface="Times New Roman"/>
                <a:cs typeface="Times New Roman"/>
              </a:rPr>
              <a:t>How to do that if they are private?</a:t>
            </a: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04800" y="5715000"/>
            <a:ext cx="4648200" cy="461665"/>
          </a:xfrm>
          <a:prstGeom prst="rect">
            <a:avLst/>
          </a:prstGeom>
          <a:noFill/>
          <a:ln w="28575"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800000"/>
                </a:solidFill>
                <a:latin typeface="Times New Roman"/>
                <a:cs typeface="Times New Roman"/>
              </a:rPr>
              <a:t>Call constructor in superclass</a:t>
            </a:r>
            <a:endParaRPr lang="en-US" sz="2400" dirty="0">
              <a:latin typeface="Times New Roman"/>
              <a:cs typeface="Times New Roman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381000" y="2209800"/>
            <a:ext cx="7772400" cy="76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4876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153400" cy="9906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800000"/>
                </a:solidFill>
              </a:rPr>
              <a:t>Principle: initialize superclass fields first</a:t>
            </a:r>
            <a:endParaRPr lang="en-US" sz="3600" dirty="0">
              <a:solidFill>
                <a:srgbClr val="8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95400"/>
            <a:ext cx="533400" cy="244476"/>
          </a:xfrm>
        </p:spPr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5105533" y="3048000"/>
            <a:ext cx="3733668" cy="3505200"/>
            <a:chOff x="3349" y="672"/>
            <a:chExt cx="2171" cy="2208"/>
          </a:xfrm>
        </p:grpSpPr>
        <p:grpSp>
          <p:nvGrpSpPr>
            <p:cNvPr id="6" name="Group 38"/>
            <p:cNvGrpSpPr>
              <a:grpSpLocks/>
            </p:cNvGrpSpPr>
            <p:nvPr/>
          </p:nvGrpSpPr>
          <p:grpSpPr bwMode="auto">
            <a:xfrm>
              <a:off x="3349" y="672"/>
              <a:ext cx="2171" cy="2208"/>
              <a:chOff x="3349" y="672"/>
              <a:chExt cx="2171" cy="2208"/>
            </a:xfrm>
          </p:grpSpPr>
          <p:grpSp>
            <p:nvGrpSpPr>
              <p:cNvPr id="8" name="Group 37"/>
              <p:cNvGrpSpPr>
                <a:grpSpLocks/>
              </p:cNvGrpSpPr>
              <p:nvPr/>
            </p:nvGrpSpPr>
            <p:grpSpPr bwMode="auto">
              <a:xfrm>
                <a:off x="3349" y="672"/>
                <a:ext cx="2171" cy="2208"/>
                <a:chOff x="3349" y="672"/>
                <a:chExt cx="2171" cy="2208"/>
              </a:xfrm>
            </p:grpSpPr>
            <p:sp>
              <p:nvSpPr>
                <p:cNvPr id="13" name="Rectangle 10"/>
                <p:cNvSpPr>
                  <a:spLocks noChangeArrowheads="1"/>
                </p:cNvSpPr>
                <p:nvPr/>
              </p:nvSpPr>
              <p:spPr bwMode="auto">
                <a:xfrm>
                  <a:off x="3349" y="912"/>
                  <a:ext cx="2171" cy="1968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" name="Rectangle 11"/>
                <p:cNvSpPr>
                  <a:spLocks noChangeArrowheads="1"/>
                </p:cNvSpPr>
                <p:nvPr/>
              </p:nvSpPr>
              <p:spPr bwMode="auto">
                <a:xfrm>
                  <a:off x="3349" y="672"/>
                  <a:ext cx="1152" cy="240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 b="1" dirty="0" smtClean="0">
                      <a:solidFill>
                        <a:srgbClr val="E41900"/>
                      </a:solidFill>
                    </a:rPr>
                    <a:t>Executive@a0</a:t>
                  </a:r>
                  <a:endParaRPr lang="en-US" sz="2400" dirty="0"/>
                </a:p>
              </p:txBody>
            </p:sp>
            <p:sp>
              <p:nvSpPr>
                <p:cNvPr id="16" name="Rectangle 13"/>
                <p:cNvSpPr>
                  <a:spLocks noChangeArrowheads="1"/>
                </p:cNvSpPr>
                <p:nvPr/>
              </p:nvSpPr>
              <p:spPr bwMode="auto">
                <a:xfrm>
                  <a:off x="3714" y="1440"/>
                  <a:ext cx="432" cy="240"/>
                </a:xfrm>
                <a:prstGeom prst="rect">
                  <a:avLst/>
                </a:prstGeom>
                <a:solidFill>
                  <a:srgbClr val="FFCC99"/>
                </a:solidFill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r"/>
                  <a:r>
                    <a:rPr lang="en-US" sz="2400" dirty="0"/>
                    <a:t>name</a:t>
                  </a:r>
                </a:p>
              </p:txBody>
            </p:sp>
            <p:sp>
              <p:nvSpPr>
                <p:cNvPr id="17" name="Rectangle 14"/>
                <p:cNvSpPr>
                  <a:spLocks noChangeArrowheads="1"/>
                </p:cNvSpPr>
                <p:nvPr/>
              </p:nvSpPr>
              <p:spPr bwMode="auto">
                <a:xfrm>
                  <a:off x="4146" y="1392"/>
                  <a:ext cx="399" cy="288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2400" dirty="0"/>
                </a:p>
              </p:txBody>
            </p:sp>
            <p:sp>
              <p:nvSpPr>
                <p:cNvPr id="18" name="Rectangle 15"/>
                <p:cNvSpPr>
                  <a:spLocks noChangeArrowheads="1"/>
                </p:cNvSpPr>
                <p:nvPr/>
              </p:nvSpPr>
              <p:spPr bwMode="auto">
                <a:xfrm>
                  <a:off x="4649" y="1440"/>
                  <a:ext cx="384" cy="240"/>
                </a:xfrm>
                <a:prstGeom prst="rect">
                  <a:avLst/>
                </a:prstGeom>
                <a:solidFill>
                  <a:srgbClr val="FFCC99"/>
                </a:solidFill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r"/>
                  <a:r>
                    <a:rPr lang="en-US" sz="2400" dirty="0"/>
                    <a:t>start</a:t>
                  </a:r>
                </a:p>
              </p:txBody>
            </p:sp>
            <p:sp>
              <p:nvSpPr>
                <p:cNvPr id="19" name="Rectangle 16"/>
                <p:cNvSpPr>
                  <a:spLocks noChangeArrowheads="1"/>
                </p:cNvSpPr>
                <p:nvPr/>
              </p:nvSpPr>
              <p:spPr bwMode="auto">
                <a:xfrm>
                  <a:off x="5033" y="1392"/>
                  <a:ext cx="435" cy="288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2400" dirty="0"/>
                </a:p>
              </p:txBody>
            </p:sp>
            <p:sp>
              <p:nvSpPr>
                <p:cNvPr id="20" name="Rectangle 17"/>
                <p:cNvSpPr>
                  <a:spLocks noChangeArrowheads="1"/>
                </p:cNvSpPr>
                <p:nvPr/>
              </p:nvSpPr>
              <p:spPr bwMode="auto">
                <a:xfrm>
                  <a:off x="3666" y="1056"/>
                  <a:ext cx="480" cy="240"/>
                </a:xfrm>
                <a:prstGeom prst="rect">
                  <a:avLst/>
                </a:prstGeom>
                <a:solidFill>
                  <a:srgbClr val="FFCC99"/>
                </a:solidFill>
                <a:ln w="0">
                  <a:solidFill>
                    <a:srgbClr val="FFCC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r"/>
                  <a:r>
                    <a:rPr lang="en-US" sz="2400" dirty="0"/>
                    <a:t>salary</a:t>
                  </a:r>
                </a:p>
              </p:txBody>
            </p:sp>
            <p:sp>
              <p:nvSpPr>
                <p:cNvPr id="21" name="Rectangle 18"/>
                <p:cNvSpPr>
                  <a:spLocks noChangeArrowheads="1"/>
                </p:cNvSpPr>
                <p:nvPr/>
              </p:nvSpPr>
              <p:spPr bwMode="auto">
                <a:xfrm>
                  <a:off x="4058" y="2208"/>
                  <a:ext cx="354" cy="288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2400" dirty="0"/>
                </a:p>
              </p:txBody>
            </p:sp>
            <p:sp>
              <p:nvSpPr>
                <p:cNvPr id="22" name="Rectangle 19"/>
                <p:cNvSpPr>
                  <a:spLocks noChangeArrowheads="1"/>
                </p:cNvSpPr>
                <p:nvPr/>
              </p:nvSpPr>
              <p:spPr bwMode="auto">
                <a:xfrm>
                  <a:off x="3375" y="1728"/>
                  <a:ext cx="1968" cy="192"/>
                </a:xfrm>
                <a:prstGeom prst="rect">
                  <a:avLst/>
                </a:prstGeom>
                <a:solidFill>
                  <a:srgbClr val="FFCC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r>
                    <a:rPr lang="en-US" sz="2400" dirty="0"/>
                    <a:t>Employee(String, </a:t>
                  </a:r>
                  <a:r>
                    <a:rPr lang="en-US" sz="2400" dirty="0" err="1" smtClean="0"/>
                    <a:t>int</a:t>
                  </a:r>
                  <a:r>
                    <a:rPr lang="en-US" sz="2400" dirty="0" smtClean="0"/>
                    <a:t>, double)</a:t>
                  </a:r>
                </a:p>
              </p:txBody>
            </p:sp>
            <p:sp>
              <p:nvSpPr>
                <p:cNvPr id="26" name="Rectangle 23"/>
                <p:cNvSpPr>
                  <a:spLocks noChangeArrowheads="1"/>
                </p:cNvSpPr>
                <p:nvPr/>
              </p:nvSpPr>
              <p:spPr bwMode="auto">
                <a:xfrm>
                  <a:off x="4512" y="912"/>
                  <a:ext cx="1008" cy="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2400"/>
                    <a:t>Employee</a:t>
                  </a:r>
                </a:p>
              </p:txBody>
            </p:sp>
          </p:grpSp>
          <p:sp>
            <p:nvSpPr>
              <p:cNvPr id="9" name="Line 24"/>
              <p:cNvSpPr>
                <a:spLocks noChangeShapeType="1"/>
              </p:cNvSpPr>
              <p:nvPr/>
            </p:nvSpPr>
            <p:spPr bwMode="auto">
              <a:xfrm>
                <a:off x="3349" y="2064"/>
                <a:ext cx="217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Rectangle 25"/>
              <p:cNvSpPr>
                <a:spLocks noChangeArrowheads="1"/>
              </p:cNvSpPr>
              <p:nvPr/>
            </p:nvSpPr>
            <p:spPr bwMode="auto">
              <a:xfrm>
                <a:off x="4512" y="2064"/>
                <a:ext cx="100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/>
                  <a:t>Executive</a:t>
                </a:r>
              </a:p>
            </p:txBody>
          </p:sp>
          <p:sp>
            <p:nvSpPr>
              <p:cNvPr id="11" name="Rectangle 27"/>
              <p:cNvSpPr>
                <a:spLocks noChangeArrowheads="1"/>
              </p:cNvSpPr>
              <p:nvPr/>
            </p:nvSpPr>
            <p:spPr bwMode="auto">
              <a:xfrm>
                <a:off x="3534" y="2208"/>
                <a:ext cx="480" cy="240"/>
              </a:xfrm>
              <a:prstGeom prst="rect">
                <a:avLst/>
              </a:prstGeom>
              <a:solidFill>
                <a:srgbClr val="FFCC99"/>
              </a:solidFill>
              <a:ln w="0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2400" dirty="0"/>
                  <a:t>bonus</a:t>
                </a:r>
              </a:p>
            </p:txBody>
          </p:sp>
          <p:sp>
            <p:nvSpPr>
              <p:cNvPr id="12" name="Rectangle 28"/>
              <p:cNvSpPr>
                <a:spLocks noChangeArrowheads="1"/>
              </p:cNvSpPr>
              <p:nvPr/>
            </p:nvSpPr>
            <p:spPr bwMode="auto">
              <a:xfrm>
                <a:off x="3371" y="2544"/>
                <a:ext cx="2016" cy="192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r>
                  <a:rPr lang="en-US" sz="2400" dirty="0" smtClean="0"/>
                  <a:t> Executive(String, </a:t>
                </a:r>
                <a:r>
                  <a:rPr lang="en-US" sz="2400" dirty="0" err="1" smtClean="0"/>
                  <a:t>int</a:t>
                </a:r>
                <a:r>
                  <a:rPr lang="en-US" sz="2400" dirty="0" smtClean="0"/>
                  <a:t>, double)           </a:t>
                </a:r>
                <a:endParaRPr lang="en-US" sz="2400" dirty="0"/>
              </a:p>
            </p:txBody>
          </p:sp>
        </p:grpSp>
        <p:sp>
          <p:nvSpPr>
            <p:cNvPr id="7" name="Rectangle 32"/>
            <p:cNvSpPr>
              <a:spLocks noChangeArrowheads="1"/>
            </p:cNvSpPr>
            <p:nvPr/>
          </p:nvSpPr>
          <p:spPr bwMode="auto">
            <a:xfrm>
              <a:off x="4146" y="1056"/>
              <a:ext cx="318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04800" y="1418272"/>
            <a:ext cx="8229600" cy="83099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/** Constructor: employee with name n, year hired d, salary s */</a:t>
            </a:r>
          </a:p>
          <a:p>
            <a:r>
              <a:rPr lang="en-US" sz="2400" b="1" dirty="0">
                <a:latin typeface="Times New Roman"/>
                <a:cs typeface="Times New Roman"/>
              </a:rPr>
              <a:t>p</a:t>
            </a:r>
            <a:r>
              <a:rPr lang="en-US" sz="2400" b="1" dirty="0" smtClean="0">
                <a:latin typeface="Times New Roman"/>
                <a:cs typeface="Times New Roman"/>
              </a:rPr>
              <a:t>ublic</a:t>
            </a:r>
            <a:r>
              <a:rPr lang="en-US" sz="2400" dirty="0" smtClean="0">
                <a:latin typeface="Times New Roman"/>
                <a:cs typeface="Times New Roman"/>
              </a:rPr>
              <a:t> Employee(String n, </a:t>
            </a:r>
            <a:r>
              <a:rPr lang="en-US" sz="2400" b="1" dirty="0" err="1" smtClean="0">
                <a:latin typeface="Times New Roman"/>
                <a:cs typeface="Times New Roman"/>
              </a:rPr>
              <a:t>int</a:t>
            </a:r>
            <a:r>
              <a:rPr lang="en-US" sz="2400" dirty="0" smtClean="0">
                <a:latin typeface="Times New Roman"/>
                <a:cs typeface="Times New Roman"/>
              </a:rPr>
              <a:t> d, </a:t>
            </a:r>
            <a:r>
              <a:rPr lang="en-US" sz="2400" b="1" dirty="0" smtClean="0">
                <a:latin typeface="Times New Roman"/>
                <a:cs typeface="Times New Roman"/>
              </a:rPr>
              <a:t>double</a:t>
            </a:r>
            <a:r>
              <a:rPr lang="en-US" sz="2400" dirty="0" smtClean="0">
                <a:latin typeface="Times New Roman"/>
                <a:cs typeface="Times New Roman"/>
              </a:rPr>
              <a:t> s)</a:t>
            </a: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4800" y="2363212"/>
            <a:ext cx="8229600" cy="3046988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/** Constructor: executive with name n, year hired d, salary of</a:t>
            </a:r>
            <a:b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</a:b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               $50,000, bonus b */</a:t>
            </a:r>
          </a:p>
          <a:p>
            <a:r>
              <a:rPr lang="en-US" sz="2400" b="1" dirty="0">
                <a:latin typeface="Times New Roman"/>
                <a:cs typeface="Times New Roman"/>
              </a:rPr>
              <a:t>p</a:t>
            </a:r>
            <a:r>
              <a:rPr lang="en-US" sz="2400" b="1" dirty="0" smtClean="0">
                <a:latin typeface="Times New Roman"/>
                <a:cs typeface="Times New Roman"/>
              </a:rPr>
              <a:t>ublic</a:t>
            </a:r>
            <a:r>
              <a:rPr lang="en-US" sz="2400" dirty="0" smtClean="0">
                <a:latin typeface="Times New Roman"/>
                <a:cs typeface="Times New Roman"/>
              </a:rPr>
              <a:t> Executive(String n, </a:t>
            </a:r>
            <a:r>
              <a:rPr lang="en-US" sz="2400" b="1" dirty="0" err="1" smtClean="0">
                <a:latin typeface="Times New Roman"/>
                <a:cs typeface="Times New Roman"/>
              </a:rPr>
              <a:t>int</a:t>
            </a:r>
            <a:r>
              <a:rPr lang="en-US" sz="2400" dirty="0" smtClean="0">
                <a:latin typeface="Times New Roman"/>
                <a:cs typeface="Times New Roman"/>
              </a:rPr>
              <a:t> d, </a:t>
            </a:r>
            <a:br>
              <a:rPr lang="en-US" sz="2400" dirty="0" smtClean="0">
                <a:latin typeface="Times New Roman"/>
                <a:cs typeface="Times New Roman"/>
              </a:rPr>
            </a:br>
            <a:r>
              <a:rPr lang="en-US" sz="2400" dirty="0" smtClean="0">
                <a:latin typeface="Times New Roman"/>
                <a:cs typeface="Times New Roman"/>
              </a:rPr>
              <a:t>            </a:t>
            </a:r>
            <a:r>
              <a:rPr lang="en-US" sz="2400" b="1" dirty="0" smtClean="0">
                <a:latin typeface="Times New Roman"/>
                <a:cs typeface="Times New Roman"/>
              </a:rPr>
              <a:t>double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b) {</a:t>
            </a:r>
          </a:p>
          <a:p>
            <a:endParaRPr lang="en-US" sz="2400" dirty="0" smtClean="0">
              <a:latin typeface="Times New Roman"/>
              <a:cs typeface="Times New Roman"/>
            </a:endParaRPr>
          </a:p>
          <a:p>
            <a:r>
              <a:rPr lang="en-US" sz="2400" dirty="0" smtClean="0">
                <a:latin typeface="Times New Roman"/>
                <a:cs typeface="Times New Roman"/>
              </a:rPr>
              <a:t>     Employee(n, d, 50000);</a:t>
            </a:r>
            <a:endParaRPr lang="en-US" sz="2400" dirty="0">
              <a:latin typeface="Times New Roman"/>
              <a:cs typeface="Times New Roman"/>
            </a:endParaRPr>
          </a:p>
          <a:p>
            <a:r>
              <a:rPr lang="en-US" sz="2400" dirty="0" smtClean="0">
                <a:latin typeface="Times New Roman"/>
                <a:cs typeface="Times New Roman"/>
              </a:rPr>
              <a:t>     bonus= b;</a:t>
            </a:r>
          </a:p>
          <a:p>
            <a:r>
              <a:rPr lang="en-US" sz="2400" dirty="0">
                <a:latin typeface="Times New Roman"/>
                <a:cs typeface="Times New Roman"/>
              </a:rPr>
              <a:t>}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609600" y="3886200"/>
            <a:ext cx="3925393" cy="2278797"/>
            <a:chOff x="609600" y="3886200"/>
            <a:chExt cx="3925393" cy="2278797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685800" y="4419600"/>
              <a:ext cx="1295400" cy="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143000" y="3886200"/>
              <a:ext cx="9156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cs typeface="Times New Roman"/>
                </a:rPr>
                <a:t>super</a:t>
              </a:r>
              <a:endParaRPr lang="en-US" sz="2400" b="1" dirty="0">
                <a:cs typeface="Times New Roman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09600" y="5334000"/>
              <a:ext cx="3925393" cy="830997"/>
            </a:xfrm>
            <a:prstGeom prst="rect">
              <a:avLst/>
            </a:prstGeom>
            <a:solidFill>
              <a:srgbClr val="F8DFF0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To call a superclass constructor, use    </a:t>
              </a:r>
              <a:r>
                <a:rPr lang="en-US" sz="2400" b="1" dirty="0" smtClean="0"/>
                <a:t>super</a:t>
              </a:r>
              <a:r>
                <a:rPr lang="en-US" sz="2400" dirty="0" smtClean="0"/>
                <a:t>( … )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26542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008000"/>
                </a:solidFill>
              </a:rPr>
              <a:t>References</a:t>
            </a:r>
            <a:r>
              <a:rPr lang="en-US" sz="3600" dirty="0" smtClean="0">
                <a:solidFill>
                  <a:srgbClr val="800000"/>
                </a:solidFill>
              </a:rPr>
              <a:t> </a:t>
            </a:r>
            <a:r>
              <a:rPr lang="en-US" sz="3600" dirty="0" smtClean="0">
                <a:solidFill>
                  <a:srgbClr val="008000"/>
                </a:solidFill>
              </a:rPr>
              <a:t>to text </a:t>
            </a:r>
            <a:r>
              <a:rPr lang="en-US" sz="3600" dirty="0" smtClean="0">
                <a:solidFill>
                  <a:schemeClr val="tx1"/>
                </a:solidFill>
              </a:rPr>
              <a:t>and</a:t>
            </a:r>
            <a:r>
              <a:rPr lang="en-US" sz="3600" dirty="0" smtClean="0">
                <a:solidFill>
                  <a:srgbClr val="008000"/>
                </a:solidFill>
              </a:rPr>
              <a:t> </a:t>
            </a:r>
            <a:r>
              <a:rPr lang="en-US" sz="3600" dirty="0" err="1" smtClean="0">
                <a:solidFill>
                  <a:srgbClr val="800000"/>
                </a:solidFill>
              </a:rPr>
              <a:t>JavaSummary.pptx</a:t>
            </a:r>
            <a:endParaRPr lang="en-US" sz="3600" dirty="0">
              <a:solidFill>
                <a:srgbClr val="8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Local variable: variable declared in a method body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>
                <a:solidFill>
                  <a:srgbClr val="008000"/>
                </a:solidFill>
              </a:rPr>
              <a:t>B.10–B.11   </a:t>
            </a:r>
            <a:r>
              <a:rPr lang="en-US" sz="2400" dirty="0" smtClean="0">
                <a:solidFill>
                  <a:srgbClr val="800000"/>
                </a:solidFill>
              </a:rPr>
              <a:t>slide 45</a:t>
            </a:r>
          </a:p>
          <a:p>
            <a:r>
              <a:rPr lang="en-US" sz="2400" dirty="0" smtClean="0"/>
              <a:t>Inside-out rule, bottom-up/overriding rule </a:t>
            </a:r>
            <a:r>
              <a:rPr lang="en-US" sz="2400" dirty="0" smtClean="0">
                <a:solidFill>
                  <a:srgbClr val="008000"/>
                </a:solidFill>
              </a:rPr>
              <a:t>C.15  </a:t>
            </a:r>
            <a:r>
              <a:rPr lang="en-US" sz="2400" dirty="0">
                <a:solidFill>
                  <a:srgbClr val="800000"/>
                </a:solidFill>
              </a:rPr>
              <a:t>slide </a:t>
            </a:r>
            <a:r>
              <a:rPr lang="en-US" sz="2400" dirty="0" smtClean="0">
                <a:solidFill>
                  <a:srgbClr val="800000"/>
                </a:solidFill>
              </a:rPr>
              <a:t>31-32</a:t>
            </a:r>
            <a:br>
              <a:rPr lang="en-US" sz="2400" dirty="0" smtClean="0">
                <a:solidFill>
                  <a:srgbClr val="800000"/>
                </a:solidFill>
              </a:rPr>
            </a:br>
            <a:r>
              <a:rPr lang="en-US" sz="2400" dirty="0" smtClean="0"/>
              <a:t>and consequences thereof</a:t>
            </a:r>
            <a:r>
              <a:rPr lang="en-US" sz="2400" dirty="0"/>
              <a:t> </a:t>
            </a:r>
            <a:r>
              <a:rPr lang="en-US" sz="2400" dirty="0" smtClean="0"/>
              <a:t>  </a:t>
            </a:r>
            <a:r>
              <a:rPr lang="en-US" sz="2400" dirty="0">
                <a:solidFill>
                  <a:srgbClr val="800000"/>
                </a:solidFill>
              </a:rPr>
              <a:t>slide </a:t>
            </a:r>
            <a:r>
              <a:rPr lang="en-US" sz="2400" dirty="0" smtClean="0">
                <a:solidFill>
                  <a:srgbClr val="800000"/>
                </a:solidFill>
              </a:rPr>
              <a:t>45</a:t>
            </a:r>
            <a:endParaRPr lang="en-US" sz="2400" dirty="0" smtClean="0"/>
          </a:p>
          <a:p>
            <a:r>
              <a:rPr lang="en-US" sz="2400" dirty="0"/>
              <a:t>U</a:t>
            </a:r>
            <a:r>
              <a:rPr lang="en-US" sz="2400" dirty="0" smtClean="0"/>
              <a:t>se of </a:t>
            </a:r>
            <a:r>
              <a:rPr lang="en-US" sz="2400" b="1" dirty="0" smtClean="0">
                <a:solidFill>
                  <a:srgbClr val="800000"/>
                </a:solidFill>
              </a:rPr>
              <a:t>this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B.10 </a:t>
            </a:r>
            <a:r>
              <a:rPr lang="en-US" sz="2400" dirty="0">
                <a:solidFill>
                  <a:srgbClr val="800000"/>
                </a:solidFill>
              </a:rPr>
              <a:t>slide </a:t>
            </a:r>
            <a:r>
              <a:rPr lang="en-US" sz="2400" dirty="0" smtClean="0">
                <a:solidFill>
                  <a:srgbClr val="800000"/>
                </a:solidFill>
              </a:rPr>
              <a:t>23-24 </a:t>
            </a:r>
            <a:r>
              <a:rPr lang="en-US" sz="2400" dirty="0" smtClean="0"/>
              <a:t>and </a:t>
            </a:r>
            <a:r>
              <a:rPr lang="en-US" sz="2400" b="1" dirty="0" smtClean="0">
                <a:solidFill>
                  <a:srgbClr val="800000"/>
                </a:solidFill>
              </a:rPr>
              <a:t>super </a:t>
            </a:r>
            <a:r>
              <a:rPr lang="en-US" sz="2400" dirty="0" smtClean="0">
                <a:solidFill>
                  <a:srgbClr val="008000"/>
                </a:solidFill>
              </a:rPr>
              <a:t>C.15  </a:t>
            </a:r>
            <a:r>
              <a:rPr lang="en-US" sz="2400" dirty="0">
                <a:solidFill>
                  <a:srgbClr val="800000"/>
                </a:solidFill>
              </a:rPr>
              <a:t>slide </a:t>
            </a:r>
            <a:r>
              <a:rPr lang="en-US" sz="2400" dirty="0" smtClean="0">
                <a:solidFill>
                  <a:srgbClr val="800000"/>
                </a:solidFill>
              </a:rPr>
              <a:t>28, 33</a:t>
            </a:r>
            <a:endParaRPr lang="en-US" sz="2400" dirty="0" smtClean="0">
              <a:solidFill>
                <a:srgbClr val="008000"/>
              </a:solidFill>
            </a:endParaRPr>
          </a:p>
          <a:p>
            <a:r>
              <a:rPr lang="en-US" sz="2400" dirty="0" smtClean="0"/>
              <a:t>Constructors in a subclass </a:t>
            </a:r>
            <a:r>
              <a:rPr lang="en-US" sz="2400" dirty="0" smtClean="0">
                <a:solidFill>
                  <a:srgbClr val="008000"/>
                </a:solidFill>
              </a:rPr>
              <a:t>C.9–C.10  </a:t>
            </a:r>
            <a:r>
              <a:rPr lang="en-US" sz="2400" dirty="0">
                <a:solidFill>
                  <a:srgbClr val="800000"/>
                </a:solidFill>
              </a:rPr>
              <a:t>slide </a:t>
            </a:r>
            <a:r>
              <a:rPr lang="en-US" sz="2400" dirty="0" smtClean="0">
                <a:solidFill>
                  <a:srgbClr val="800000"/>
                </a:solidFill>
              </a:rPr>
              <a:t>24-29</a:t>
            </a:r>
            <a:endParaRPr lang="en-US" sz="2400" dirty="0" smtClean="0">
              <a:solidFill>
                <a:srgbClr val="008000"/>
              </a:solidFill>
            </a:endParaRPr>
          </a:p>
          <a:p>
            <a:r>
              <a:rPr lang="en-US" sz="2400" dirty="0" smtClean="0"/>
              <a:t>First statement of a constructor body must be a call on another constructor —if not Java puts in </a:t>
            </a:r>
            <a:r>
              <a:rPr lang="en-US" sz="2400" b="1" dirty="0" smtClean="0">
                <a:solidFill>
                  <a:srgbClr val="800000"/>
                </a:solidFill>
              </a:rPr>
              <a:t>super</a:t>
            </a:r>
            <a:r>
              <a:rPr lang="en-US" sz="2400" dirty="0" smtClean="0">
                <a:solidFill>
                  <a:srgbClr val="800000"/>
                </a:solidFill>
              </a:rPr>
              <a:t>();  </a:t>
            </a:r>
            <a:r>
              <a:rPr lang="en-US" sz="2400" dirty="0" smtClean="0">
                <a:solidFill>
                  <a:srgbClr val="008000"/>
                </a:solidFill>
              </a:rPr>
              <a:t>C.10  </a:t>
            </a:r>
            <a:r>
              <a:rPr lang="en-US" sz="2400" dirty="0">
                <a:solidFill>
                  <a:srgbClr val="800000"/>
                </a:solidFill>
              </a:rPr>
              <a:t>slide </a:t>
            </a:r>
            <a:r>
              <a:rPr lang="en-US" sz="2400" dirty="0" smtClean="0">
                <a:solidFill>
                  <a:srgbClr val="800000"/>
                </a:solidFill>
              </a:rPr>
              <a:t>29</a:t>
            </a:r>
            <a:endParaRPr lang="en-US" sz="2400" dirty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63626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304800" y="1600200"/>
            <a:ext cx="5638800" cy="267765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/** Constructor: an instance with …*/</a:t>
            </a:r>
          </a:p>
          <a:p>
            <a:r>
              <a:rPr lang="en-US" sz="2400" b="1" dirty="0">
                <a:latin typeface="Times New Roman"/>
                <a:cs typeface="Times New Roman"/>
              </a:rPr>
              <a:t>p</a:t>
            </a:r>
            <a:r>
              <a:rPr lang="en-US" sz="2400" b="1" dirty="0" smtClean="0">
                <a:latin typeface="Times New Roman"/>
                <a:cs typeface="Times New Roman"/>
              </a:rPr>
              <a:t>ublic</a:t>
            </a:r>
            <a:r>
              <a:rPr lang="en-US" sz="2400" dirty="0" smtClean="0">
                <a:latin typeface="Times New Roman"/>
                <a:cs typeface="Times New Roman"/>
              </a:rPr>
              <a:t> C (…) {</a:t>
            </a:r>
          </a:p>
          <a:p>
            <a:endParaRPr lang="en-US" sz="2400" dirty="0">
              <a:solidFill>
                <a:srgbClr val="800000"/>
              </a:solidFill>
              <a:latin typeface="Times New Roman"/>
              <a:cs typeface="Times New Roman"/>
            </a:endParaRPr>
          </a:p>
          <a:p>
            <a:r>
              <a:rPr lang="en-US" sz="2400" dirty="0" smtClean="0">
                <a:solidFill>
                  <a:srgbClr val="800000"/>
                </a:solidFill>
                <a:latin typeface="Times New Roman"/>
                <a:cs typeface="Times New Roman"/>
              </a:rPr>
              <a:t>   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S0;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 S1;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  …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9906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800000"/>
                </a:solidFill>
              </a:rPr>
              <a:t>Principle: initialize superclass fields first</a:t>
            </a:r>
            <a:endParaRPr lang="en-US" sz="3600" dirty="0">
              <a:solidFill>
                <a:srgbClr val="8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295400"/>
            <a:ext cx="533400" cy="244476"/>
          </a:xfrm>
        </p:spPr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7011046" y="3048000"/>
            <a:ext cx="1828135" cy="3505200"/>
            <a:chOff x="4457" y="672"/>
            <a:chExt cx="1063" cy="2208"/>
          </a:xfrm>
        </p:grpSpPr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4457" y="672"/>
              <a:ext cx="1063" cy="2208"/>
              <a:chOff x="4457" y="672"/>
              <a:chExt cx="1063" cy="2208"/>
            </a:xfrm>
          </p:grpSpPr>
          <p:sp>
            <p:nvSpPr>
              <p:cNvPr id="13" name="Rectangle 10"/>
              <p:cNvSpPr>
                <a:spLocks noChangeArrowheads="1"/>
              </p:cNvSpPr>
              <p:nvPr/>
            </p:nvSpPr>
            <p:spPr bwMode="auto">
              <a:xfrm>
                <a:off x="4457" y="960"/>
                <a:ext cx="1063" cy="1920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Rectangle 11"/>
              <p:cNvSpPr>
                <a:spLocks noChangeArrowheads="1"/>
              </p:cNvSpPr>
              <p:nvPr/>
            </p:nvSpPr>
            <p:spPr bwMode="auto">
              <a:xfrm>
                <a:off x="4457" y="672"/>
                <a:ext cx="753" cy="288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rgbClr val="FFCC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b="1" dirty="0">
                    <a:solidFill>
                      <a:srgbClr val="E41900"/>
                    </a:solidFill>
                  </a:rPr>
                  <a:t>C</a:t>
                </a:r>
                <a:r>
                  <a:rPr lang="en-US" sz="2400" b="1" dirty="0" smtClean="0">
                    <a:solidFill>
                      <a:srgbClr val="E41900"/>
                    </a:solidFill>
                  </a:rPr>
                  <a:t>@a0</a:t>
                </a:r>
                <a:endParaRPr lang="en-US" sz="2400" dirty="0"/>
              </a:p>
            </p:txBody>
          </p:sp>
          <p:sp>
            <p:nvSpPr>
              <p:cNvPr id="22" name="Rectangle 19"/>
              <p:cNvSpPr>
                <a:spLocks noChangeArrowheads="1"/>
              </p:cNvSpPr>
              <p:nvPr/>
            </p:nvSpPr>
            <p:spPr bwMode="auto">
              <a:xfrm>
                <a:off x="4767" y="2112"/>
                <a:ext cx="576" cy="192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r>
                  <a:rPr lang="en-US" sz="2400" dirty="0" smtClean="0"/>
                  <a:t>C1( … )</a:t>
                </a:r>
              </a:p>
            </p:txBody>
          </p:sp>
          <p:sp>
            <p:nvSpPr>
              <p:cNvPr id="26" name="Rectangle 23"/>
              <p:cNvSpPr>
                <a:spLocks noChangeArrowheads="1"/>
              </p:cNvSpPr>
              <p:nvPr/>
            </p:nvSpPr>
            <p:spPr bwMode="auto">
              <a:xfrm>
                <a:off x="4988" y="1824"/>
                <a:ext cx="521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2400" dirty="0" smtClean="0"/>
                  <a:t>C1</a:t>
                </a:r>
                <a:endParaRPr lang="en-US" sz="2400" dirty="0"/>
              </a:p>
            </p:txBody>
          </p:sp>
        </p:grpSp>
        <p:sp>
          <p:nvSpPr>
            <p:cNvPr id="9" name="Line 24"/>
            <p:cNvSpPr>
              <a:spLocks noChangeShapeType="1"/>
            </p:cNvSpPr>
            <p:nvPr/>
          </p:nvSpPr>
          <p:spPr bwMode="auto">
            <a:xfrm>
              <a:off x="4457" y="2352"/>
              <a:ext cx="1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28"/>
            <p:cNvSpPr>
              <a:spLocks noChangeArrowheads="1"/>
            </p:cNvSpPr>
            <p:nvPr/>
          </p:nvSpPr>
          <p:spPr bwMode="auto">
            <a:xfrm>
              <a:off x="4722" y="2544"/>
              <a:ext cx="665" cy="288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r>
                <a:rPr lang="en-US" sz="2400" dirty="0" smtClean="0"/>
                <a:t> C( … )           </a:t>
              </a:r>
              <a:endParaRPr lang="en-US" sz="2400" dirty="0"/>
            </a:p>
          </p:txBody>
        </p:sp>
        <p:sp>
          <p:nvSpPr>
            <p:cNvPr id="10" name="Rectangle 25"/>
            <p:cNvSpPr>
              <a:spLocks noChangeArrowheads="1"/>
            </p:cNvSpPr>
            <p:nvPr/>
          </p:nvSpPr>
          <p:spPr bwMode="auto">
            <a:xfrm>
              <a:off x="4988" y="2352"/>
              <a:ext cx="53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dirty="0" smtClean="0"/>
                <a:t>C</a:t>
              </a:r>
              <a:endParaRPr lang="en-US" sz="2400" dirty="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905000" y="3276600"/>
            <a:ext cx="4648200" cy="1569660"/>
          </a:xfrm>
          <a:prstGeom prst="rect">
            <a:avLst/>
          </a:prstGeom>
          <a:noFill/>
          <a:ln w="19050"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Java syntax</a:t>
            </a:r>
            <a:r>
              <a:rPr lang="en-US" sz="2400" dirty="0" smtClean="0"/>
              <a:t>: First statement of any constructor you write must be a call on another constructor</a:t>
            </a:r>
          </a:p>
          <a:p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   </a:t>
            </a:r>
            <a:r>
              <a:rPr lang="en-US" sz="2400" b="1" dirty="0" smtClean="0">
                <a:solidFill>
                  <a:srgbClr val="000000"/>
                </a:solidFill>
              </a:rPr>
              <a:t>this</a:t>
            </a:r>
            <a:r>
              <a:rPr lang="en-US" sz="2400" dirty="0" smtClean="0">
                <a:solidFill>
                  <a:srgbClr val="000000"/>
                </a:solidFill>
              </a:rPr>
              <a:t>( … );   or  </a:t>
            </a:r>
            <a:r>
              <a:rPr lang="en-US" sz="2400" b="1" dirty="0" smtClean="0">
                <a:solidFill>
                  <a:srgbClr val="000000"/>
                </a:solidFill>
              </a:rPr>
              <a:t>super</a:t>
            </a:r>
            <a:r>
              <a:rPr lang="en-US" sz="2400" dirty="0" smtClean="0">
                <a:solidFill>
                  <a:srgbClr val="000000"/>
                </a:solidFill>
              </a:rPr>
              <a:t>( … );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29" name="Rectangle 23"/>
          <p:cNvSpPr>
            <a:spLocks noChangeArrowheads="1"/>
          </p:cNvSpPr>
          <p:nvPr/>
        </p:nvSpPr>
        <p:spPr bwMode="auto">
          <a:xfrm>
            <a:off x="7620000" y="3505200"/>
            <a:ext cx="120015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/>
              <a:t>Object</a:t>
            </a:r>
            <a:endParaRPr lang="en-US" sz="2400" dirty="0"/>
          </a:p>
        </p:txBody>
      </p:sp>
      <p:sp>
        <p:nvSpPr>
          <p:cNvPr id="30" name="Line 24"/>
          <p:cNvSpPr>
            <a:spLocks noChangeShapeType="1"/>
          </p:cNvSpPr>
          <p:nvPr/>
        </p:nvSpPr>
        <p:spPr bwMode="auto">
          <a:xfrm>
            <a:off x="7010400" y="4876800"/>
            <a:ext cx="182866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24"/>
          <p:cNvSpPr>
            <a:spLocks noChangeShapeType="1"/>
          </p:cNvSpPr>
          <p:nvPr/>
        </p:nvSpPr>
        <p:spPr bwMode="auto">
          <a:xfrm>
            <a:off x="7010400" y="4343400"/>
            <a:ext cx="182866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1" dirty="0"/>
          </a:p>
        </p:txBody>
      </p:sp>
      <p:sp>
        <p:nvSpPr>
          <p:cNvPr id="32" name="Rectangle 19"/>
          <p:cNvSpPr>
            <a:spLocks noChangeArrowheads="1"/>
          </p:cNvSpPr>
          <p:nvPr/>
        </p:nvSpPr>
        <p:spPr bwMode="auto">
          <a:xfrm>
            <a:off x="7162800" y="3962400"/>
            <a:ext cx="1371600" cy="3048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2400" dirty="0" smtClean="0"/>
              <a:t>Object( … )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533461" y="427738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…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81000" y="5334000"/>
            <a:ext cx="6415939" cy="984885"/>
          </a:xfrm>
          <a:prstGeom prst="rect">
            <a:avLst/>
          </a:prstGeom>
          <a:solidFill>
            <a:srgbClr val="F8DFF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If you don’t put one in, Java </a:t>
            </a:r>
            <a:r>
              <a:rPr lang="en-US" sz="2400" dirty="0" smtClean="0"/>
              <a:t>silently inserts </a:t>
            </a:r>
            <a:r>
              <a:rPr lang="en-US" sz="2400" dirty="0" smtClean="0"/>
              <a:t>this one:</a:t>
            </a:r>
          </a:p>
          <a:p>
            <a:pPr>
              <a:spcBef>
                <a:spcPts val="1200"/>
              </a:spcBef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    </a:t>
            </a:r>
            <a:r>
              <a:rPr lang="en-US" sz="2400" b="1" dirty="0" smtClean="0">
                <a:solidFill>
                  <a:srgbClr val="000000"/>
                </a:solidFill>
              </a:rPr>
              <a:t>super</a:t>
            </a:r>
            <a:r>
              <a:rPr lang="en-US" sz="2400" dirty="0" smtClean="0">
                <a:solidFill>
                  <a:srgbClr val="000000"/>
                </a:solidFill>
              </a:rPr>
              <a:t>();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09600" y="2286000"/>
            <a:ext cx="11366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super</a:t>
            </a:r>
            <a:r>
              <a:rPr lang="en-US" sz="2400" dirty="0">
                <a:solidFill>
                  <a:srgbClr val="FF0000"/>
                </a:solidFill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2959572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800000"/>
                </a:solidFill>
              </a:rPr>
              <a:t>Homework</a:t>
            </a:r>
            <a:endParaRPr lang="en-US" sz="3600" dirty="0">
              <a:solidFill>
                <a:srgbClr val="008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Visit </a:t>
            </a:r>
            <a:r>
              <a:rPr lang="en-US" sz="2400" dirty="0"/>
              <a:t>course website, click on </a:t>
            </a:r>
            <a:r>
              <a:rPr lang="en-US" sz="2400" dirty="0">
                <a:solidFill>
                  <a:srgbClr val="FF0000"/>
                </a:solidFill>
              </a:rPr>
              <a:t>Resources</a:t>
            </a:r>
            <a:r>
              <a:rPr lang="en-US" sz="2400" dirty="0"/>
              <a:t> and then on Code Style </a:t>
            </a:r>
            <a:r>
              <a:rPr lang="en-US" sz="2400" dirty="0">
                <a:solidFill>
                  <a:srgbClr val="FF0000"/>
                </a:solidFill>
              </a:rPr>
              <a:t>Guidelines</a:t>
            </a:r>
            <a:r>
              <a:rPr lang="en-US" sz="2400" dirty="0"/>
              <a:t>. Study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4.2 Keep methods short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4.3 Use statement-comments …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4.4 Use returns to simplify method structure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4.6 Declare local variables close to first use …</a:t>
            </a:r>
            <a:endParaRPr lang="en-US" sz="2400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168323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800000"/>
                </a:solidFill>
              </a:rPr>
              <a:t>Local variables</a:t>
            </a:r>
            <a:endParaRPr lang="en-US" sz="3600" dirty="0">
              <a:solidFill>
                <a:srgbClr val="8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305800" cy="44958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008000"/>
                </a:solidFill>
                <a:latin typeface="Times New Roman"/>
                <a:cs typeface="Times New Roman"/>
              </a:rPr>
              <a:t>/** Return 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middle </a:t>
            </a:r>
            <a:r>
              <a:rPr lang="en-US" sz="2400" dirty="0">
                <a:solidFill>
                  <a:srgbClr val="008000"/>
                </a:solidFill>
                <a:latin typeface="Times New Roman"/>
                <a:cs typeface="Times New Roman"/>
              </a:rPr>
              <a:t>value of b, c, 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d (no ordering assumed) </a:t>
            </a:r>
            <a:r>
              <a:rPr lang="en-US" sz="2400" dirty="0">
                <a:solidFill>
                  <a:srgbClr val="008000"/>
                </a:solidFill>
                <a:latin typeface="Times New Roman"/>
                <a:cs typeface="Times New Roman"/>
              </a:rPr>
              <a:t>*/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Times New Roman"/>
                <a:cs typeface="Times New Roman"/>
              </a:rPr>
              <a:t>public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b="1" dirty="0">
                <a:latin typeface="Times New Roman"/>
                <a:cs typeface="Times New Roman"/>
              </a:rPr>
              <a:t>static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cs typeface="Times New Roman"/>
              </a:rPr>
              <a:t>int</a:t>
            </a:r>
            <a:r>
              <a:rPr lang="en-US" sz="2400" dirty="0">
                <a:latin typeface="Times New Roman"/>
                <a:cs typeface="Times New Roman"/>
              </a:rPr>
              <a:t> middle(</a:t>
            </a:r>
            <a:r>
              <a:rPr lang="en-US" sz="2400" b="1" dirty="0" err="1">
                <a:latin typeface="Times New Roman"/>
                <a:cs typeface="Times New Roman"/>
              </a:rPr>
              <a:t>int</a:t>
            </a:r>
            <a:r>
              <a:rPr lang="en-US" sz="2400" dirty="0">
                <a:latin typeface="Times New Roman"/>
                <a:cs typeface="Times New Roman"/>
              </a:rPr>
              <a:t> b, </a:t>
            </a:r>
            <a:r>
              <a:rPr lang="en-US" sz="2400" b="1" dirty="0" err="1">
                <a:latin typeface="Times New Roman"/>
                <a:cs typeface="Times New Roman"/>
              </a:rPr>
              <a:t>int</a:t>
            </a:r>
            <a:r>
              <a:rPr lang="en-US" sz="2400" dirty="0">
                <a:latin typeface="Times New Roman"/>
                <a:cs typeface="Times New Roman"/>
              </a:rPr>
              <a:t> c, </a:t>
            </a:r>
            <a:r>
              <a:rPr lang="en-US" sz="2400" b="1" dirty="0" err="1">
                <a:latin typeface="Times New Roman"/>
                <a:cs typeface="Times New Roman"/>
              </a:rPr>
              <a:t>int</a:t>
            </a:r>
            <a:r>
              <a:rPr lang="en-US" sz="2400" dirty="0">
                <a:latin typeface="Times New Roman"/>
                <a:cs typeface="Times New Roman"/>
              </a:rPr>
              <a:t> d)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Times New Roman"/>
                <a:cs typeface="Times New Roman"/>
              </a:rPr>
              <a:t>    </a:t>
            </a:r>
            <a:r>
              <a:rPr lang="en-US" sz="2400" b="1" dirty="0">
                <a:latin typeface="Times New Roman"/>
                <a:cs typeface="Times New Roman"/>
              </a:rPr>
              <a:t>if</a:t>
            </a:r>
            <a:r>
              <a:rPr lang="en-US" sz="2400" dirty="0">
                <a:latin typeface="Times New Roman"/>
                <a:cs typeface="Times New Roman"/>
              </a:rPr>
              <a:t> (b &gt; </a:t>
            </a:r>
            <a:r>
              <a:rPr lang="en-US" sz="2400" dirty="0" smtClean="0">
                <a:latin typeface="Times New Roman"/>
                <a:cs typeface="Times New Roman"/>
              </a:rPr>
              <a:t>c) </a:t>
            </a:r>
            <a:r>
              <a:rPr lang="en-US" sz="2400" dirty="0">
                <a:latin typeface="Times New Roman"/>
                <a:cs typeface="Times New Roman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>
                <a:latin typeface="Times New Roman"/>
                <a:cs typeface="Times New Roman"/>
              </a:rPr>
              <a:t>        </a:t>
            </a:r>
            <a:r>
              <a:rPr lang="fr-FR" sz="2400" b="1" dirty="0" err="1">
                <a:latin typeface="Times New Roman"/>
                <a:cs typeface="Times New Roman"/>
              </a:rPr>
              <a:t>int</a:t>
            </a:r>
            <a:r>
              <a:rPr lang="fr-FR" sz="2400" dirty="0">
                <a:latin typeface="Times New Roman"/>
                <a:cs typeface="Times New Roman"/>
              </a:rPr>
              <a:t> </a:t>
            </a:r>
            <a:r>
              <a:rPr lang="fr-FR" sz="2400" dirty="0" err="1">
                <a:latin typeface="Times New Roman"/>
                <a:cs typeface="Times New Roman"/>
              </a:rPr>
              <a:t>temp</a:t>
            </a:r>
            <a:r>
              <a:rPr lang="fr-FR" sz="2400" dirty="0" smtClean="0">
                <a:latin typeface="Times New Roman"/>
                <a:cs typeface="Times New Roman"/>
              </a:rPr>
              <a:t>= b;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       b</a:t>
            </a:r>
            <a:r>
              <a:rPr lang="fr-FR" sz="2400" dirty="0">
                <a:latin typeface="Times New Roman"/>
                <a:cs typeface="Times New Roman"/>
              </a:rPr>
              <a:t>= c</a:t>
            </a:r>
            <a:r>
              <a:rPr lang="fr-FR" sz="2400" dirty="0" smtClean="0">
                <a:latin typeface="Times New Roman"/>
                <a:cs typeface="Times New Roman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       c</a:t>
            </a:r>
            <a:r>
              <a:rPr lang="fr-FR" sz="2400" dirty="0">
                <a:latin typeface="Times New Roman"/>
                <a:cs typeface="Times New Roman"/>
              </a:rPr>
              <a:t>= </a:t>
            </a:r>
            <a:r>
              <a:rPr lang="fr-FR" sz="2400" dirty="0" err="1">
                <a:latin typeface="Times New Roman"/>
                <a:cs typeface="Times New Roman"/>
              </a:rPr>
              <a:t>temp</a:t>
            </a:r>
            <a:r>
              <a:rPr lang="fr-FR" sz="2400" dirty="0">
                <a:latin typeface="Times New Roman"/>
                <a:cs typeface="Times New Roman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>
                <a:latin typeface="Times New Roman"/>
                <a:cs typeface="Times New Roman"/>
              </a:rPr>
              <a:t>    }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>
                <a:latin typeface="Times New Roman"/>
                <a:cs typeface="Times New Roman"/>
              </a:rPr>
              <a:t>    </a:t>
            </a:r>
            <a:r>
              <a:rPr lang="fr-FR" sz="2400" dirty="0">
                <a:solidFill>
                  <a:srgbClr val="008000"/>
                </a:solidFill>
                <a:latin typeface="Times New Roman"/>
                <a:cs typeface="Times New Roman"/>
              </a:rPr>
              <a:t>// { b &lt;= c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>
                <a:latin typeface="Times New Roman"/>
                <a:cs typeface="Times New Roman"/>
              </a:rPr>
              <a:t>    </a:t>
            </a:r>
            <a:r>
              <a:rPr lang="fr-FR" sz="2400" b="1" dirty="0">
                <a:latin typeface="Times New Roman"/>
                <a:cs typeface="Times New Roman"/>
              </a:rPr>
              <a:t>if</a:t>
            </a:r>
            <a:r>
              <a:rPr lang="fr-FR" sz="2400" dirty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(d </a:t>
            </a:r>
            <a:r>
              <a:rPr lang="fr-FR" sz="2400" dirty="0">
                <a:latin typeface="Times New Roman"/>
                <a:cs typeface="Times New Roman"/>
              </a:rPr>
              <a:t>&lt;= </a:t>
            </a:r>
            <a:r>
              <a:rPr lang="fr-FR" sz="2400" dirty="0" smtClean="0">
                <a:latin typeface="Times New Roman"/>
                <a:cs typeface="Times New Roman"/>
              </a:rPr>
              <a:t>b)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Times New Roman"/>
                <a:cs typeface="Times New Roman"/>
              </a:rPr>
              <a:t>       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return</a:t>
            </a:r>
            <a:r>
              <a:rPr lang="en-US" sz="2400" dirty="0" smtClean="0">
                <a:latin typeface="Times New Roman"/>
                <a:cs typeface="Times New Roman"/>
              </a:rPr>
              <a:t> b;</a:t>
            </a:r>
            <a:endParaRPr lang="en-US" sz="2400" dirty="0">
              <a:latin typeface="Times New Roman"/>
              <a:cs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Times New Roman"/>
                <a:cs typeface="Times New Roman"/>
              </a:rPr>
              <a:t>    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Times New Roman"/>
                <a:cs typeface="Times New Roman"/>
              </a:rPr>
              <a:t>    </a:t>
            </a:r>
            <a:r>
              <a:rPr lang="en-US" sz="2400" dirty="0">
                <a:solidFill>
                  <a:srgbClr val="008000"/>
                </a:solidFill>
                <a:latin typeface="Times New Roman"/>
                <a:cs typeface="Times New Roman"/>
              </a:rPr>
              <a:t>// { 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b </a:t>
            </a:r>
            <a:r>
              <a:rPr lang="en-US" sz="2400" dirty="0">
                <a:solidFill>
                  <a:srgbClr val="008000"/>
                </a:solidFill>
                <a:latin typeface="Times New Roman"/>
                <a:cs typeface="Times New Roman"/>
              </a:rPr>
              <a:t>&lt; 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d and b </a:t>
            </a:r>
            <a:r>
              <a:rPr lang="en-US" sz="2400" dirty="0">
                <a:solidFill>
                  <a:srgbClr val="008000"/>
                </a:solidFill>
                <a:latin typeface="Times New Roman"/>
                <a:cs typeface="Times New Roman"/>
              </a:rPr>
              <a:t>&lt;= c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is-IS" sz="2400" dirty="0">
                <a:latin typeface="Times New Roman"/>
                <a:cs typeface="Times New Roman"/>
              </a:rPr>
              <a:t>    </a:t>
            </a:r>
            <a:r>
              <a:rPr lang="is-IS" sz="2400" b="1" dirty="0">
                <a:latin typeface="Times New Roman"/>
                <a:cs typeface="Times New Roman"/>
              </a:rPr>
              <a:t>return</a:t>
            </a:r>
            <a:r>
              <a:rPr lang="is-IS" sz="2400" dirty="0">
                <a:latin typeface="Times New Roman"/>
                <a:cs typeface="Times New Roman"/>
              </a:rPr>
              <a:t> </a:t>
            </a:r>
            <a:r>
              <a:rPr lang="is-IS" sz="2400" dirty="0" smtClean="0">
                <a:latin typeface="Times New Roman"/>
                <a:cs typeface="Times New Roman"/>
              </a:rPr>
              <a:t>Math.min(c, d); </a:t>
            </a:r>
            <a:endParaRPr lang="is-IS" sz="2400" dirty="0">
              <a:latin typeface="Times New Roman"/>
              <a:cs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s-IS" sz="2400" dirty="0">
                <a:latin typeface="Times New Roman"/>
                <a:cs typeface="Times New Roman"/>
              </a:rPr>
              <a:t>}</a:t>
            </a: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43600" y="2076272"/>
            <a:ext cx="2685777" cy="1200328"/>
          </a:xfrm>
          <a:prstGeom prst="rect">
            <a:avLst/>
          </a:prstGeom>
          <a:solidFill>
            <a:srgbClr val="F8DFF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atin typeface="Times New Roman"/>
                <a:cs typeface="Times New Roman"/>
              </a:rPr>
              <a:t>Parameter: variable declared in () of method header</a:t>
            </a: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77000" y="609600"/>
            <a:ext cx="1999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iddle(8, </a:t>
            </a:r>
            <a:r>
              <a:rPr lang="en-US" sz="2400" dirty="0">
                <a:solidFill>
                  <a:srgbClr val="FF0000"/>
                </a:solidFill>
              </a:rPr>
              <a:t>6</a:t>
            </a:r>
            <a:r>
              <a:rPr lang="en-US" sz="2400" dirty="0" smtClean="0">
                <a:solidFill>
                  <a:srgbClr val="FF0000"/>
                </a:solidFill>
              </a:rPr>
              <a:t>, 7)</a:t>
            </a:r>
            <a:endParaRPr lang="en-US" sz="2400" dirty="0">
              <a:solidFill>
                <a:srgbClr val="FF0000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6019800" y="3429000"/>
            <a:ext cx="2541708" cy="461665"/>
            <a:chOff x="6077928" y="3653135"/>
            <a:chExt cx="2541708" cy="461665"/>
          </a:xfrm>
        </p:grpSpPr>
        <p:sp>
          <p:nvSpPr>
            <p:cNvPr id="6" name="TextBox 114"/>
            <p:cNvSpPr txBox="1">
              <a:spLocks noChangeArrowheads="1"/>
            </p:cNvSpPr>
            <p:nvPr/>
          </p:nvSpPr>
          <p:spPr bwMode="auto">
            <a:xfrm>
              <a:off x="6077928" y="3653135"/>
              <a:ext cx="34182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r"/>
              <a:r>
                <a:rPr lang="en-US" dirty="0" smtClean="0">
                  <a:latin typeface="Times New Roman"/>
                  <a:cs typeface="Times New Roman"/>
                </a:rPr>
                <a:t>b</a:t>
              </a:r>
              <a:endParaRPr lang="en-US" dirty="0">
                <a:latin typeface="Times New Roman"/>
                <a:cs typeface="Times New Roman"/>
              </a:endParaRPr>
            </a:p>
          </p:txBody>
        </p:sp>
        <p:sp>
          <p:nvSpPr>
            <p:cNvPr id="8" name="TextBox 58"/>
            <p:cNvSpPr txBox="1">
              <a:spLocks noChangeArrowheads="1"/>
            </p:cNvSpPr>
            <p:nvPr/>
          </p:nvSpPr>
          <p:spPr bwMode="auto">
            <a:xfrm>
              <a:off x="6458928" y="3653135"/>
              <a:ext cx="390036" cy="461665"/>
            </a:xfrm>
            <a:prstGeom prst="rect">
              <a:avLst/>
            </a:prstGeom>
            <a:solidFill>
              <a:srgbClr val="FFFFC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10" name="TextBox 114"/>
            <p:cNvSpPr txBox="1">
              <a:spLocks noChangeArrowheads="1"/>
            </p:cNvSpPr>
            <p:nvPr/>
          </p:nvSpPr>
          <p:spPr bwMode="auto">
            <a:xfrm>
              <a:off x="7781436" y="3653135"/>
              <a:ext cx="44816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r"/>
              <a:r>
                <a:rPr lang="en-US" dirty="0">
                  <a:latin typeface="Times New Roman"/>
                  <a:cs typeface="Times New Roman"/>
                </a:rPr>
                <a:t>d</a:t>
              </a:r>
            </a:p>
          </p:txBody>
        </p:sp>
        <p:sp>
          <p:nvSpPr>
            <p:cNvPr id="11" name="TextBox 58"/>
            <p:cNvSpPr txBox="1">
              <a:spLocks noChangeArrowheads="1"/>
            </p:cNvSpPr>
            <p:nvPr/>
          </p:nvSpPr>
          <p:spPr bwMode="auto">
            <a:xfrm>
              <a:off x="8229600" y="3653135"/>
              <a:ext cx="390036" cy="461665"/>
            </a:xfrm>
            <a:prstGeom prst="rect">
              <a:avLst/>
            </a:prstGeom>
            <a:solidFill>
              <a:srgbClr val="FFFFC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12" name="TextBox 114"/>
            <p:cNvSpPr txBox="1">
              <a:spLocks noChangeArrowheads="1"/>
            </p:cNvSpPr>
            <p:nvPr/>
          </p:nvSpPr>
          <p:spPr bwMode="auto">
            <a:xfrm>
              <a:off x="6925164" y="3653135"/>
              <a:ext cx="34182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r"/>
              <a:r>
                <a:rPr lang="en-US" dirty="0" smtClean="0">
                  <a:latin typeface="Times New Roman"/>
                  <a:cs typeface="Times New Roman"/>
                </a:rPr>
                <a:t>c</a:t>
              </a:r>
              <a:endParaRPr lang="en-US" dirty="0">
                <a:latin typeface="Times New Roman"/>
                <a:cs typeface="Times New Roman"/>
              </a:endParaRPr>
            </a:p>
          </p:txBody>
        </p:sp>
        <p:sp>
          <p:nvSpPr>
            <p:cNvPr id="13" name="TextBox 58"/>
            <p:cNvSpPr txBox="1">
              <a:spLocks noChangeArrowheads="1"/>
            </p:cNvSpPr>
            <p:nvPr/>
          </p:nvSpPr>
          <p:spPr bwMode="auto">
            <a:xfrm>
              <a:off x="7306164" y="3653135"/>
              <a:ext cx="390036" cy="461665"/>
            </a:xfrm>
            <a:prstGeom prst="rect">
              <a:avLst/>
            </a:prstGeom>
            <a:solidFill>
              <a:srgbClr val="FFFFC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dirty="0" smtClean="0"/>
                <a:t>6</a:t>
              </a:r>
              <a:endParaRPr lang="en-US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276600" y="2743200"/>
            <a:ext cx="2228577" cy="1569660"/>
          </a:xfrm>
          <a:prstGeom prst="rect">
            <a:avLst/>
          </a:prstGeom>
          <a:solidFill>
            <a:srgbClr val="F8DFF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atin typeface="Times New Roman"/>
                <a:cs typeface="Times New Roman"/>
              </a:rPr>
              <a:t>Local variable: variable declared in method body</a:t>
            </a:r>
            <a:endParaRPr lang="en-US" sz="2400" dirty="0">
              <a:latin typeface="Times New Roman"/>
              <a:cs typeface="Times New Roman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324600" y="4038600"/>
            <a:ext cx="1295400" cy="533400"/>
            <a:chOff x="6324600" y="4038600"/>
            <a:chExt cx="1295400" cy="533400"/>
          </a:xfrm>
        </p:grpSpPr>
        <p:sp>
          <p:nvSpPr>
            <p:cNvPr id="16" name="TextBox 114"/>
            <p:cNvSpPr txBox="1">
              <a:spLocks noChangeArrowheads="1"/>
            </p:cNvSpPr>
            <p:nvPr/>
          </p:nvSpPr>
          <p:spPr bwMode="auto">
            <a:xfrm>
              <a:off x="6324600" y="4110335"/>
              <a:ext cx="86619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r"/>
              <a:r>
                <a:rPr lang="en-US" dirty="0" smtClean="0">
                  <a:latin typeface="Times New Roman"/>
                  <a:cs typeface="Times New Roman"/>
                </a:rPr>
                <a:t>temp</a:t>
              </a:r>
              <a:endParaRPr lang="en-US" dirty="0">
                <a:latin typeface="Times New Roman"/>
                <a:cs typeface="Times New Roman"/>
              </a:endParaRPr>
            </a:p>
          </p:txBody>
        </p:sp>
        <p:sp>
          <p:nvSpPr>
            <p:cNvPr id="17" name="TextBox 58"/>
            <p:cNvSpPr txBox="1">
              <a:spLocks noChangeArrowheads="1"/>
            </p:cNvSpPr>
            <p:nvPr/>
          </p:nvSpPr>
          <p:spPr bwMode="auto">
            <a:xfrm>
              <a:off x="7229964" y="4038600"/>
              <a:ext cx="390036" cy="461665"/>
            </a:xfrm>
            <a:prstGeom prst="rect">
              <a:avLst/>
            </a:prstGeom>
            <a:solidFill>
              <a:srgbClr val="FFFFC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dirty="0"/>
                <a:t>?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886200" y="4648200"/>
            <a:ext cx="4648200" cy="1938992"/>
          </a:xfrm>
          <a:prstGeom prst="rect">
            <a:avLst/>
          </a:prstGeom>
          <a:noFill/>
          <a:ln w="19050"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All parameters and local variables are created when a call is executed, </a:t>
            </a:r>
            <a:r>
              <a:rPr lang="en-US" sz="2400" i="1" dirty="0" smtClean="0">
                <a:solidFill>
                  <a:srgbClr val="FF0000"/>
                </a:solidFill>
              </a:rPr>
              <a:t>before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the method body is executed. They are destroyed when method body terminates.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5864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800000"/>
                </a:solidFill>
              </a:rPr>
              <a:t>Scope of local variable</a:t>
            </a:r>
            <a:endParaRPr lang="en-US" sz="3600" dirty="0">
              <a:solidFill>
                <a:srgbClr val="8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7543800" cy="44958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008000"/>
                </a:solidFill>
                <a:latin typeface="Times New Roman"/>
                <a:cs typeface="Times New Roman"/>
              </a:rPr>
              <a:t>/** Return 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middle </a:t>
            </a:r>
            <a:r>
              <a:rPr lang="en-US" sz="2400" dirty="0">
                <a:solidFill>
                  <a:srgbClr val="008000"/>
                </a:solidFill>
                <a:latin typeface="Times New Roman"/>
                <a:cs typeface="Times New Roman"/>
              </a:rPr>
              <a:t>value of b, c, 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d (no ordering assumed) </a:t>
            </a:r>
            <a:r>
              <a:rPr lang="en-US" sz="2400" dirty="0">
                <a:solidFill>
                  <a:srgbClr val="008000"/>
                </a:solidFill>
                <a:latin typeface="Times New Roman"/>
                <a:cs typeface="Times New Roman"/>
              </a:rPr>
              <a:t>*/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Times New Roman"/>
                <a:cs typeface="Times New Roman"/>
              </a:rPr>
              <a:t>public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b="1" dirty="0">
                <a:latin typeface="Times New Roman"/>
                <a:cs typeface="Times New Roman"/>
              </a:rPr>
              <a:t>static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cs typeface="Times New Roman"/>
              </a:rPr>
              <a:t>int</a:t>
            </a:r>
            <a:r>
              <a:rPr lang="en-US" sz="2400" dirty="0">
                <a:latin typeface="Times New Roman"/>
                <a:cs typeface="Times New Roman"/>
              </a:rPr>
              <a:t> middle(</a:t>
            </a:r>
            <a:r>
              <a:rPr lang="en-US" sz="2400" b="1" dirty="0" err="1">
                <a:latin typeface="Times New Roman"/>
                <a:cs typeface="Times New Roman"/>
              </a:rPr>
              <a:t>int</a:t>
            </a:r>
            <a:r>
              <a:rPr lang="en-US" sz="2400" dirty="0">
                <a:latin typeface="Times New Roman"/>
                <a:cs typeface="Times New Roman"/>
              </a:rPr>
              <a:t> b, </a:t>
            </a:r>
            <a:r>
              <a:rPr lang="en-US" sz="2400" b="1" dirty="0" err="1">
                <a:latin typeface="Times New Roman"/>
                <a:cs typeface="Times New Roman"/>
              </a:rPr>
              <a:t>int</a:t>
            </a:r>
            <a:r>
              <a:rPr lang="en-US" sz="2400" dirty="0">
                <a:latin typeface="Times New Roman"/>
                <a:cs typeface="Times New Roman"/>
              </a:rPr>
              <a:t> c, </a:t>
            </a:r>
            <a:r>
              <a:rPr lang="en-US" sz="2400" b="1" dirty="0" err="1">
                <a:latin typeface="Times New Roman"/>
                <a:cs typeface="Times New Roman"/>
              </a:rPr>
              <a:t>int</a:t>
            </a:r>
            <a:r>
              <a:rPr lang="en-US" sz="2400" dirty="0">
                <a:latin typeface="Times New Roman"/>
                <a:cs typeface="Times New Roman"/>
              </a:rPr>
              <a:t> d)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Times New Roman"/>
                <a:cs typeface="Times New Roman"/>
              </a:rPr>
              <a:t>    </a:t>
            </a:r>
            <a:r>
              <a:rPr lang="en-US" sz="2400" b="1" dirty="0">
                <a:latin typeface="Times New Roman"/>
                <a:cs typeface="Times New Roman"/>
              </a:rPr>
              <a:t>if</a:t>
            </a:r>
            <a:r>
              <a:rPr lang="en-US" sz="2400" dirty="0">
                <a:latin typeface="Times New Roman"/>
                <a:cs typeface="Times New Roman"/>
              </a:rPr>
              <a:t> (b &gt; </a:t>
            </a:r>
            <a:r>
              <a:rPr lang="en-US" sz="2400" dirty="0" smtClean="0">
                <a:latin typeface="Times New Roman"/>
                <a:cs typeface="Times New Roman"/>
              </a:rPr>
              <a:t>c) </a:t>
            </a:r>
            <a:r>
              <a:rPr lang="en-US" sz="2400" dirty="0">
                <a:latin typeface="Times New Roman"/>
                <a:cs typeface="Times New Roman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>
                <a:latin typeface="Times New Roman"/>
                <a:cs typeface="Times New Roman"/>
              </a:rPr>
              <a:t>       </a:t>
            </a:r>
            <a:r>
              <a:rPr lang="fr-FR"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 </a:t>
            </a:r>
            <a:r>
              <a:rPr lang="fr-FR" sz="2400" b="1" dirty="0" err="1">
                <a:solidFill>
                  <a:srgbClr val="FF0000"/>
                </a:solidFill>
                <a:latin typeface="Times New Roman"/>
                <a:cs typeface="Times New Roman"/>
              </a:rPr>
              <a:t>int</a:t>
            </a:r>
            <a:r>
              <a:rPr lang="fr-FR"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fr-FR" sz="2400" b="1" dirty="0" err="1">
                <a:solidFill>
                  <a:srgbClr val="FF0000"/>
                </a:solidFill>
                <a:latin typeface="Times New Roman"/>
                <a:cs typeface="Times New Roman"/>
              </a:rPr>
              <a:t>temp</a:t>
            </a:r>
            <a:r>
              <a:rPr lang="fr-FR" sz="24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= b;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fr-FR" sz="24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    b</a:t>
            </a:r>
            <a:r>
              <a:rPr lang="fr-FR"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= c</a:t>
            </a:r>
            <a:r>
              <a:rPr lang="fr-FR" sz="24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fr-FR" sz="24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    c</a:t>
            </a:r>
            <a:r>
              <a:rPr lang="fr-FR"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= </a:t>
            </a:r>
            <a:r>
              <a:rPr lang="fr-FR" sz="2400" b="1" dirty="0" err="1">
                <a:solidFill>
                  <a:srgbClr val="FF0000"/>
                </a:solidFill>
                <a:latin typeface="Times New Roman"/>
                <a:cs typeface="Times New Roman"/>
              </a:rPr>
              <a:t>temp</a:t>
            </a:r>
            <a:r>
              <a:rPr lang="fr-FR"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>
                <a:latin typeface="Times New Roman"/>
                <a:cs typeface="Times New Roman"/>
              </a:rPr>
              <a:t>    }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>
                <a:solidFill>
                  <a:srgbClr val="008000"/>
                </a:solidFill>
                <a:latin typeface="Times New Roman"/>
                <a:cs typeface="Times New Roman"/>
              </a:rPr>
              <a:t>    // { b &lt;= c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>
                <a:latin typeface="Times New Roman"/>
                <a:cs typeface="Times New Roman"/>
              </a:rPr>
              <a:t>    </a:t>
            </a:r>
            <a:r>
              <a:rPr lang="fr-FR" sz="2400" b="1" dirty="0">
                <a:latin typeface="Times New Roman"/>
                <a:cs typeface="Times New Roman"/>
              </a:rPr>
              <a:t>if</a:t>
            </a:r>
            <a:r>
              <a:rPr lang="fr-FR" sz="2400" dirty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(d </a:t>
            </a:r>
            <a:r>
              <a:rPr lang="fr-FR" sz="2400" dirty="0">
                <a:latin typeface="Times New Roman"/>
                <a:cs typeface="Times New Roman"/>
              </a:rPr>
              <a:t>&lt;= </a:t>
            </a:r>
            <a:r>
              <a:rPr lang="fr-FR" sz="2400" dirty="0" smtClean="0">
                <a:latin typeface="Times New Roman"/>
                <a:cs typeface="Times New Roman"/>
              </a:rPr>
              <a:t>b)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Times New Roman"/>
                <a:cs typeface="Times New Roman"/>
              </a:rPr>
              <a:t>       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return</a:t>
            </a:r>
            <a:r>
              <a:rPr lang="en-US" sz="2400" dirty="0" smtClean="0">
                <a:latin typeface="Times New Roman"/>
                <a:cs typeface="Times New Roman"/>
              </a:rPr>
              <a:t> b;</a:t>
            </a:r>
            <a:endParaRPr lang="en-US" sz="2400" dirty="0">
              <a:latin typeface="Times New Roman"/>
              <a:cs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Times New Roman"/>
                <a:cs typeface="Times New Roman"/>
              </a:rPr>
              <a:t>    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008000"/>
                </a:solidFill>
                <a:latin typeface="Times New Roman"/>
                <a:cs typeface="Times New Roman"/>
              </a:rPr>
              <a:t>    // { 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b </a:t>
            </a:r>
            <a:r>
              <a:rPr lang="en-US" sz="2400" dirty="0">
                <a:solidFill>
                  <a:srgbClr val="008000"/>
                </a:solidFill>
                <a:latin typeface="Times New Roman"/>
                <a:cs typeface="Times New Roman"/>
              </a:rPr>
              <a:t>&lt; 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d and b </a:t>
            </a:r>
            <a:r>
              <a:rPr lang="en-US" sz="2400" dirty="0">
                <a:solidFill>
                  <a:srgbClr val="008000"/>
                </a:solidFill>
                <a:latin typeface="Times New Roman"/>
                <a:cs typeface="Times New Roman"/>
              </a:rPr>
              <a:t>&lt;= c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is-IS" sz="2400" dirty="0">
                <a:latin typeface="Times New Roman"/>
                <a:cs typeface="Times New Roman"/>
              </a:rPr>
              <a:t>    </a:t>
            </a:r>
            <a:r>
              <a:rPr lang="is-IS" sz="2400" b="1" dirty="0">
                <a:latin typeface="Times New Roman"/>
                <a:cs typeface="Times New Roman"/>
              </a:rPr>
              <a:t>return</a:t>
            </a:r>
            <a:r>
              <a:rPr lang="is-IS" sz="2400" dirty="0">
                <a:latin typeface="Times New Roman"/>
                <a:cs typeface="Times New Roman"/>
              </a:rPr>
              <a:t> </a:t>
            </a:r>
            <a:r>
              <a:rPr lang="is-IS" sz="2400" dirty="0" smtClean="0">
                <a:latin typeface="Times New Roman"/>
                <a:cs typeface="Times New Roman"/>
              </a:rPr>
              <a:t>Math.min(c, d); </a:t>
            </a:r>
            <a:endParaRPr lang="is-IS" sz="2400" dirty="0">
              <a:latin typeface="Times New Roman"/>
              <a:cs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s-IS" sz="2400" dirty="0">
                <a:latin typeface="Times New Roman"/>
                <a:cs typeface="Times New Roman"/>
              </a:rPr>
              <a:t>}</a:t>
            </a: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14800" y="4221540"/>
            <a:ext cx="4419600" cy="1569660"/>
          </a:xfrm>
          <a:prstGeom prst="rect">
            <a:avLst/>
          </a:prstGeom>
          <a:noFill/>
          <a:ln w="19050"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Scope of local variable </a:t>
            </a:r>
            <a:r>
              <a:rPr lang="en-US" sz="2400" dirty="0" smtClean="0"/>
              <a:t>(where it can be used): from its declaration to the end of the block in which it is declared.</a:t>
            </a:r>
            <a:endParaRPr lang="en-US" sz="2400" dirty="0"/>
          </a:p>
        </p:txBody>
      </p:sp>
      <p:grpSp>
        <p:nvGrpSpPr>
          <p:cNvPr id="31" name="Group 30"/>
          <p:cNvGrpSpPr/>
          <p:nvPr/>
        </p:nvGrpSpPr>
        <p:grpSpPr>
          <a:xfrm>
            <a:off x="914400" y="2438400"/>
            <a:ext cx="3581891" cy="1447800"/>
            <a:chOff x="914400" y="2438400"/>
            <a:chExt cx="3581891" cy="1447800"/>
          </a:xfrm>
        </p:grpSpPr>
        <p:sp>
          <p:nvSpPr>
            <p:cNvPr id="19" name="TextBox 18"/>
            <p:cNvSpPr txBox="1"/>
            <p:nvPr/>
          </p:nvSpPr>
          <p:spPr>
            <a:xfrm>
              <a:off x="3657600" y="2819400"/>
              <a:ext cx="83869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800000"/>
                  </a:solidFill>
                </a:rPr>
                <a:t>block</a:t>
              </a:r>
              <a:endParaRPr lang="en-US" sz="2400" dirty="0">
                <a:solidFill>
                  <a:srgbClr val="800000"/>
                </a:solidFill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2133600" y="2438400"/>
              <a:ext cx="1828800" cy="0"/>
            </a:xfrm>
            <a:prstGeom prst="line">
              <a:avLst/>
            </a:prstGeom>
            <a:ln w="44450">
              <a:solidFill>
                <a:srgbClr val="8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3962400" y="2438400"/>
              <a:ext cx="0" cy="457200"/>
            </a:xfrm>
            <a:prstGeom prst="line">
              <a:avLst/>
            </a:prstGeom>
            <a:ln w="44450">
              <a:solidFill>
                <a:srgbClr val="8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3962400" y="3200400"/>
              <a:ext cx="0" cy="685800"/>
            </a:xfrm>
            <a:prstGeom prst="line">
              <a:avLst/>
            </a:prstGeom>
            <a:ln w="44450">
              <a:solidFill>
                <a:srgbClr val="8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914400" y="3886200"/>
              <a:ext cx="3048000" cy="0"/>
            </a:xfrm>
            <a:prstGeom prst="line">
              <a:avLst/>
            </a:prstGeom>
            <a:ln w="44450">
              <a:solidFill>
                <a:srgbClr val="8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41604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800000"/>
                </a:solidFill>
              </a:rPr>
              <a:t>Principle about placement of declaration</a:t>
            </a:r>
            <a:endParaRPr lang="en-US" sz="3600" dirty="0">
              <a:solidFill>
                <a:srgbClr val="8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001000" cy="44958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008000"/>
                </a:solidFill>
                <a:latin typeface="Times New Roman"/>
                <a:cs typeface="Times New Roman"/>
              </a:rPr>
              <a:t>/** Return 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middle </a:t>
            </a:r>
            <a:r>
              <a:rPr lang="en-US" sz="2400" dirty="0">
                <a:solidFill>
                  <a:srgbClr val="008000"/>
                </a:solidFill>
                <a:latin typeface="Times New Roman"/>
                <a:cs typeface="Times New Roman"/>
              </a:rPr>
              <a:t>value of b, c, 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d (no ordering assumed) </a:t>
            </a:r>
            <a:r>
              <a:rPr lang="en-US" sz="2400" dirty="0">
                <a:solidFill>
                  <a:srgbClr val="008000"/>
                </a:solidFill>
                <a:latin typeface="Times New Roman"/>
                <a:cs typeface="Times New Roman"/>
              </a:rPr>
              <a:t>*/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Times New Roman"/>
                <a:cs typeface="Times New Roman"/>
              </a:rPr>
              <a:t>public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b="1" dirty="0">
                <a:latin typeface="Times New Roman"/>
                <a:cs typeface="Times New Roman"/>
              </a:rPr>
              <a:t>static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cs typeface="Times New Roman"/>
              </a:rPr>
              <a:t>int</a:t>
            </a:r>
            <a:r>
              <a:rPr lang="en-US" sz="2400" dirty="0">
                <a:latin typeface="Times New Roman"/>
                <a:cs typeface="Times New Roman"/>
              </a:rPr>
              <a:t> middle(</a:t>
            </a:r>
            <a:r>
              <a:rPr lang="en-US" sz="2400" b="1" dirty="0" err="1">
                <a:latin typeface="Times New Roman"/>
                <a:cs typeface="Times New Roman"/>
              </a:rPr>
              <a:t>int</a:t>
            </a:r>
            <a:r>
              <a:rPr lang="en-US" sz="2400" dirty="0">
                <a:latin typeface="Times New Roman"/>
                <a:cs typeface="Times New Roman"/>
              </a:rPr>
              <a:t> b, </a:t>
            </a:r>
            <a:r>
              <a:rPr lang="en-US" sz="2400" b="1" dirty="0" err="1">
                <a:latin typeface="Times New Roman"/>
                <a:cs typeface="Times New Roman"/>
              </a:rPr>
              <a:t>int</a:t>
            </a:r>
            <a:r>
              <a:rPr lang="en-US" sz="2400" dirty="0">
                <a:latin typeface="Times New Roman"/>
                <a:cs typeface="Times New Roman"/>
              </a:rPr>
              <a:t> c, </a:t>
            </a:r>
            <a:r>
              <a:rPr lang="en-US" sz="2400" b="1" dirty="0" err="1">
                <a:latin typeface="Times New Roman"/>
                <a:cs typeface="Times New Roman"/>
              </a:rPr>
              <a:t>int</a:t>
            </a:r>
            <a:r>
              <a:rPr lang="en-US" sz="2400" dirty="0">
                <a:latin typeface="Times New Roman"/>
                <a:cs typeface="Times New Roman"/>
              </a:rPr>
              <a:t> d) </a:t>
            </a:r>
            <a:r>
              <a:rPr lang="en-US" sz="2400" dirty="0" smtClean="0">
                <a:latin typeface="Times New Roman"/>
                <a:cs typeface="Times New Roman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  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int</a:t>
            </a:r>
            <a:r>
              <a:rPr lang="en-US" sz="24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temp;</a:t>
            </a:r>
            <a:endParaRPr lang="en-US" sz="2400" b="1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Times New Roman"/>
                <a:cs typeface="Times New Roman"/>
              </a:rPr>
              <a:t>    </a:t>
            </a:r>
            <a:r>
              <a:rPr lang="en-US" sz="2400" b="1" dirty="0">
                <a:latin typeface="Times New Roman"/>
                <a:cs typeface="Times New Roman"/>
              </a:rPr>
              <a:t>if</a:t>
            </a:r>
            <a:r>
              <a:rPr lang="en-US" sz="2400" dirty="0">
                <a:latin typeface="Times New Roman"/>
                <a:cs typeface="Times New Roman"/>
              </a:rPr>
              <a:t> (b &gt; </a:t>
            </a:r>
            <a:r>
              <a:rPr lang="en-US" sz="2400" dirty="0" smtClean="0">
                <a:latin typeface="Times New Roman"/>
                <a:cs typeface="Times New Roman"/>
              </a:rPr>
              <a:t>c) </a:t>
            </a:r>
            <a:r>
              <a:rPr lang="en-US" sz="2400" dirty="0">
                <a:latin typeface="Times New Roman"/>
                <a:cs typeface="Times New Roman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>
                <a:latin typeface="Times New Roman"/>
                <a:cs typeface="Times New Roman"/>
              </a:rPr>
              <a:t>       </a:t>
            </a:r>
            <a:r>
              <a:rPr lang="fr-FR"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 </a:t>
            </a:r>
            <a:r>
              <a:rPr lang="fr-FR" sz="2400" b="1" dirty="0" err="1" smtClean="0">
                <a:solidFill>
                  <a:srgbClr val="800000"/>
                </a:solidFill>
                <a:latin typeface="Times New Roman"/>
                <a:cs typeface="Times New Roman"/>
              </a:rPr>
              <a:t>temp</a:t>
            </a:r>
            <a:r>
              <a:rPr lang="fr-FR" sz="2400" b="1" dirty="0" smtClean="0">
                <a:solidFill>
                  <a:srgbClr val="800000"/>
                </a:solidFill>
                <a:latin typeface="Times New Roman"/>
                <a:cs typeface="Times New Roman"/>
              </a:rPr>
              <a:t>= b;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b="1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lang="fr-FR" sz="2400" b="1" dirty="0" smtClean="0">
                <a:solidFill>
                  <a:srgbClr val="800000"/>
                </a:solidFill>
                <a:latin typeface="Times New Roman"/>
                <a:cs typeface="Times New Roman"/>
              </a:rPr>
              <a:t>       b</a:t>
            </a:r>
            <a:r>
              <a:rPr lang="fr-FR" sz="2400" b="1" dirty="0">
                <a:solidFill>
                  <a:srgbClr val="800000"/>
                </a:solidFill>
                <a:latin typeface="Times New Roman"/>
                <a:cs typeface="Times New Roman"/>
              </a:rPr>
              <a:t>= c</a:t>
            </a:r>
            <a:r>
              <a:rPr lang="fr-FR" sz="2400" b="1" dirty="0" smtClean="0">
                <a:solidFill>
                  <a:srgbClr val="800000"/>
                </a:solidFill>
                <a:latin typeface="Times New Roman"/>
                <a:cs typeface="Times New Roman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b="1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lang="fr-FR" sz="2400" b="1" dirty="0" smtClean="0">
                <a:solidFill>
                  <a:srgbClr val="800000"/>
                </a:solidFill>
                <a:latin typeface="Times New Roman"/>
                <a:cs typeface="Times New Roman"/>
              </a:rPr>
              <a:t>       c</a:t>
            </a:r>
            <a:r>
              <a:rPr lang="fr-FR" sz="2400" b="1" dirty="0">
                <a:solidFill>
                  <a:srgbClr val="800000"/>
                </a:solidFill>
                <a:latin typeface="Times New Roman"/>
                <a:cs typeface="Times New Roman"/>
              </a:rPr>
              <a:t>= </a:t>
            </a:r>
            <a:r>
              <a:rPr lang="fr-FR" sz="2400" b="1" dirty="0" err="1">
                <a:solidFill>
                  <a:srgbClr val="800000"/>
                </a:solidFill>
                <a:latin typeface="Times New Roman"/>
                <a:cs typeface="Times New Roman"/>
              </a:rPr>
              <a:t>temp</a:t>
            </a:r>
            <a:r>
              <a:rPr lang="fr-FR" sz="2400" b="1" dirty="0">
                <a:solidFill>
                  <a:srgbClr val="800000"/>
                </a:solidFill>
                <a:latin typeface="Times New Roman"/>
                <a:cs typeface="Times New Roman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>
                <a:latin typeface="Times New Roman"/>
                <a:cs typeface="Times New Roman"/>
              </a:rPr>
              <a:t>    }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>
                <a:solidFill>
                  <a:srgbClr val="008000"/>
                </a:solidFill>
                <a:latin typeface="Times New Roman"/>
                <a:cs typeface="Times New Roman"/>
              </a:rPr>
              <a:t>    // { b &lt;= c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>
                <a:latin typeface="Times New Roman"/>
                <a:cs typeface="Times New Roman"/>
              </a:rPr>
              <a:t>    </a:t>
            </a:r>
            <a:r>
              <a:rPr lang="fr-FR" sz="2400" b="1" dirty="0">
                <a:latin typeface="Times New Roman"/>
                <a:cs typeface="Times New Roman"/>
              </a:rPr>
              <a:t>if</a:t>
            </a:r>
            <a:r>
              <a:rPr lang="fr-FR" sz="2400" dirty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(d </a:t>
            </a:r>
            <a:r>
              <a:rPr lang="fr-FR" sz="2400" dirty="0">
                <a:latin typeface="Times New Roman"/>
                <a:cs typeface="Times New Roman"/>
              </a:rPr>
              <a:t>&lt;= </a:t>
            </a:r>
            <a:r>
              <a:rPr lang="fr-FR" sz="2400" dirty="0" smtClean="0">
                <a:latin typeface="Times New Roman"/>
                <a:cs typeface="Times New Roman"/>
              </a:rPr>
              <a:t>b)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Times New Roman"/>
                <a:cs typeface="Times New Roman"/>
              </a:rPr>
              <a:t>       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return</a:t>
            </a:r>
            <a:r>
              <a:rPr lang="en-US" sz="2400" dirty="0" smtClean="0">
                <a:latin typeface="Times New Roman"/>
                <a:cs typeface="Times New Roman"/>
              </a:rPr>
              <a:t> b;</a:t>
            </a:r>
            <a:endParaRPr lang="en-US" sz="2400" dirty="0">
              <a:latin typeface="Times New Roman"/>
              <a:cs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Times New Roman"/>
                <a:cs typeface="Times New Roman"/>
              </a:rPr>
              <a:t>    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008000"/>
                </a:solidFill>
                <a:latin typeface="Times New Roman"/>
                <a:cs typeface="Times New Roman"/>
              </a:rPr>
              <a:t>    // { 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b </a:t>
            </a:r>
            <a:r>
              <a:rPr lang="en-US" sz="2400" dirty="0">
                <a:solidFill>
                  <a:srgbClr val="008000"/>
                </a:solidFill>
                <a:latin typeface="Times New Roman"/>
                <a:cs typeface="Times New Roman"/>
              </a:rPr>
              <a:t>&lt; 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d and b </a:t>
            </a:r>
            <a:r>
              <a:rPr lang="en-US" sz="2400" dirty="0">
                <a:solidFill>
                  <a:srgbClr val="008000"/>
                </a:solidFill>
                <a:latin typeface="Times New Roman"/>
                <a:cs typeface="Times New Roman"/>
              </a:rPr>
              <a:t>&lt;= c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is-IS" sz="2400" dirty="0">
                <a:latin typeface="Times New Roman"/>
                <a:cs typeface="Times New Roman"/>
              </a:rPr>
              <a:t>    </a:t>
            </a:r>
            <a:r>
              <a:rPr lang="is-IS" sz="2400" b="1" dirty="0">
                <a:latin typeface="Times New Roman"/>
                <a:cs typeface="Times New Roman"/>
              </a:rPr>
              <a:t>return</a:t>
            </a:r>
            <a:r>
              <a:rPr lang="is-IS" sz="2400" dirty="0">
                <a:latin typeface="Times New Roman"/>
                <a:cs typeface="Times New Roman"/>
              </a:rPr>
              <a:t> </a:t>
            </a:r>
            <a:r>
              <a:rPr lang="is-IS" sz="2400" dirty="0" smtClean="0">
                <a:latin typeface="Times New Roman"/>
                <a:cs typeface="Times New Roman"/>
              </a:rPr>
              <a:t>Math.min(c, d); </a:t>
            </a:r>
            <a:endParaRPr lang="is-IS" sz="2400" dirty="0">
              <a:latin typeface="Times New Roman"/>
              <a:cs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s-IS" sz="2400" dirty="0">
                <a:latin typeface="Times New Roman"/>
                <a:cs typeface="Times New Roman"/>
              </a:rPr>
              <a:t>}</a:t>
            </a: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62400" y="5334000"/>
            <a:ext cx="4419600" cy="830997"/>
          </a:xfrm>
          <a:prstGeom prst="rect">
            <a:avLst/>
          </a:prstGeom>
          <a:noFill/>
          <a:ln w="19050"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Principle: </a:t>
            </a:r>
            <a:r>
              <a:rPr lang="en-US" sz="2400" dirty="0" smtClean="0"/>
              <a:t>Declare a local variable as close to its first use as possible.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962400" y="2362200"/>
            <a:ext cx="4343400" cy="1569660"/>
          </a:xfrm>
          <a:prstGeom prst="rect">
            <a:avLst/>
          </a:prstGeom>
          <a:solidFill>
            <a:srgbClr val="F8DFF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Not good! </a:t>
            </a:r>
            <a:r>
              <a:rPr lang="en-US" sz="2400" dirty="0"/>
              <a:t>N</a:t>
            </a:r>
            <a:r>
              <a:rPr lang="en-US" sz="2400" dirty="0" smtClean="0"/>
              <a:t>o need for reader to know about </a:t>
            </a:r>
            <a:r>
              <a:rPr lang="en-US" sz="2400" dirty="0" smtClean="0">
                <a:solidFill>
                  <a:srgbClr val="800000"/>
                </a:solidFill>
              </a:rPr>
              <a:t>temp</a:t>
            </a:r>
            <a:r>
              <a:rPr lang="en-US" sz="2400" dirty="0" smtClean="0"/>
              <a:t> except when reading the then-part of the if- statement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380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800000"/>
                </a:solidFill>
              </a:rPr>
              <a:t>Assertions promote understanding</a:t>
            </a:r>
            <a:endParaRPr lang="en-US" sz="3600" dirty="0">
              <a:solidFill>
                <a:srgbClr val="8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7924800" cy="44958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008000"/>
                </a:solidFill>
                <a:latin typeface="Times New Roman"/>
                <a:cs typeface="Times New Roman"/>
              </a:rPr>
              <a:t>/** Return 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middle </a:t>
            </a:r>
            <a:r>
              <a:rPr lang="en-US" sz="2400" dirty="0">
                <a:solidFill>
                  <a:srgbClr val="008000"/>
                </a:solidFill>
                <a:latin typeface="Times New Roman"/>
                <a:cs typeface="Times New Roman"/>
              </a:rPr>
              <a:t>value of b, c, 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d (no ordering assumed) </a:t>
            </a:r>
            <a:r>
              <a:rPr lang="en-US" sz="2400" dirty="0">
                <a:solidFill>
                  <a:srgbClr val="008000"/>
                </a:solidFill>
                <a:latin typeface="Times New Roman"/>
                <a:cs typeface="Times New Roman"/>
              </a:rPr>
              <a:t>*/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Times New Roman"/>
                <a:cs typeface="Times New Roman"/>
              </a:rPr>
              <a:t>public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b="1" dirty="0">
                <a:latin typeface="Times New Roman"/>
                <a:cs typeface="Times New Roman"/>
              </a:rPr>
              <a:t>static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b="1" dirty="0" err="1">
                <a:latin typeface="Times New Roman"/>
                <a:cs typeface="Times New Roman"/>
              </a:rPr>
              <a:t>int</a:t>
            </a:r>
            <a:r>
              <a:rPr lang="en-US" sz="2400" dirty="0">
                <a:latin typeface="Times New Roman"/>
                <a:cs typeface="Times New Roman"/>
              </a:rPr>
              <a:t> middle(</a:t>
            </a:r>
            <a:r>
              <a:rPr lang="en-US" sz="2400" b="1" dirty="0" err="1">
                <a:latin typeface="Times New Roman"/>
                <a:cs typeface="Times New Roman"/>
              </a:rPr>
              <a:t>int</a:t>
            </a:r>
            <a:r>
              <a:rPr lang="en-US" sz="2400" dirty="0">
                <a:latin typeface="Times New Roman"/>
                <a:cs typeface="Times New Roman"/>
              </a:rPr>
              <a:t> b, </a:t>
            </a:r>
            <a:r>
              <a:rPr lang="en-US" sz="2400" b="1" dirty="0" err="1">
                <a:latin typeface="Times New Roman"/>
                <a:cs typeface="Times New Roman"/>
              </a:rPr>
              <a:t>int</a:t>
            </a:r>
            <a:r>
              <a:rPr lang="en-US" sz="2400" dirty="0">
                <a:latin typeface="Times New Roman"/>
                <a:cs typeface="Times New Roman"/>
              </a:rPr>
              <a:t> c, </a:t>
            </a:r>
            <a:r>
              <a:rPr lang="en-US" sz="2400" b="1" dirty="0" err="1">
                <a:latin typeface="Times New Roman"/>
                <a:cs typeface="Times New Roman"/>
              </a:rPr>
              <a:t>int</a:t>
            </a:r>
            <a:r>
              <a:rPr lang="en-US" sz="2400" dirty="0">
                <a:latin typeface="Times New Roman"/>
                <a:cs typeface="Times New Roman"/>
              </a:rPr>
              <a:t> d) </a:t>
            </a:r>
            <a:r>
              <a:rPr lang="en-US" sz="2400" dirty="0" smtClean="0">
                <a:latin typeface="Times New Roman"/>
                <a:cs typeface="Times New Roman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  </a:t>
            </a:r>
            <a:r>
              <a:rPr lang="en-US" sz="2400" dirty="0">
                <a:latin typeface="Times New Roman"/>
                <a:cs typeface="Times New Roman"/>
              </a:rPr>
              <a:t> </a:t>
            </a:r>
            <a:r>
              <a:rPr lang="en-US" sz="2400" b="1" dirty="0">
                <a:latin typeface="Times New Roman"/>
                <a:cs typeface="Times New Roman"/>
              </a:rPr>
              <a:t>if</a:t>
            </a:r>
            <a:r>
              <a:rPr lang="en-US" sz="2400" dirty="0">
                <a:latin typeface="Times New Roman"/>
                <a:cs typeface="Times New Roman"/>
              </a:rPr>
              <a:t> (b &gt; </a:t>
            </a:r>
            <a:r>
              <a:rPr lang="en-US" sz="2400" dirty="0" smtClean="0">
                <a:latin typeface="Times New Roman"/>
                <a:cs typeface="Times New Roman"/>
              </a:rPr>
              <a:t>c) </a:t>
            </a:r>
            <a:r>
              <a:rPr lang="en-US" sz="2400" dirty="0">
                <a:latin typeface="Times New Roman"/>
                <a:cs typeface="Times New Roman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>
                <a:latin typeface="Times New Roman"/>
                <a:cs typeface="Times New Roman"/>
              </a:rPr>
              <a:t>       </a:t>
            </a:r>
            <a:r>
              <a:rPr lang="fr-FR"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 </a:t>
            </a:r>
            <a:r>
              <a:rPr lang="fr-FR" sz="2400" b="1" dirty="0" err="1" smtClean="0">
                <a:latin typeface="Times New Roman"/>
                <a:cs typeface="Times New Roman"/>
              </a:rPr>
              <a:t>int</a:t>
            </a:r>
            <a:r>
              <a:rPr lang="fr-FR" sz="2400" dirty="0" smtClean="0">
                <a:latin typeface="Times New Roman"/>
                <a:cs typeface="Times New Roman"/>
              </a:rPr>
              <a:t> </a:t>
            </a:r>
            <a:r>
              <a:rPr lang="fr-FR" sz="2400" dirty="0" err="1" smtClean="0">
                <a:latin typeface="Times New Roman"/>
                <a:cs typeface="Times New Roman"/>
              </a:rPr>
              <a:t>temp</a:t>
            </a:r>
            <a:r>
              <a:rPr lang="fr-FR" sz="2400" dirty="0" smtClean="0">
                <a:latin typeface="Times New Roman"/>
                <a:cs typeface="Times New Roman"/>
              </a:rPr>
              <a:t>= b;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       b</a:t>
            </a:r>
            <a:r>
              <a:rPr lang="fr-FR" sz="2400" dirty="0">
                <a:latin typeface="Times New Roman"/>
                <a:cs typeface="Times New Roman"/>
              </a:rPr>
              <a:t>= c</a:t>
            </a:r>
            <a:r>
              <a:rPr lang="fr-FR" sz="2400" dirty="0" smtClean="0">
                <a:latin typeface="Times New Roman"/>
                <a:cs typeface="Times New Roman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       c</a:t>
            </a:r>
            <a:r>
              <a:rPr lang="fr-FR" sz="2400" dirty="0">
                <a:latin typeface="Times New Roman"/>
                <a:cs typeface="Times New Roman"/>
              </a:rPr>
              <a:t>= </a:t>
            </a:r>
            <a:r>
              <a:rPr lang="fr-FR" sz="2400" dirty="0" err="1">
                <a:latin typeface="Times New Roman"/>
                <a:cs typeface="Times New Roman"/>
              </a:rPr>
              <a:t>temp</a:t>
            </a:r>
            <a:r>
              <a:rPr lang="fr-FR" sz="2400" dirty="0">
                <a:latin typeface="Times New Roman"/>
                <a:cs typeface="Times New Roman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>
                <a:latin typeface="Times New Roman"/>
                <a:cs typeface="Times New Roman"/>
              </a:rPr>
              <a:t>    }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>
                <a:solidFill>
                  <a:srgbClr val="008000"/>
                </a:solidFill>
                <a:latin typeface="Times New Roman"/>
                <a:cs typeface="Times New Roman"/>
              </a:rPr>
              <a:t>    // { b &lt;= c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400" dirty="0">
                <a:latin typeface="Times New Roman"/>
                <a:cs typeface="Times New Roman"/>
              </a:rPr>
              <a:t>    </a:t>
            </a:r>
            <a:r>
              <a:rPr lang="fr-FR" sz="2400" b="1" dirty="0">
                <a:latin typeface="Times New Roman"/>
                <a:cs typeface="Times New Roman"/>
              </a:rPr>
              <a:t>if</a:t>
            </a:r>
            <a:r>
              <a:rPr lang="fr-FR" sz="2400" dirty="0">
                <a:latin typeface="Times New Roman"/>
                <a:cs typeface="Times New Roman"/>
              </a:rPr>
              <a:t> </a:t>
            </a:r>
            <a:r>
              <a:rPr lang="fr-FR" sz="2400" dirty="0" smtClean="0">
                <a:latin typeface="Times New Roman"/>
                <a:cs typeface="Times New Roman"/>
              </a:rPr>
              <a:t>(d </a:t>
            </a:r>
            <a:r>
              <a:rPr lang="fr-FR" sz="2400" dirty="0">
                <a:latin typeface="Times New Roman"/>
                <a:cs typeface="Times New Roman"/>
              </a:rPr>
              <a:t>&lt;= </a:t>
            </a:r>
            <a:r>
              <a:rPr lang="fr-FR" sz="2400" dirty="0" smtClean="0">
                <a:latin typeface="Times New Roman"/>
                <a:cs typeface="Times New Roman"/>
              </a:rPr>
              <a:t>b)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Times New Roman"/>
                <a:cs typeface="Times New Roman"/>
              </a:rPr>
              <a:t>       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cs typeface="Times New Roman"/>
              </a:rPr>
              <a:t>return</a:t>
            </a:r>
            <a:r>
              <a:rPr lang="en-US" sz="2400" dirty="0" smtClean="0">
                <a:latin typeface="Times New Roman"/>
                <a:cs typeface="Times New Roman"/>
              </a:rPr>
              <a:t> b;</a:t>
            </a:r>
            <a:endParaRPr lang="en-US" sz="2400" dirty="0">
              <a:latin typeface="Times New Roman"/>
              <a:cs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Times New Roman"/>
                <a:cs typeface="Times New Roman"/>
              </a:rPr>
              <a:t>    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008000"/>
                </a:solidFill>
                <a:latin typeface="Times New Roman"/>
                <a:cs typeface="Times New Roman"/>
              </a:rPr>
              <a:t>    // { 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b </a:t>
            </a:r>
            <a:r>
              <a:rPr lang="en-US" sz="2400" dirty="0">
                <a:solidFill>
                  <a:srgbClr val="008000"/>
                </a:solidFill>
                <a:latin typeface="Times New Roman"/>
                <a:cs typeface="Times New Roman"/>
              </a:rPr>
              <a:t>&lt; 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d and b </a:t>
            </a:r>
            <a:r>
              <a:rPr lang="en-US" sz="2400" dirty="0">
                <a:solidFill>
                  <a:srgbClr val="008000"/>
                </a:solidFill>
                <a:latin typeface="Times New Roman"/>
                <a:cs typeface="Times New Roman"/>
              </a:rPr>
              <a:t>&lt;= c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is-IS" sz="2400" dirty="0">
                <a:latin typeface="Times New Roman"/>
                <a:cs typeface="Times New Roman"/>
              </a:rPr>
              <a:t>    </a:t>
            </a:r>
            <a:r>
              <a:rPr lang="is-IS" sz="2400" b="1" dirty="0">
                <a:latin typeface="Times New Roman"/>
                <a:cs typeface="Times New Roman"/>
              </a:rPr>
              <a:t>return</a:t>
            </a:r>
            <a:r>
              <a:rPr lang="is-IS" sz="2400" dirty="0">
                <a:latin typeface="Times New Roman"/>
                <a:cs typeface="Times New Roman"/>
              </a:rPr>
              <a:t> </a:t>
            </a:r>
            <a:r>
              <a:rPr lang="is-IS" sz="2400" dirty="0" smtClean="0">
                <a:latin typeface="Times New Roman"/>
                <a:cs typeface="Times New Roman"/>
              </a:rPr>
              <a:t>Math.min(c, d); </a:t>
            </a:r>
            <a:endParaRPr lang="is-IS" sz="2400" dirty="0">
              <a:latin typeface="Times New Roman"/>
              <a:cs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s-IS" sz="2400" dirty="0">
                <a:latin typeface="Times New Roman"/>
                <a:cs typeface="Times New Roman"/>
              </a:rPr>
              <a:t>}</a:t>
            </a: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91000" y="3733800"/>
            <a:ext cx="4038600" cy="1200328"/>
          </a:xfrm>
          <a:prstGeom prst="rect">
            <a:avLst/>
          </a:prstGeom>
          <a:noFill/>
          <a:ln w="19050"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Assertion: </a:t>
            </a:r>
            <a:r>
              <a:rPr lang="en-US" sz="2400" dirty="0">
                <a:solidFill>
                  <a:srgbClr val="800000"/>
                </a:solidFill>
              </a:rPr>
              <a:t>A</a:t>
            </a:r>
            <a:r>
              <a:rPr lang="en-US" sz="2400" dirty="0" smtClean="0">
                <a:solidFill>
                  <a:srgbClr val="800000"/>
                </a:solidFill>
              </a:rPr>
              <a:t>sserting that </a:t>
            </a:r>
            <a:r>
              <a:rPr lang="en-US" sz="2400" dirty="0" smtClean="0">
                <a:solidFill>
                  <a:srgbClr val="FF0000"/>
                </a:solidFill>
              </a:rPr>
              <a:t>b &lt;= c </a:t>
            </a:r>
            <a:r>
              <a:rPr lang="en-US" sz="2400" dirty="0" smtClean="0">
                <a:solidFill>
                  <a:srgbClr val="800000"/>
                </a:solidFill>
              </a:rPr>
              <a:t>at this point. Helps reader understand code below.</a:t>
            </a:r>
            <a:endParaRPr lang="en-US" sz="2400" dirty="0">
              <a:solidFill>
                <a:srgbClr val="80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362200" y="4267200"/>
            <a:ext cx="1828800" cy="0"/>
          </a:xfrm>
          <a:prstGeom prst="line">
            <a:avLst/>
          </a:prstGeom>
          <a:ln w="44450">
            <a:solidFill>
              <a:srgbClr val="8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4479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800000"/>
                </a:solidFill>
              </a:rPr>
              <a:t>Bottom</a:t>
            </a:r>
            <a:r>
              <a:rPr lang="en-US" sz="3600" smtClean="0">
                <a:solidFill>
                  <a:srgbClr val="800000"/>
                </a:solidFill>
              </a:rPr>
              <a:t>-up/overriding rule</a:t>
            </a:r>
            <a:endParaRPr lang="en-US" sz="3600" dirty="0">
              <a:solidFill>
                <a:srgbClr val="8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 Box 23"/>
          <p:cNvSpPr txBox="1">
            <a:spLocks noChangeArrowheads="1"/>
          </p:cNvSpPr>
          <p:nvPr/>
        </p:nvSpPr>
        <p:spPr bwMode="auto">
          <a:xfrm>
            <a:off x="6019800" y="5486400"/>
            <a:ext cx="2362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"/>
              </a:spcBef>
            </a:pPr>
            <a:r>
              <a:rPr lang="en-US" dirty="0" err="1">
                <a:solidFill>
                  <a:srgbClr val="0000FF"/>
                </a:solidFill>
              </a:rPr>
              <a:t>toString</a:t>
            </a:r>
            <a:r>
              <a:rPr lang="en-US" dirty="0"/>
              <a:t>(</a:t>
            </a:r>
            <a:r>
              <a:rPr lang="en-US" dirty="0" smtClean="0"/>
              <a:t>) { … }</a:t>
            </a:r>
          </a:p>
        </p:txBody>
      </p:sp>
      <p:sp>
        <p:nvSpPr>
          <p:cNvPr id="6" name="Rectangle 25"/>
          <p:cNvSpPr>
            <a:spLocks noChangeArrowheads="1"/>
          </p:cNvSpPr>
          <p:nvPr/>
        </p:nvSpPr>
        <p:spPr bwMode="auto">
          <a:xfrm>
            <a:off x="5638800" y="2971800"/>
            <a:ext cx="2743200" cy="320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26"/>
          <p:cNvSpPr txBox="1">
            <a:spLocks noChangeArrowheads="1"/>
          </p:cNvSpPr>
          <p:nvPr/>
        </p:nvSpPr>
        <p:spPr bwMode="auto">
          <a:xfrm>
            <a:off x="7162800" y="2971800"/>
            <a:ext cx="12192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/>
              <a:t>Object</a:t>
            </a:r>
          </a:p>
        </p:txBody>
      </p:sp>
      <p:sp>
        <p:nvSpPr>
          <p:cNvPr id="8" name="Text Box 27"/>
          <p:cNvSpPr txBox="1">
            <a:spLocks noChangeArrowheads="1"/>
          </p:cNvSpPr>
          <p:nvPr/>
        </p:nvSpPr>
        <p:spPr bwMode="auto">
          <a:xfrm>
            <a:off x="5638800" y="2514600"/>
            <a:ext cx="22098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smtClean="0"/>
              <a:t>Bee@20</a:t>
            </a:r>
            <a:endParaRPr lang="en-US" dirty="0"/>
          </a:p>
        </p:txBody>
      </p:sp>
      <p:sp>
        <p:nvSpPr>
          <p:cNvPr id="9" name="Text Box 38"/>
          <p:cNvSpPr txBox="1">
            <a:spLocks noChangeArrowheads="1"/>
          </p:cNvSpPr>
          <p:nvPr/>
        </p:nvSpPr>
        <p:spPr bwMode="auto">
          <a:xfrm>
            <a:off x="6688138" y="4338935"/>
            <a:ext cx="1693862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smtClean="0"/>
              <a:t>Bee</a:t>
            </a:r>
            <a:endParaRPr lang="en-US" dirty="0"/>
          </a:p>
        </p:txBody>
      </p:sp>
      <p:sp>
        <p:nvSpPr>
          <p:cNvPr id="10" name="Text Box 40"/>
          <p:cNvSpPr txBox="1">
            <a:spLocks noChangeArrowheads="1"/>
          </p:cNvSpPr>
          <p:nvPr/>
        </p:nvSpPr>
        <p:spPr bwMode="auto">
          <a:xfrm>
            <a:off x="6019800" y="3657600"/>
            <a:ext cx="1676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toString</a:t>
            </a:r>
            <a:r>
              <a:rPr lang="en-US" dirty="0"/>
              <a:t>()</a:t>
            </a:r>
          </a:p>
        </p:txBody>
      </p:sp>
      <p:sp>
        <p:nvSpPr>
          <p:cNvPr id="11" name="Line 39"/>
          <p:cNvSpPr>
            <a:spLocks noChangeShapeType="1"/>
          </p:cNvSpPr>
          <p:nvPr/>
        </p:nvSpPr>
        <p:spPr bwMode="auto">
          <a:xfrm>
            <a:off x="5638800" y="43434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6019800" y="5029200"/>
            <a:ext cx="685800" cy="3810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2400" dirty="0">
                <a:latin typeface="Times New Roman"/>
                <a:cs typeface="Times New Roman"/>
              </a:rPr>
              <a:t>name</a:t>
            </a: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6781800" y="4953000"/>
            <a:ext cx="1066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 dirty="0" smtClean="0">
                <a:latin typeface="Times New Roman"/>
                <a:cs typeface="Times New Roman"/>
              </a:rPr>
              <a:t>“</a:t>
            </a:r>
            <a:r>
              <a:rPr lang="en-US" altLang="ja-JP" sz="2400" dirty="0" smtClean="0">
                <a:latin typeface="Times New Roman"/>
                <a:cs typeface="Times New Roman"/>
              </a:rPr>
              <a:t>Beaut</a:t>
            </a:r>
            <a:r>
              <a:rPr lang="ja-JP" altLang="en-US" sz="2400" dirty="0" smtClean="0">
                <a:latin typeface="Times New Roman"/>
                <a:cs typeface="Times New Roman"/>
              </a:rPr>
              <a:t>”</a:t>
            </a: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5181600" y="1752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/>
              <a:t>c</a:t>
            </a:r>
          </a:p>
        </p:txBody>
      </p:sp>
      <p:sp>
        <p:nvSpPr>
          <p:cNvPr id="15" name="Text Box 21"/>
          <p:cNvSpPr txBox="1">
            <a:spLocks noChangeArrowheads="1"/>
          </p:cNvSpPr>
          <p:nvPr/>
        </p:nvSpPr>
        <p:spPr bwMode="auto">
          <a:xfrm>
            <a:off x="5562600" y="1743075"/>
            <a:ext cx="22860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E41900"/>
                </a:solidFill>
              </a:rPr>
              <a:t>Bee@20</a:t>
            </a:r>
            <a:endParaRPr lang="en-US" dirty="0"/>
          </a:p>
        </p:txBody>
      </p:sp>
      <p:sp>
        <p:nvSpPr>
          <p:cNvPr id="16" name="Text Box 22"/>
          <p:cNvSpPr txBox="1">
            <a:spLocks noChangeArrowheads="1"/>
          </p:cNvSpPr>
          <p:nvPr/>
        </p:nvSpPr>
        <p:spPr bwMode="auto">
          <a:xfrm>
            <a:off x="457200" y="1600200"/>
            <a:ext cx="33528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/>
              <a:t>Which method </a:t>
            </a:r>
            <a:r>
              <a:rPr lang="en-US" dirty="0" err="1">
                <a:solidFill>
                  <a:srgbClr val="800000"/>
                </a:solidFill>
              </a:rPr>
              <a:t>toString</a:t>
            </a:r>
            <a:r>
              <a:rPr lang="en-US" dirty="0">
                <a:solidFill>
                  <a:srgbClr val="800000"/>
                </a:solidFill>
              </a:rPr>
              <a:t>() is </a:t>
            </a:r>
            <a:r>
              <a:rPr lang="en-US" dirty="0" smtClean="0">
                <a:solidFill>
                  <a:srgbClr val="800000"/>
                </a:solidFill>
              </a:rPr>
              <a:t>called by </a:t>
            </a:r>
          </a:p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800000"/>
                </a:solidFill>
              </a:rPr>
              <a:t>        </a:t>
            </a:r>
            <a:r>
              <a:rPr lang="en-US" dirty="0" err="1" smtClean="0"/>
              <a:t>c.toString</a:t>
            </a:r>
            <a:r>
              <a:rPr lang="en-US" dirty="0" smtClean="0"/>
              <a:t>()   ?</a:t>
            </a:r>
            <a:endParaRPr lang="en-US" dirty="0"/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457200" y="3189287"/>
            <a:ext cx="34290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8B008C"/>
                </a:solidFill>
              </a:rPr>
              <a:t>Overriding </a:t>
            </a:r>
            <a:r>
              <a:rPr lang="en-US" b="1" dirty="0" smtClean="0">
                <a:solidFill>
                  <a:srgbClr val="8B008C"/>
                </a:solidFill>
              </a:rPr>
              <a:t>rule </a:t>
            </a:r>
            <a:r>
              <a:rPr lang="en-US" dirty="0"/>
              <a:t>or</a:t>
            </a:r>
            <a:br>
              <a:rPr lang="en-US" dirty="0"/>
            </a:br>
            <a:r>
              <a:rPr lang="en-US" b="1" dirty="0">
                <a:solidFill>
                  <a:srgbClr val="8B008C"/>
                </a:solidFill>
              </a:rPr>
              <a:t>bottom-up rule: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To find out which is used, start at the bottom of the </a:t>
            </a:r>
            <a:r>
              <a:rPr lang="en-US" dirty="0" smtClean="0"/>
              <a:t>object and </a:t>
            </a:r>
            <a:r>
              <a:rPr lang="en-US" dirty="0"/>
              <a:t>search upward until a matching one is found.</a:t>
            </a:r>
          </a:p>
        </p:txBody>
      </p:sp>
      <p:sp>
        <p:nvSpPr>
          <p:cNvPr id="18" name="Line 25"/>
          <p:cNvSpPr>
            <a:spLocks noChangeShapeType="1"/>
          </p:cNvSpPr>
          <p:nvPr/>
        </p:nvSpPr>
        <p:spPr bwMode="auto">
          <a:xfrm flipV="1">
            <a:off x="5181600" y="3124200"/>
            <a:ext cx="0" cy="3048000"/>
          </a:xfrm>
          <a:prstGeom prst="line">
            <a:avLst/>
          </a:prstGeom>
          <a:noFill/>
          <a:ln w="50800">
            <a:solidFill>
              <a:srgbClr val="8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24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800000"/>
                </a:solidFill>
              </a:rPr>
              <a:t>Inside-out rule</a:t>
            </a:r>
            <a:endParaRPr lang="en-US" sz="3600" dirty="0">
              <a:solidFill>
                <a:srgbClr val="8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81000" y="1371600"/>
            <a:ext cx="8382000" cy="4495800"/>
          </a:xfrm>
        </p:spPr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en-US" sz="2400" b="1" dirty="0">
                <a:solidFill>
                  <a:srgbClr val="8B008C"/>
                </a:solidFill>
              </a:rPr>
              <a:t>I</a:t>
            </a:r>
            <a:r>
              <a:rPr lang="en-US" sz="2400" b="1" i="1" dirty="0" smtClean="0">
                <a:solidFill>
                  <a:srgbClr val="8B008C"/>
                </a:solidFill>
              </a:rPr>
              <a:t>nside</a:t>
            </a:r>
            <a:r>
              <a:rPr lang="en-US" sz="2400" b="1" i="1" dirty="0">
                <a:solidFill>
                  <a:srgbClr val="8B008C"/>
                </a:solidFill>
              </a:rPr>
              <a:t>-out </a:t>
            </a:r>
            <a:r>
              <a:rPr lang="en-US" sz="2400" b="1" i="1" dirty="0" smtClean="0">
                <a:solidFill>
                  <a:srgbClr val="8B008C"/>
                </a:solidFill>
              </a:rPr>
              <a:t>rule</a:t>
            </a:r>
            <a:r>
              <a:rPr lang="en-US" sz="2400" b="1" dirty="0" smtClean="0">
                <a:solidFill>
                  <a:srgbClr val="8B008C"/>
                </a:solidFill>
              </a:rPr>
              <a:t>: </a:t>
            </a:r>
            <a:r>
              <a:rPr lang="en-US" sz="2400" dirty="0" smtClean="0"/>
              <a:t>Code </a:t>
            </a:r>
            <a:r>
              <a:rPr lang="en-US" sz="2400" dirty="0"/>
              <a:t>in a construct can reference </a:t>
            </a:r>
            <a:r>
              <a:rPr lang="en-US" sz="2400" dirty="0" smtClean="0"/>
              <a:t>any </a:t>
            </a:r>
            <a:r>
              <a:rPr lang="en-US" sz="2400" dirty="0"/>
              <a:t>names declared </a:t>
            </a:r>
            <a:r>
              <a:rPr lang="en-US" sz="2400" u="sng" dirty="0" smtClean="0"/>
              <a:t>in</a:t>
            </a:r>
            <a:r>
              <a:rPr lang="en-US" sz="2400" dirty="0" smtClean="0"/>
              <a:t> </a:t>
            </a:r>
            <a:r>
              <a:rPr lang="en-US" sz="2400" dirty="0"/>
              <a:t>that construct, as well as names that appear in </a:t>
            </a:r>
            <a:r>
              <a:rPr lang="en-US" sz="2400" u="sng" dirty="0" err="1" smtClean="0"/>
              <a:t>enclos-ing</a:t>
            </a:r>
            <a:r>
              <a:rPr lang="en-US" sz="2400" dirty="0" smtClean="0"/>
              <a:t> </a:t>
            </a:r>
            <a:r>
              <a:rPr lang="en-US" sz="2400" dirty="0"/>
              <a:t>constructs. (If </a:t>
            </a:r>
            <a:r>
              <a:rPr lang="en-US" sz="2400" dirty="0" smtClean="0"/>
              <a:t>name </a:t>
            </a:r>
            <a:r>
              <a:rPr lang="en-US" sz="2400" dirty="0"/>
              <a:t>is declared twice, the closer one prevails.)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09600" y="2667000"/>
            <a:ext cx="76962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762000" y="2895600"/>
            <a:ext cx="3275592" cy="2286000"/>
            <a:chOff x="480" y="2016"/>
            <a:chExt cx="1555" cy="1440"/>
          </a:xfrm>
        </p:grpSpPr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480" y="2016"/>
              <a:ext cx="1519" cy="1440"/>
              <a:chOff x="480" y="2016"/>
              <a:chExt cx="1519" cy="1440"/>
            </a:xfrm>
          </p:grpSpPr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480" y="2304"/>
                <a:ext cx="1519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Text Box 9"/>
              <p:cNvSpPr txBox="1">
                <a:spLocks noChangeArrowheads="1"/>
              </p:cNvSpPr>
              <p:nvPr/>
            </p:nvSpPr>
            <p:spPr bwMode="auto">
              <a:xfrm>
                <a:off x="1395" y="2304"/>
                <a:ext cx="604" cy="29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dirty="0"/>
                  <a:t>Person</a:t>
                </a:r>
              </a:p>
            </p:txBody>
          </p:sp>
          <p:sp>
            <p:nvSpPr>
              <p:cNvPr id="14" name="Text Box 10"/>
              <p:cNvSpPr txBox="1">
                <a:spLocks noChangeArrowheads="1"/>
              </p:cNvSpPr>
              <p:nvPr/>
            </p:nvSpPr>
            <p:spPr bwMode="auto">
              <a:xfrm>
                <a:off x="480" y="2016"/>
                <a:ext cx="915" cy="29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dirty="0" smtClean="0"/>
                  <a:t>Person@a0</a:t>
                </a:r>
                <a:endParaRPr lang="en-US" dirty="0"/>
              </a:p>
            </p:txBody>
          </p:sp>
        </p:grpSp>
        <p:grpSp>
          <p:nvGrpSpPr>
            <p:cNvPr id="8" name="Group 11"/>
            <p:cNvGrpSpPr>
              <a:grpSpLocks/>
            </p:cNvGrpSpPr>
            <p:nvPr/>
          </p:nvGrpSpPr>
          <p:grpSpPr bwMode="auto">
            <a:xfrm>
              <a:off x="697" y="2304"/>
              <a:ext cx="503" cy="291"/>
              <a:chOff x="745" y="2496"/>
              <a:chExt cx="503" cy="291"/>
            </a:xfrm>
          </p:grpSpPr>
          <p:sp>
            <p:nvSpPr>
              <p:cNvPr id="10" name="Text Box 12"/>
              <p:cNvSpPr txBox="1">
                <a:spLocks noChangeArrowheads="1"/>
              </p:cNvSpPr>
              <p:nvPr/>
            </p:nvSpPr>
            <p:spPr bwMode="auto">
              <a:xfrm>
                <a:off x="745" y="2496"/>
                <a:ext cx="253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dirty="0" smtClean="0">
                    <a:solidFill>
                      <a:srgbClr val="0000FF"/>
                    </a:solidFill>
                  </a:rPr>
                  <a:t>n</a:t>
                </a:r>
                <a:endParaRPr lang="en-US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11" name="Rectangle 13"/>
              <p:cNvSpPr>
                <a:spLocks noChangeArrowheads="1"/>
              </p:cNvSpPr>
              <p:nvPr/>
            </p:nvSpPr>
            <p:spPr bwMode="auto">
              <a:xfrm>
                <a:off x="960" y="2592"/>
                <a:ext cx="288" cy="14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" name="Text Box 14"/>
            <p:cNvSpPr txBox="1">
              <a:spLocks noChangeArrowheads="1"/>
            </p:cNvSpPr>
            <p:nvPr/>
          </p:nvSpPr>
          <p:spPr bwMode="auto">
            <a:xfrm>
              <a:off x="480" y="2688"/>
              <a:ext cx="1555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>
                <a:spcBef>
                  <a:spcPct val="5000"/>
                </a:spcBef>
              </a:pPr>
              <a:r>
                <a:rPr lang="en-US" dirty="0" err="1" smtClean="0"/>
                <a:t>getNAndPop</a:t>
              </a:r>
              <a:r>
                <a:rPr lang="en-US" dirty="0"/>
                <a:t>() {</a:t>
              </a:r>
            </a:p>
            <a:p>
              <a:pPr>
                <a:spcBef>
                  <a:spcPct val="5000"/>
                </a:spcBef>
              </a:pPr>
              <a:r>
                <a:rPr lang="en-US" dirty="0"/>
                <a:t>   </a:t>
              </a:r>
              <a:r>
                <a:rPr lang="en-US" b="1" dirty="0"/>
                <a:t>return</a:t>
              </a:r>
              <a:r>
                <a:rPr lang="en-US" dirty="0"/>
                <a:t> </a:t>
              </a:r>
              <a:r>
                <a:rPr lang="en-US" dirty="0" smtClean="0">
                  <a:solidFill>
                    <a:srgbClr val="0000FF"/>
                  </a:solidFill>
                </a:rPr>
                <a:t>n </a:t>
              </a:r>
              <a:r>
                <a:rPr lang="en-US" dirty="0"/>
                <a:t>+ </a:t>
              </a:r>
              <a:r>
                <a:rPr lang="en-US" dirty="0" err="1">
                  <a:solidFill>
                    <a:srgbClr val="0000FF"/>
                  </a:solidFill>
                </a:rPr>
                <a:t>PersonPop</a:t>
              </a:r>
              <a:r>
                <a:rPr lang="en-US" dirty="0"/>
                <a:t>;</a:t>
              </a:r>
              <a:br>
                <a:rPr lang="en-US" dirty="0"/>
              </a:br>
              <a:r>
                <a:rPr lang="en-US" dirty="0"/>
                <a:t>}</a:t>
              </a:r>
            </a:p>
          </p:txBody>
        </p:sp>
      </p:grpSp>
      <p:grpSp>
        <p:nvGrpSpPr>
          <p:cNvPr id="15" name="Group 15"/>
          <p:cNvGrpSpPr>
            <a:grpSpLocks/>
          </p:cNvGrpSpPr>
          <p:nvPr/>
        </p:nvGrpSpPr>
        <p:grpSpPr bwMode="auto">
          <a:xfrm>
            <a:off x="4583112" y="3729038"/>
            <a:ext cx="3798879" cy="2366963"/>
            <a:chOff x="480" y="1997"/>
            <a:chExt cx="2094" cy="1491"/>
          </a:xfrm>
        </p:grpSpPr>
        <p:grpSp>
          <p:nvGrpSpPr>
            <p:cNvPr id="16" name="Group 16"/>
            <p:cNvGrpSpPr>
              <a:grpSpLocks/>
            </p:cNvGrpSpPr>
            <p:nvPr/>
          </p:nvGrpSpPr>
          <p:grpSpPr bwMode="auto">
            <a:xfrm>
              <a:off x="480" y="1997"/>
              <a:ext cx="1884" cy="1491"/>
              <a:chOff x="480" y="1997"/>
              <a:chExt cx="1884" cy="1491"/>
            </a:xfrm>
          </p:grpSpPr>
          <p:sp>
            <p:nvSpPr>
              <p:cNvPr id="21" name="Rectangle 17"/>
              <p:cNvSpPr>
                <a:spLocks noChangeArrowheads="1"/>
              </p:cNvSpPr>
              <p:nvPr/>
            </p:nvSpPr>
            <p:spPr bwMode="auto">
              <a:xfrm>
                <a:off x="480" y="2304"/>
                <a:ext cx="1884" cy="11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22" name="Text Box 18"/>
              <p:cNvSpPr txBox="1">
                <a:spLocks noChangeArrowheads="1"/>
              </p:cNvSpPr>
              <p:nvPr/>
            </p:nvSpPr>
            <p:spPr bwMode="auto">
              <a:xfrm>
                <a:off x="1776" y="2304"/>
                <a:ext cx="588" cy="29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000000"/>
                    </a:solidFill>
                  </a:rPr>
                  <a:t>Person</a:t>
                </a:r>
              </a:p>
            </p:txBody>
          </p:sp>
          <p:sp>
            <p:nvSpPr>
              <p:cNvPr id="23" name="Text Box 19"/>
              <p:cNvSpPr txBox="1">
                <a:spLocks noChangeArrowheads="1"/>
              </p:cNvSpPr>
              <p:nvPr/>
            </p:nvSpPr>
            <p:spPr bwMode="auto">
              <a:xfrm>
                <a:off x="480" y="1997"/>
                <a:ext cx="1176" cy="29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dirty="0" smtClean="0"/>
                  <a:t>Person@a1</a:t>
                </a:r>
                <a:endParaRPr lang="en-US" dirty="0"/>
              </a:p>
            </p:txBody>
          </p:sp>
        </p:grpSp>
        <p:grpSp>
          <p:nvGrpSpPr>
            <p:cNvPr id="17" name="Group 20"/>
            <p:cNvGrpSpPr>
              <a:grpSpLocks/>
            </p:cNvGrpSpPr>
            <p:nvPr/>
          </p:nvGrpSpPr>
          <p:grpSpPr bwMode="auto">
            <a:xfrm>
              <a:off x="690" y="2288"/>
              <a:ext cx="510" cy="291"/>
              <a:chOff x="738" y="2480"/>
              <a:chExt cx="510" cy="291"/>
            </a:xfrm>
          </p:grpSpPr>
          <p:sp>
            <p:nvSpPr>
              <p:cNvPr id="19" name="Text Box 21"/>
              <p:cNvSpPr txBox="1">
                <a:spLocks noChangeArrowheads="1"/>
              </p:cNvSpPr>
              <p:nvPr/>
            </p:nvSpPr>
            <p:spPr bwMode="auto">
              <a:xfrm>
                <a:off x="738" y="2480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dirty="0">
                    <a:solidFill>
                      <a:srgbClr val="0000FF"/>
                    </a:solidFill>
                  </a:rPr>
                  <a:t>n</a:t>
                </a:r>
              </a:p>
            </p:txBody>
          </p:sp>
          <p:sp>
            <p:nvSpPr>
              <p:cNvPr id="20" name="Rectangle 22"/>
              <p:cNvSpPr>
                <a:spLocks noChangeArrowheads="1"/>
              </p:cNvSpPr>
              <p:nvPr/>
            </p:nvSpPr>
            <p:spPr bwMode="auto">
              <a:xfrm>
                <a:off x="960" y="2592"/>
                <a:ext cx="288" cy="14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</p:grpSp>
        <p:sp>
          <p:nvSpPr>
            <p:cNvPr id="18" name="Text Box 23"/>
            <p:cNvSpPr txBox="1">
              <a:spLocks noChangeArrowheads="1"/>
            </p:cNvSpPr>
            <p:nvPr/>
          </p:nvSpPr>
          <p:spPr bwMode="auto">
            <a:xfrm>
              <a:off x="522" y="2720"/>
              <a:ext cx="2052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>
                <a:spcBef>
                  <a:spcPct val="5000"/>
                </a:spcBef>
              </a:pPr>
              <a:r>
                <a:rPr lang="en-US" dirty="0" err="1" smtClean="0"/>
                <a:t>getNAndPop</a:t>
              </a:r>
              <a:r>
                <a:rPr lang="en-US" dirty="0"/>
                <a:t>() {</a:t>
              </a:r>
            </a:p>
            <a:p>
              <a:pPr>
                <a:spcBef>
                  <a:spcPct val="5000"/>
                </a:spcBef>
              </a:pPr>
              <a:r>
                <a:rPr lang="en-US" dirty="0"/>
                <a:t>    </a:t>
              </a:r>
              <a:r>
                <a:rPr lang="en-US" b="1" dirty="0"/>
                <a:t>return</a:t>
              </a:r>
              <a:r>
                <a:rPr lang="en-US" dirty="0"/>
                <a:t> </a:t>
              </a:r>
              <a:r>
                <a:rPr lang="en-US" dirty="0" smtClean="0">
                  <a:solidFill>
                    <a:srgbClr val="0000FF"/>
                  </a:solidFill>
                </a:rPr>
                <a:t>n </a:t>
              </a:r>
              <a:r>
                <a:rPr lang="en-US" dirty="0"/>
                <a:t>+ </a:t>
              </a:r>
              <a:r>
                <a:rPr lang="en-US" dirty="0" err="1">
                  <a:solidFill>
                    <a:srgbClr val="0000FF"/>
                  </a:solidFill>
                </a:rPr>
                <a:t>PersonPop</a:t>
              </a:r>
              <a:r>
                <a:rPr lang="en-US" dirty="0"/>
                <a:t>;</a:t>
              </a:r>
              <a:br>
                <a:rPr lang="en-US" dirty="0"/>
              </a:br>
              <a:r>
                <a:rPr lang="en-US" dirty="0"/>
                <a:t>}</a:t>
              </a:r>
            </a:p>
          </p:txBody>
        </p:sp>
      </p:grpSp>
      <p:sp>
        <p:nvSpPr>
          <p:cNvPr id="24" name="Line 26"/>
          <p:cNvSpPr>
            <a:spLocks noChangeShapeType="1"/>
          </p:cNvSpPr>
          <p:nvPr/>
        </p:nvSpPr>
        <p:spPr bwMode="auto">
          <a:xfrm flipH="1" flipV="1">
            <a:off x="1524000" y="3810000"/>
            <a:ext cx="533400" cy="6858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 flipV="1">
            <a:off x="3505200" y="3200400"/>
            <a:ext cx="1524000" cy="12192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 flipH="1" flipV="1">
            <a:off x="5334000" y="3200400"/>
            <a:ext cx="1295400" cy="22098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 flipH="1" flipV="1">
            <a:off x="5181600" y="4648200"/>
            <a:ext cx="762000" cy="7620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3733800" y="6172200"/>
            <a:ext cx="4572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 smtClean="0"/>
              <a:t>Person’s objects and static components</a:t>
            </a:r>
            <a:endParaRPr lang="en-US" sz="2000" dirty="0"/>
          </a:p>
        </p:txBody>
      </p:sp>
      <p:sp>
        <p:nvSpPr>
          <p:cNvPr id="29" name="Text Box 24"/>
          <p:cNvSpPr txBox="1">
            <a:spLocks noChangeArrowheads="1"/>
          </p:cNvSpPr>
          <p:nvPr/>
        </p:nvSpPr>
        <p:spPr bwMode="auto">
          <a:xfrm>
            <a:off x="4038600" y="2803525"/>
            <a:ext cx="167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err="1">
                <a:solidFill>
                  <a:srgbClr val="0000FF"/>
                </a:solidFill>
              </a:rPr>
              <a:t>PersonPop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0" name="Rectangle 25"/>
          <p:cNvSpPr>
            <a:spLocks noChangeArrowheads="1"/>
          </p:cNvSpPr>
          <p:nvPr/>
        </p:nvSpPr>
        <p:spPr bwMode="auto">
          <a:xfrm>
            <a:off x="5791200" y="2803525"/>
            <a:ext cx="609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833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15213</TotalTime>
  <Words>1569</Words>
  <Application>Microsoft Macintosh PowerPoint</Application>
  <PresentationFormat>On-screen Show (4:3)</PresentationFormat>
  <Paragraphs>353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Median</vt:lpstr>
      <vt:lpstr>CS/ENGRD 2110 Spring 2014</vt:lpstr>
      <vt:lpstr>References to text and JavaSummary.pptx</vt:lpstr>
      <vt:lpstr>Homework</vt:lpstr>
      <vt:lpstr>Local variables</vt:lpstr>
      <vt:lpstr>Scope of local variable</vt:lpstr>
      <vt:lpstr>Principle about placement of declaration</vt:lpstr>
      <vt:lpstr>Assertions promote understanding</vt:lpstr>
      <vt:lpstr>Bottom-up/overriding rule</vt:lpstr>
      <vt:lpstr>Inside-out rule</vt:lpstr>
      <vt:lpstr>Parameters participate in inside-out rule</vt:lpstr>
      <vt:lpstr>A solution: use this</vt:lpstr>
      <vt:lpstr>About super</vt:lpstr>
      <vt:lpstr>Calling a constructor from a constructor</vt:lpstr>
      <vt:lpstr>Calling a constructor from a constructor</vt:lpstr>
      <vt:lpstr>Initialize superclass fields first</vt:lpstr>
      <vt:lpstr>Without OO …</vt:lpstr>
      <vt:lpstr>Principle: initialize superclass fields first</vt:lpstr>
      <vt:lpstr>Principle: initialize superclass fields first</vt:lpstr>
      <vt:lpstr>Principle: initialize superclass fields first</vt:lpstr>
      <vt:lpstr>Principle: initialize superclass fields first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CS/ENGRD 2110 (formerly CS 211) Fall 2009</dc:title>
  <dc:creator>Ken</dc:creator>
  <cp:lastModifiedBy>Doug James</cp:lastModifiedBy>
  <cp:revision>378</cp:revision>
  <cp:lastPrinted>2014-09-09T01:01:04Z</cp:lastPrinted>
  <dcterms:created xsi:type="dcterms:W3CDTF">2006-08-16T00:00:00Z</dcterms:created>
  <dcterms:modified xsi:type="dcterms:W3CDTF">2014-09-09T01:01:14Z</dcterms:modified>
</cp:coreProperties>
</file>