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7"/>
  </p:notesMasterIdLst>
  <p:handoutMasterIdLst>
    <p:handoutMasterId r:id="rId28"/>
  </p:handoutMasterIdLst>
  <p:sldIdLst>
    <p:sldId id="256" r:id="rId3"/>
    <p:sldId id="325" r:id="rId4"/>
    <p:sldId id="331" r:id="rId5"/>
    <p:sldId id="324" r:id="rId6"/>
    <p:sldId id="282" r:id="rId7"/>
    <p:sldId id="321" r:id="rId8"/>
    <p:sldId id="322" r:id="rId9"/>
    <p:sldId id="289" r:id="rId10"/>
    <p:sldId id="312" r:id="rId11"/>
    <p:sldId id="297" r:id="rId12"/>
    <p:sldId id="298" r:id="rId13"/>
    <p:sldId id="328" r:id="rId14"/>
    <p:sldId id="313" r:id="rId15"/>
    <p:sldId id="314" r:id="rId16"/>
    <p:sldId id="315" r:id="rId17"/>
    <p:sldId id="329" r:id="rId18"/>
    <p:sldId id="316" r:id="rId19"/>
    <p:sldId id="317" r:id="rId20"/>
    <p:sldId id="318" r:id="rId21"/>
    <p:sldId id="330" r:id="rId22"/>
    <p:sldId id="319" r:id="rId23"/>
    <p:sldId id="320" r:id="rId24"/>
    <p:sldId id="326" r:id="rId25"/>
    <p:sldId id="327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84" autoAdjust="0"/>
  </p:normalViewPr>
  <p:slideViewPr>
    <p:cSldViewPr>
      <p:cViewPr varScale="1">
        <p:scale>
          <a:sx n="116" d="100"/>
          <a:sy n="116" d="100"/>
        </p:scale>
        <p:origin x="-14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9/4/14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9/4/14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07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9234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7141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8616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6492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1909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9368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666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5050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5128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898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9/4/14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9/4/14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3797DB2-FC51-0B41-B950-C8368EE02FA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9/4/14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C8BE37-67A9-9B49-A9CE-38DC84D535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097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p.ocean-labs.de" TargetMode="External"/><Relationship Id="rId3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2014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4: The class hierarchy; static components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W (for Worker)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443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Constructor: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worker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with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last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name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 </a:t>
            </a:r>
            <a:r>
              <a:rPr lang="en-US" altLang="ja-JP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SSN s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boss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 (null if none).</a:t>
            </a:r>
          </a:p>
          <a:p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Prec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: 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not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null,  s in 0..999999999 with no leading zeros.*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W(</a:t>
            </a:r>
            <a:r>
              <a:rPr lang="en-US" sz="2200" dirty="0">
                <a:latin typeface="Times New Roman" charset="0"/>
                <a:cs typeface="Times New Roman" charset="0"/>
              </a:rPr>
              <a:t>String n, </a:t>
            </a:r>
            <a:r>
              <a:rPr lang="en-US" sz="22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2200" dirty="0">
                <a:latin typeface="Times New Roman" charset="0"/>
                <a:cs typeface="Times New Roman" charset="0"/>
              </a:rPr>
              <a:t> s, 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worker's last name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getLname</a:t>
            </a:r>
            <a:r>
              <a:rPr lang="en-US" sz="2200" dirty="0">
                <a:latin typeface="Times New Roman" charset="0"/>
                <a:cs typeface="Times New Roman" charset="0"/>
              </a:rPr>
              <a:t>()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last 4 SSN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digits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getSsn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solidFill>
                <a:srgbClr val="008000"/>
              </a:solidFill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/** = worker's boss (null if none) */</a:t>
            </a:r>
          </a:p>
          <a:p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getBoss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/** Set boss to b */</a:t>
            </a:r>
          </a:p>
          <a:p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void</a:t>
            </a:r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dirty="0" err="1">
                <a:latin typeface="Times New Roman" charset="0"/>
                <a:cs typeface="Times New Roman" charset="0"/>
              </a:rPr>
              <a:t>setBoss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876800" y="2971800"/>
            <a:ext cx="3886200" cy="3276600"/>
            <a:chOff x="5257800" y="1600200"/>
            <a:chExt cx="3429000" cy="3984319"/>
          </a:xfrm>
        </p:grpSpPr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5257800" y="1600200"/>
              <a:ext cx="3429000" cy="3984319"/>
              <a:chOff x="384" y="729"/>
              <a:chExt cx="2340" cy="2955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384" y="1056"/>
                <a:ext cx="2340" cy="26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384" y="729"/>
                <a:ext cx="688" cy="3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2219" y="1056"/>
                <a:ext cx="505" cy="2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W</a:t>
                </a:r>
                <a:endParaRPr lang="en-US" sz="2400" dirty="0"/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432" y="1200"/>
                <a:ext cx="1584" cy="1056"/>
                <a:chOff x="432" y="1200"/>
                <a:chExt cx="1584" cy="1056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200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200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/>
                    <a:t>“</a:t>
                  </a:r>
                  <a:r>
                    <a:rPr lang="en-US" altLang="ja-JP" sz="2400"/>
                    <a:t>Obama</a:t>
                  </a:r>
                  <a:r>
                    <a:rPr lang="ja-JP" altLang="en-US" sz="2400"/>
                    <a:t>”</a:t>
                  </a:r>
                  <a:endParaRPr lang="en-US" sz="2400"/>
                </a:p>
              </p:txBody>
            </p:sp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ssn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584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123456789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576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boss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null</a:t>
                  </a:r>
                </a:p>
              </p:txBody>
            </p:sp>
          </p:grp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257800" y="3692241"/>
              <a:ext cx="3429000" cy="1177313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W(…)    </a:t>
              </a:r>
              <a:r>
                <a:rPr lang="en-US" sz="2400" dirty="0" err="1" smtClean="0"/>
                <a:t>getLname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getSsn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getBoss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setBoss</a:t>
              </a:r>
              <a:r>
                <a:rPr lang="en-US" sz="2400" dirty="0" smtClean="0"/>
                <a:t>(W)</a:t>
              </a:r>
            </a:p>
            <a:p>
              <a:endParaRPr lang="en-US" sz="2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90600" y="5410200"/>
            <a:ext cx="7706412" cy="1147465"/>
            <a:chOff x="990600" y="5410200"/>
            <a:chExt cx="7706412" cy="1147465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0960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Contains other methods!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410200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hashCode</a:t>
              </a:r>
              <a:r>
                <a:rPr lang="en-US" sz="2400" dirty="0" smtClean="0">
                  <a:solidFill>
                    <a:srgbClr val="FF0000"/>
                  </a:solidFill>
                </a:rPr>
                <a:t>()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825699"/>
              <a:ext cx="822785" cy="501134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Object: the </a:t>
            </a:r>
            <a:r>
              <a:rPr lang="en-US" sz="3600" dirty="0" err="1" smtClean="0">
                <a:solidFill>
                  <a:srgbClr val="800000"/>
                </a:solidFill>
              </a:rPr>
              <a:t>superest</a:t>
            </a:r>
            <a:r>
              <a:rPr lang="en-US" sz="3600" dirty="0" smtClean="0">
                <a:solidFill>
                  <a:srgbClr val="800000"/>
                </a:solidFill>
              </a:rPr>
              <a:t> class of them 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Java</a:t>
            </a:r>
            <a:r>
              <a:rPr lang="en-US" sz="2400" dirty="0" smtClean="0"/>
              <a:t>: </a:t>
            </a:r>
            <a:r>
              <a:rPr lang="en-US" sz="2400" dirty="0"/>
              <a:t>Every class that does </a:t>
            </a:r>
            <a:r>
              <a:rPr lang="en-US" sz="2400" dirty="0" smtClean="0"/>
              <a:t>not</a:t>
            </a:r>
            <a:br>
              <a:rPr lang="en-US" sz="2400" dirty="0" smtClean="0"/>
            </a:br>
            <a:r>
              <a:rPr lang="en-US" sz="2400" dirty="0" smtClean="0"/>
              <a:t>extend </a:t>
            </a:r>
            <a:r>
              <a:rPr lang="en-US" sz="2400" dirty="0"/>
              <a:t>another </a:t>
            </a:r>
            <a:r>
              <a:rPr lang="en-US" sz="2400" dirty="0" smtClean="0"/>
              <a:t>extends class</a:t>
            </a:r>
            <a:br>
              <a:rPr lang="en-US" sz="2400" dirty="0" smtClean="0"/>
            </a:br>
            <a:r>
              <a:rPr lang="en-US" sz="2400" dirty="0" smtClean="0"/>
              <a:t>Object</a:t>
            </a:r>
            <a:r>
              <a:rPr lang="en-US" sz="2400" dirty="0"/>
              <a:t>.  That is,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{…}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is equivalent 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</a:t>
            </a:r>
            <a:r>
              <a:rPr lang="en-US" sz="2400" b="1" dirty="0">
                <a:solidFill>
                  <a:srgbClr val="800000"/>
                </a:solidFill>
              </a:rPr>
              <a:t>extends</a:t>
            </a:r>
            <a:r>
              <a:rPr lang="en-US" sz="2400" dirty="0">
                <a:solidFill>
                  <a:srgbClr val="800000"/>
                </a:solidFill>
              </a:rPr>
              <a:t> Object </a:t>
            </a:r>
            <a:r>
              <a:rPr lang="en-US" sz="2400" dirty="0" smtClean="0">
                <a:solidFill>
                  <a:srgbClr val="800000"/>
                </a:solidFill>
              </a:rPr>
              <a:t>{…</a:t>
            </a: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29135"/>
            <a:ext cx="3886200" cy="4271665"/>
            <a:chOff x="4876800" y="2129135"/>
            <a:chExt cx="3886200" cy="4271665"/>
          </a:xfrm>
        </p:grpSpPr>
        <p:grpSp>
          <p:nvGrpSpPr>
            <p:cNvPr id="25" name="Group 24"/>
            <p:cNvGrpSpPr/>
            <p:nvPr/>
          </p:nvGrpSpPr>
          <p:grpSpPr>
            <a:xfrm>
              <a:off x="4876800" y="2761894"/>
              <a:ext cx="3886200" cy="3638906"/>
              <a:chOff x="4876800" y="2761894"/>
              <a:chExt cx="3886200" cy="3638906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4876800" y="2761894"/>
                <a:ext cx="3886200" cy="3638906"/>
                <a:chOff x="5257800" y="444678"/>
                <a:chExt cx="3429000" cy="4424876"/>
              </a:xfrm>
            </p:grpSpPr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5257800" y="444678"/>
                  <a:ext cx="3429000" cy="4306573"/>
                  <a:chOff x="384" y="-128"/>
                  <a:chExt cx="2340" cy="3194"/>
                </a:xfrm>
              </p:grpSpPr>
              <p:sp>
                <p:nvSpPr>
                  <p:cNvPr id="1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79"/>
                    <a:ext cx="2340" cy="288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-128"/>
                    <a:ext cx="688" cy="32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err="1" smtClean="0">
                        <a:solidFill>
                          <a:srgbClr val="800000"/>
                        </a:solidFill>
                      </a:rPr>
                      <a:t>W@af</a:t>
                    </a:r>
                    <a:endParaRPr lang="en-US" sz="2400" dirty="0">
                      <a:solidFill>
                        <a:srgbClr val="800000"/>
                      </a:solidFill>
                    </a:endParaRPr>
                  </a:p>
                </p:txBody>
              </p:sp>
              <p:sp>
                <p:nvSpPr>
                  <p:cNvPr id="1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1056"/>
                    <a:ext cx="660" cy="30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W</a:t>
                    </a:r>
                    <a:endParaRPr lang="en-US" sz="2400" dirty="0"/>
                  </a:p>
                </p:txBody>
              </p:sp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2" y="1200"/>
                    <a:ext cx="1584" cy="1056"/>
                    <a:chOff x="432" y="1200"/>
                    <a:chExt cx="1584" cy="1056"/>
                  </a:xfrm>
                </p:grpSpPr>
                <p:sp>
                  <p:nvSpPr>
                    <p:cNvPr id="1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200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 dirty="0" err="1"/>
                        <a:t>lname</a:t>
                      </a:r>
                      <a:endParaRPr lang="en-US" sz="2400" dirty="0"/>
                    </a:p>
                  </p:txBody>
                </p:sp>
                <p:sp>
                  <p:nvSpPr>
                    <p:cNvPr id="1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200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ja-JP" altLang="en-US" sz="2400" dirty="0"/>
                        <a:t>“</a:t>
                      </a:r>
                      <a:r>
                        <a:rPr lang="en-US" altLang="ja-JP" sz="2400" dirty="0"/>
                        <a:t>Obama</a:t>
                      </a:r>
                      <a:r>
                        <a:rPr lang="ja-JP" altLang="en-US" sz="2400" dirty="0"/>
                        <a:t>”</a:t>
                      </a:r>
                      <a:endParaRPr lang="en-US" sz="2400" dirty="0"/>
                    </a:p>
                  </p:txBody>
                </p:sp>
                <p:sp>
                  <p:nvSpPr>
                    <p:cNvPr id="1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584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ssn</a:t>
                      </a:r>
                    </a:p>
                  </p:txBody>
                </p:sp>
                <p:sp>
                  <p:nvSpPr>
                    <p:cNvPr id="1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584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123456789</a:t>
                      </a:r>
                    </a:p>
                  </p:txBody>
                </p:sp>
                <p:sp>
                  <p:nvSpPr>
                    <p:cNvPr id="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920"/>
                      <a:ext cx="576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boss</a:t>
                      </a:r>
                    </a:p>
                  </p:txBody>
                </p:sp>
                <p:sp>
                  <p:nvSpPr>
                    <p:cNvPr id="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968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null</a:t>
                      </a:r>
                    </a:p>
                  </p:txBody>
                </p:sp>
              </p:grpSp>
            </p:grp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5257800" y="3692241"/>
                  <a:ext cx="3429000" cy="1177313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W(…)    </a:t>
                  </a:r>
                  <a:r>
                    <a:rPr lang="en-US" sz="2400" dirty="0" err="1" smtClean="0"/>
                    <a:t>getLname</a:t>
                  </a:r>
                  <a:r>
                    <a:rPr lang="en-US" sz="2400" dirty="0" smtClean="0"/>
                    <a:t>()</a:t>
                  </a:r>
                </a:p>
                <a:p>
                  <a:r>
                    <a:rPr lang="en-US" sz="2400" dirty="0" err="1" smtClean="0"/>
                    <a:t>getSsn</a:t>
                  </a:r>
                  <a:r>
                    <a:rPr lang="en-US" sz="2400" dirty="0" smtClean="0"/>
                    <a:t>(), </a:t>
                  </a:r>
                  <a:r>
                    <a:rPr lang="en-US" sz="2400" dirty="0" err="1" smtClean="0"/>
                    <a:t>getBoss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setBoss</a:t>
                  </a:r>
                  <a:r>
                    <a:rPr lang="en-US" sz="2400" dirty="0" smtClean="0"/>
                    <a:t>(W)</a:t>
                  </a:r>
                </a:p>
                <a:p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876800" y="3102976"/>
                <a:ext cx="3886200" cy="990600"/>
                <a:chOff x="4876800" y="2362200"/>
                <a:chExt cx="3886200" cy="990600"/>
              </a:xfrm>
            </p:grpSpPr>
            <p:sp>
              <p:nvSpPr>
                <p:cNvPr id="22" name="Rectangle 9"/>
                <p:cNvSpPr>
                  <a:spLocks noChangeArrowheads="1"/>
                </p:cNvSpPr>
                <p:nvPr/>
              </p:nvSpPr>
              <p:spPr bwMode="auto">
                <a:xfrm>
                  <a:off x="7666892" y="2362200"/>
                  <a:ext cx="1096108" cy="34152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079773" y="2459624"/>
                  <a:ext cx="3607027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toString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</a:p>
                <a:p>
                  <a:r>
                    <a:rPr lang="en-US" sz="2400" dirty="0" smtClean="0">
                      <a:solidFill>
                        <a:srgbClr val="FF0000"/>
                      </a:solidFill>
                    </a:rPr>
                    <a:t>equals(Object)  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hashCode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876800" y="3352800"/>
                  <a:ext cx="28194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/>
            <p:cNvSpPr txBox="1"/>
            <p:nvPr/>
          </p:nvSpPr>
          <p:spPr>
            <a:xfrm>
              <a:off x="5102321" y="2129135"/>
              <a:ext cx="3158286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We draw object like this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4800" y="4495800"/>
            <a:ext cx="4495800" cy="1905000"/>
            <a:chOff x="304800" y="4495800"/>
            <a:chExt cx="4495800" cy="1905000"/>
          </a:xfrm>
        </p:grpSpPr>
        <p:sp>
          <p:nvSpPr>
            <p:cNvPr id="28" name="TextBox 27"/>
            <p:cNvSpPr txBox="1"/>
            <p:nvPr/>
          </p:nvSpPr>
          <p:spPr>
            <a:xfrm>
              <a:off x="304800" y="5200472"/>
              <a:ext cx="40386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We often leave off this to reduce clutter; we know that it is effectively always there.</a:t>
              </a:r>
              <a:endParaRPr lang="en-US" sz="24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362200" y="4495800"/>
              <a:ext cx="2438400" cy="762000"/>
              <a:chOff x="2362200" y="4495800"/>
              <a:chExt cx="2438400" cy="762000"/>
            </a:xfrm>
          </p:grpSpPr>
          <p:sp>
            <p:nvSpPr>
              <p:cNvPr id="5" name="Left Brace 4"/>
              <p:cNvSpPr/>
              <p:nvPr/>
            </p:nvSpPr>
            <p:spPr>
              <a:xfrm rot="16200000">
                <a:off x="3467100" y="3390900"/>
                <a:ext cx="228600" cy="2438400"/>
              </a:xfrm>
              <a:prstGeom prst="leftBrace">
                <a:avLst>
                  <a:gd name="adj1" fmla="val 8333"/>
                  <a:gd name="adj2" fmla="val 5151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stCxn id="5" idx="1"/>
              </p:cNvCxnSpPr>
              <p:nvPr/>
            </p:nvCxnSpPr>
            <p:spPr>
              <a:xfrm flipH="1">
                <a:off x="3124200" y="4724400"/>
                <a:ext cx="494239" cy="533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What is “the name of” the object?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205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name of the object below is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800000"/>
                </a:solidFill>
              </a:rPr>
              <a:t>Elephant@aa11bb24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It contains a pointer to the object –i.e. its address in memory, and you can call it a pointer if you wish. But it contains more than that.</a:t>
            </a: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724400" y="4445406"/>
            <a:ext cx="3809999" cy="203159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TextBox 82"/>
          <p:cNvSpPr txBox="1">
            <a:spLocks noChangeArrowheads="1"/>
          </p:cNvSpPr>
          <p:nvPr/>
        </p:nvSpPr>
        <p:spPr bwMode="auto">
          <a:xfrm>
            <a:off x="6344479" y="4890615"/>
            <a:ext cx="14821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ja-JP" altLang="en-US"/>
              <a:t>“</a:t>
            </a:r>
            <a:r>
              <a:rPr lang="en-US" altLang="ja-JP"/>
              <a:t>Mumsie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1" name="TextBox 83"/>
          <p:cNvSpPr txBox="1">
            <a:spLocks noChangeArrowheads="1"/>
          </p:cNvSpPr>
          <p:nvPr/>
        </p:nvSpPr>
        <p:spPr bwMode="auto">
          <a:xfrm>
            <a:off x="5943600" y="5410201"/>
            <a:ext cx="838200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null</a:t>
            </a:r>
          </a:p>
        </p:txBody>
      </p:sp>
      <p:sp>
        <p:nvSpPr>
          <p:cNvPr id="22" name="TextBox 84"/>
          <p:cNvSpPr txBox="1">
            <a:spLocks noChangeArrowheads="1"/>
          </p:cNvSpPr>
          <p:nvPr/>
        </p:nvSpPr>
        <p:spPr bwMode="auto">
          <a:xfrm>
            <a:off x="4953000" y="5410200"/>
            <a:ext cx="104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mom</a:t>
            </a:r>
          </a:p>
        </p:txBody>
      </p:sp>
      <p:sp>
        <p:nvSpPr>
          <p:cNvPr id="23" name="TextBox 85"/>
          <p:cNvSpPr txBox="1">
            <a:spLocks noChangeArrowheads="1"/>
          </p:cNvSpPr>
          <p:nvPr/>
        </p:nvSpPr>
        <p:spPr bwMode="auto">
          <a:xfrm>
            <a:off x="6705600" y="5421753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pop</a:t>
            </a:r>
          </a:p>
        </p:txBody>
      </p:sp>
      <p:sp>
        <p:nvSpPr>
          <p:cNvPr id="24" name="TextBox 86"/>
          <p:cNvSpPr txBox="1">
            <a:spLocks noChangeArrowheads="1"/>
          </p:cNvSpPr>
          <p:nvPr/>
        </p:nvSpPr>
        <p:spPr bwMode="auto">
          <a:xfrm>
            <a:off x="6489010" y="5943600"/>
            <a:ext cx="143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children</a:t>
            </a:r>
          </a:p>
        </p:txBody>
      </p:sp>
      <p:sp>
        <p:nvSpPr>
          <p:cNvPr id="25" name="TextBox 87"/>
          <p:cNvSpPr txBox="1">
            <a:spLocks noChangeArrowheads="1"/>
          </p:cNvSpPr>
          <p:nvPr/>
        </p:nvSpPr>
        <p:spPr bwMode="auto">
          <a:xfrm>
            <a:off x="7436578" y="5421753"/>
            <a:ext cx="945422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null</a:t>
            </a:r>
          </a:p>
        </p:txBody>
      </p: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7991964" y="5943600"/>
            <a:ext cx="3900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7" name="TextBox 90"/>
          <p:cNvSpPr txBox="1">
            <a:spLocks noChangeArrowheads="1"/>
          </p:cNvSpPr>
          <p:nvPr/>
        </p:nvSpPr>
        <p:spPr bwMode="auto">
          <a:xfrm>
            <a:off x="5334000" y="4890615"/>
            <a:ext cx="948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name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4724400" y="4114800"/>
            <a:ext cx="28194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Elephant@aa11bb24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3505200"/>
            <a:ext cx="4267200" cy="2900065"/>
            <a:chOff x="533400" y="3505200"/>
            <a:chExt cx="4267200" cy="2900065"/>
          </a:xfrm>
        </p:grpSpPr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1066800" y="5486400"/>
              <a:ext cx="2743200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800000"/>
                  </a:solidFill>
                </a:rPr>
                <a:t>Elephant@</a:t>
              </a:r>
              <a:r>
                <a:rPr lang="en-US" dirty="0">
                  <a:solidFill>
                    <a:srgbClr val="800000"/>
                  </a:solidFill>
                </a:rPr>
                <a:t>aa11bb24</a:t>
              </a:r>
              <a:endParaRPr lang="en-US" dirty="0"/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533400" y="5481934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4" name="TextBox 84"/>
            <p:cNvSpPr txBox="1">
              <a:spLocks noChangeArrowheads="1"/>
            </p:cNvSpPr>
            <p:nvPr/>
          </p:nvSpPr>
          <p:spPr bwMode="auto">
            <a:xfrm>
              <a:off x="2667000" y="5943600"/>
              <a:ext cx="1447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Elephant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3400" y="3505200"/>
              <a:ext cx="4267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Variable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e</a:t>
              </a:r>
              <a:r>
                <a:rPr lang="en-US" sz="2400" dirty="0" smtClean="0">
                  <a:latin typeface="Times New Roman"/>
                  <a:cs typeface="Times New Roman"/>
                </a:rPr>
                <a:t>, declared as                            </a:t>
              </a:r>
            </a:p>
            <a:p>
              <a:r>
                <a:rPr lang="en-US" sz="240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  Elephant e;</a:t>
              </a:r>
            </a:p>
            <a:p>
              <a:r>
                <a:rPr lang="en-US" sz="2400" dirty="0">
                  <a:latin typeface="Times New Roman"/>
                  <a:cs typeface="Times New Roman"/>
                </a:rPr>
                <a:t>c</a:t>
              </a:r>
              <a:r>
                <a:rPr lang="en-US" sz="2400" dirty="0" smtClean="0">
                  <a:latin typeface="Times New Roman"/>
                  <a:cs typeface="Times New Roman"/>
                </a:rPr>
                <a:t>ontains not the object but the name of the object (or a pointer to the object).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7391400" y="4445406"/>
            <a:ext cx="1143000" cy="3180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Elephant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62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24200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212059" y="4239273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002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381000" y="2286000"/>
            <a:ext cx="48006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</a:t>
            </a:r>
            <a:r>
              <a:rPr lang="en-US" sz="2200" dirty="0" smtClean="0"/>
              <a:t>Define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</a:t>
            </a:r>
            <a:r>
              <a:rPr lang="en-US" sz="2200" dirty="0" smtClean="0"/>
              <a:t>in any class to return </a:t>
            </a:r>
            <a:r>
              <a:rPr lang="en-US" sz="2200" dirty="0"/>
              <a:t>a representation of </a:t>
            </a:r>
            <a:r>
              <a:rPr lang="en-US" sz="2200" dirty="0" smtClean="0"/>
              <a:t>an object, </a:t>
            </a:r>
            <a:r>
              <a:rPr lang="en-US" sz="2200" dirty="0"/>
              <a:t>giving info about the values in its fields</a:t>
            </a:r>
            <a:r>
              <a:rPr lang="en-US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ew definitions of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 </a:t>
            </a:r>
            <a:r>
              <a:rPr lang="en-US" sz="2200" b="1" dirty="0" smtClean="0">
                <a:solidFill>
                  <a:srgbClr val="FF0000"/>
                </a:solidFill>
              </a:rPr>
              <a:t>override</a:t>
            </a:r>
            <a:r>
              <a:rPr lang="en-US" sz="2200" dirty="0" smtClean="0"/>
              <a:t> the definition in </a:t>
            </a:r>
            <a:r>
              <a:rPr lang="en-US" sz="2200" dirty="0" err="1" smtClean="0">
                <a:solidFill>
                  <a:srgbClr val="800000"/>
                </a:solidFill>
              </a:rPr>
              <a:t>Object.toString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85800" y="4800600"/>
            <a:ext cx="49530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 appropriate places, the expression     c    automatically does c.toString()</a:t>
            </a:r>
          </a:p>
        </p:txBody>
      </p:sp>
    </p:spTree>
    <p:extLst>
      <p:ext uri="{BB962C8B-B14F-4D97-AF65-F5344CB8AC3E}">
        <p14:creationId xmlns:p14="http://schemas.microsoft.com/office/powerpoint/2010/main" val="34757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02307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24600" y="4239273"/>
            <a:ext cx="927296" cy="256527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764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228600" y="2286000"/>
            <a:ext cx="6172200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/>
              <a:t>public class </a:t>
            </a:r>
            <a:r>
              <a:rPr lang="en-US" sz="2200" dirty="0" smtClean="0"/>
              <a:t>W {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/** Return a representation of this object */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public</a:t>
            </a:r>
            <a:r>
              <a:rPr lang="en-US" sz="2200" dirty="0" smtClean="0"/>
              <a:t> String </a:t>
            </a:r>
            <a:r>
              <a:rPr lang="en-US" sz="2200" dirty="0" err="1" smtClean="0"/>
              <a:t>toString</a:t>
            </a:r>
            <a:r>
              <a:rPr lang="en-US" sz="2200" dirty="0" smtClean="0"/>
              <a:t>() {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b="1" dirty="0" smtClean="0"/>
              <a:t>return</a:t>
            </a:r>
            <a:r>
              <a:rPr lang="en-US" sz="2200" dirty="0" smtClean="0"/>
              <a:t> “</a:t>
            </a:r>
            <a:r>
              <a:rPr lang="en-US" sz="2200" dirty="0"/>
              <a:t>Worker  ”  </a:t>
            </a:r>
            <a:r>
              <a:rPr lang="en-US" sz="2200" dirty="0" smtClean="0"/>
              <a:t>+ </a:t>
            </a:r>
            <a:r>
              <a:rPr lang="en-US" sz="2200" dirty="0" err="1" smtClean="0"/>
              <a:t>lname</a:t>
            </a:r>
            <a:r>
              <a:rPr lang="en-US" sz="2200" dirty="0" smtClean="0"/>
              <a:t> + “.” +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  “ </a:t>
            </a:r>
            <a:r>
              <a:rPr lang="en-US" sz="2200" dirty="0" err="1" smtClean="0"/>
              <a:t>Soc</a:t>
            </a:r>
            <a:r>
              <a:rPr lang="en-US" sz="2200" dirty="0" smtClean="0"/>
              <a:t> sec: …” + </a:t>
            </a:r>
            <a:r>
              <a:rPr lang="en-US" sz="2200" dirty="0" err="1" smtClean="0"/>
              <a:t>getSSn</a:t>
            </a:r>
            <a:r>
              <a:rPr lang="en-US" sz="2200" dirty="0" smtClean="0"/>
              <a:t>() + “.” +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 (boss == </a:t>
            </a:r>
            <a:r>
              <a:rPr lang="en-US" sz="2200" b="1" dirty="0" smtClean="0"/>
              <a:t>null</a:t>
            </a:r>
            <a:r>
              <a:rPr lang="en-US" sz="2200" dirty="0" smtClean="0"/>
              <a:t> ? “” : “Boss ” + </a:t>
            </a:r>
            <a:r>
              <a:rPr lang="en-US" sz="2200" dirty="0" err="1" smtClean="0"/>
              <a:t>boss.lname</a:t>
            </a:r>
            <a:r>
              <a:rPr lang="en-US" sz="2200" dirty="0" smtClean="0"/>
              <a:t> + “.”);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517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 of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r>
              <a:rPr lang="en-US" sz="3600" dirty="0" smtClean="0">
                <a:solidFill>
                  <a:srgbClr val="800000"/>
                </a:solidFill>
              </a:rPr>
              <a:t>()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1562964"/>
            <a:ext cx="83058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1EC44C"/>
                </a:solidFill>
              </a:rPr>
              <a:t>/** An instance represents a point (x, y) in the plane */</a:t>
            </a:r>
          </a:p>
          <a:p>
            <a:r>
              <a:rPr lang="en-US" b="1" dirty="0"/>
              <a:t>public class</a:t>
            </a:r>
            <a:r>
              <a:rPr lang="en-US" dirty="0"/>
              <a:t> Point {</a:t>
            </a:r>
          </a:p>
          <a:p>
            <a:pPr>
              <a:spcBef>
                <a:spcPct val="10000"/>
              </a:spcBef>
            </a:pPr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x; 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y;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rgbClr val="1EC44C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8B008C"/>
                </a:solidFill>
              </a:rPr>
              <a:t>	</a:t>
            </a:r>
            <a:r>
              <a:rPr lang="en-US" b="1" dirty="0">
                <a:solidFill>
                  <a:srgbClr val="1EC44C"/>
                </a:solidFill>
              </a:rPr>
              <a:t>/** = </a:t>
            </a:r>
            <a:r>
              <a:rPr lang="en-US" b="1" dirty="0" smtClean="0">
                <a:solidFill>
                  <a:srgbClr val="1EC44C"/>
                </a:solidFill>
              </a:rPr>
              <a:t> </a:t>
            </a:r>
            <a:r>
              <a:rPr lang="en-US" b="1" dirty="0" err="1" smtClean="0">
                <a:solidFill>
                  <a:srgbClr val="1EC44C"/>
                </a:solidFill>
              </a:rPr>
              <a:t>repr</a:t>
            </a:r>
            <a:r>
              <a:rPr lang="en-US" b="1" dirty="0" smtClean="0">
                <a:solidFill>
                  <a:srgbClr val="1EC44C"/>
                </a:solidFill>
              </a:rPr>
              <a:t>. </a:t>
            </a:r>
            <a:r>
              <a:rPr lang="en-US" b="1" dirty="0">
                <a:solidFill>
                  <a:srgbClr val="1EC44C"/>
                </a:solidFill>
              </a:rPr>
              <a:t>of this point in form </a:t>
            </a:r>
            <a:r>
              <a:rPr lang="ja-JP" altLang="en-US" b="1" dirty="0">
                <a:solidFill>
                  <a:srgbClr val="1EC44C"/>
                </a:solidFill>
              </a:rPr>
              <a:t>“</a:t>
            </a:r>
            <a:r>
              <a:rPr lang="en-US" altLang="ja-JP" b="1" dirty="0">
                <a:solidFill>
                  <a:srgbClr val="1EC44C"/>
                </a:solidFill>
              </a:rPr>
              <a:t>(x, y)</a:t>
            </a:r>
            <a:r>
              <a:rPr lang="ja-JP" altLang="en-US" b="1" dirty="0">
                <a:solidFill>
                  <a:srgbClr val="1EC44C"/>
                </a:solidFill>
              </a:rPr>
              <a:t>”</a:t>
            </a:r>
            <a:r>
              <a:rPr lang="en-US" altLang="ja-JP" b="1" dirty="0">
                <a:solidFill>
                  <a:srgbClr val="1EC44C"/>
                </a:solidFill>
              </a:rPr>
              <a:t> */</a:t>
            </a:r>
          </a:p>
          <a:p>
            <a:r>
              <a:rPr lang="en-US" b="1" dirty="0">
                <a:solidFill>
                  <a:srgbClr val="8B008C"/>
                </a:solidFill>
              </a:rPr>
              <a:t>	public </a:t>
            </a:r>
            <a:r>
              <a:rPr lang="en-US" dirty="0">
                <a:solidFill>
                  <a:srgbClr val="8B008C"/>
                </a:solidFill>
              </a:rPr>
              <a:t>String</a:t>
            </a:r>
            <a:r>
              <a:rPr lang="en-US" b="1" dirty="0">
                <a:solidFill>
                  <a:srgbClr val="8B008C"/>
                </a:solidFill>
              </a:rPr>
              <a:t> </a:t>
            </a:r>
            <a:r>
              <a:rPr lang="en-US" dirty="0" err="1">
                <a:solidFill>
                  <a:srgbClr val="8B008C"/>
                </a:solidFill>
              </a:rPr>
              <a:t>toString</a:t>
            </a:r>
            <a:r>
              <a:rPr lang="en-US" dirty="0">
                <a:solidFill>
                  <a:srgbClr val="8B008C"/>
                </a:solidFill>
              </a:rPr>
              <a:t>() {</a:t>
            </a:r>
          </a:p>
          <a:p>
            <a:r>
              <a:rPr lang="en-US" dirty="0">
                <a:solidFill>
                  <a:srgbClr val="8B008C"/>
                </a:solidFill>
              </a:rPr>
              <a:t>    		</a:t>
            </a:r>
            <a:r>
              <a:rPr lang="en-US" b="1" dirty="0">
                <a:solidFill>
                  <a:srgbClr val="8B008C"/>
                </a:solidFill>
              </a:rPr>
              <a:t>return </a:t>
            </a:r>
            <a:r>
              <a:rPr lang="en-US" dirty="0" smtClean="0">
                <a:solidFill>
                  <a:srgbClr val="8B008C"/>
                </a:solidFill>
              </a:rPr>
              <a:t>“(”  +  x  +  “, ”  + y  + “)”;</a:t>
            </a:r>
            <a:endParaRPr lang="en-US" dirty="0">
              <a:solidFill>
                <a:srgbClr val="8B008C"/>
              </a:solidFill>
            </a:endParaRPr>
          </a:p>
          <a:p>
            <a:r>
              <a:rPr lang="en-US" dirty="0">
                <a:solidFill>
                  <a:srgbClr val="8B008C"/>
                </a:solidFill>
              </a:rPr>
              <a:t>	}</a:t>
            </a:r>
          </a:p>
          <a:p>
            <a:pPr>
              <a:spcBef>
                <a:spcPct val="20000"/>
              </a:spcBef>
            </a:pPr>
            <a:r>
              <a:rPr lang="en-US" dirty="0"/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324600" y="2057400"/>
            <a:ext cx="2209800" cy="1600200"/>
            <a:chOff x="6400797" y="4343400"/>
            <a:chExt cx="22098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6476997" y="4343400"/>
              <a:ext cx="2133600" cy="1600200"/>
              <a:chOff x="4790140" y="2133600"/>
              <a:chExt cx="2677460" cy="1765738"/>
            </a:xfrm>
          </p:grpSpPr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4790140" y="2667000"/>
                <a:ext cx="2677460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79014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Point@fa8</a:t>
                </a:r>
                <a:endParaRPr lang="en-US" sz="2400" dirty="0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Point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0797" y="5410200"/>
              <a:ext cx="2133603" cy="457200"/>
              <a:chOff x="6400797" y="5410200"/>
              <a:chExt cx="2133603" cy="457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400797" y="5410200"/>
                <a:ext cx="1676403" cy="457200"/>
                <a:chOff x="6019797" y="4800600"/>
                <a:chExt cx="1676403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6019797" y="4800600"/>
                  <a:ext cx="609600" cy="381000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x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6476997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70866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y</a:t>
                  </a:r>
                  <a:endParaRPr lang="en-US" sz="2400" dirty="0"/>
                </a:p>
              </p:txBody>
            </p:sp>
          </p:grpSp>
          <p:sp>
            <p:nvSpPr>
              <p:cNvPr id="14" name="Rectangle 22"/>
              <p:cNvSpPr>
                <a:spLocks noChangeArrowheads="1"/>
              </p:cNvSpPr>
              <p:nvPr/>
            </p:nvSpPr>
            <p:spPr bwMode="auto">
              <a:xfrm>
                <a:off x="7924800" y="5410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143000" y="5502275"/>
            <a:ext cx="60960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Function </a:t>
            </a:r>
            <a:r>
              <a:rPr lang="en-US" dirty="0" err="1"/>
              <a:t>toString</a:t>
            </a:r>
            <a:r>
              <a:rPr lang="en-US" dirty="0"/>
              <a:t> should give the values in the fields in a format that makes sense for the class.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4114800"/>
            <a:ext cx="84350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(9, 5)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24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What about </a:t>
            </a:r>
            <a:r>
              <a:rPr lang="en-US" sz="3600" b="1" dirty="0" smtClean="0">
                <a:latin typeface="Courier"/>
                <a:cs typeface="Courier"/>
              </a:rPr>
              <a:t>this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"/>
                <a:cs typeface="Courier"/>
              </a:rPr>
              <a:t>this</a:t>
            </a:r>
            <a:r>
              <a:rPr lang="en-US" dirty="0" smtClean="0"/>
              <a:t> keyword</a:t>
            </a:r>
          </a:p>
          <a:p>
            <a:r>
              <a:rPr lang="en-US" dirty="0" smtClean="0"/>
              <a:t>Let’s an object instance access its own object reference </a:t>
            </a:r>
          </a:p>
          <a:p>
            <a:r>
              <a:rPr lang="en-US" dirty="0" smtClean="0"/>
              <a:t>Example: Referencing a shadowed </a:t>
            </a:r>
            <a:r>
              <a:rPr lang="en-US" smtClean="0"/>
              <a:t>class field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922455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 = 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 = 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x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922455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 = 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 = 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this.x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this.y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638800"/>
            <a:ext cx="77916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3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010400" y="53340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</a:t>
              </a:r>
              <a:r>
                <a:rPr lang="en-US" sz="2400" dirty="0" smtClean="0"/>
                <a:t>W c) {</a:t>
              </a:r>
            </a:p>
            <a:p>
              <a:r>
                <a:rPr lang="en-US" sz="2400" dirty="0" smtClean="0"/>
                <a:t>…}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14800" y="3657600"/>
            <a:ext cx="2514600" cy="2819400"/>
            <a:chOff x="6765290" y="3657600"/>
            <a:chExt cx="251460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242189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6917690" y="52578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 c) {</a:t>
              </a:r>
              <a:br>
                <a:rPr lang="en-US" sz="2400" dirty="0" smtClean="0"/>
              </a:br>
              <a:r>
                <a:rPr lang="en-US" sz="2400" dirty="0" smtClean="0"/>
                <a:t> </a:t>
              </a:r>
              <a:r>
                <a:rPr lang="en-US" sz="2400" b="1" dirty="0" smtClean="0"/>
                <a:t>return</a:t>
              </a:r>
              <a:r>
                <a:rPr lang="en-US" sz="2400" dirty="0" smtClean="0"/>
                <a:t/>
              </a:r>
              <a:br>
                <a:rPr lang="en-US" sz="2400" dirty="0" smtClean="0"/>
              </a:br>
              <a:r>
                <a:rPr lang="en-US" sz="2400" dirty="0" smtClean="0"/>
                <a:t>   </a:t>
              </a:r>
              <a:r>
                <a:rPr lang="en-US" sz="2400" b="1" dirty="0" smtClean="0"/>
                <a:t>this</a:t>
              </a:r>
              <a:r>
                <a:rPr lang="en-US" sz="2400" dirty="0" smtClean="0"/>
                <a:t> == </a:t>
              </a:r>
              <a:r>
                <a:rPr lang="en-US" sz="2400" dirty="0" err="1" smtClean="0"/>
                <a:t>c.boss</a:t>
              </a:r>
              <a:r>
                <a:rPr lang="en-US" sz="2400" dirty="0" smtClean="0"/>
                <a:t>; }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7693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1EC44C"/>
                </a:solidFill>
              </a:rPr>
              <a:t>/** = </a:t>
            </a:r>
            <a:r>
              <a:rPr lang="ja-JP" altLang="en-US" dirty="0">
                <a:solidFill>
                  <a:srgbClr val="1EC44C"/>
                </a:solidFill>
              </a:rPr>
              <a:t>“</a:t>
            </a:r>
            <a:r>
              <a:rPr lang="en-US" altLang="ja-JP" dirty="0">
                <a:solidFill>
                  <a:srgbClr val="1EC44C"/>
                </a:solidFill>
              </a:rPr>
              <a:t>this object is </a:t>
            </a:r>
            <a:r>
              <a:rPr lang="en-US" altLang="ja-JP" dirty="0" smtClean="0">
                <a:solidFill>
                  <a:srgbClr val="1EC44C"/>
                </a:solidFill>
              </a:rPr>
              <a:t>c</a:t>
            </a:r>
            <a:r>
              <a:rPr lang="ja-JP" altLang="en-US" dirty="0" smtClean="0">
                <a:solidFill>
                  <a:srgbClr val="1EC44C"/>
                </a:solidFill>
              </a:rPr>
              <a:t>’</a:t>
            </a:r>
            <a:r>
              <a:rPr lang="en-US" altLang="ja-JP" dirty="0" smtClean="0">
                <a:solidFill>
                  <a:srgbClr val="1EC44C"/>
                </a:solidFill>
              </a:rPr>
              <a:t>s </a:t>
            </a:r>
            <a:r>
              <a:rPr lang="en-US" altLang="ja-JP" dirty="0">
                <a:solidFill>
                  <a:srgbClr val="1EC44C"/>
                </a:solidFill>
              </a:rPr>
              <a:t>boss</a:t>
            </a:r>
            <a:r>
              <a:rPr lang="ja-JP" altLang="en-US" dirty="0">
                <a:solidFill>
                  <a:srgbClr val="1EC44C"/>
                </a:solidFill>
              </a:rPr>
              <a:t>”</a:t>
            </a:r>
            <a:r>
              <a:rPr lang="en-US" altLang="ja-JP" dirty="0">
                <a:solidFill>
                  <a:srgbClr val="1EC44C"/>
                </a:solidFill>
              </a:rPr>
              <a:t>.</a:t>
            </a:r>
          </a:p>
          <a:p>
            <a:r>
              <a:rPr lang="en-US" dirty="0">
                <a:solidFill>
                  <a:srgbClr val="1EC44C"/>
                </a:solidFill>
              </a:rPr>
              <a:t>      </a:t>
            </a:r>
            <a:r>
              <a:rPr lang="en-US" dirty="0" smtClean="0">
                <a:solidFill>
                  <a:srgbClr val="1EC44C"/>
                </a:solidFill>
              </a:rPr>
              <a:t>Pre: c is not null. </a:t>
            </a:r>
            <a:r>
              <a:rPr lang="en-US" dirty="0">
                <a:solidFill>
                  <a:srgbClr val="1EC44C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dirty="0"/>
              <a:t>   </a:t>
            </a:r>
            <a:r>
              <a:rPr lang="en-US" b="1" dirty="0"/>
              <a:t>return this </a:t>
            </a:r>
            <a:r>
              <a:rPr lang="en-US" dirty="0"/>
              <a:t>== </a:t>
            </a:r>
            <a:r>
              <a:rPr lang="en-US" dirty="0" err="1" smtClean="0"/>
              <a:t>c.boss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57200" y="5276672"/>
            <a:ext cx="3276600" cy="1200328"/>
          </a:xfrm>
          <a:prstGeom prst="rect">
            <a:avLst/>
          </a:prstGeom>
          <a:solidFill>
            <a:srgbClr val="FEFF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keyword </a:t>
            </a:r>
            <a:r>
              <a:rPr lang="en-US" b="1" dirty="0">
                <a:solidFill>
                  <a:srgbClr val="800000"/>
                </a:solidFill>
              </a:rPr>
              <a:t>this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evaluates to </a:t>
            </a:r>
            <a:r>
              <a:rPr lang="en-US" dirty="0"/>
              <a:t>the name of the object in which it appears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486400" y="17526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 smtClean="0">
                <a:solidFill>
                  <a:srgbClr val="800000"/>
                </a:solidFill>
              </a:rPr>
              <a:t>x.isBoss</a:t>
            </a:r>
            <a:r>
              <a:rPr lang="en-US" dirty="0" smtClean="0">
                <a:solidFill>
                  <a:srgbClr val="800000"/>
                </a:solidFill>
              </a:rPr>
              <a:t>(y)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false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629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288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6482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1054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800000"/>
                </a:solidFill>
              </a:rPr>
              <a:t>y</a:t>
            </a:r>
            <a:r>
              <a:rPr lang="en-US" dirty="0" err="1" smtClean="0">
                <a:solidFill>
                  <a:srgbClr val="800000"/>
                </a:solidFill>
              </a:rPr>
              <a:t>.isBoss</a:t>
            </a:r>
            <a:r>
              <a:rPr lang="en-US" dirty="0" smtClean="0">
                <a:solidFill>
                  <a:srgbClr val="800000"/>
                </a:solidFill>
              </a:rPr>
              <a:t>(x)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true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3352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Spec</a:t>
            </a:r>
            <a:r>
              <a:rPr lang="en-US" sz="2400" dirty="0" smtClean="0"/>
              <a:t>: return the value of that true-false sentence.</a:t>
            </a:r>
          </a:p>
          <a:p>
            <a:r>
              <a:rPr lang="en-US" sz="2400" dirty="0" smtClean="0"/>
              <a:t>True if this object is c’s boss, false otherwise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7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4090" y="3657600"/>
            <a:ext cx="1997710" cy="2819400"/>
            <a:chOff x="6765290" y="3657600"/>
            <a:chExt cx="199771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52401" y="4572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1EC44C"/>
                </a:solidFill>
              </a:rPr>
              <a:t>/** = </a:t>
            </a:r>
            <a:r>
              <a:rPr lang="ja-JP" altLang="en-US" dirty="0">
                <a:solidFill>
                  <a:srgbClr val="1EC44C"/>
                </a:solidFill>
              </a:rPr>
              <a:t>“</a:t>
            </a:r>
            <a:r>
              <a:rPr lang="en-US" altLang="ja-JP" dirty="0">
                <a:solidFill>
                  <a:srgbClr val="1EC44C"/>
                </a:solidFill>
              </a:rPr>
              <a:t>this object is </a:t>
            </a:r>
            <a:r>
              <a:rPr lang="en-US" altLang="ja-JP" dirty="0" smtClean="0">
                <a:solidFill>
                  <a:srgbClr val="1EC44C"/>
                </a:solidFill>
              </a:rPr>
              <a:t>c</a:t>
            </a:r>
            <a:r>
              <a:rPr lang="ja-JP" altLang="en-US" dirty="0" smtClean="0">
                <a:solidFill>
                  <a:srgbClr val="1EC44C"/>
                </a:solidFill>
              </a:rPr>
              <a:t>’</a:t>
            </a:r>
            <a:r>
              <a:rPr lang="en-US" altLang="ja-JP" dirty="0" smtClean="0">
                <a:solidFill>
                  <a:srgbClr val="1EC44C"/>
                </a:solidFill>
              </a:rPr>
              <a:t>s </a:t>
            </a:r>
            <a:r>
              <a:rPr lang="en-US" altLang="ja-JP" dirty="0">
                <a:solidFill>
                  <a:srgbClr val="1EC44C"/>
                </a:solidFill>
              </a:rPr>
              <a:t>boss</a:t>
            </a:r>
            <a:r>
              <a:rPr lang="ja-JP" altLang="en-US" dirty="0">
                <a:solidFill>
                  <a:srgbClr val="1EC44C"/>
                </a:solidFill>
              </a:rPr>
              <a:t>”</a:t>
            </a:r>
            <a:r>
              <a:rPr lang="en-US" altLang="ja-JP" dirty="0">
                <a:solidFill>
                  <a:srgbClr val="1EC44C"/>
                </a:solidFill>
              </a:rPr>
              <a:t>.</a:t>
            </a:r>
          </a:p>
          <a:p>
            <a:r>
              <a:rPr lang="en-US" dirty="0">
                <a:solidFill>
                  <a:srgbClr val="1EC44C"/>
                </a:solidFill>
              </a:rPr>
              <a:t>      </a:t>
            </a:r>
            <a:r>
              <a:rPr lang="en-US" dirty="0" smtClean="0">
                <a:solidFill>
                  <a:srgbClr val="1EC44C"/>
                </a:solidFill>
              </a:rPr>
              <a:t>Pre: c is not null. </a:t>
            </a:r>
            <a:r>
              <a:rPr lang="en-US" dirty="0">
                <a:solidFill>
                  <a:srgbClr val="1EC44C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this </a:t>
            </a:r>
            <a:r>
              <a:rPr lang="en-US" dirty="0">
                <a:solidFill>
                  <a:srgbClr val="800000"/>
                </a:solidFill>
              </a:rPr>
              <a:t>== </a:t>
            </a:r>
            <a:r>
              <a:rPr lang="en-US" dirty="0" err="1" smtClean="0">
                <a:solidFill>
                  <a:srgbClr val="800000"/>
                </a:solidFill>
              </a:rPr>
              <a:t>c.boss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76400"/>
            <a:ext cx="4571999" cy="19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1EC44C"/>
                </a:solidFill>
              </a:rPr>
              <a:t>/** = </a:t>
            </a:r>
            <a:r>
              <a:rPr lang="ja-JP" altLang="en-US" dirty="0">
                <a:solidFill>
                  <a:srgbClr val="1EC44C"/>
                </a:solidFill>
              </a:rPr>
              <a:t>“</a:t>
            </a:r>
            <a:r>
              <a:rPr lang="en-US" altLang="ja-JP" dirty="0">
                <a:solidFill>
                  <a:srgbClr val="1EC44C"/>
                </a:solidFill>
              </a:rPr>
              <a:t>b is c</a:t>
            </a:r>
            <a:r>
              <a:rPr lang="ja-JP" altLang="en-US" dirty="0">
                <a:solidFill>
                  <a:srgbClr val="1EC44C"/>
                </a:solidFill>
              </a:rPr>
              <a:t>’</a:t>
            </a:r>
            <a:r>
              <a:rPr lang="en-US" altLang="ja-JP" dirty="0">
                <a:solidFill>
                  <a:srgbClr val="1EC44C"/>
                </a:solidFill>
              </a:rPr>
              <a:t>s boss</a:t>
            </a:r>
            <a:r>
              <a:rPr lang="ja-JP" altLang="en-US" dirty="0">
                <a:solidFill>
                  <a:srgbClr val="1EC44C"/>
                </a:solidFill>
              </a:rPr>
              <a:t>”</a:t>
            </a:r>
            <a:r>
              <a:rPr lang="en-US" altLang="ja-JP" dirty="0">
                <a:solidFill>
                  <a:srgbClr val="1EC44C"/>
                </a:solidFill>
              </a:rPr>
              <a:t>.</a:t>
            </a:r>
          </a:p>
          <a:p>
            <a:r>
              <a:rPr lang="en-US" dirty="0">
                <a:solidFill>
                  <a:srgbClr val="1EC44C"/>
                </a:solidFill>
              </a:rPr>
              <a:t>      </a:t>
            </a:r>
            <a:r>
              <a:rPr lang="en-US" dirty="0" smtClean="0">
                <a:solidFill>
                  <a:srgbClr val="1EC44C"/>
                </a:solidFill>
              </a:rPr>
              <a:t>Pre: </a:t>
            </a:r>
            <a:r>
              <a:rPr lang="en-US" dirty="0">
                <a:solidFill>
                  <a:srgbClr val="1EC44C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0"/>
            <a:ext cx="3674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isBos</a:t>
            </a:r>
            <a:r>
              <a:rPr lang="en-US" sz="2400" dirty="0" smtClean="0">
                <a:solidFill>
                  <a:srgbClr val="FF0000"/>
                </a:solidFill>
              </a:rPr>
              <a:t>(W,W)       </a:t>
            </a:r>
            <a:r>
              <a:rPr lang="en-US" sz="2400" dirty="0" err="1" smtClean="0">
                <a:solidFill>
                  <a:srgbClr val="FF0000"/>
                </a:solidFill>
              </a:rPr>
              <a:t>isBoss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,W)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7010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669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51816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388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86200" y="1371600"/>
            <a:ext cx="4876801" cy="1600200"/>
            <a:chOff x="3886200" y="1371600"/>
            <a:chExt cx="4876801" cy="1600200"/>
          </a:xfrm>
        </p:grpSpPr>
        <p:sp>
          <p:nvSpPr>
            <p:cNvPr id="4" name="TextBox 3"/>
            <p:cNvSpPr txBox="1"/>
            <p:nvPr/>
          </p:nvSpPr>
          <p:spPr>
            <a:xfrm>
              <a:off x="5029200" y="1371600"/>
              <a:ext cx="37338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Body doesn’t refer to any field or method in the object.</a:t>
              </a:r>
            </a:p>
            <a:p>
              <a:pPr algn="r"/>
              <a:r>
                <a:rPr lang="en-US" sz="2400" dirty="0" smtClean="0"/>
                <a:t>Why put method in object?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3886200" y="1971764"/>
              <a:ext cx="1143000" cy="10000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01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572000" y="3505200"/>
            <a:ext cx="42672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05600" y="3657162"/>
            <a:ext cx="1997710" cy="2438838"/>
            <a:chOff x="6765290" y="3657600"/>
            <a:chExt cx="1997710" cy="2438838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600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48200" y="3657162"/>
            <a:ext cx="1997710" cy="2438400"/>
            <a:chOff x="6765290" y="3657600"/>
            <a:chExt cx="1997710" cy="2438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00200"/>
            <a:ext cx="54863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1EC44C"/>
                </a:solidFill>
              </a:rPr>
              <a:t>/** = </a:t>
            </a:r>
            <a:r>
              <a:rPr lang="ja-JP" altLang="en-US" dirty="0">
                <a:solidFill>
                  <a:srgbClr val="1EC44C"/>
                </a:solidFill>
              </a:rPr>
              <a:t>“</a:t>
            </a:r>
            <a:r>
              <a:rPr lang="en-US" altLang="ja-JP" dirty="0">
                <a:solidFill>
                  <a:srgbClr val="1EC44C"/>
                </a:solidFill>
              </a:rPr>
              <a:t>b is c</a:t>
            </a:r>
            <a:r>
              <a:rPr lang="ja-JP" altLang="en-US" dirty="0">
                <a:solidFill>
                  <a:srgbClr val="1EC44C"/>
                </a:solidFill>
              </a:rPr>
              <a:t>’</a:t>
            </a:r>
            <a:r>
              <a:rPr lang="en-US" altLang="ja-JP" dirty="0">
                <a:solidFill>
                  <a:srgbClr val="1EC44C"/>
                </a:solidFill>
              </a:rPr>
              <a:t>s boss</a:t>
            </a:r>
            <a:r>
              <a:rPr lang="ja-JP" altLang="en-US" dirty="0">
                <a:solidFill>
                  <a:srgbClr val="1EC44C"/>
                </a:solidFill>
              </a:rPr>
              <a:t>”</a:t>
            </a:r>
            <a:r>
              <a:rPr lang="en-US" altLang="ja-JP" dirty="0">
                <a:solidFill>
                  <a:srgbClr val="1EC44C"/>
                </a:solidFill>
              </a:rPr>
              <a:t>.</a:t>
            </a:r>
          </a:p>
          <a:p>
            <a:r>
              <a:rPr lang="en-US" dirty="0">
                <a:solidFill>
                  <a:srgbClr val="1EC44C"/>
                </a:solidFill>
              </a:rPr>
              <a:t>      </a:t>
            </a:r>
            <a:r>
              <a:rPr lang="en-US" dirty="0" smtClean="0">
                <a:solidFill>
                  <a:srgbClr val="1EC44C"/>
                </a:solidFill>
              </a:rPr>
              <a:t>Pre: </a:t>
            </a:r>
            <a:r>
              <a:rPr lang="en-US" dirty="0">
                <a:solidFill>
                  <a:srgbClr val="1EC44C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91200" y="6096000"/>
            <a:ext cx="168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isBoss</a:t>
            </a:r>
            <a:r>
              <a:rPr lang="en-US" sz="2400" dirty="0" smtClean="0">
                <a:solidFill>
                  <a:srgbClr val="FF0000"/>
                </a:solidFill>
              </a:rPr>
              <a:t>(W,W)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160758" y="61722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819400" y="6019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31958" y="61722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9158" y="60960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066800"/>
            <a:ext cx="6324600" cy="1371600"/>
            <a:chOff x="-3229163" y="4572000"/>
            <a:chExt cx="6324600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-28763" y="4572000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>
                  <a:solidFill>
                    <a:srgbClr val="FF0000"/>
                  </a:solidFill>
                </a:rPr>
                <a:t>tatic</a:t>
              </a:r>
              <a:r>
                <a:rPr lang="en-US" sz="2400" dirty="0" smtClean="0"/>
                <a:t>: there is only </a:t>
              </a:r>
              <a:r>
                <a:rPr lang="en-US" sz="2400" dirty="0" smtClean="0">
                  <a:solidFill>
                    <a:srgbClr val="800000"/>
                  </a:solidFill>
                </a:rPr>
                <a:t>one</a:t>
              </a:r>
              <a:r>
                <a:rPr lang="en-US" sz="2400" dirty="0" smtClean="0"/>
                <a:t> copy of the method. It is </a:t>
              </a:r>
              <a:r>
                <a:rPr lang="en-US" sz="2400" i="1" dirty="0" smtClean="0"/>
                <a:t>not</a:t>
              </a:r>
              <a:r>
                <a:rPr lang="en-US" sz="2400" dirty="0" smtClean="0"/>
                <a:t> in each object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-3229163" y="5172164"/>
              <a:ext cx="3200400" cy="7714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267200" y="3048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Box for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(objects,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components)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" y="3733800"/>
            <a:ext cx="1715734" cy="907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x.isBoss</a:t>
            </a:r>
            <a:r>
              <a:rPr lang="en-US" sz="2400" dirty="0" smtClean="0"/>
              <a:t>(x, y)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 err="1" smtClean="0"/>
              <a:t>y.isBoss</a:t>
            </a:r>
            <a:r>
              <a:rPr lang="en-US" sz="2400" dirty="0" smtClean="0"/>
              <a:t>(x, y)</a:t>
            </a:r>
            <a:endParaRPr lang="en-US" sz="24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762000" y="3581400"/>
            <a:ext cx="1841971" cy="2056656"/>
            <a:chOff x="762000" y="3581400"/>
            <a:chExt cx="1841971" cy="2056656"/>
          </a:xfrm>
        </p:grpSpPr>
        <p:sp>
          <p:nvSpPr>
            <p:cNvPr id="55" name="TextBox 54"/>
            <p:cNvSpPr txBox="1"/>
            <p:nvPr/>
          </p:nvSpPr>
          <p:spPr>
            <a:xfrm>
              <a:off x="762000" y="4807059"/>
              <a:ext cx="1841971" cy="8309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Preferred:</a:t>
              </a:r>
            </a:p>
            <a:p>
              <a:r>
                <a:rPr lang="en-US" sz="2400" dirty="0" err="1" smtClean="0"/>
                <a:t>W.isBoss</a:t>
              </a:r>
              <a:r>
                <a:rPr lang="en-US" sz="2400" dirty="0" smtClean="0"/>
                <a:t>(x, y)</a:t>
              </a:r>
              <a:endParaRPr lang="en-US" sz="2400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14400" y="3581400"/>
              <a:ext cx="12954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990600" y="3581400"/>
              <a:ext cx="13716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9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YouRobot-Post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304800"/>
            <a:ext cx="4533900" cy="746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355054">
            <a:off x="5048233" y="1836198"/>
            <a:ext cx="41113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First show is tonight at 7pm!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758113">
            <a:off x="5305696" y="4338747"/>
            <a:ext cx="3342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FFFF"/>
                </a:solidFill>
                <a:latin typeface="OCR A Std"/>
                <a:cs typeface="OCR A Std"/>
              </a:rPr>
              <a:t>Klaatu</a:t>
            </a:r>
            <a:r>
              <a:rPr lang="en-US" dirty="0">
                <a:solidFill>
                  <a:srgbClr val="FFFFFF"/>
                </a:solidFill>
                <a:latin typeface="OCR A Std"/>
                <a:cs typeface="OCR A Std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OCR A Std"/>
                <a:cs typeface="OCR A Std"/>
              </a:rPr>
              <a:t>barada</a:t>
            </a:r>
            <a:r>
              <a:rPr lang="en-US" dirty="0">
                <a:solidFill>
                  <a:srgbClr val="FFFFFF"/>
                </a:solidFill>
                <a:latin typeface="OCR A Std"/>
                <a:cs typeface="OCR A Std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OCR A Std"/>
                <a:cs typeface="OCR A Std"/>
              </a:rPr>
              <a:t>nikto</a:t>
            </a:r>
            <a:endParaRPr lang="en-US" dirty="0">
              <a:solidFill>
                <a:srgbClr val="FFFFFF"/>
              </a:solidFill>
              <a:latin typeface="OCR A Std"/>
              <a:cs typeface="OCR A Std"/>
            </a:endParaRPr>
          </a:p>
        </p:txBody>
      </p:sp>
    </p:spTree>
    <p:extLst>
      <p:ext uri="{BB962C8B-B14F-4D97-AF65-F5344CB8AC3E}">
        <p14:creationId xmlns:p14="http://schemas.microsoft.com/office/powerpoint/2010/main" val="426637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example of static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java.lang.Math</a:t>
            </a:r>
            <a:endParaRPr lang="en-US" sz="3600" dirty="0" smtClean="0"/>
          </a:p>
          <a:p>
            <a:r>
              <a:rPr lang="en-US" sz="2000" dirty="0"/>
              <a:t>http://</a:t>
            </a:r>
            <a:r>
              <a:rPr lang="en-US" sz="2000" dirty="0" err="1"/>
              <a:t>docs.oracle.com</a:t>
            </a:r>
            <a:r>
              <a:rPr lang="en-US" sz="2000" dirty="0"/>
              <a:t>/</a:t>
            </a:r>
            <a:r>
              <a:rPr lang="en-US" sz="2000" dirty="0" err="1"/>
              <a:t>javase</a:t>
            </a:r>
            <a:r>
              <a:rPr lang="en-US" sz="2000" dirty="0"/>
              <a:t>/7/docs/</a:t>
            </a:r>
            <a:r>
              <a:rPr lang="en-US" sz="2000" dirty="0" err="1"/>
              <a:t>api</a:t>
            </a:r>
            <a:r>
              <a:rPr lang="en-US" sz="2000" dirty="0"/>
              <a:t>/java/</a:t>
            </a:r>
            <a:r>
              <a:rPr lang="en-US" sz="2000" dirty="0" err="1"/>
              <a:t>lang</a:t>
            </a:r>
            <a:r>
              <a:rPr lang="en-US" sz="2000" dirty="0"/>
              <a:t>/</a:t>
            </a:r>
            <a:r>
              <a:rPr lang="en-US" sz="2000" dirty="0" err="1"/>
              <a:t>Math.html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application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397752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Java application: bunch of classes with at least one class that has this procedure: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800000"/>
                </a:solidFill>
              </a:rPr>
              <a:t>public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b="1" dirty="0" smtClean="0">
                <a:solidFill>
                  <a:srgbClr val="800000"/>
                </a:solidFill>
              </a:rPr>
              <a:t> void</a:t>
            </a:r>
            <a:r>
              <a:rPr lang="en-US" dirty="0" smtClean="0">
                <a:solidFill>
                  <a:srgbClr val="800000"/>
                </a:solidFill>
              </a:rPr>
              <a:t> main(String[] </a:t>
            </a:r>
            <a:r>
              <a:rPr lang="en-US" dirty="0" err="1" smtClean="0">
                <a:solidFill>
                  <a:srgbClr val="800000"/>
                </a:solidFill>
              </a:rPr>
              <a:t>args</a:t>
            </a:r>
            <a:r>
              <a:rPr lang="en-US" dirty="0" smtClean="0">
                <a:solidFill>
                  <a:srgbClr val="80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…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}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352800"/>
            <a:ext cx="34290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String[]: array of elements of type </a:t>
            </a:r>
            <a:r>
              <a:rPr lang="en-US" sz="2400" dirty="0" smtClean="0">
                <a:solidFill>
                  <a:srgbClr val="800000"/>
                </a:solidFill>
              </a:rPr>
              <a:t>String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discuss later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7115951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Running the application effectively calls the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</a:p>
          <a:p>
            <a:endParaRPr lang="en-US" sz="8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Command line arguments can be entered with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5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800000"/>
                </a:solidFill>
              </a:rPr>
              <a:t>     Maintaining info about created objects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724400" y="3124200"/>
            <a:ext cx="4191000" cy="3505200"/>
            <a:chOff x="3886200" y="3733800"/>
            <a:chExt cx="4191000" cy="3505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886200" y="3733800"/>
              <a:ext cx="4191000" cy="3124200"/>
            </a:xfrm>
            <a:prstGeom prst="rect">
              <a:avLst/>
            </a:prstGeom>
            <a:solidFill>
              <a:srgbClr val="FEF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038600" y="4343400"/>
              <a:ext cx="4038600" cy="2895600"/>
              <a:chOff x="2544" y="2736"/>
              <a:chExt cx="2544" cy="1824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840" y="2736"/>
                <a:ext cx="1152" cy="1152"/>
                <a:chOff x="4416" y="2592"/>
                <a:chExt cx="1152" cy="1152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4416" y="2976"/>
                  <a:ext cx="1152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4416" y="2592"/>
                  <a:ext cx="672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W@12</a:t>
                  </a:r>
                  <a:endParaRPr lang="en-US" dirty="0"/>
                </a:p>
              </p:txBody>
            </p:sp>
            <p:sp>
              <p:nvSpPr>
                <p:cNvPr id="20" name="Rectangle 10"/>
                <p:cNvSpPr>
                  <a:spLocks noChangeArrowheads="1"/>
                </p:cNvSpPr>
                <p:nvPr/>
              </p:nvSpPr>
              <p:spPr bwMode="auto">
                <a:xfrm>
                  <a:off x="5280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2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528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Bid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2544" y="2736"/>
                <a:ext cx="1200" cy="1152"/>
                <a:chOff x="2832" y="2592"/>
                <a:chExt cx="1200" cy="1152"/>
              </a:xfrm>
            </p:grpSpPr>
            <p:sp>
              <p:nvSpPr>
                <p:cNvPr id="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200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32" y="2592"/>
                  <a:ext cx="624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err="1" smtClean="0"/>
                    <a:t>W@bd</a:t>
                  </a:r>
                  <a:endParaRPr lang="en-US" dirty="0"/>
                </a:p>
              </p:txBody>
            </p:sp>
            <p:sp>
              <p:nvSpPr>
                <p:cNvPr id="15" name="Rectangle 16"/>
                <p:cNvSpPr>
                  <a:spLocks noChangeArrowheads="1"/>
                </p:cNvSpPr>
                <p:nvPr/>
              </p:nvSpPr>
              <p:spPr bwMode="auto">
                <a:xfrm>
                  <a:off x="3744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16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3360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Ob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0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</p:grp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3600" y="3984"/>
                <a:ext cx="76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numObjects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4512" y="3984"/>
                <a:ext cx="384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4128" y="4272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Box for W</a:t>
                </a:r>
                <a:endParaRPr lang="en-US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48396" y="1719417"/>
            <a:ext cx="429980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W {</a:t>
            </a:r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numObjects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    …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1910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contain the number of Objects of class </a:t>
            </a:r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 smtClean="0"/>
              <a:t> that have been created, simply increment it in constructors.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" y="31242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W(…) {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…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 = 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            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Singleton {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Singleton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 = </a:t>
            </a:r>
            <a:r>
              <a:rPr lang="en-US" sz="2400" dirty="0"/>
              <a:t>new Singleton();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Singleton() { }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 ...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constructor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Singleton </a:t>
            </a:r>
            <a:r>
              <a:rPr lang="en-US" sz="2400" dirty="0" err="1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</a:t>
            </a:r>
            <a:r>
              <a:rPr lang="en-US" sz="2400" dirty="0" smtClean="0"/>
              <a:t>INSTANCE;</a:t>
            </a:r>
            <a:endParaRPr lang="en-US" sz="2400" dirty="0"/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800000"/>
                </a:solidFill>
              </a:rPr>
              <a:t>     Implementing the Singleton pattern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34000" y="3581400"/>
            <a:ext cx="3581400" cy="2667000"/>
          </a:xfrm>
          <a:prstGeom prst="rect">
            <a:avLst/>
          </a:prstGeom>
          <a:solidFill>
            <a:srgbClr val="FEF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91200" y="3733800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672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Singleton@x3k3</a:t>
              </a:r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07" y="2976"/>
              <a:ext cx="461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Singleton</a:t>
              </a:r>
              <a:endParaRPr lang="en-US" sz="2400" dirty="0"/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562600" y="5751115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629400" y="6172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/>
              <a:t>Box for Singleton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343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one Singleton can ever exist.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934200" y="5715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Singleton@x3k3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class hierarchy: </a:t>
            </a:r>
            <a:r>
              <a:rPr lang="en-US" dirty="0" err="1" smtClean="0"/>
              <a:t>Minecraft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410200"/>
            <a:ext cx="8153400" cy="1143000"/>
          </a:xfrm>
        </p:spPr>
        <p:txBody>
          <a:bodyPr/>
          <a:lstStyle/>
          <a:p>
            <a:r>
              <a:rPr lang="en-US" dirty="0" smtClean="0"/>
              <a:t>MCP: </a:t>
            </a:r>
            <a:r>
              <a:rPr lang="en-US" dirty="0" err="1" smtClean="0"/>
              <a:t>Minecraft</a:t>
            </a:r>
            <a:r>
              <a:rPr lang="en-US" dirty="0" smtClean="0"/>
              <a:t> </a:t>
            </a:r>
            <a:r>
              <a:rPr lang="en-US" dirty="0"/>
              <a:t>coder pack </a:t>
            </a: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http://mcp.ocean-</a:t>
            </a:r>
            <a:r>
              <a:rPr lang="en-US" sz="2400" dirty="0" smtClean="0">
                <a:hlinkClick r:id="rId2"/>
              </a:rPr>
              <a:t>labs.de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Warning: Decompiled code with no comments </a:t>
            </a:r>
            <a:r>
              <a:rPr lang="en-US" sz="2400" dirty="0" smtClean="0">
                <a:sym typeface="Wingdings"/>
              </a:rPr>
              <a:t></a:t>
            </a:r>
            <a:endParaRPr lang="en-US" dirty="0"/>
          </a:p>
        </p:txBody>
      </p:sp>
      <p:pic>
        <p:nvPicPr>
          <p:cNvPr id="5" name="Picture 4" descr="Minecraft-36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76400"/>
            <a:ext cx="520038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0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AD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91573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866550" y="2120327"/>
            <a:ext cx="7471860" cy="2211192"/>
            <a:chOff x="798380" y="2120327"/>
            <a:chExt cx="7471860" cy="2211192"/>
          </a:xfrm>
        </p:grpSpPr>
        <p:grpSp>
          <p:nvGrpSpPr>
            <p:cNvPr id="27" name="Group 26"/>
            <p:cNvGrpSpPr/>
            <p:nvPr/>
          </p:nvGrpSpPr>
          <p:grpSpPr>
            <a:xfrm>
              <a:off x="798380" y="2120327"/>
              <a:ext cx="3141570" cy="1989497"/>
              <a:chOff x="798380" y="2120327"/>
              <a:chExt cx="3141570" cy="198949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98380" y="3586604"/>
                <a:ext cx="31415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lang="en-US" sz="1400" dirty="0" smtClean="0">
                    <a:solidFill>
                      <a:prstClr val="black"/>
                    </a:solidFill>
                    <a:latin typeface="Helvetica"/>
                    <a:cs typeface="Helvetica"/>
                  </a:rPr>
                  <a:t>We are recruiting developers for the Fall semester.</a:t>
                </a:r>
                <a:endParaRPr lang="en-US" sz="1400" dirty="0">
                  <a:solidFill>
                    <a:prstClr val="black"/>
                  </a:solidFill>
                  <a:latin typeface="Helvetica"/>
                  <a:cs typeface="Helvetica"/>
                </a:endParaRPr>
              </a:p>
            </p:txBody>
          </p:sp>
          <p:pic>
            <p:nvPicPr>
              <p:cNvPr id="9" name="Picture 8" descr="CUADDevelop100x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89510" y="2120327"/>
                <a:ext cx="1371600" cy="1371600"/>
              </a:xfrm>
              <a:prstGeom prst="rect">
                <a:avLst/>
              </a:prstGeom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4602480" y="2120327"/>
              <a:ext cx="3667760" cy="2211192"/>
              <a:chOff x="4602480" y="2120327"/>
              <a:chExt cx="3667760" cy="221119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602480" y="3592855"/>
                <a:ext cx="366776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lang="en-US" sz="1400" dirty="0" smtClean="0">
                    <a:solidFill>
                      <a:prstClr val="black"/>
                    </a:solidFill>
                    <a:latin typeface="Helvetica"/>
                    <a:cs typeface="Helvetica"/>
                  </a:rPr>
                  <a:t>We will also be offering a training program for interested, but inexperienced developers that will teach Swift and iOS8.</a:t>
                </a:r>
                <a:endParaRPr lang="en-US" sz="1400" dirty="0">
                  <a:solidFill>
                    <a:prstClr val="black"/>
                  </a:solidFill>
                  <a:latin typeface="Helvetica"/>
                  <a:cs typeface="Helvetica"/>
                </a:endParaRPr>
              </a:p>
            </p:txBody>
          </p:sp>
          <p:pic>
            <p:nvPicPr>
              <p:cNvPr id="10" name="Picture 9" descr="CUADLearn100x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70550" y="2120327"/>
                <a:ext cx="1358900" cy="1358900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1455010" y="6299200"/>
            <a:ext cx="2586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srgbClr val="16775C"/>
                </a:solidFill>
                <a:latin typeface="Calibri"/>
              </a:rPr>
              <a:t>Website: CUAPPDEV.ORG</a:t>
            </a:r>
            <a:endParaRPr lang="en-US" dirty="0">
              <a:solidFill>
                <a:srgbClr val="16775C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4910" y="6289040"/>
            <a:ext cx="304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srgbClr val="16775C"/>
                </a:solidFill>
                <a:latin typeface="Calibri"/>
              </a:rPr>
              <a:t>Email: INFO@CUAPPDEV.ORG</a:t>
            </a:r>
            <a:endParaRPr lang="en-US" dirty="0">
              <a:solidFill>
                <a:srgbClr val="16775C"/>
              </a:solidFill>
              <a:latin typeface="Calibri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27790" y="4678680"/>
            <a:ext cx="7461400" cy="1371600"/>
            <a:chOff x="627790" y="4678680"/>
            <a:chExt cx="7461400" cy="1371600"/>
          </a:xfrm>
        </p:grpSpPr>
        <p:grpSp>
          <p:nvGrpSpPr>
            <p:cNvPr id="22" name="Group 21"/>
            <p:cNvGrpSpPr/>
            <p:nvPr/>
          </p:nvGrpSpPr>
          <p:grpSpPr>
            <a:xfrm>
              <a:off x="627790" y="4678680"/>
              <a:ext cx="5962339" cy="1371600"/>
              <a:chOff x="2155981" y="4566920"/>
              <a:chExt cx="5962339" cy="137160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213830" y="4566920"/>
                <a:ext cx="2904490" cy="1371600"/>
                <a:chOff x="4810760" y="4394200"/>
                <a:chExt cx="2904490" cy="1371600"/>
              </a:xfrm>
            </p:grpSpPr>
            <p:pic>
              <p:nvPicPr>
                <p:cNvPr id="18" name="Picture 17" descr="sep4ical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10760" y="4394200"/>
                  <a:ext cx="1371600" cy="1371600"/>
                </a:xfrm>
                <a:prstGeom prst="rect">
                  <a:avLst/>
                </a:prstGeom>
              </p:spPr>
            </p:pic>
            <p:pic>
              <p:nvPicPr>
                <p:cNvPr id="19" name="Picture 18" descr="sep8ical.png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43650" y="4394200"/>
                  <a:ext cx="1371600" cy="1371600"/>
                </a:xfrm>
                <a:prstGeom prst="rect">
                  <a:avLst/>
                </a:prstGeom>
              </p:spPr>
            </p:pic>
          </p:grpSp>
          <p:sp>
            <p:nvSpPr>
              <p:cNvPr id="21" name="TextBox 20"/>
              <p:cNvSpPr txBox="1"/>
              <p:nvPr/>
            </p:nvSpPr>
            <p:spPr>
              <a:xfrm>
                <a:off x="2155981" y="4886960"/>
                <a:ext cx="27312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3600" dirty="0" smtClean="0">
                    <a:solidFill>
                      <a:prstClr val="black"/>
                    </a:solidFill>
                    <a:latin typeface="Calibri"/>
                  </a:rPr>
                  <a:t>Info Sessions:</a:t>
                </a:r>
                <a:endParaRPr lang="en-US" sz="36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948170" y="4902815"/>
              <a:ext cx="114102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Olin Hall</a:t>
              </a:r>
            </a:p>
            <a:p>
              <a:pPr defTabSz="457200"/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Room 155</a:t>
              </a:r>
            </a:p>
            <a:p>
              <a:pPr defTabSz="457200"/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5:00PM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41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A0</a:t>
            </a:r>
            <a:r>
              <a:rPr lang="en-US" dirty="0" smtClean="0"/>
              <a:t> </a:t>
            </a:r>
            <a:r>
              <a:rPr lang="en-US" dirty="0"/>
              <a:t>will be graded soon —everyone who submitted it gets full credit.</a:t>
            </a:r>
          </a:p>
          <a:p>
            <a:pPr lvl="1"/>
            <a:r>
              <a:rPr lang="en-US" dirty="0"/>
              <a:t>It was simple enough that there is no need for us to check </a:t>
            </a:r>
            <a:r>
              <a:rPr lang="en-US" dirty="0" smtClean="0"/>
              <a:t>anything.</a:t>
            </a:r>
          </a:p>
          <a:p>
            <a:r>
              <a:rPr lang="en-US" b="1" dirty="0" smtClean="0"/>
              <a:t>A1</a:t>
            </a:r>
            <a:r>
              <a:rPr lang="en-US" dirty="0" smtClean="0"/>
              <a:t> </a:t>
            </a:r>
            <a:r>
              <a:rPr lang="en-US" dirty="0"/>
              <a:t>is due Saturday night. </a:t>
            </a:r>
          </a:p>
          <a:p>
            <a:pPr lvl="1"/>
            <a:r>
              <a:rPr lang="en-US" dirty="0"/>
              <a:t>We will try to get more consultants to be available </a:t>
            </a:r>
            <a:r>
              <a:rPr lang="en-US" dirty="0" smtClean="0"/>
              <a:t>Saturday</a:t>
            </a:r>
            <a:endParaRPr lang="en-US" dirty="0"/>
          </a:p>
          <a:p>
            <a:pPr lvl="1"/>
            <a:r>
              <a:rPr lang="en-US" dirty="0" smtClean="0"/>
              <a:t>Check </a:t>
            </a:r>
            <a:r>
              <a:rPr lang="en-US" dirty="0"/>
              <a:t>the schedule on the course website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b="1" dirty="0" smtClean="0"/>
              <a:t>Groups: </a:t>
            </a:r>
            <a:r>
              <a:rPr lang="en-US" dirty="0" smtClean="0"/>
              <a:t>If </a:t>
            </a:r>
            <a:r>
              <a:rPr lang="en-US" dirty="0"/>
              <a:t>you are going to form a group/team of two people, do it BEFORE you submit.</a:t>
            </a:r>
          </a:p>
          <a:p>
            <a:pPr lvl="2"/>
            <a:r>
              <a:rPr lang="en-US" dirty="0"/>
              <a:t>Both members must do something: one invites and the other accepts. Thereafter, only ONE member has to submit the files.</a:t>
            </a:r>
            <a:endParaRPr lang="en-US" dirty="0" smtClean="0"/>
          </a:p>
          <a:p>
            <a:r>
              <a:rPr lang="en-US" b="1" dirty="0" smtClean="0"/>
              <a:t>A2: Practice with Strings</a:t>
            </a:r>
          </a:p>
          <a:p>
            <a:pPr lvl="1"/>
            <a:r>
              <a:rPr lang="en-US" dirty="0" smtClean="0"/>
              <a:t>Assignment available now on web + CMS</a:t>
            </a:r>
          </a:p>
          <a:p>
            <a:pPr lvl="1"/>
            <a:r>
              <a:rPr lang="en-US" dirty="0" smtClean="0"/>
              <a:t>Due on CMS by Friday, 12 September.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8000"/>
                </a:solidFill>
              </a:rPr>
              <a:t>R</a:t>
            </a:r>
            <a:r>
              <a:rPr lang="en-US" sz="3600" dirty="0" smtClean="0">
                <a:solidFill>
                  <a:srgbClr val="008000"/>
                </a:solidFill>
              </a:rPr>
              <a:t>eferences 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bit about testing and test cases</a:t>
            </a:r>
          </a:p>
          <a:p>
            <a:r>
              <a:rPr lang="en-US" sz="2400" dirty="0" smtClean="0"/>
              <a:t>Class Object, </a:t>
            </a:r>
            <a:r>
              <a:rPr lang="en-US" sz="2400" dirty="0" err="1" smtClean="0">
                <a:solidFill>
                  <a:srgbClr val="FF0000"/>
                </a:solidFill>
              </a:rPr>
              <a:t>superest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class of them all.</a:t>
            </a:r>
            <a:br>
              <a:rPr lang="en-US" sz="2400" dirty="0" smtClean="0"/>
            </a:br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008000"/>
                </a:solidFill>
              </a:rPr>
              <a:t>Text: C.23  </a:t>
            </a:r>
            <a:r>
              <a:rPr lang="en-US" sz="2400" dirty="0" smtClean="0">
                <a:solidFill>
                  <a:srgbClr val="800000"/>
                </a:solidFill>
              </a:rPr>
              <a:t>slide 30</a:t>
            </a:r>
          </a:p>
          <a:p>
            <a:r>
              <a:rPr lang="en-US" sz="2400" dirty="0" smtClean="0"/>
              <a:t>Function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 </a:t>
            </a:r>
            <a:r>
              <a:rPr lang="en-US" sz="2400" dirty="0" smtClean="0">
                <a:solidFill>
                  <a:srgbClr val="008000"/>
                </a:solidFill>
              </a:rPr>
              <a:t>C.24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Overriding a method </a:t>
            </a:r>
            <a:r>
              <a:rPr lang="en-US" sz="2400" dirty="0" smtClean="0">
                <a:solidFill>
                  <a:srgbClr val="008000"/>
                </a:solidFill>
              </a:rPr>
              <a:t>C15–C16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Static components (methods and fields) </a:t>
            </a:r>
            <a:r>
              <a:rPr lang="en-US" sz="2400" dirty="0" smtClean="0">
                <a:solidFill>
                  <a:srgbClr val="008000"/>
                </a:solidFill>
              </a:rPr>
              <a:t>B.27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21, 45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Java application: a program with a class that declares a method with this signature: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static void </a:t>
            </a:r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(String[]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Read the text, Appendix A.1–A.3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Read the text, about the if-statement: A.38–A.40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2. Format Conventions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4.5 About then-part and else-part of if-statement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Minecraft-3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3200400" cy="22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Specifications of </a:t>
            </a:r>
            <a:r>
              <a:rPr lang="en-US" sz="3200" dirty="0" err="1" smtClean="0">
                <a:solidFill>
                  <a:srgbClr val="800000"/>
                </a:solidFill>
              </a:rPr>
              <a:t>boolean</a:t>
            </a:r>
            <a:r>
              <a:rPr lang="en-US" sz="3200" dirty="0" smtClean="0">
                <a:solidFill>
                  <a:srgbClr val="800000"/>
                </a:solidFill>
              </a:rPr>
              <a:t> functions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153400" cy="91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/** Return true if this Bee is male and false if not.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boolean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isMale</a:t>
            </a:r>
            <a:r>
              <a:rPr lang="en-US" sz="2400" dirty="0" smtClean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8600" y="1905000"/>
            <a:ext cx="8534400" cy="1752600"/>
            <a:chOff x="228600" y="1905000"/>
            <a:chExt cx="8534400" cy="1752600"/>
          </a:xfrm>
        </p:grpSpPr>
        <p:sp>
          <p:nvSpPr>
            <p:cNvPr id="10" name="Content Placeholder 3"/>
            <p:cNvSpPr txBox="1">
              <a:spLocks/>
            </p:cNvSpPr>
            <p:nvPr/>
          </p:nvSpPr>
          <p:spPr>
            <a:xfrm>
              <a:off x="228600" y="2286000"/>
              <a:ext cx="5181600" cy="914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/** Return “this Bee is male”. */</a:t>
              </a: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400" dirty="0" smtClean="0">
                  <a:latin typeface="Times New Roman"/>
                  <a:cs typeface="Times New Roman"/>
                </a:rPr>
                <a:t>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boolean</a:t>
              </a:r>
              <a:r>
                <a:rPr lang="en-US" sz="2400" dirty="0" smtClean="0">
                  <a:latin typeface="Times New Roman"/>
                  <a:cs typeface="Times New Roman"/>
                </a:rPr>
                <a:t>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isMale</a:t>
              </a:r>
              <a:r>
                <a:rPr lang="en-US" sz="2400" dirty="0" smtClean="0">
                  <a:latin typeface="Times New Roman"/>
                  <a:cs typeface="Times New Roman"/>
                </a:rPr>
                <a:t>()</a:t>
              </a:r>
            </a:p>
          </p:txBody>
        </p:sp>
        <p:sp>
          <p:nvSpPr>
            <p:cNvPr id="11" name="Content Placeholder 3"/>
            <p:cNvSpPr txBox="1">
              <a:spLocks/>
            </p:cNvSpPr>
            <p:nvPr/>
          </p:nvSpPr>
          <p:spPr>
            <a:xfrm>
              <a:off x="4953000" y="1905000"/>
              <a:ext cx="3810000" cy="1752600"/>
            </a:xfrm>
            <a:prstGeom prst="rect">
              <a:avLst/>
            </a:prstGeom>
            <a:solidFill>
              <a:srgbClr val="FFF7F3"/>
            </a:solidFill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Says same thing. Shorter, no case analysis. Think of it as </a:t>
              </a: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latin typeface="Times New Roman"/>
                  <a:cs typeface="Times New Roman"/>
                </a:rPr>
                <a:t>   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return value of sentence</a:t>
              </a: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  “this Bee is male”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" y="3733800"/>
            <a:ext cx="8153400" cy="1295400"/>
            <a:chOff x="457200" y="4267200"/>
            <a:chExt cx="8153400" cy="1295400"/>
          </a:xfrm>
        </p:grpSpPr>
        <p:sp>
          <p:nvSpPr>
            <p:cNvPr id="13" name="Content Placeholder 3"/>
            <p:cNvSpPr txBox="1">
              <a:spLocks/>
            </p:cNvSpPr>
            <p:nvPr/>
          </p:nvSpPr>
          <p:spPr>
            <a:xfrm>
              <a:off x="2514600" y="4267200"/>
              <a:ext cx="6096000" cy="1295400"/>
            </a:xfrm>
            <a:prstGeom prst="rect">
              <a:avLst/>
            </a:prstGeom>
            <a:solidFill>
              <a:srgbClr val="FFF3EB"/>
            </a:solidFill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Do you say, “it returns absolute value of -20?</a:t>
              </a: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Of course not. Mathematicians say simply</a:t>
              </a:r>
              <a:br>
                <a:rPr lang="en-US" sz="2400" dirty="0" smtClean="0">
                  <a:latin typeface="Times New Roman"/>
                  <a:cs typeface="Times New Roman"/>
                </a:rPr>
              </a:br>
              <a:r>
                <a:rPr lang="en-US" sz="2400" dirty="0" smtClean="0">
                  <a:latin typeface="Times New Roman"/>
                  <a:cs typeface="Times New Roman"/>
                </a:rPr>
                <a:t>“that’s the absolute value of 60</a:t>
              </a:r>
            </a:p>
          </p:txBody>
        </p:sp>
        <p:sp>
          <p:nvSpPr>
            <p:cNvPr id="14" name="Content Placeholder 3"/>
            <p:cNvSpPr txBox="1">
              <a:spLocks/>
            </p:cNvSpPr>
            <p:nvPr/>
          </p:nvSpPr>
          <p:spPr>
            <a:xfrm>
              <a:off x="457200" y="4267200"/>
              <a:ext cx="1524000" cy="914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abs(-20)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" y="5105400"/>
            <a:ext cx="8458199" cy="1288197"/>
            <a:chOff x="304800" y="5105400"/>
            <a:chExt cx="8458199" cy="1288197"/>
          </a:xfrm>
        </p:grpSpPr>
        <p:sp>
          <p:nvSpPr>
            <p:cNvPr id="16" name="Rectangle 15"/>
            <p:cNvSpPr/>
            <p:nvPr/>
          </p:nvSpPr>
          <p:spPr>
            <a:xfrm>
              <a:off x="304800" y="5105400"/>
              <a:ext cx="35317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/** </a:t>
              </a:r>
              <a:r>
                <a:rPr lang="en-US" sz="2400" dirty="0" smtClean="0">
                  <a:latin typeface="Times New Roman"/>
                  <a:cs typeface="Times New Roman"/>
                </a:rPr>
                <a:t>= “</a:t>
              </a:r>
              <a:r>
                <a:rPr lang="en-US" sz="2400" dirty="0">
                  <a:latin typeface="Times New Roman"/>
                  <a:cs typeface="Times New Roman"/>
                </a:rPr>
                <a:t>this </a:t>
              </a:r>
              <a:r>
                <a:rPr lang="en-US" sz="2400" dirty="0" smtClean="0">
                  <a:latin typeface="Times New Roman"/>
                  <a:cs typeface="Times New Roman"/>
                </a:rPr>
                <a:t>Bee is </a:t>
              </a:r>
              <a:r>
                <a:rPr lang="en-US" sz="2400" dirty="0">
                  <a:latin typeface="Times New Roman"/>
                  <a:cs typeface="Times New Roman"/>
                </a:rPr>
                <a:t>male”. */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0" y="5562600"/>
              <a:ext cx="6476999" cy="830997"/>
            </a:xfrm>
            <a:prstGeom prst="rect">
              <a:avLst/>
            </a:prstGeom>
            <a:solidFill>
              <a:srgbClr val="FFFF8B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Read as: the call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isMale</a:t>
              </a:r>
              <a:r>
                <a:rPr lang="en-US" sz="2400" dirty="0" smtClean="0">
                  <a:latin typeface="Times New Roman"/>
                  <a:cs typeface="Times New Roman"/>
                </a:rPr>
                <a:t>() equals the value of the sentence “this Bee is male”.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700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 A bit about testing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 dirty="0" smtClean="0">
                <a:solidFill>
                  <a:srgbClr val="8B008C"/>
                </a:solidFill>
              </a:rPr>
              <a:t>Test </a:t>
            </a:r>
            <a:r>
              <a:rPr lang="en-US" b="1" dirty="0">
                <a:solidFill>
                  <a:srgbClr val="8B008C"/>
                </a:solidFill>
              </a:rPr>
              <a:t>case</a:t>
            </a:r>
            <a:r>
              <a:rPr lang="en-US" dirty="0"/>
              <a:t>: S</a:t>
            </a:r>
            <a:r>
              <a:rPr lang="en-US" dirty="0" smtClean="0"/>
              <a:t>et </a:t>
            </a:r>
            <a:r>
              <a:rPr lang="en-US" dirty="0"/>
              <a:t>of input values, together with the expected output.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04800" y="2065337"/>
            <a:ext cx="7924800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Develop test cases for a method from its specification --- even before you write the </a:t>
            </a:r>
            <a:r>
              <a:rPr lang="en-US" dirty="0" smtClean="0"/>
              <a:t>method</a:t>
            </a:r>
            <a:r>
              <a:rPr lang="en-US" altLang="ja-JP" dirty="0" smtClean="0"/>
              <a:t>s </a:t>
            </a:r>
            <a:r>
              <a:rPr lang="en-US" altLang="ja-JP" dirty="0"/>
              <a:t>body.</a:t>
            </a:r>
            <a:endParaRPr lang="en-US" dirty="0"/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304800" y="2971800"/>
            <a:ext cx="8610600" cy="208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/** = number of vowels in word w.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Precondition: w contains at least one letter and nothing but </a:t>
            </a:r>
            <a:r>
              <a:rPr lang="en-US" dirty="0" smtClean="0">
                <a:solidFill>
                  <a:srgbClr val="008000"/>
                </a:solidFill>
              </a:rPr>
              <a:t>letters *</a:t>
            </a:r>
            <a:r>
              <a:rPr lang="en-US" dirty="0">
                <a:solidFill>
                  <a:srgbClr val="008000"/>
                </a:solidFill>
              </a:rPr>
              <a:t>/</a:t>
            </a:r>
          </a:p>
          <a:p>
            <a:pPr>
              <a:spcBef>
                <a:spcPct val="10000"/>
              </a:spcBef>
            </a:pP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numberOfVowels</a:t>
            </a:r>
            <a:r>
              <a:rPr lang="en-US" dirty="0"/>
              <a:t>(String w) {</a:t>
            </a:r>
          </a:p>
          <a:p>
            <a:pPr>
              <a:spcBef>
                <a:spcPct val="10000"/>
              </a:spcBef>
            </a:pP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    …</a:t>
            </a:r>
            <a:endParaRPr lang="en-US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/>
              <a:t>}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172200" y="4114800"/>
            <a:ext cx="2819400" cy="1938992"/>
          </a:xfrm>
          <a:prstGeom prst="rect">
            <a:avLst/>
          </a:prstGeom>
          <a:solidFill>
            <a:srgbClr val="F8DFF0"/>
          </a:solidFill>
          <a:ln w="9525">
            <a:solidFill>
              <a:srgbClr val="FFFFC8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Developing test cases first, in </a:t>
            </a:r>
            <a:r>
              <a:rPr lang="ja-JP" altLang="en-US" dirty="0"/>
              <a:t>“</a:t>
            </a:r>
            <a:r>
              <a:rPr lang="en-US" altLang="ja-JP" dirty="0"/>
              <a:t>critique</a:t>
            </a:r>
            <a:r>
              <a:rPr lang="ja-JP" altLang="en-US" dirty="0"/>
              <a:t>”</a:t>
            </a:r>
            <a:r>
              <a:rPr lang="en-US" altLang="ja-JP" dirty="0"/>
              <a:t> mode, can prevent wasted </a:t>
            </a:r>
            <a:r>
              <a:rPr lang="en-US" altLang="ja-JP" dirty="0" smtClean="0"/>
              <a:t>work and errors.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257800"/>
            <a:ext cx="5365171" cy="1200328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vowels in each of these words?</a:t>
            </a:r>
          </a:p>
          <a:p>
            <a:r>
              <a:rPr lang="en-US" sz="2400" dirty="0" smtClean="0"/>
              <a:t>      creek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syzygy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cases for number of children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304800" y="1752600"/>
            <a:ext cx="2574236" cy="2057401"/>
            <a:chOff x="1143000" y="762000"/>
            <a:chExt cx="2514600" cy="2464947"/>
          </a:xfrm>
        </p:grpSpPr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219200" y="1066800"/>
              <a:ext cx="2438400" cy="216014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" name="TextBox 52"/>
            <p:cNvSpPr txBox="1">
              <a:spLocks noChangeArrowheads="1"/>
            </p:cNvSpPr>
            <p:nvPr/>
          </p:nvSpPr>
          <p:spPr bwMode="auto">
            <a:xfrm>
              <a:off x="1981200" y="1600200"/>
              <a:ext cx="14478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Child 2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  <p:sp>
          <p:nvSpPr>
            <p:cNvPr id="8" name="TextBox 53"/>
            <p:cNvSpPr txBox="1">
              <a:spLocks noChangeArrowheads="1"/>
            </p:cNvSpPr>
            <p:nvPr/>
          </p:nvSpPr>
          <p:spPr bwMode="auto">
            <a:xfrm>
              <a:off x="2005915" y="2131415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j0</a:t>
              </a:r>
            </a:p>
          </p:txBody>
        </p:sp>
        <p:sp>
          <p:nvSpPr>
            <p:cNvPr id="9" name="TextBox 54"/>
            <p:cNvSpPr txBox="1">
              <a:spLocks noChangeArrowheads="1"/>
            </p:cNvSpPr>
            <p:nvPr/>
          </p:nvSpPr>
          <p:spPr bwMode="auto">
            <a:xfrm>
              <a:off x="1143000" y="2131416"/>
              <a:ext cx="792872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mom</a:t>
              </a:r>
            </a:p>
          </p:txBody>
        </p:sp>
        <p:sp>
          <p:nvSpPr>
            <p:cNvPr id="10" name="TextBox 55"/>
            <p:cNvSpPr txBox="1">
              <a:spLocks noChangeArrowheads="1"/>
            </p:cNvSpPr>
            <p:nvPr/>
          </p:nvSpPr>
          <p:spPr bwMode="auto">
            <a:xfrm>
              <a:off x="2241100" y="2131416"/>
              <a:ext cx="688334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pop</a:t>
              </a:r>
            </a:p>
          </p:txBody>
        </p:sp>
        <p:sp>
          <p:nvSpPr>
            <p:cNvPr id="11" name="TextBox 56"/>
            <p:cNvSpPr txBox="1">
              <a:spLocks noChangeArrowheads="1"/>
            </p:cNvSpPr>
            <p:nvPr/>
          </p:nvSpPr>
          <p:spPr bwMode="auto">
            <a:xfrm>
              <a:off x="1664043" y="2693022"/>
              <a:ext cx="1104790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children</a:t>
              </a:r>
            </a:p>
          </p:txBody>
        </p:sp>
        <p:sp>
          <p:nvSpPr>
            <p:cNvPr id="12" name="TextBox 57"/>
            <p:cNvSpPr txBox="1">
              <a:spLocks noChangeArrowheads="1"/>
            </p:cNvSpPr>
            <p:nvPr/>
          </p:nvSpPr>
          <p:spPr bwMode="auto">
            <a:xfrm>
              <a:off x="2929433" y="2131415"/>
              <a:ext cx="499567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w0</a:t>
              </a: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2899132" y="2693022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0</a:t>
              </a:r>
            </a:p>
          </p:txBody>
        </p:sp>
        <p:sp>
          <p:nvSpPr>
            <p:cNvPr id="14" name="TextBox 60"/>
            <p:cNvSpPr txBox="1">
              <a:spLocks noChangeArrowheads="1"/>
            </p:cNvSpPr>
            <p:nvPr/>
          </p:nvSpPr>
          <p:spPr bwMode="auto">
            <a:xfrm>
              <a:off x="1143000" y="1600201"/>
              <a:ext cx="777176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name</a:t>
              </a:r>
            </a:p>
          </p:txBody>
        </p: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>
              <a:off x="2743200" y="1066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Elephant</a:t>
              </a:r>
              <a:endParaRPr lang="en-US" sz="1800" dirty="0"/>
            </a:p>
          </p:txBody>
        </p:sp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1219200" y="762000"/>
              <a:ext cx="762000" cy="30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 smtClean="0"/>
                <a:t>s0</a:t>
              </a:r>
              <a:endParaRPr lang="en-US" sz="2200" dirty="0"/>
            </a:p>
          </p:txBody>
        </p:sp>
      </p:grpSp>
      <p:grpSp>
        <p:nvGrpSpPr>
          <p:cNvPr id="18" name="Group 80"/>
          <p:cNvGrpSpPr>
            <a:grpSpLocks/>
          </p:cNvGrpSpPr>
          <p:nvPr/>
        </p:nvGrpSpPr>
        <p:grpSpPr bwMode="auto">
          <a:xfrm>
            <a:off x="228600" y="4267199"/>
            <a:ext cx="2650436" cy="2286001"/>
            <a:chOff x="1068565" y="762000"/>
            <a:chExt cx="2589035" cy="2738830"/>
          </a:xfrm>
        </p:grpSpPr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1219200" y="1066800"/>
              <a:ext cx="2438400" cy="243403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TextBox 82"/>
            <p:cNvSpPr txBox="1">
              <a:spLocks noChangeArrowheads="1"/>
            </p:cNvSpPr>
            <p:nvPr/>
          </p:nvSpPr>
          <p:spPr bwMode="auto">
            <a:xfrm>
              <a:off x="1981200" y="1600200"/>
              <a:ext cx="14478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Mumsie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  <p:sp>
          <p:nvSpPr>
            <p:cNvPr id="21" name="TextBox 83"/>
            <p:cNvSpPr txBox="1">
              <a:spLocks noChangeArrowheads="1"/>
            </p:cNvSpPr>
            <p:nvPr/>
          </p:nvSpPr>
          <p:spPr bwMode="auto">
            <a:xfrm>
              <a:off x="2005913" y="2222710"/>
              <a:ext cx="551346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null</a:t>
              </a:r>
            </a:p>
          </p:txBody>
        </p:sp>
        <p:sp>
          <p:nvSpPr>
            <p:cNvPr id="22" name="TextBox 84"/>
            <p:cNvSpPr txBox="1">
              <a:spLocks noChangeArrowheads="1"/>
            </p:cNvSpPr>
            <p:nvPr/>
          </p:nvSpPr>
          <p:spPr bwMode="auto">
            <a:xfrm>
              <a:off x="1068565" y="2222709"/>
              <a:ext cx="867307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mom</a:t>
              </a:r>
            </a:p>
          </p:txBody>
        </p:sp>
        <p:sp>
          <p:nvSpPr>
            <p:cNvPr id="23" name="TextBox 85"/>
            <p:cNvSpPr txBox="1">
              <a:spLocks noChangeArrowheads="1"/>
            </p:cNvSpPr>
            <p:nvPr/>
          </p:nvSpPr>
          <p:spPr bwMode="auto">
            <a:xfrm>
              <a:off x="2482825" y="2162941"/>
              <a:ext cx="595478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pop</a:t>
              </a:r>
            </a:p>
          </p:txBody>
        </p:sp>
        <p:sp>
          <p:nvSpPr>
            <p:cNvPr id="24" name="TextBox 86"/>
            <p:cNvSpPr txBox="1">
              <a:spLocks noChangeArrowheads="1"/>
            </p:cNvSpPr>
            <p:nvPr/>
          </p:nvSpPr>
          <p:spPr bwMode="auto">
            <a:xfrm>
              <a:off x="1664043" y="2861769"/>
              <a:ext cx="1253659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children</a:t>
              </a:r>
            </a:p>
          </p:txBody>
        </p:sp>
        <p:sp>
          <p:nvSpPr>
            <p:cNvPr id="25" name="TextBox 87"/>
            <p:cNvSpPr txBox="1">
              <a:spLocks noChangeArrowheads="1"/>
            </p:cNvSpPr>
            <p:nvPr/>
          </p:nvSpPr>
          <p:spPr bwMode="auto">
            <a:xfrm>
              <a:off x="3047999" y="2236550"/>
              <a:ext cx="551345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null</a:t>
              </a:r>
            </a:p>
          </p:txBody>
        </p:sp>
        <p:sp>
          <p:nvSpPr>
            <p:cNvPr id="26" name="TextBox 88"/>
            <p:cNvSpPr txBox="1">
              <a:spLocks noChangeArrowheads="1"/>
            </p:cNvSpPr>
            <p:nvPr/>
          </p:nvSpPr>
          <p:spPr bwMode="auto">
            <a:xfrm>
              <a:off x="3048000" y="2861769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1</a:t>
              </a:r>
            </a:p>
          </p:txBody>
        </p:sp>
        <p:sp>
          <p:nvSpPr>
            <p:cNvPr id="27" name="TextBox 90"/>
            <p:cNvSpPr txBox="1">
              <a:spLocks noChangeArrowheads="1"/>
            </p:cNvSpPr>
            <p:nvPr/>
          </p:nvSpPr>
          <p:spPr bwMode="auto">
            <a:xfrm>
              <a:off x="1143000" y="1600200"/>
              <a:ext cx="777176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name</a:t>
              </a:r>
            </a:p>
          </p:txBody>
        </p:sp>
        <p:sp>
          <p:nvSpPr>
            <p:cNvPr id="28" name="Rectangle 48"/>
            <p:cNvSpPr>
              <a:spLocks noChangeArrowheads="1"/>
            </p:cNvSpPr>
            <p:nvPr/>
          </p:nvSpPr>
          <p:spPr bwMode="auto">
            <a:xfrm>
              <a:off x="2743200" y="1066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Elephant</a:t>
              </a:r>
              <a:endParaRPr lang="en-US" sz="1800" dirty="0"/>
            </a:p>
          </p:txBody>
        </p:sp>
        <p:sp>
          <p:nvSpPr>
            <p:cNvPr id="29" name="Rectangle 37"/>
            <p:cNvSpPr>
              <a:spLocks noChangeArrowheads="1"/>
            </p:cNvSpPr>
            <p:nvPr/>
          </p:nvSpPr>
          <p:spPr bwMode="auto">
            <a:xfrm>
              <a:off x="1219200" y="762000"/>
              <a:ext cx="762000" cy="30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/>
                <a:t>j0</a:t>
              </a:r>
            </a:p>
          </p:txBody>
        </p:sp>
      </p:grpSp>
      <p:grpSp>
        <p:nvGrpSpPr>
          <p:cNvPr id="31" name="Group 95"/>
          <p:cNvGrpSpPr>
            <a:grpSpLocks/>
          </p:cNvGrpSpPr>
          <p:nvPr/>
        </p:nvGrpSpPr>
        <p:grpSpPr bwMode="auto">
          <a:xfrm>
            <a:off x="3200400" y="4343400"/>
            <a:ext cx="2650436" cy="2209801"/>
            <a:chOff x="1068565" y="762000"/>
            <a:chExt cx="2589035" cy="2647536"/>
          </a:xfrm>
        </p:grpSpPr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1219200" y="1066800"/>
              <a:ext cx="2438400" cy="23427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" name="TextBox 97"/>
            <p:cNvSpPr txBox="1">
              <a:spLocks noChangeArrowheads="1"/>
            </p:cNvSpPr>
            <p:nvPr/>
          </p:nvSpPr>
          <p:spPr bwMode="auto">
            <a:xfrm>
              <a:off x="2036216" y="1583649"/>
              <a:ext cx="126539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Opa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  <p:sp>
          <p:nvSpPr>
            <p:cNvPr id="34" name="TextBox 98"/>
            <p:cNvSpPr txBox="1">
              <a:spLocks noChangeArrowheads="1"/>
            </p:cNvSpPr>
            <p:nvPr/>
          </p:nvSpPr>
          <p:spPr bwMode="auto">
            <a:xfrm>
              <a:off x="1812912" y="2131416"/>
              <a:ext cx="574002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null</a:t>
              </a:r>
            </a:p>
          </p:txBody>
        </p:sp>
        <p:sp>
          <p:nvSpPr>
            <p:cNvPr id="35" name="TextBox 99"/>
            <p:cNvSpPr txBox="1">
              <a:spLocks noChangeArrowheads="1"/>
            </p:cNvSpPr>
            <p:nvPr/>
          </p:nvSpPr>
          <p:spPr bwMode="auto">
            <a:xfrm>
              <a:off x="1068565" y="2131415"/>
              <a:ext cx="780515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mom</a:t>
              </a:r>
            </a:p>
          </p:txBody>
        </p:sp>
        <p:sp>
          <p:nvSpPr>
            <p:cNvPr id="36" name="TextBox 100"/>
            <p:cNvSpPr txBox="1">
              <a:spLocks noChangeArrowheads="1"/>
            </p:cNvSpPr>
            <p:nvPr/>
          </p:nvSpPr>
          <p:spPr bwMode="auto">
            <a:xfrm>
              <a:off x="2259521" y="2131415"/>
              <a:ext cx="669913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pop</a:t>
              </a:r>
            </a:p>
          </p:txBody>
        </p:sp>
        <p:sp>
          <p:nvSpPr>
            <p:cNvPr id="37" name="TextBox 101"/>
            <p:cNvSpPr txBox="1">
              <a:spLocks noChangeArrowheads="1"/>
            </p:cNvSpPr>
            <p:nvPr/>
          </p:nvSpPr>
          <p:spPr bwMode="auto">
            <a:xfrm>
              <a:off x="1625207" y="2679180"/>
              <a:ext cx="1165103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children</a:t>
              </a:r>
            </a:p>
          </p:txBody>
        </p:sp>
        <p:sp>
          <p:nvSpPr>
            <p:cNvPr id="38" name="TextBox 102"/>
            <p:cNvSpPr txBox="1">
              <a:spLocks noChangeArrowheads="1"/>
            </p:cNvSpPr>
            <p:nvPr/>
          </p:nvSpPr>
          <p:spPr bwMode="auto">
            <a:xfrm>
              <a:off x="2929433" y="2131415"/>
              <a:ext cx="648437" cy="442587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null</a:t>
              </a:r>
            </a:p>
          </p:txBody>
        </p:sp>
        <p:sp>
          <p:nvSpPr>
            <p:cNvPr id="39" name="TextBox 103"/>
            <p:cNvSpPr txBox="1">
              <a:spLocks noChangeArrowheads="1"/>
            </p:cNvSpPr>
            <p:nvPr/>
          </p:nvSpPr>
          <p:spPr bwMode="auto">
            <a:xfrm>
              <a:off x="2920606" y="2679180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1</a:t>
              </a:r>
            </a:p>
          </p:txBody>
        </p:sp>
        <p:sp>
          <p:nvSpPr>
            <p:cNvPr id="41" name="TextBox 105"/>
            <p:cNvSpPr txBox="1">
              <a:spLocks noChangeArrowheads="1"/>
            </p:cNvSpPr>
            <p:nvPr/>
          </p:nvSpPr>
          <p:spPr bwMode="auto">
            <a:xfrm>
              <a:off x="1217433" y="1583650"/>
              <a:ext cx="777176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name</a:t>
              </a:r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2743200" y="1066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Elephant</a:t>
              </a:r>
              <a:endParaRPr lang="en-US" sz="1800" dirty="0"/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1219200" y="762000"/>
              <a:ext cx="762000" cy="30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/>
                <a:t>b0</a:t>
              </a:r>
            </a:p>
          </p:txBody>
        </p:sp>
      </p:grpSp>
      <p:grpSp>
        <p:nvGrpSpPr>
          <p:cNvPr id="45" name="Group 110"/>
          <p:cNvGrpSpPr>
            <a:grpSpLocks/>
          </p:cNvGrpSpPr>
          <p:nvPr/>
        </p:nvGrpSpPr>
        <p:grpSpPr bwMode="auto">
          <a:xfrm>
            <a:off x="3276600" y="1752599"/>
            <a:ext cx="2574236" cy="2057402"/>
            <a:chOff x="1143000" y="762000"/>
            <a:chExt cx="2514600" cy="2464948"/>
          </a:xfrm>
        </p:grpSpPr>
        <p:sp>
          <p:nvSpPr>
            <p:cNvPr id="46" name="Rectangle 37"/>
            <p:cNvSpPr>
              <a:spLocks noChangeArrowheads="1"/>
            </p:cNvSpPr>
            <p:nvPr/>
          </p:nvSpPr>
          <p:spPr bwMode="auto">
            <a:xfrm>
              <a:off x="1219200" y="1066800"/>
              <a:ext cx="2438400" cy="21601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TextBox 112"/>
            <p:cNvSpPr txBox="1">
              <a:spLocks noChangeArrowheads="1"/>
            </p:cNvSpPr>
            <p:nvPr/>
          </p:nvSpPr>
          <p:spPr bwMode="auto">
            <a:xfrm>
              <a:off x="1981200" y="1600200"/>
              <a:ext cx="14478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Popsi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  <p:sp>
          <p:nvSpPr>
            <p:cNvPr id="48" name="TextBox 113"/>
            <p:cNvSpPr txBox="1">
              <a:spLocks noChangeArrowheads="1"/>
            </p:cNvSpPr>
            <p:nvPr/>
          </p:nvSpPr>
          <p:spPr bwMode="auto">
            <a:xfrm>
              <a:off x="1983259" y="2145300"/>
              <a:ext cx="574001" cy="442587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/>
                <a:t>null</a:t>
              </a:r>
            </a:p>
          </p:txBody>
        </p:sp>
        <p:sp>
          <p:nvSpPr>
            <p:cNvPr id="49" name="TextBox 114"/>
            <p:cNvSpPr txBox="1">
              <a:spLocks noChangeArrowheads="1"/>
            </p:cNvSpPr>
            <p:nvPr/>
          </p:nvSpPr>
          <p:spPr bwMode="auto">
            <a:xfrm>
              <a:off x="1202741" y="2071646"/>
              <a:ext cx="780515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mom</a:t>
              </a:r>
            </a:p>
          </p:txBody>
        </p:sp>
        <p:sp>
          <p:nvSpPr>
            <p:cNvPr id="50" name="TextBox 115"/>
            <p:cNvSpPr txBox="1">
              <a:spLocks noChangeArrowheads="1"/>
            </p:cNvSpPr>
            <p:nvPr/>
          </p:nvSpPr>
          <p:spPr bwMode="auto">
            <a:xfrm>
              <a:off x="1961782" y="2071646"/>
              <a:ext cx="1120820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pop</a:t>
              </a:r>
            </a:p>
          </p:txBody>
        </p:sp>
        <p:sp>
          <p:nvSpPr>
            <p:cNvPr id="51" name="TextBox 116"/>
            <p:cNvSpPr txBox="1">
              <a:spLocks noChangeArrowheads="1"/>
            </p:cNvSpPr>
            <p:nvPr/>
          </p:nvSpPr>
          <p:spPr bwMode="auto">
            <a:xfrm>
              <a:off x="1738477" y="2679181"/>
              <a:ext cx="1165103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children</a:t>
              </a:r>
            </a:p>
          </p:txBody>
        </p:sp>
        <p:sp>
          <p:nvSpPr>
            <p:cNvPr id="52" name="TextBox 117"/>
            <p:cNvSpPr txBox="1">
              <a:spLocks noChangeArrowheads="1"/>
            </p:cNvSpPr>
            <p:nvPr/>
          </p:nvSpPr>
          <p:spPr bwMode="auto">
            <a:xfrm>
              <a:off x="3025343" y="2116965"/>
              <a:ext cx="499567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b0</a:t>
              </a:r>
            </a:p>
          </p:txBody>
        </p:sp>
        <p:sp>
          <p:nvSpPr>
            <p:cNvPr id="53" name="TextBox 118"/>
            <p:cNvSpPr txBox="1">
              <a:spLocks noChangeArrowheads="1"/>
            </p:cNvSpPr>
            <p:nvPr/>
          </p:nvSpPr>
          <p:spPr bwMode="auto">
            <a:xfrm>
              <a:off x="3033877" y="2679181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2</a:t>
              </a:r>
            </a:p>
          </p:txBody>
        </p:sp>
        <p:sp>
          <p:nvSpPr>
            <p:cNvPr id="54" name="TextBox 120"/>
            <p:cNvSpPr txBox="1">
              <a:spLocks noChangeArrowheads="1"/>
            </p:cNvSpPr>
            <p:nvPr/>
          </p:nvSpPr>
          <p:spPr bwMode="auto">
            <a:xfrm>
              <a:off x="1143000" y="1492355"/>
              <a:ext cx="777176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name</a:t>
              </a:r>
            </a:p>
          </p:txBody>
        </p:sp>
        <p:sp>
          <p:nvSpPr>
            <p:cNvPr id="55" name="Rectangle 48"/>
            <p:cNvSpPr>
              <a:spLocks noChangeArrowheads="1"/>
            </p:cNvSpPr>
            <p:nvPr/>
          </p:nvSpPr>
          <p:spPr bwMode="auto">
            <a:xfrm>
              <a:off x="2743200" y="1066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Elephant</a:t>
              </a:r>
              <a:endParaRPr lang="en-US" sz="1800" dirty="0"/>
            </a:p>
          </p:txBody>
        </p:sp>
        <p:sp>
          <p:nvSpPr>
            <p:cNvPr id="56" name="Rectangle 37"/>
            <p:cNvSpPr>
              <a:spLocks noChangeArrowheads="1"/>
            </p:cNvSpPr>
            <p:nvPr/>
          </p:nvSpPr>
          <p:spPr bwMode="auto">
            <a:xfrm>
              <a:off x="1219200" y="762000"/>
              <a:ext cx="762000" cy="30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/>
                <a:t>w0</a:t>
              </a:r>
            </a:p>
          </p:txBody>
        </p:sp>
      </p:grpSp>
      <p:cxnSp>
        <p:nvCxnSpPr>
          <p:cNvPr id="58" name="Straight Arrow Connector 141"/>
          <p:cNvCxnSpPr>
            <a:cxnSpLocks noChangeShapeType="1"/>
            <a:stCxn id="12" idx="3"/>
            <a:endCxn id="49" idx="1"/>
          </p:cNvCxnSpPr>
          <p:nvPr/>
        </p:nvCxnSpPr>
        <p:spPr bwMode="auto">
          <a:xfrm flipV="1">
            <a:off x="2645015" y="3061157"/>
            <a:ext cx="692743" cy="19168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142"/>
          <p:cNvCxnSpPr>
            <a:cxnSpLocks noChangeShapeType="1"/>
          </p:cNvCxnSpPr>
          <p:nvPr/>
        </p:nvCxnSpPr>
        <p:spPr bwMode="auto">
          <a:xfrm flipH="1">
            <a:off x="4831320" y="3124200"/>
            <a:ext cx="426480" cy="1549805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156"/>
          <p:cNvCxnSpPr>
            <a:cxnSpLocks noChangeShapeType="1"/>
            <a:stCxn id="8" idx="2"/>
          </p:cNvCxnSpPr>
          <p:nvPr/>
        </p:nvCxnSpPr>
        <p:spPr bwMode="auto">
          <a:xfrm flipH="1">
            <a:off x="1371600" y="3265048"/>
            <a:ext cx="11598" cy="1306952"/>
          </a:xfrm>
          <a:prstGeom prst="straightConnector1">
            <a:avLst/>
          </a:prstGeom>
          <a:noFill/>
          <a:ln w="19050">
            <a:solidFill>
              <a:srgbClr val="FF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2" name="Group 81"/>
          <p:cNvGrpSpPr/>
          <p:nvPr/>
        </p:nvGrpSpPr>
        <p:grpSpPr>
          <a:xfrm>
            <a:off x="5943600" y="1765300"/>
            <a:ext cx="2726636" cy="2044700"/>
            <a:chOff x="6019800" y="698500"/>
            <a:chExt cx="2726636" cy="2044700"/>
          </a:xfrm>
        </p:grpSpPr>
        <p:grpSp>
          <p:nvGrpSpPr>
            <p:cNvPr id="61" name="Group 163"/>
            <p:cNvGrpSpPr>
              <a:grpSpLocks/>
            </p:cNvGrpSpPr>
            <p:nvPr/>
          </p:nvGrpSpPr>
          <p:grpSpPr bwMode="auto">
            <a:xfrm>
              <a:off x="6019800" y="698500"/>
              <a:ext cx="2726636" cy="2044700"/>
              <a:chOff x="6072538" y="1547167"/>
              <a:chExt cx="2726636" cy="2045797"/>
            </a:xfrm>
          </p:grpSpPr>
          <p:sp>
            <p:nvSpPr>
              <p:cNvPr id="62" name="Rectangle 37"/>
              <p:cNvSpPr>
                <a:spLocks noChangeArrowheads="1"/>
              </p:cNvSpPr>
              <p:nvPr/>
            </p:nvSpPr>
            <p:spPr bwMode="auto">
              <a:xfrm>
                <a:off x="6302945" y="1753720"/>
                <a:ext cx="2496229" cy="1839244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127"/>
              <p:cNvSpPr txBox="1">
                <a:spLocks noChangeArrowheads="1"/>
              </p:cNvSpPr>
              <p:nvPr/>
            </p:nvSpPr>
            <p:spPr bwMode="auto">
              <a:xfrm>
                <a:off x="7083017" y="2115189"/>
                <a:ext cx="1482136" cy="369332"/>
              </a:xfrm>
              <a:prstGeom prst="rect">
                <a:avLst/>
              </a:prstGeom>
              <a:solidFill>
                <a:srgbClr val="FFFFC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ja-JP" altLang="en-US" sz="1800"/>
                  <a:t>“</a:t>
                </a:r>
                <a:r>
                  <a:rPr lang="en-US" altLang="ja-JP" sz="1800"/>
                  <a:t>Child 1</a:t>
                </a:r>
                <a:r>
                  <a:rPr lang="ja-JP" altLang="en-US" sz="1800"/>
                  <a:t>”</a:t>
                </a:r>
                <a:endParaRPr lang="en-US" sz="1800"/>
              </a:p>
            </p:txBody>
          </p:sp>
          <p:sp>
            <p:nvSpPr>
              <p:cNvPr id="64" name="TextBox 128"/>
              <p:cNvSpPr txBox="1">
                <a:spLocks noChangeArrowheads="1"/>
              </p:cNvSpPr>
              <p:nvPr/>
            </p:nvSpPr>
            <p:spPr bwMode="auto">
              <a:xfrm>
                <a:off x="7063138" y="2602586"/>
                <a:ext cx="564421" cy="369332"/>
              </a:xfrm>
              <a:prstGeom prst="rect">
                <a:avLst/>
              </a:prstGeom>
              <a:solidFill>
                <a:srgbClr val="FFFFC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/>
                  <a:t>null</a:t>
                </a:r>
              </a:p>
            </p:txBody>
          </p:sp>
          <p:sp>
            <p:nvSpPr>
              <p:cNvPr id="65" name="TextBox 129"/>
              <p:cNvSpPr txBox="1">
                <a:spLocks noChangeArrowheads="1"/>
              </p:cNvSpPr>
              <p:nvPr/>
            </p:nvSpPr>
            <p:spPr bwMode="auto">
              <a:xfrm>
                <a:off x="6072538" y="2579934"/>
                <a:ext cx="887876" cy="43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2200" dirty="0"/>
                  <a:t>mom</a:t>
                </a:r>
              </a:p>
            </p:txBody>
          </p:sp>
          <p:sp>
            <p:nvSpPr>
              <p:cNvPr id="66" name="TextBox 130"/>
              <p:cNvSpPr txBox="1">
                <a:spLocks noChangeArrowheads="1"/>
              </p:cNvSpPr>
              <p:nvPr/>
            </p:nvSpPr>
            <p:spPr bwMode="auto">
              <a:xfrm>
                <a:off x="7596538" y="2590713"/>
                <a:ext cx="609600" cy="43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2200" dirty="0"/>
                  <a:t>pop</a:t>
                </a:r>
              </a:p>
            </p:txBody>
          </p:sp>
          <p:sp>
            <p:nvSpPr>
              <p:cNvPr id="67" name="TextBox 131"/>
              <p:cNvSpPr txBox="1">
                <a:spLocks noChangeArrowheads="1"/>
              </p:cNvSpPr>
              <p:nvPr/>
            </p:nvSpPr>
            <p:spPr bwMode="auto">
              <a:xfrm>
                <a:off x="6937204" y="3059278"/>
                <a:ext cx="1192734" cy="43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2200" dirty="0"/>
                  <a:t>children</a:t>
                </a:r>
              </a:p>
            </p:txBody>
          </p:sp>
          <p:sp>
            <p:nvSpPr>
              <p:cNvPr id="68" name="TextBox 132"/>
              <p:cNvSpPr txBox="1">
                <a:spLocks noChangeArrowheads="1"/>
              </p:cNvSpPr>
              <p:nvPr/>
            </p:nvSpPr>
            <p:spPr bwMode="auto">
              <a:xfrm>
                <a:off x="8175116" y="2590713"/>
                <a:ext cx="488221" cy="369425"/>
              </a:xfrm>
              <a:prstGeom prst="rect">
                <a:avLst/>
              </a:prstGeom>
              <a:solidFill>
                <a:srgbClr val="FFFFC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/>
                  <a:t>w0</a:t>
                </a:r>
              </a:p>
            </p:txBody>
          </p:sp>
          <p:sp>
            <p:nvSpPr>
              <p:cNvPr id="69" name="TextBox 135"/>
              <p:cNvSpPr txBox="1">
                <a:spLocks noChangeArrowheads="1"/>
              </p:cNvSpPr>
              <p:nvPr/>
            </p:nvSpPr>
            <p:spPr bwMode="auto">
              <a:xfrm>
                <a:off x="6224938" y="2115189"/>
                <a:ext cx="795607" cy="43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2200" dirty="0"/>
                  <a:t>name</a:t>
                </a:r>
              </a:p>
            </p:txBody>
          </p:sp>
          <p:sp>
            <p:nvSpPr>
              <p:cNvPr id="70" name="Rectangle 37"/>
              <p:cNvSpPr>
                <a:spLocks noChangeArrowheads="1"/>
              </p:cNvSpPr>
              <p:nvPr/>
            </p:nvSpPr>
            <p:spPr bwMode="auto">
              <a:xfrm>
                <a:off x="6302945" y="1547167"/>
                <a:ext cx="780072" cy="20655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dirty="0"/>
                  <a:t>L0</a:t>
                </a:r>
              </a:p>
            </p:txBody>
          </p:sp>
        </p:grpSp>
        <p:sp>
          <p:nvSpPr>
            <p:cNvPr id="72" name="TextBox 133"/>
            <p:cNvSpPr txBox="1">
              <a:spLocks noChangeArrowheads="1"/>
            </p:cNvSpPr>
            <p:nvPr/>
          </p:nvSpPr>
          <p:spPr bwMode="auto">
            <a:xfrm>
              <a:off x="8153400" y="2209800"/>
              <a:ext cx="390525" cy="369888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/>
                <a:t>1</a:t>
              </a:r>
            </a:p>
          </p:txBody>
        </p:sp>
        <p:sp>
          <p:nvSpPr>
            <p:cNvPr id="73" name="Rectangle 48"/>
            <p:cNvSpPr>
              <a:spLocks noChangeArrowheads="1"/>
            </p:cNvSpPr>
            <p:nvPr/>
          </p:nvSpPr>
          <p:spPr bwMode="auto">
            <a:xfrm>
              <a:off x="7800975" y="914400"/>
              <a:ext cx="935038" cy="317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Elephant</a:t>
              </a:r>
              <a:endParaRPr lang="en-US" sz="1800" dirty="0"/>
            </a:p>
          </p:txBody>
        </p:sp>
      </p:grpSp>
      <p:cxnSp>
        <p:nvCxnSpPr>
          <p:cNvPr id="76" name="Straight Arrow Connector 142"/>
          <p:cNvCxnSpPr>
            <a:cxnSpLocks noChangeShapeType="1"/>
            <a:stCxn id="68" idx="1"/>
          </p:cNvCxnSpPr>
          <p:nvPr/>
        </p:nvCxnSpPr>
        <p:spPr bwMode="auto">
          <a:xfrm flipH="1" flipV="1">
            <a:off x="5867400" y="2686386"/>
            <a:ext cx="2178050" cy="306388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TextBox 82"/>
          <p:cNvSpPr txBox="1"/>
          <p:nvPr/>
        </p:nvSpPr>
        <p:spPr>
          <a:xfrm>
            <a:off x="6096001" y="4233208"/>
            <a:ext cx="2667000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If L0 gets a mom, say j0, the mom’s number of children must increase.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You should test this.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127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16077</TotalTime>
  <Words>2062</Words>
  <Application>Microsoft Macintosh PowerPoint</Application>
  <PresentationFormat>On-screen Show (4:3)</PresentationFormat>
  <Paragraphs>459</Paragraphs>
  <Slides>24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Median</vt:lpstr>
      <vt:lpstr>Office Theme</vt:lpstr>
      <vt:lpstr>CS/ENGRD 2110 Spring 2014</vt:lpstr>
      <vt:lpstr>PowerPoint Presentation</vt:lpstr>
      <vt:lpstr>PowerPoint Presentation</vt:lpstr>
      <vt:lpstr>Announcements</vt:lpstr>
      <vt:lpstr>References to text and JavaSummary.pptx</vt:lpstr>
      <vt:lpstr>Homework</vt:lpstr>
      <vt:lpstr>Specifications of boolean functions</vt:lpstr>
      <vt:lpstr> A bit about testing</vt:lpstr>
      <vt:lpstr>Test cases for number of children</vt:lpstr>
      <vt:lpstr>Class W (for Worker)</vt:lpstr>
      <vt:lpstr>Class Object: the superest class of them all</vt:lpstr>
      <vt:lpstr>What is “the name of” the object?</vt:lpstr>
      <vt:lpstr>Method toString</vt:lpstr>
      <vt:lpstr>Method toString</vt:lpstr>
      <vt:lpstr>Another example of toString()</vt:lpstr>
      <vt:lpstr>What about this</vt:lpstr>
      <vt:lpstr>Intro to static components</vt:lpstr>
      <vt:lpstr>Intro to static components</vt:lpstr>
      <vt:lpstr>Intro to static components</vt:lpstr>
      <vt:lpstr>Good example of static methods</vt:lpstr>
      <vt:lpstr>Java application</vt:lpstr>
      <vt:lpstr>Uses of static variables:       Maintaining info about created objects</vt:lpstr>
      <vt:lpstr>Uses of static variables:       Implementing the Singleton pattern</vt:lpstr>
      <vt:lpstr>Example of class hierarchy: Minecraft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Doug James</cp:lastModifiedBy>
  <cp:revision>336</cp:revision>
  <cp:lastPrinted>2013-01-16T16:51:30Z</cp:lastPrinted>
  <dcterms:created xsi:type="dcterms:W3CDTF">2006-08-16T00:00:00Z</dcterms:created>
  <dcterms:modified xsi:type="dcterms:W3CDTF">2014-09-04T13:46:43Z</dcterms:modified>
</cp:coreProperties>
</file>