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51"/>
  </p:notesMasterIdLst>
  <p:handoutMasterIdLst>
    <p:handoutMasterId r:id="rId52"/>
  </p:handoutMasterIdLst>
  <p:sldIdLst>
    <p:sldId id="256" r:id="rId2"/>
    <p:sldId id="30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327" r:id="rId18"/>
    <p:sldId id="272" r:id="rId19"/>
    <p:sldId id="273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283" r:id="rId30"/>
    <p:sldId id="284" r:id="rId31"/>
    <p:sldId id="285" r:id="rId32"/>
    <p:sldId id="286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4" r:id="rId43"/>
    <p:sldId id="315" r:id="rId44"/>
    <p:sldId id="316" r:id="rId45"/>
    <p:sldId id="317" r:id="rId46"/>
    <p:sldId id="300" r:id="rId47"/>
    <p:sldId id="301" r:id="rId48"/>
    <p:sldId id="302" r:id="rId49"/>
    <p:sldId id="303" r:id="rId5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7" d="100"/>
          <a:sy n="97" d="100"/>
        </p:scale>
        <p:origin x="-1446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2F2D9135-2111-4F55-9086-7BA8D930CBD0}" type="datetimeFigureOut">
              <a:rPr lang="en-US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95F9F88B-20E3-4DCF-9B9D-0BA167D08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29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98B8D577-9FD3-48D6-B978-5231E26B6A5E}" type="datetimeFigureOut">
              <a:rPr lang="en-US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C95AFA65-F997-42B6-9C12-7D4FF87D1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82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6A8D91C-2D8E-426A-B1FC-9948B96C1B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804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68917-8B8E-42C2-BDE3-38D8129627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17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A0E6-1200-411F-93A6-8E70DA23B2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878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68C94-F10D-4FE3-9244-F21A099687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08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1C3A305-BAF1-4E4C-98F8-3816292B6B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06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1681EA-561D-43A3-ABE9-0A51E29EF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4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E254BD5-3FE5-4C4E-AF0E-74EE63B2D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6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0A59F-0B18-423F-A6F2-5852E47C34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32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2273A41-0B89-41E7-BCFF-711FF0CB90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6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46D8E-231D-40EA-8A89-BEA9EE75B8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98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F5633D5-481F-4511-87D4-BA62B086C5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22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F1C7CDF-EC74-4153-8F18-FD2598589D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3" r:id="rId2"/>
    <p:sldLayoutId id="2147483738" r:id="rId3"/>
    <p:sldLayoutId id="2147483739" r:id="rId4"/>
    <p:sldLayoutId id="2147483740" r:id="rId5"/>
    <p:sldLayoutId id="2147483734" r:id="rId6"/>
    <p:sldLayoutId id="2147483741" r:id="rId7"/>
    <p:sldLayoutId id="2147483735" r:id="rId8"/>
    <p:sldLayoutId id="2147483742" r:id="rId9"/>
    <p:sldLayoutId id="2147483736" r:id="rId10"/>
    <p:sldLayoutId id="214748374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Priority Queues and Heaps</a:t>
            </a:r>
            <a:endParaRPr lang="en-US" dirty="0"/>
          </a:p>
        </p:txBody>
      </p:sp>
      <p:sp>
        <p:nvSpPr>
          <p:cNvPr id="2049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smtClean="0"/>
              <a:t>Lecture 18</a:t>
            </a:r>
          </a:p>
          <a:p>
            <a:pPr>
              <a:defRPr/>
            </a:pPr>
            <a:r>
              <a:rPr lang="en-US" smtClean="0"/>
              <a:t>CS2110 Spring 2013</a:t>
            </a:r>
            <a:endParaRPr lang="en-US" dirty="0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>
              <a:defRPr/>
            </a:pPr>
            <a:fld id="{C84AADEB-7B01-4780-BBBD-AB8D91AEBF36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pic>
        <p:nvPicPr>
          <p:cNvPr id="9221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3276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"/>
          <p:cNvSpPr>
            <a:spLocks/>
          </p:cNvSpPr>
          <p:nvPr/>
        </p:nvSpPr>
        <p:spPr bwMode="auto">
          <a:xfrm>
            <a:off x="5272088" y="1536700"/>
            <a:ext cx="3581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fr-FR" sz="3600">
              <a:solidFill>
                <a:srgbClr val="FF3300"/>
              </a:solidFill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 rIns="132080"/>
          <a:lstStyle/>
          <a:p>
            <a:pPr eaLnBrk="1" hangingPunct="1"/>
            <a:r>
              <a:rPr lang="en-US" smtClean="0"/>
              <a:t>Heaps</a:t>
            </a:r>
          </a:p>
        </p:txBody>
      </p:sp>
      <p:sp>
        <p:nvSpPr>
          <p:cNvPr id="18435" name="Rectangle 2"/>
          <p:cNvSpPr>
            <a:spLocks/>
          </p:cNvSpPr>
          <p:nvPr/>
        </p:nvSpPr>
        <p:spPr bwMode="auto">
          <a:xfrm>
            <a:off x="830263" y="1828800"/>
            <a:ext cx="8008937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3200">
                <a:solidFill>
                  <a:srgbClr val="3333CC"/>
                </a:solidFill>
                <a:cs typeface="Arial" charset="0"/>
              </a:rPr>
              <a:t>Binary tree with data at each node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3200">
                <a:solidFill>
                  <a:srgbClr val="3333CC"/>
                </a:solidFill>
                <a:cs typeface="Arial" charset="0"/>
              </a:rPr>
              <a:t>Satisfies the </a:t>
            </a:r>
            <a:r>
              <a:rPr lang="en-US" sz="3200" i="1">
                <a:solidFill>
                  <a:srgbClr val="FF3300"/>
                </a:solidFill>
                <a:cs typeface="Arial" charset="0"/>
              </a:rPr>
              <a:t>Heap Order Invariant</a:t>
            </a:r>
            <a:r>
              <a:rPr lang="en-US" sz="3200">
                <a:solidFill>
                  <a:srgbClr val="3333CC"/>
                </a:solidFill>
                <a:cs typeface="Arial" charset="0"/>
              </a:rPr>
              <a:t>: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sz="320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sz="320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sz="320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sz="320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sz="320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3200">
                <a:solidFill>
                  <a:srgbClr val="3333CC"/>
                </a:solidFill>
                <a:cs typeface="Arial" charset="0"/>
              </a:rPr>
              <a:t>Size of the heap is “fixed” at </a:t>
            </a:r>
            <a:r>
              <a:rPr lang="en-US" sz="3200" i="1">
                <a:solidFill>
                  <a:srgbClr val="3333CC"/>
                </a:solidFill>
                <a:cs typeface="Arial" charset="0"/>
              </a:rPr>
              <a:t>n.  </a:t>
            </a:r>
            <a:r>
              <a:rPr lang="en-US" sz="3200">
                <a:solidFill>
                  <a:srgbClr val="3333CC"/>
                </a:solidFill>
                <a:cs typeface="Arial" charset="0"/>
              </a:rPr>
              <a:t>(But can usually double n if heap fills up)</a:t>
            </a:r>
          </a:p>
        </p:txBody>
      </p:sp>
      <p:sp>
        <p:nvSpPr>
          <p:cNvPr id="18436" name="Rectangle 3"/>
          <p:cNvSpPr>
            <a:spLocks/>
          </p:cNvSpPr>
          <p:nvPr/>
        </p:nvSpPr>
        <p:spPr bwMode="auto">
          <a:xfrm>
            <a:off x="1420813" y="3252788"/>
            <a:ext cx="6223000" cy="15240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1850"/>
              </a:spcBef>
            </a:pPr>
            <a:r>
              <a:rPr lang="en-US" sz="3200">
                <a:solidFill>
                  <a:schemeClr val="tx1"/>
                </a:solidFill>
                <a:cs typeface="Arial" charset="0"/>
              </a:rPr>
              <a:t>The least (highest priority) element of any subtree is found at the root of that subtree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1C9F62D-6907-42A2-8A91-CC98976B1FEA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4545013" y="2127250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9459" name="Rectangle 2"/>
          <p:cNvSpPr>
            <a:spLocks/>
          </p:cNvSpPr>
          <p:nvPr/>
        </p:nvSpPr>
        <p:spPr bwMode="auto">
          <a:xfrm>
            <a:off x="6149975" y="29876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19460" name="Rectangle 3"/>
          <p:cNvSpPr>
            <a:spLocks/>
          </p:cNvSpPr>
          <p:nvPr/>
        </p:nvSpPr>
        <p:spPr bwMode="auto">
          <a:xfrm>
            <a:off x="2962275" y="29860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79613" y="4040187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3317" name="Rectangle 5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18" name="Rectangle 6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19462" name="Rectangle 7"/>
          <p:cNvSpPr>
            <a:spLocks/>
          </p:cNvSpPr>
          <p:nvPr/>
        </p:nvSpPr>
        <p:spPr bwMode="auto">
          <a:xfrm>
            <a:off x="5434013" y="40401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19463" name="Rectangle 8"/>
          <p:cNvSpPr>
            <a:spLocks/>
          </p:cNvSpPr>
          <p:nvPr/>
        </p:nvSpPr>
        <p:spPr bwMode="auto">
          <a:xfrm>
            <a:off x="3748088" y="40401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19464" name="Rectangle 9"/>
          <p:cNvSpPr>
            <a:spLocks/>
          </p:cNvSpPr>
          <p:nvPr/>
        </p:nvSpPr>
        <p:spPr bwMode="auto">
          <a:xfrm>
            <a:off x="6856413" y="40401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560513" y="5072062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3323" name="Rectangle 11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4" name="Rectangle 12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19466" name="Rectangle 13"/>
          <p:cNvSpPr>
            <a:spLocks/>
          </p:cNvSpPr>
          <p:nvPr/>
        </p:nvSpPr>
        <p:spPr bwMode="auto">
          <a:xfrm>
            <a:off x="3243263" y="50720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19467" name="Rectangle 14"/>
          <p:cNvSpPr>
            <a:spLocks/>
          </p:cNvSpPr>
          <p:nvPr/>
        </p:nvSpPr>
        <p:spPr bwMode="auto">
          <a:xfrm>
            <a:off x="2397125" y="50720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19468" name="Rectangle 15"/>
          <p:cNvSpPr>
            <a:spLocks/>
          </p:cNvSpPr>
          <p:nvPr/>
        </p:nvSpPr>
        <p:spPr bwMode="auto">
          <a:xfrm>
            <a:off x="4070350" y="50720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19469" name="Rectangle 16"/>
          <p:cNvSpPr>
            <a:spLocks/>
          </p:cNvSpPr>
          <p:nvPr/>
        </p:nvSpPr>
        <p:spPr bwMode="auto">
          <a:xfrm>
            <a:off x="5041900" y="50720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19470" name="AutoShape 17"/>
          <p:cNvSpPr>
            <a:spLocks/>
          </p:cNvSpPr>
          <p:nvPr/>
        </p:nvSpPr>
        <p:spPr bwMode="auto">
          <a:xfrm flipH="1">
            <a:off x="3146425" y="2593975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1" name="AutoShape 18"/>
          <p:cNvSpPr>
            <a:spLocks/>
          </p:cNvSpPr>
          <p:nvPr/>
        </p:nvSpPr>
        <p:spPr bwMode="auto">
          <a:xfrm>
            <a:off x="4706938" y="2593975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2" name="AutoShape 19"/>
          <p:cNvSpPr>
            <a:spLocks/>
          </p:cNvSpPr>
          <p:nvPr/>
        </p:nvSpPr>
        <p:spPr bwMode="auto">
          <a:xfrm flipH="1">
            <a:off x="2257425" y="3452813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3" name="AutoShape 20"/>
          <p:cNvSpPr>
            <a:spLocks/>
          </p:cNvSpPr>
          <p:nvPr/>
        </p:nvSpPr>
        <p:spPr bwMode="auto">
          <a:xfrm>
            <a:off x="3143250" y="3452813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4" name="AutoShape 21"/>
          <p:cNvSpPr>
            <a:spLocks/>
          </p:cNvSpPr>
          <p:nvPr/>
        </p:nvSpPr>
        <p:spPr bwMode="auto">
          <a:xfrm flipH="1">
            <a:off x="5707063" y="345440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5" name="AutoShape 22"/>
          <p:cNvSpPr>
            <a:spLocks/>
          </p:cNvSpPr>
          <p:nvPr/>
        </p:nvSpPr>
        <p:spPr bwMode="auto">
          <a:xfrm>
            <a:off x="6418263" y="345440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6" name="AutoShape 23"/>
          <p:cNvSpPr>
            <a:spLocks/>
          </p:cNvSpPr>
          <p:nvPr/>
        </p:nvSpPr>
        <p:spPr bwMode="auto">
          <a:xfrm flipH="1">
            <a:off x="1839913" y="4506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7" name="AutoShape 24"/>
          <p:cNvSpPr>
            <a:spLocks/>
          </p:cNvSpPr>
          <p:nvPr/>
        </p:nvSpPr>
        <p:spPr bwMode="auto">
          <a:xfrm>
            <a:off x="2259013" y="4506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8" name="AutoShape 25"/>
          <p:cNvSpPr>
            <a:spLocks/>
          </p:cNvSpPr>
          <p:nvPr/>
        </p:nvSpPr>
        <p:spPr bwMode="auto">
          <a:xfrm flipH="1">
            <a:off x="3513138" y="4506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9" name="AutoShape 26"/>
          <p:cNvSpPr>
            <a:spLocks/>
          </p:cNvSpPr>
          <p:nvPr/>
        </p:nvSpPr>
        <p:spPr bwMode="auto">
          <a:xfrm>
            <a:off x="3927475" y="4506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0" name="AutoShape 27"/>
          <p:cNvSpPr>
            <a:spLocks/>
          </p:cNvSpPr>
          <p:nvPr/>
        </p:nvSpPr>
        <p:spPr bwMode="auto">
          <a:xfrm flipH="1">
            <a:off x="5313363" y="4506913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1" name="Rectangle 28"/>
          <p:cNvSpPr>
            <a:spLocks/>
          </p:cNvSpPr>
          <p:nvPr/>
        </p:nvSpPr>
        <p:spPr bwMode="auto">
          <a:xfrm>
            <a:off x="609600" y="1728788"/>
            <a:ext cx="35750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Least element in any subtree</a:t>
            </a:r>
            <a:br>
              <a:rPr lang="en-US" sz="2000">
                <a:solidFill>
                  <a:srgbClr val="008000"/>
                </a:solidFill>
                <a:cs typeface="Arial" charset="0"/>
              </a:rPr>
            </a:br>
            <a:r>
              <a:rPr lang="en-US" sz="2000">
                <a:solidFill>
                  <a:srgbClr val="008000"/>
                </a:solidFill>
                <a:cs typeface="Arial" charset="0"/>
              </a:rPr>
              <a:t>is always found at the root</a:t>
            </a:r>
            <a:br>
              <a:rPr lang="en-US" sz="2000">
                <a:solidFill>
                  <a:srgbClr val="008000"/>
                </a:solidFill>
                <a:cs typeface="Arial" charset="0"/>
              </a:rPr>
            </a:br>
            <a:r>
              <a:rPr lang="en-US" sz="2000">
                <a:solidFill>
                  <a:srgbClr val="008000"/>
                </a:solidFill>
                <a:cs typeface="Arial" charset="0"/>
              </a:rPr>
              <a:t>of that subtree</a:t>
            </a:r>
          </a:p>
        </p:txBody>
      </p:sp>
      <p:sp>
        <p:nvSpPr>
          <p:cNvPr id="19482" name="Rectangle 29"/>
          <p:cNvSpPr>
            <a:spLocks/>
          </p:cNvSpPr>
          <p:nvPr/>
        </p:nvSpPr>
        <p:spPr bwMode="auto">
          <a:xfrm>
            <a:off x="4419600" y="5943600"/>
            <a:ext cx="41671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Note: 19, 20 &lt; 35: we can often find</a:t>
            </a:r>
            <a:br>
              <a:rPr lang="en-US" sz="2000">
                <a:solidFill>
                  <a:srgbClr val="008000"/>
                </a:solidFill>
                <a:cs typeface="Arial" charset="0"/>
              </a:rPr>
            </a:br>
            <a:r>
              <a:rPr lang="en-US" sz="2000">
                <a:solidFill>
                  <a:srgbClr val="008000"/>
                </a:solidFill>
                <a:cs typeface="Arial" charset="0"/>
              </a:rPr>
              <a:t>smaller elements deeper in the tree!</a:t>
            </a:r>
          </a:p>
        </p:txBody>
      </p:sp>
      <p:sp>
        <p:nvSpPr>
          <p:cNvPr id="19483" name="AutoShape 30"/>
          <p:cNvSpPr>
            <a:spLocks/>
          </p:cNvSpPr>
          <p:nvPr/>
        </p:nvSpPr>
        <p:spPr bwMode="auto">
          <a:xfrm rot="10800000">
            <a:off x="5821363" y="5383213"/>
            <a:ext cx="1274762" cy="509587"/>
          </a:xfrm>
          <a:custGeom>
            <a:avLst/>
            <a:gdLst>
              <a:gd name="T0" fmla="*/ 0 w 21600"/>
              <a:gd name="T1" fmla="*/ 0 h 21600"/>
              <a:gd name="T2" fmla="*/ 1274762 w 21600"/>
              <a:gd name="T3" fmla="*/ 509587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4" name="AutoShape 31"/>
          <p:cNvSpPr>
            <a:spLocks/>
          </p:cNvSpPr>
          <p:nvPr/>
        </p:nvSpPr>
        <p:spPr bwMode="auto">
          <a:xfrm rot="10800000" flipH="1">
            <a:off x="7096125" y="4770438"/>
            <a:ext cx="60325" cy="1122362"/>
          </a:xfrm>
          <a:custGeom>
            <a:avLst/>
            <a:gdLst>
              <a:gd name="T0" fmla="*/ 0 w 21600"/>
              <a:gd name="T1" fmla="*/ 0 h 21600"/>
              <a:gd name="T2" fmla="*/ 60325 w 21600"/>
              <a:gd name="T3" fmla="*/ 1122362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F9525CC-BB0B-4BB5-B795-B9943356073A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948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 rIns="132080"/>
          <a:lstStyle/>
          <a:p>
            <a:pPr eaLnBrk="1" hangingPunct="1"/>
            <a:r>
              <a:rPr lang="en-US" smtClean="0"/>
              <a:t>Heaps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 rIns="132080"/>
          <a:lstStyle/>
          <a:p>
            <a:pPr eaLnBrk="1" hangingPunct="1"/>
            <a:r>
              <a:rPr lang="en-US" smtClean="0"/>
              <a:t>Examples of Heaps</a:t>
            </a:r>
          </a:p>
        </p:txBody>
      </p:sp>
      <p:sp>
        <p:nvSpPr>
          <p:cNvPr id="20483" name="Rectangle 2"/>
          <p:cNvSpPr>
            <a:spLocks/>
          </p:cNvSpPr>
          <p:nvPr/>
        </p:nvSpPr>
        <p:spPr bwMode="auto">
          <a:xfrm>
            <a:off x="855663" y="2212975"/>
            <a:ext cx="7683500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Ages of people in family tree</a:t>
            </a: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r>
              <a:rPr lang="en-US">
                <a:solidFill>
                  <a:srgbClr val="008000"/>
                </a:solidFill>
                <a:cs typeface="Arial" charset="0"/>
              </a:rPr>
              <a:t>parent is always older than children, but you can have an uncle who is younger than you</a:t>
            </a: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endParaRPr lang="en-US" sz="3200">
              <a:solidFill>
                <a:srgbClr val="008000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Salaries of employees of a company</a:t>
            </a: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r>
              <a:rPr lang="en-US">
                <a:solidFill>
                  <a:srgbClr val="008000"/>
                </a:solidFill>
                <a:cs typeface="Arial" charset="0"/>
              </a:rPr>
              <a:t>bosses generally make more than subordinates, but a VP in one subdivision may make less than a Project Supervisor in a different subdivision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2D5BCAD-177C-4D38-BD4D-811224A69EF7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07963"/>
            <a:ext cx="7772400" cy="1316037"/>
          </a:xfrm>
        </p:spPr>
        <p:txBody>
          <a:bodyPr rIns="132080"/>
          <a:lstStyle/>
          <a:p>
            <a:pPr eaLnBrk="1" hangingPunct="1"/>
            <a:r>
              <a:rPr lang="en-US" i="1" u="sng" smtClean="0"/>
              <a:t>Balanced</a:t>
            </a:r>
            <a:r>
              <a:rPr lang="en-US" smtClean="0"/>
              <a:t> Heaps</a:t>
            </a:r>
          </a:p>
        </p:txBody>
      </p:sp>
      <p:sp>
        <p:nvSpPr>
          <p:cNvPr id="21507" name="Rectangle 2"/>
          <p:cNvSpPr>
            <a:spLocks/>
          </p:cNvSpPr>
          <p:nvPr/>
        </p:nvSpPr>
        <p:spPr bwMode="auto">
          <a:xfrm>
            <a:off x="701675" y="1931988"/>
            <a:ext cx="78359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496888" indent="-457200"/>
            <a:r>
              <a:rPr lang="en-US" sz="3200">
                <a:solidFill>
                  <a:srgbClr val="3333CC"/>
                </a:solidFill>
                <a:cs typeface="Arial" charset="0"/>
              </a:rPr>
              <a:t>These add two restrictions:</a:t>
            </a:r>
            <a:br>
              <a:rPr lang="en-US" sz="3200">
                <a:solidFill>
                  <a:srgbClr val="3333CC"/>
                </a:solidFill>
                <a:cs typeface="Arial" charset="0"/>
              </a:rPr>
            </a:br>
            <a:endParaRPr lang="en-US" sz="3200">
              <a:solidFill>
                <a:srgbClr val="3333CC"/>
              </a:solidFill>
              <a:cs typeface="Arial" charset="0"/>
            </a:endParaRPr>
          </a:p>
          <a:p>
            <a:pPr marL="496888" indent="-457200">
              <a:buFontTx/>
              <a:buAutoNum type="arabicPeriod"/>
            </a:pPr>
            <a:r>
              <a:rPr lang="en-US" sz="2800">
                <a:solidFill>
                  <a:schemeClr val="tx1"/>
                </a:solidFill>
                <a:cs typeface="Arial" charset="0"/>
              </a:rPr>
              <a:t>Any node of depth &lt; d – 1 has exactly 2 children, where d is the height of the tree</a:t>
            </a:r>
          </a:p>
          <a:p>
            <a:pPr marL="496888" indent="-457200">
              <a:buClr>
                <a:srgbClr val="008000"/>
              </a:buClr>
              <a:buSzPct val="100000"/>
              <a:buFont typeface="Arial" charset="0"/>
              <a:buChar char="–"/>
            </a:pPr>
            <a:r>
              <a:rPr lang="en-US">
                <a:solidFill>
                  <a:srgbClr val="008000"/>
                </a:solidFill>
                <a:cs typeface="Arial" charset="0"/>
              </a:rPr>
              <a:t>implies that any two </a:t>
            </a:r>
            <a:r>
              <a:rPr lang="en-US">
                <a:solidFill>
                  <a:srgbClr val="FF3300"/>
                </a:solidFill>
                <a:cs typeface="Arial" charset="0"/>
              </a:rPr>
              <a:t>maximal paths</a:t>
            </a:r>
            <a:r>
              <a:rPr lang="en-US">
                <a:solidFill>
                  <a:srgbClr val="008000"/>
                </a:solidFill>
                <a:cs typeface="Arial" charset="0"/>
              </a:rPr>
              <a:t> (path from a root to a leaf) are of length d or d – 1, and the tree has at least 2</a:t>
            </a:r>
            <a:r>
              <a:rPr lang="en-US" baseline="30000">
                <a:solidFill>
                  <a:srgbClr val="008000"/>
                </a:solidFill>
                <a:cs typeface="Arial" charset="0"/>
              </a:rPr>
              <a:t>d</a:t>
            </a:r>
            <a:r>
              <a:rPr lang="en-US">
                <a:solidFill>
                  <a:srgbClr val="008000"/>
                </a:solidFill>
                <a:cs typeface="Arial" charset="0"/>
              </a:rPr>
              <a:t> nodes</a:t>
            </a:r>
          </a:p>
          <a:p>
            <a:pPr marL="496888" indent="-457200">
              <a:buClr>
                <a:srgbClr val="008000"/>
              </a:buClr>
              <a:buSzPct val="100000"/>
              <a:buFont typeface="Arial" charset="0"/>
              <a:buChar char="–"/>
            </a:pPr>
            <a:endParaRPr lang="en-US" sz="3200">
              <a:solidFill>
                <a:srgbClr val="008000"/>
              </a:solidFill>
              <a:cs typeface="Arial" charset="0"/>
            </a:endParaRPr>
          </a:p>
          <a:p>
            <a:pPr marL="496888" indent="-457200">
              <a:buFontTx/>
              <a:buChar char="•"/>
            </a:pPr>
            <a:r>
              <a:rPr lang="en-US" sz="2800">
                <a:solidFill>
                  <a:schemeClr val="tx1"/>
                </a:solidFill>
                <a:cs typeface="Arial" charset="0"/>
              </a:rPr>
              <a:t>All maximal paths of length d are to the left of those of length d –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DCBF4A9-B686-40F7-B533-B2BC18A6BA2A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Example of a Balanced Heap</a:t>
            </a:r>
          </a:p>
        </p:txBody>
      </p:sp>
      <p:sp>
        <p:nvSpPr>
          <p:cNvPr id="22531" name="Rectangle 1"/>
          <p:cNvSpPr>
            <a:spLocks/>
          </p:cNvSpPr>
          <p:nvPr/>
        </p:nvSpPr>
        <p:spPr bwMode="auto">
          <a:xfrm>
            <a:off x="685800" y="457200"/>
            <a:ext cx="77724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fr-FR" sz="440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22532" name="Rectangle 2"/>
          <p:cNvSpPr>
            <a:spLocks/>
          </p:cNvSpPr>
          <p:nvPr/>
        </p:nvSpPr>
        <p:spPr bwMode="auto">
          <a:xfrm>
            <a:off x="6534150" y="5229225"/>
            <a:ext cx="839788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rgbClr val="008000"/>
                </a:solidFill>
                <a:cs typeface="Arial" charset="0"/>
              </a:rPr>
              <a:t>d = 3</a:t>
            </a:r>
          </a:p>
        </p:txBody>
      </p:sp>
      <p:sp>
        <p:nvSpPr>
          <p:cNvPr id="22533" name="Rectangle 3"/>
          <p:cNvSpPr>
            <a:spLocks/>
          </p:cNvSpPr>
          <p:nvPr/>
        </p:nvSpPr>
        <p:spPr bwMode="auto">
          <a:xfrm>
            <a:off x="4545013" y="20748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22534" name="Rectangle 4"/>
          <p:cNvSpPr>
            <a:spLocks/>
          </p:cNvSpPr>
          <p:nvPr/>
        </p:nvSpPr>
        <p:spPr bwMode="auto">
          <a:xfrm>
            <a:off x="6149975" y="29352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22535" name="Rectangle 5"/>
          <p:cNvSpPr>
            <a:spLocks/>
          </p:cNvSpPr>
          <p:nvPr/>
        </p:nvSpPr>
        <p:spPr bwMode="auto">
          <a:xfrm>
            <a:off x="2962275" y="29337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79613" y="39878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6391" name="Rectangle 7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92" name="Rectangle 8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22537" name="Rectangle 9"/>
          <p:cNvSpPr>
            <a:spLocks/>
          </p:cNvSpPr>
          <p:nvPr/>
        </p:nvSpPr>
        <p:spPr bwMode="auto">
          <a:xfrm>
            <a:off x="5434013" y="3987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22538" name="Rectangle 10"/>
          <p:cNvSpPr>
            <a:spLocks/>
          </p:cNvSpPr>
          <p:nvPr/>
        </p:nvSpPr>
        <p:spPr bwMode="auto">
          <a:xfrm>
            <a:off x="3748088" y="39878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22539" name="Rectangle 11"/>
          <p:cNvSpPr>
            <a:spLocks/>
          </p:cNvSpPr>
          <p:nvPr/>
        </p:nvSpPr>
        <p:spPr bwMode="auto">
          <a:xfrm>
            <a:off x="6856413" y="3987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560513" y="50196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6397" name="Rectangle 1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98" name="Rectangle 1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22541" name="Rectangle 15"/>
          <p:cNvSpPr>
            <a:spLocks/>
          </p:cNvSpPr>
          <p:nvPr/>
        </p:nvSpPr>
        <p:spPr bwMode="auto">
          <a:xfrm>
            <a:off x="3243263" y="50196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22542" name="Rectangle 16"/>
          <p:cNvSpPr>
            <a:spLocks/>
          </p:cNvSpPr>
          <p:nvPr/>
        </p:nvSpPr>
        <p:spPr bwMode="auto">
          <a:xfrm>
            <a:off x="2397125" y="50196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22543" name="Rectangle 17"/>
          <p:cNvSpPr>
            <a:spLocks/>
          </p:cNvSpPr>
          <p:nvPr/>
        </p:nvSpPr>
        <p:spPr bwMode="auto">
          <a:xfrm>
            <a:off x="4070350" y="50196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22544" name="Rectangle 18"/>
          <p:cNvSpPr>
            <a:spLocks/>
          </p:cNvSpPr>
          <p:nvPr/>
        </p:nvSpPr>
        <p:spPr bwMode="auto">
          <a:xfrm>
            <a:off x="5041900" y="50196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22545" name="AutoShape 19"/>
          <p:cNvSpPr>
            <a:spLocks/>
          </p:cNvSpPr>
          <p:nvPr/>
        </p:nvSpPr>
        <p:spPr bwMode="auto">
          <a:xfrm flipH="1">
            <a:off x="3146425" y="25415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46" name="AutoShape 20"/>
          <p:cNvSpPr>
            <a:spLocks/>
          </p:cNvSpPr>
          <p:nvPr/>
        </p:nvSpPr>
        <p:spPr bwMode="auto">
          <a:xfrm>
            <a:off x="4706938" y="25415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47" name="AutoShape 21"/>
          <p:cNvSpPr>
            <a:spLocks/>
          </p:cNvSpPr>
          <p:nvPr/>
        </p:nvSpPr>
        <p:spPr bwMode="auto">
          <a:xfrm flipH="1">
            <a:off x="2257425" y="34004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48" name="AutoShape 22"/>
          <p:cNvSpPr>
            <a:spLocks/>
          </p:cNvSpPr>
          <p:nvPr/>
        </p:nvSpPr>
        <p:spPr bwMode="auto">
          <a:xfrm>
            <a:off x="3143250" y="34004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49" name="AutoShape 23"/>
          <p:cNvSpPr>
            <a:spLocks/>
          </p:cNvSpPr>
          <p:nvPr/>
        </p:nvSpPr>
        <p:spPr bwMode="auto">
          <a:xfrm flipH="1">
            <a:off x="5707063" y="34020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50" name="AutoShape 24"/>
          <p:cNvSpPr>
            <a:spLocks/>
          </p:cNvSpPr>
          <p:nvPr/>
        </p:nvSpPr>
        <p:spPr bwMode="auto">
          <a:xfrm>
            <a:off x="6418263" y="34020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51" name="AutoShape 25"/>
          <p:cNvSpPr>
            <a:spLocks/>
          </p:cNvSpPr>
          <p:nvPr/>
        </p:nvSpPr>
        <p:spPr bwMode="auto">
          <a:xfrm flipH="1">
            <a:off x="1839913" y="44545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52" name="AutoShape 26"/>
          <p:cNvSpPr>
            <a:spLocks/>
          </p:cNvSpPr>
          <p:nvPr/>
        </p:nvSpPr>
        <p:spPr bwMode="auto">
          <a:xfrm>
            <a:off x="2259013" y="44545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53" name="AutoShape 27"/>
          <p:cNvSpPr>
            <a:spLocks/>
          </p:cNvSpPr>
          <p:nvPr/>
        </p:nvSpPr>
        <p:spPr bwMode="auto">
          <a:xfrm flipH="1">
            <a:off x="3513138" y="44545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54" name="AutoShape 28"/>
          <p:cNvSpPr>
            <a:spLocks/>
          </p:cNvSpPr>
          <p:nvPr/>
        </p:nvSpPr>
        <p:spPr bwMode="auto">
          <a:xfrm>
            <a:off x="3927475" y="44545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55" name="AutoShape 29"/>
          <p:cNvSpPr>
            <a:spLocks/>
          </p:cNvSpPr>
          <p:nvPr/>
        </p:nvSpPr>
        <p:spPr bwMode="auto">
          <a:xfrm flipH="1">
            <a:off x="5313363" y="44545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265A6A7-75EE-4942-823E-72A67BCBDF76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/>
          </p:cNvSpPr>
          <p:nvPr/>
        </p:nvSpPr>
        <p:spPr bwMode="auto">
          <a:xfrm>
            <a:off x="787400" y="2200275"/>
            <a:ext cx="7683500" cy="328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Elements of the heap are stored in the array in order, going across each level from left to right, top to bottom</a:t>
            </a:r>
          </a:p>
          <a:p>
            <a:pPr marL="269875" indent="-230188"/>
            <a:endParaRPr lang="en-US" sz="280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The children of the node at array index n are found at 2n + 1 and 2n + 2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>
              <a:solidFill>
                <a:schemeClr val="tx1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The parent of node n is found at (n – 1)/2</a:t>
            </a:r>
          </a:p>
        </p:txBody>
      </p:sp>
      <p:sp>
        <p:nvSpPr>
          <p:cNvPr id="23555" name="Rectangle 2"/>
          <p:cNvSpPr>
            <a:spLocks/>
          </p:cNvSpPr>
          <p:nvPr/>
        </p:nvSpPr>
        <p:spPr bwMode="auto">
          <a:xfrm>
            <a:off x="685800" y="457200"/>
            <a:ext cx="77724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fr-FR" sz="440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2355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Store in an ArrayList or Vector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3BF3B86-4F67-494C-9AE1-F679A46A99B2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/>
          </p:cNvSpPr>
          <p:nvPr/>
        </p:nvSpPr>
        <p:spPr bwMode="auto">
          <a:xfrm>
            <a:off x="4791075" y="1771650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0</a:t>
            </a:r>
          </a:p>
        </p:txBody>
      </p:sp>
      <p:sp>
        <p:nvSpPr>
          <p:cNvPr id="24579" name="Rectangle 2"/>
          <p:cNvSpPr>
            <a:spLocks/>
          </p:cNvSpPr>
          <p:nvPr/>
        </p:nvSpPr>
        <p:spPr bwMode="auto">
          <a:xfrm>
            <a:off x="3236913" y="2630488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1</a:t>
            </a:r>
          </a:p>
        </p:txBody>
      </p:sp>
      <p:sp>
        <p:nvSpPr>
          <p:cNvPr id="24580" name="Rectangle 3"/>
          <p:cNvSpPr>
            <a:spLocks/>
          </p:cNvSpPr>
          <p:nvPr/>
        </p:nvSpPr>
        <p:spPr bwMode="auto">
          <a:xfrm>
            <a:off x="6661150" y="2628900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2</a:t>
            </a:r>
          </a:p>
        </p:txBody>
      </p:sp>
      <p:sp>
        <p:nvSpPr>
          <p:cNvPr id="24581" name="Rectangle 4"/>
          <p:cNvSpPr>
            <a:spLocks/>
          </p:cNvSpPr>
          <p:nvPr/>
        </p:nvSpPr>
        <p:spPr bwMode="auto">
          <a:xfrm>
            <a:off x="2455863" y="3676650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3</a:t>
            </a:r>
          </a:p>
        </p:txBody>
      </p:sp>
      <p:sp>
        <p:nvSpPr>
          <p:cNvPr id="24582" name="Rectangle 5"/>
          <p:cNvSpPr>
            <a:spLocks/>
          </p:cNvSpPr>
          <p:nvPr/>
        </p:nvSpPr>
        <p:spPr bwMode="auto">
          <a:xfrm>
            <a:off x="4030663" y="3676650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4</a:t>
            </a:r>
          </a:p>
        </p:txBody>
      </p:sp>
      <p:sp>
        <p:nvSpPr>
          <p:cNvPr id="24583" name="Rectangle 6"/>
          <p:cNvSpPr>
            <a:spLocks/>
          </p:cNvSpPr>
          <p:nvPr/>
        </p:nvSpPr>
        <p:spPr bwMode="auto">
          <a:xfrm>
            <a:off x="5943600" y="3678238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5</a:t>
            </a:r>
          </a:p>
        </p:txBody>
      </p:sp>
      <p:sp>
        <p:nvSpPr>
          <p:cNvPr id="24584" name="Rectangle 7"/>
          <p:cNvSpPr>
            <a:spLocks/>
          </p:cNvSpPr>
          <p:nvPr/>
        </p:nvSpPr>
        <p:spPr bwMode="auto">
          <a:xfrm>
            <a:off x="7373938" y="3678238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6</a:t>
            </a:r>
          </a:p>
        </p:txBody>
      </p:sp>
      <p:sp>
        <p:nvSpPr>
          <p:cNvPr id="24585" name="Rectangle 8"/>
          <p:cNvSpPr>
            <a:spLocks/>
          </p:cNvSpPr>
          <p:nvPr/>
        </p:nvSpPr>
        <p:spPr bwMode="auto">
          <a:xfrm>
            <a:off x="2012950" y="4740275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7</a:t>
            </a:r>
          </a:p>
        </p:txBody>
      </p:sp>
      <p:sp>
        <p:nvSpPr>
          <p:cNvPr id="24586" name="Rectangle 9"/>
          <p:cNvSpPr>
            <a:spLocks/>
          </p:cNvSpPr>
          <p:nvPr/>
        </p:nvSpPr>
        <p:spPr bwMode="auto">
          <a:xfrm>
            <a:off x="2878138" y="4740275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8</a:t>
            </a:r>
          </a:p>
        </p:txBody>
      </p:sp>
      <p:sp>
        <p:nvSpPr>
          <p:cNvPr id="24587" name="Rectangle 10"/>
          <p:cNvSpPr>
            <a:spLocks/>
          </p:cNvSpPr>
          <p:nvPr/>
        </p:nvSpPr>
        <p:spPr bwMode="auto">
          <a:xfrm>
            <a:off x="3708400" y="4740275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9</a:t>
            </a:r>
          </a:p>
        </p:txBody>
      </p:sp>
      <p:sp>
        <p:nvSpPr>
          <p:cNvPr id="24588" name="Rectangle 11"/>
          <p:cNvSpPr>
            <a:spLocks/>
          </p:cNvSpPr>
          <p:nvPr/>
        </p:nvSpPr>
        <p:spPr bwMode="auto">
          <a:xfrm>
            <a:off x="4498975" y="4740275"/>
            <a:ext cx="4365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10</a:t>
            </a:r>
          </a:p>
        </p:txBody>
      </p:sp>
      <p:sp>
        <p:nvSpPr>
          <p:cNvPr id="24589" name="Rectangle 12"/>
          <p:cNvSpPr>
            <a:spLocks/>
          </p:cNvSpPr>
          <p:nvPr/>
        </p:nvSpPr>
        <p:spPr bwMode="auto">
          <a:xfrm>
            <a:off x="5486400" y="4740275"/>
            <a:ext cx="4175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11</a:t>
            </a:r>
          </a:p>
        </p:txBody>
      </p:sp>
      <p:sp>
        <p:nvSpPr>
          <p:cNvPr id="24590" name="Rectangle 13"/>
          <p:cNvSpPr>
            <a:spLocks/>
          </p:cNvSpPr>
          <p:nvPr/>
        </p:nvSpPr>
        <p:spPr bwMode="auto">
          <a:xfrm>
            <a:off x="1217613" y="5692775"/>
            <a:ext cx="68326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400"/>
              </a:spcBef>
            </a:pPr>
            <a:r>
              <a:rPr lang="en-US">
                <a:solidFill>
                  <a:srgbClr val="008000"/>
                </a:solidFill>
                <a:cs typeface="Arial" charset="0"/>
              </a:rPr>
              <a:t>children of node n are found at 2n + 1 and 2n + 2</a:t>
            </a:r>
          </a:p>
        </p:txBody>
      </p:sp>
      <p:sp>
        <p:nvSpPr>
          <p:cNvPr id="24591" name="Rectangle 15"/>
          <p:cNvSpPr>
            <a:spLocks/>
          </p:cNvSpPr>
          <p:nvPr/>
        </p:nvSpPr>
        <p:spPr bwMode="auto">
          <a:xfrm>
            <a:off x="4557713" y="18843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24592" name="Rectangle 16"/>
          <p:cNvSpPr>
            <a:spLocks/>
          </p:cNvSpPr>
          <p:nvPr/>
        </p:nvSpPr>
        <p:spPr bwMode="auto">
          <a:xfrm>
            <a:off x="6162675" y="2744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24593" name="Rectangle 17"/>
          <p:cNvSpPr>
            <a:spLocks/>
          </p:cNvSpPr>
          <p:nvPr/>
        </p:nvSpPr>
        <p:spPr bwMode="auto">
          <a:xfrm>
            <a:off x="2974975" y="27432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992313" y="37973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8451" name="Rectangle 1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52" name="Rectangle 2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24595" name="Rectangle 21"/>
          <p:cNvSpPr>
            <a:spLocks/>
          </p:cNvSpPr>
          <p:nvPr/>
        </p:nvSpPr>
        <p:spPr bwMode="auto">
          <a:xfrm>
            <a:off x="5446713" y="37973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24596" name="Rectangle 22"/>
          <p:cNvSpPr>
            <a:spLocks/>
          </p:cNvSpPr>
          <p:nvPr/>
        </p:nvSpPr>
        <p:spPr bwMode="auto">
          <a:xfrm>
            <a:off x="3760788" y="37973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24597" name="Rectangle 23"/>
          <p:cNvSpPr>
            <a:spLocks/>
          </p:cNvSpPr>
          <p:nvPr/>
        </p:nvSpPr>
        <p:spPr bwMode="auto">
          <a:xfrm>
            <a:off x="6869113" y="37973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573213" y="48291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8457" name="Rectangle 25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58" name="Rectangle 26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24599" name="Rectangle 27"/>
          <p:cNvSpPr>
            <a:spLocks/>
          </p:cNvSpPr>
          <p:nvPr/>
        </p:nvSpPr>
        <p:spPr bwMode="auto">
          <a:xfrm>
            <a:off x="3255963" y="48291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24600" name="Rectangle 28"/>
          <p:cNvSpPr>
            <a:spLocks/>
          </p:cNvSpPr>
          <p:nvPr/>
        </p:nvSpPr>
        <p:spPr bwMode="auto">
          <a:xfrm>
            <a:off x="2409825" y="48291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24601" name="Rectangle 29"/>
          <p:cNvSpPr>
            <a:spLocks/>
          </p:cNvSpPr>
          <p:nvPr/>
        </p:nvSpPr>
        <p:spPr bwMode="auto">
          <a:xfrm>
            <a:off x="4083050" y="48291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24602" name="Rectangle 30"/>
          <p:cNvSpPr>
            <a:spLocks/>
          </p:cNvSpPr>
          <p:nvPr/>
        </p:nvSpPr>
        <p:spPr bwMode="auto">
          <a:xfrm>
            <a:off x="5054600" y="48291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24603" name="AutoShape 31"/>
          <p:cNvSpPr>
            <a:spLocks/>
          </p:cNvSpPr>
          <p:nvPr/>
        </p:nvSpPr>
        <p:spPr bwMode="auto">
          <a:xfrm flipH="1">
            <a:off x="3159125" y="23510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604" name="AutoShape 32"/>
          <p:cNvSpPr>
            <a:spLocks/>
          </p:cNvSpPr>
          <p:nvPr/>
        </p:nvSpPr>
        <p:spPr bwMode="auto">
          <a:xfrm>
            <a:off x="4719638" y="23510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605" name="AutoShape 33"/>
          <p:cNvSpPr>
            <a:spLocks/>
          </p:cNvSpPr>
          <p:nvPr/>
        </p:nvSpPr>
        <p:spPr bwMode="auto">
          <a:xfrm flipH="1">
            <a:off x="2270125" y="32099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606" name="AutoShape 34"/>
          <p:cNvSpPr>
            <a:spLocks/>
          </p:cNvSpPr>
          <p:nvPr/>
        </p:nvSpPr>
        <p:spPr bwMode="auto">
          <a:xfrm>
            <a:off x="3155950" y="32099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607" name="AutoShape 35"/>
          <p:cNvSpPr>
            <a:spLocks/>
          </p:cNvSpPr>
          <p:nvPr/>
        </p:nvSpPr>
        <p:spPr bwMode="auto">
          <a:xfrm flipH="1">
            <a:off x="5719763" y="32115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608" name="AutoShape 36"/>
          <p:cNvSpPr>
            <a:spLocks/>
          </p:cNvSpPr>
          <p:nvPr/>
        </p:nvSpPr>
        <p:spPr bwMode="auto">
          <a:xfrm>
            <a:off x="6430963" y="32115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609" name="AutoShape 37"/>
          <p:cNvSpPr>
            <a:spLocks/>
          </p:cNvSpPr>
          <p:nvPr/>
        </p:nvSpPr>
        <p:spPr bwMode="auto">
          <a:xfrm flipH="1">
            <a:off x="1852613" y="42640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610" name="AutoShape 38"/>
          <p:cNvSpPr>
            <a:spLocks/>
          </p:cNvSpPr>
          <p:nvPr/>
        </p:nvSpPr>
        <p:spPr bwMode="auto">
          <a:xfrm>
            <a:off x="2271713" y="42640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611" name="AutoShape 39"/>
          <p:cNvSpPr>
            <a:spLocks/>
          </p:cNvSpPr>
          <p:nvPr/>
        </p:nvSpPr>
        <p:spPr bwMode="auto">
          <a:xfrm flipH="1">
            <a:off x="3525838" y="42640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612" name="AutoShape 40"/>
          <p:cNvSpPr>
            <a:spLocks/>
          </p:cNvSpPr>
          <p:nvPr/>
        </p:nvSpPr>
        <p:spPr bwMode="auto">
          <a:xfrm>
            <a:off x="3940175" y="42640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613" name="AutoShape 41"/>
          <p:cNvSpPr>
            <a:spLocks/>
          </p:cNvSpPr>
          <p:nvPr/>
        </p:nvSpPr>
        <p:spPr bwMode="auto">
          <a:xfrm flipH="1">
            <a:off x="5326063" y="42640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614" name="Title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Store in an ArrayList or Vector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9999E98-1D4C-4A91-A4C7-A075F915DEAF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Store in an ArrayList or Vector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D0A59F-0B18-423F-A6F2-5852E47C3441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55710619"/>
              </p:ext>
            </p:extLst>
          </p:nvPr>
        </p:nvGraphicFramePr>
        <p:xfrm>
          <a:off x="685800" y="4191000"/>
          <a:ext cx="8153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450"/>
                <a:gridCol w="679450"/>
                <a:gridCol w="679450"/>
                <a:gridCol w="679450"/>
                <a:gridCol w="679450"/>
                <a:gridCol w="679450"/>
                <a:gridCol w="679450"/>
                <a:gridCol w="679450"/>
                <a:gridCol w="679450"/>
                <a:gridCol w="679450"/>
                <a:gridCol w="679450"/>
                <a:gridCol w="6794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8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9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11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6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14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21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8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19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35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22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38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55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10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20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Freeform 10"/>
          <p:cNvSpPr/>
          <p:nvPr/>
        </p:nvSpPr>
        <p:spPr>
          <a:xfrm>
            <a:off x="875071" y="4011537"/>
            <a:ext cx="835742" cy="167173"/>
          </a:xfrm>
          <a:custGeom>
            <a:avLst/>
            <a:gdLst>
              <a:gd name="connsiteX0" fmla="*/ 0 w 835742"/>
              <a:gd name="connsiteY0" fmla="*/ 167173 h 167173"/>
              <a:gd name="connsiteX1" fmla="*/ 491613 w 835742"/>
              <a:gd name="connsiteY1" fmla="*/ 24 h 167173"/>
              <a:gd name="connsiteX2" fmla="*/ 835742 w 835742"/>
              <a:gd name="connsiteY2" fmla="*/ 157340 h 167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5742" h="167173">
                <a:moveTo>
                  <a:pt x="0" y="167173"/>
                </a:moveTo>
                <a:cubicBezTo>
                  <a:pt x="176161" y="84418"/>
                  <a:pt x="352323" y="1663"/>
                  <a:pt x="491613" y="24"/>
                </a:cubicBezTo>
                <a:cubicBezTo>
                  <a:pt x="630903" y="-1615"/>
                  <a:pt x="733322" y="77862"/>
                  <a:pt x="835742" y="15734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875071" y="3834480"/>
            <a:ext cx="1474839" cy="373726"/>
          </a:xfrm>
          <a:custGeom>
            <a:avLst/>
            <a:gdLst>
              <a:gd name="connsiteX0" fmla="*/ 0 w 1474839"/>
              <a:gd name="connsiteY0" fmla="*/ 373726 h 373726"/>
              <a:gd name="connsiteX1" fmla="*/ 521110 w 1474839"/>
              <a:gd name="connsiteY1" fmla="*/ 101 h 373726"/>
              <a:gd name="connsiteX2" fmla="*/ 1474839 w 1474839"/>
              <a:gd name="connsiteY2" fmla="*/ 344230 h 373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4839" h="373726">
                <a:moveTo>
                  <a:pt x="0" y="373726"/>
                </a:moveTo>
                <a:cubicBezTo>
                  <a:pt x="137652" y="189371"/>
                  <a:pt x="275304" y="5017"/>
                  <a:pt x="521110" y="101"/>
                </a:cubicBezTo>
                <a:cubicBezTo>
                  <a:pt x="766916" y="-4815"/>
                  <a:pt x="1120877" y="169707"/>
                  <a:pt x="1474839" y="34423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700981" y="4925961"/>
            <a:ext cx="1445342" cy="354008"/>
          </a:xfrm>
          <a:custGeom>
            <a:avLst/>
            <a:gdLst>
              <a:gd name="connsiteX0" fmla="*/ 0 w 1445342"/>
              <a:gd name="connsiteY0" fmla="*/ 0 h 354008"/>
              <a:gd name="connsiteX1" fmla="*/ 884903 w 1445342"/>
              <a:gd name="connsiteY1" fmla="*/ 353962 h 354008"/>
              <a:gd name="connsiteX2" fmla="*/ 1445342 w 1445342"/>
              <a:gd name="connsiteY2" fmla="*/ 19665 h 354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5342" h="354008">
                <a:moveTo>
                  <a:pt x="0" y="0"/>
                </a:moveTo>
                <a:cubicBezTo>
                  <a:pt x="322006" y="175342"/>
                  <a:pt x="644013" y="350684"/>
                  <a:pt x="884903" y="353962"/>
                </a:cubicBezTo>
                <a:cubicBezTo>
                  <a:pt x="1125793" y="357240"/>
                  <a:pt x="1285567" y="188452"/>
                  <a:pt x="1445342" y="19665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720645" y="4945626"/>
            <a:ext cx="1917290" cy="530949"/>
          </a:xfrm>
          <a:custGeom>
            <a:avLst/>
            <a:gdLst>
              <a:gd name="connsiteX0" fmla="*/ 0 w 1917290"/>
              <a:gd name="connsiteY0" fmla="*/ 9832 h 530949"/>
              <a:gd name="connsiteX1" fmla="*/ 776749 w 1917290"/>
              <a:gd name="connsiteY1" fmla="*/ 530942 h 530949"/>
              <a:gd name="connsiteX2" fmla="*/ 1917290 w 1917290"/>
              <a:gd name="connsiteY2" fmla="*/ 0 h 530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7290" h="530949">
                <a:moveTo>
                  <a:pt x="0" y="9832"/>
                </a:moveTo>
                <a:cubicBezTo>
                  <a:pt x="228600" y="271206"/>
                  <a:pt x="457201" y="532581"/>
                  <a:pt x="776749" y="530942"/>
                </a:cubicBezTo>
                <a:cubicBezTo>
                  <a:pt x="1096297" y="529303"/>
                  <a:pt x="1506793" y="264651"/>
                  <a:pt x="191729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flipV="1">
            <a:off x="2482645" y="3886200"/>
            <a:ext cx="2019773" cy="354008"/>
          </a:xfrm>
          <a:custGeom>
            <a:avLst/>
            <a:gdLst>
              <a:gd name="connsiteX0" fmla="*/ 0 w 1445342"/>
              <a:gd name="connsiteY0" fmla="*/ 0 h 354008"/>
              <a:gd name="connsiteX1" fmla="*/ 884903 w 1445342"/>
              <a:gd name="connsiteY1" fmla="*/ 353962 h 354008"/>
              <a:gd name="connsiteX2" fmla="*/ 1445342 w 1445342"/>
              <a:gd name="connsiteY2" fmla="*/ 19665 h 354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5342" h="354008">
                <a:moveTo>
                  <a:pt x="0" y="0"/>
                </a:moveTo>
                <a:cubicBezTo>
                  <a:pt x="322006" y="175342"/>
                  <a:pt x="644013" y="350684"/>
                  <a:pt x="884903" y="353962"/>
                </a:cubicBezTo>
                <a:cubicBezTo>
                  <a:pt x="1125793" y="357240"/>
                  <a:pt x="1285567" y="188452"/>
                  <a:pt x="1445342" y="19665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flipV="1">
            <a:off x="2502310" y="3657600"/>
            <a:ext cx="2679290" cy="530949"/>
          </a:xfrm>
          <a:custGeom>
            <a:avLst/>
            <a:gdLst>
              <a:gd name="connsiteX0" fmla="*/ 0 w 1917290"/>
              <a:gd name="connsiteY0" fmla="*/ 9832 h 530949"/>
              <a:gd name="connsiteX1" fmla="*/ 776749 w 1917290"/>
              <a:gd name="connsiteY1" fmla="*/ 530942 h 530949"/>
              <a:gd name="connsiteX2" fmla="*/ 1917290 w 1917290"/>
              <a:gd name="connsiteY2" fmla="*/ 0 h 530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7290" h="530949">
                <a:moveTo>
                  <a:pt x="0" y="9832"/>
                </a:moveTo>
                <a:cubicBezTo>
                  <a:pt x="228600" y="271206"/>
                  <a:pt x="457201" y="532581"/>
                  <a:pt x="776749" y="530942"/>
                </a:cubicBezTo>
                <a:cubicBezTo>
                  <a:pt x="1096297" y="529303"/>
                  <a:pt x="1506793" y="264651"/>
                  <a:pt x="191729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168446" y="4953000"/>
            <a:ext cx="2594204" cy="354008"/>
          </a:xfrm>
          <a:custGeom>
            <a:avLst/>
            <a:gdLst>
              <a:gd name="connsiteX0" fmla="*/ 0 w 1445342"/>
              <a:gd name="connsiteY0" fmla="*/ 0 h 354008"/>
              <a:gd name="connsiteX1" fmla="*/ 884903 w 1445342"/>
              <a:gd name="connsiteY1" fmla="*/ 353962 h 354008"/>
              <a:gd name="connsiteX2" fmla="*/ 1445342 w 1445342"/>
              <a:gd name="connsiteY2" fmla="*/ 19665 h 354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5342" h="354008">
                <a:moveTo>
                  <a:pt x="0" y="0"/>
                </a:moveTo>
                <a:cubicBezTo>
                  <a:pt x="322006" y="175342"/>
                  <a:pt x="644013" y="350684"/>
                  <a:pt x="884903" y="353962"/>
                </a:cubicBezTo>
                <a:cubicBezTo>
                  <a:pt x="1125793" y="357240"/>
                  <a:pt x="1285567" y="188452"/>
                  <a:pt x="1445342" y="19665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188110" y="4972665"/>
            <a:ext cx="3441290" cy="530949"/>
          </a:xfrm>
          <a:custGeom>
            <a:avLst/>
            <a:gdLst>
              <a:gd name="connsiteX0" fmla="*/ 0 w 1917290"/>
              <a:gd name="connsiteY0" fmla="*/ 9832 h 530949"/>
              <a:gd name="connsiteX1" fmla="*/ 776749 w 1917290"/>
              <a:gd name="connsiteY1" fmla="*/ 530942 h 530949"/>
              <a:gd name="connsiteX2" fmla="*/ 1917290 w 1917290"/>
              <a:gd name="connsiteY2" fmla="*/ 0 h 530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7290" h="530949">
                <a:moveTo>
                  <a:pt x="0" y="9832"/>
                </a:moveTo>
                <a:cubicBezTo>
                  <a:pt x="228600" y="271206"/>
                  <a:pt x="457201" y="532581"/>
                  <a:pt x="776749" y="530942"/>
                </a:cubicBezTo>
                <a:cubicBezTo>
                  <a:pt x="1096297" y="529303"/>
                  <a:pt x="1506793" y="264651"/>
                  <a:pt x="191729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854246" y="4953000"/>
            <a:ext cx="3368251" cy="354008"/>
          </a:xfrm>
          <a:custGeom>
            <a:avLst/>
            <a:gdLst>
              <a:gd name="connsiteX0" fmla="*/ 0 w 1445342"/>
              <a:gd name="connsiteY0" fmla="*/ 0 h 354008"/>
              <a:gd name="connsiteX1" fmla="*/ 884903 w 1445342"/>
              <a:gd name="connsiteY1" fmla="*/ 353962 h 354008"/>
              <a:gd name="connsiteX2" fmla="*/ 1445342 w 1445342"/>
              <a:gd name="connsiteY2" fmla="*/ 19665 h 354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5342" h="354008">
                <a:moveTo>
                  <a:pt x="0" y="0"/>
                </a:moveTo>
                <a:cubicBezTo>
                  <a:pt x="322006" y="175342"/>
                  <a:pt x="644013" y="350684"/>
                  <a:pt x="884903" y="353962"/>
                </a:cubicBezTo>
                <a:cubicBezTo>
                  <a:pt x="1125793" y="357240"/>
                  <a:pt x="1285567" y="188452"/>
                  <a:pt x="1445342" y="19665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873910" y="4972665"/>
            <a:ext cx="3919014" cy="530949"/>
          </a:xfrm>
          <a:custGeom>
            <a:avLst/>
            <a:gdLst>
              <a:gd name="connsiteX0" fmla="*/ 0 w 1917290"/>
              <a:gd name="connsiteY0" fmla="*/ 9832 h 530949"/>
              <a:gd name="connsiteX1" fmla="*/ 776749 w 1917290"/>
              <a:gd name="connsiteY1" fmla="*/ 530942 h 530949"/>
              <a:gd name="connsiteX2" fmla="*/ 1917290 w 1917290"/>
              <a:gd name="connsiteY2" fmla="*/ 0 h 530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7290" h="530949">
                <a:moveTo>
                  <a:pt x="0" y="9832"/>
                </a:moveTo>
                <a:cubicBezTo>
                  <a:pt x="228600" y="271206"/>
                  <a:pt x="457201" y="532581"/>
                  <a:pt x="776749" y="530942"/>
                </a:cubicBezTo>
                <a:cubicBezTo>
                  <a:pt x="1096297" y="529303"/>
                  <a:pt x="1506793" y="264651"/>
                  <a:pt x="191729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3"/>
          <p:cNvSpPr>
            <a:spLocks/>
          </p:cNvSpPr>
          <p:nvPr/>
        </p:nvSpPr>
        <p:spPr bwMode="auto">
          <a:xfrm>
            <a:off x="1217613" y="5692775"/>
            <a:ext cx="68326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400"/>
              </a:spcBef>
            </a:pPr>
            <a:r>
              <a:rPr lang="en-US">
                <a:solidFill>
                  <a:srgbClr val="008000"/>
                </a:solidFill>
                <a:cs typeface="Arial" charset="0"/>
              </a:rPr>
              <a:t>children of node n are found at 2n + 1 and 2n + 2</a:t>
            </a:r>
          </a:p>
        </p:txBody>
      </p:sp>
      <p:sp>
        <p:nvSpPr>
          <p:cNvPr id="22" name="Rectangle 1"/>
          <p:cNvSpPr>
            <a:spLocks/>
          </p:cNvSpPr>
          <p:nvPr/>
        </p:nvSpPr>
        <p:spPr bwMode="auto">
          <a:xfrm>
            <a:off x="7201322" y="1654037"/>
            <a:ext cx="1391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0</a:t>
            </a:r>
          </a:p>
        </p:txBody>
      </p:sp>
      <p:sp>
        <p:nvSpPr>
          <p:cNvPr id="23" name="Rectangle 2"/>
          <p:cNvSpPr>
            <a:spLocks/>
          </p:cNvSpPr>
          <p:nvPr/>
        </p:nvSpPr>
        <p:spPr bwMode="auto">
          <a:xfrm>
            <a:off x="6170947" y="2154316"/>
            <a:ext cx="1391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1</a:t>
            </a:r>
          </a:p>
        </p:txBody>
      </p:sp>
      <p:sp>
        <p:nvSpPr>
          <p:cNvPr id="24" name="Rectangle 3"/>
          <p:cNvSpPr>
            <a:spLocks/>
          </p:cNvSpPr>
          <p:nvPr/>
        </p:nvSpPr>
        <p:spPr bwMode="auto">
          <a:xfrm>
            <a:off x="8441143" y="2153391"/>
            <a:ext cx="1391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2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5653128" y="2763713"/>
            <a:ext cx="1391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3</a:t>
            </a:r>
          </a:p>
        </p:txBody>
      </p:sp>
      <p:sp>
        <p:nvSpPr>
          <p:cNvPr id="26" name="Rectangle 5"/>
          <p:cNvSpPr>
            <a:spLocks/>
          </p:cNvSpPr>
          <p:nvPr/>
        </p:nvSpPr>
        <p:spPr bwMode="auto">
          <a:xfrm>
            <a:off x="6697186" y="2763713"/>
            <a:ext cx="1391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4</a:t>
            </a:r>
          </a:p>
        </p:txBody>
      </p:sp>
      <p:sp>
        <p:nvSpPr>
          <p:cNvPr id="27" name="Rectangle 6"/>
          <p:cNvSpPr>
            <a:spLocks/>
          </p:cNvSpPr>
          <p:nvPr/>
        </p:nvSpPr>
        <p:spPr bwMode="auto">
          <a:xfrm>
            <a:off x="7965423" y="2764638"/>
            <a:ext cx="1391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5</a:t>
            </a:r>
          </a:p>
        </p:txBody>
      </p:sp>
      <p:sp>
        <p:nvSpPr>
          <p:cNvPr id="28" name="Rectangle 7"/>
          <p:cNvSpPr>
            <a:spLocks/>
          </p:cNvSpPr>
          <p:nvPr/>
        </p:nvSpPr>
        <p:spPr bwMode="auto">
          <a:xfrm>
            <a:off x="8913706" y="2764638"/>
            <a:ext cx="1391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6</a:t>
            </a:r>
          </a:p>
        </p:txBody>
      </p:sp>
      <p:sp>
        <p:nvSpPr>
          <p:cNvPr id="29" name="Rectangle 8"/>
          <p:cNvSpPr>
            <a:spLocks/>
          </p:cNvSpPr>
          <p:nvPr/>
        </p:nvSpPr>
        <p:spPr bwMode="auto">
          <a:xfrm>
            <a:off x="5359486" y="3383282"/>
            <a:ext cx="1391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7</a:t>
            </a:r>
          </a:p>
        </p:txBody>
      </p:sp>
      <p:sp>
        <p:nvSpPr>
          <p:cNvPr id="30" name="Rectangle 9"/>
          <p:cNvSpPr>
            <a:spLocks/>
          </p:cNvSpPr>
          <p:nvPr/>
        </p:nvSpPr>
        <p:spPr bwMode="auto">
          <a:xfrm>
            <a:off x="5933087" y="3383282"/>
            <a:ext cx="1391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8</a:t>
            </a:r>
          </a:p>
        </p:txBody>
      </p:sp>
      <p:sp>
        <p:nvSpPr>
          <p:cNvPr id="31" name="Rectangle 10"/>
          <p:cNvSpPr>
            <a:spLocks/>
          </p:cNvSpPr>
          <p:nvPr/>
        </p:nvSpPr>
        <p:spPr bwMode="auto">
          <a:xfrm>
            <a:off x="6483532" y="3383282"/>
            <a:ext cx="1391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9</a:t>
            </a:r>
          </a:p>
        </p:txBody>
      </p:sp>
      <p:sp>
        <p:nvSpPr>
          <p:cNvPr id="32" name="Rectangle 11"/>
          <p:cNvSpPr>
            <a:spLocks/>
          </p:cNvSpPr>
          <p:nvPr/>
        </p:nvSpPr>
        <p:spPr bwMode="auto">
          <a:xfrm>
            <a:off x="7025649" y="3383282"/>
            <a:ext cx="19684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10</a:t>
            </a:r>
          </a:p>
        </p:txBody>
      </p:sp>
      <p:sp>
        <p:nvSpPr>
          <p:cNvPr id="33" name="Rectangle 12"/>
          <p:cNvSpPr>
            <a:spLocks/>
          </p:cNvSpPr>
          <p:nvPr/>
        </p:nvSpPr>
        <p:spPr bwMode="auto">
          <a:xfrm>
            <a:off x="7673976" y="3383282"/>
            <a:ext cx="19684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11</a:t>
            </a:r>
          </a:p>
        </p:txBody>
      </p:sp>
      <p:sp>
        <p:nvSpPr>
          <p:cNvPr id="34" name="Rectangle 15"/>
          <p:cNvSpPr>
            <a:spLocks/>
          </p:cNvSpPr>
          <p:nvPr/>
        </p:nvSpPr>
        <p:spPr bwMode="auto">
          <a:xfrm>
            <a:off x="7018300" y="1719693"/>
            <a:ext cx="218915" cy="27187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sz="900" b="1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5" name="Rectangle 16"/>
          <p:cNvSpPr>
            <a:spLocks/>
          </p:cNvSpPr>
          <p:nvPr/>
        </p:nvSpPr>
        <p:spPr bwMode="auto">
          <a:xfrm>
            <a:off x="8082355" y="2220897"/>
            <a:ext cx="370472" cy="27372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sz="900" b="1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6" name="Rectangle 17"/>
          <p:cNvSpPr>
            <a:spLocks/>
          </p:cNvSpPr>
          <p:nvPr/>
        </p:nvSpPr>
        <p:spPr bwMode="auto">
          <a:xfrm>
            <a:off x="5968979" y="2219972"/>
            <a:ext cx="241018" cy="27187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sz="900" b="1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37" name="Group 18"/>
          <p:cNvGrpSpPr>
            <a:grpSpLocks/>
          </p:cNvGrpSpPr>
          <p:nvPr/>
        </p:nvGrpSpPr>
        <p:grpSpPr bwMode="auto">
          <a:xfrm>
            <a:off x="5317495" y="2833992"/>
            <a:ext cx="370472" cy="271871"/>
            <a:chOff x="0" y="0"/>
            <a:chExt cx="352" cy="294"/>
          </a:xfrm>
          <a:solidFill>
            <a:srgbClr val="FFFFCC"/>
          </a:solidFill>
        </p:grpSpPr>
        <p:sp>
          <p:nvSpPr>
            <p:cNvPr id="38" name="Rectangle 1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900" b="1"/>
            </a:p>
          </p:txBody>
        </p:sp>
        <p:sp>
          <p:nvSpPr>
            <p:cNvPr id="39" name="Rectangle 2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 sz="900" b="1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0" name="Rectangle 21"/>
          <p:cNvSpPr>
            <a:spLocks/>
          </p:cNvSpPr>
          <p:nvPr/>
        </p:nvSpPr>
        <p:spPr bwMode="auto">
          <a:xfrm>
            <a:off x="7607688" y="2833992"/>
            <a:ext cx="370472" cy="27372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sz="900" b="1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1" name="Rectangle 22"/>
          <p:cNvSpPr>
            <a:spLocks/>
          </p:cNvSpPr>
          <p:nvPr/>
        </p:nvSpPr>
        <p:spPr bwMode="auto">
          <a:xfrm>
            <a:off x="6489956" y="2833992"/>
            <a:ext cx="241017" cy="27187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sz="900" b="1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2" name="Rectangle 23"/>
          <p:cNvSpPr>
            <a:spLocks/>
          </p:cNvSpPr>
          <p:nvPr/>
        </p:nvSpPr>
        <p:spPr bwMode="auto">
          <a:xfrm>
            <a:off x="8550708" y="2833992"/>
            <a:ext cx="370472" cy="27372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sz="900" b="1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43" name="Group 24"/>
          <p:cNvGrpSpPr>
            <a:grpSpLocks/>
          </p:cNvGrpSpPr>
          <p:nvPr/>
        </p:nvGrpSpPr>
        <p:grpSpPr bwMode="auto">
          <a:xfrm>
            <a:off x="5039641" y="3435067"/>
            <a:ext cx="370472" cy="271871"/>
            <a:chOff x="0" y="0"/>
            <a:chExt cx="352" cy="294"/>
          </a:xfrm>
          <a:solidFill>
            <a:srgbClr val="FFFFCC"/>
          </a:solidFill>
        </p:grpSpPr>
        <p:sp>
          <p:nvSpPr>
            <p:cNvPr id="44" name="Rectangle 25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900" b="1"/>
            </a:p>
          </p:txBody>
        </p:sp>
        <p:sp>
          <p:nvSpPr>
            <p:cNvPr id="45" name="Rectangle 26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 sz="900" b="1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6" name="Rectangle 27"/>
          <p:cNvSpPr>
            <a:spLocks/>
          </p:cNvSpPr>
          <p:nvPr/>
        </p:nvSpPr>
        <p:spPr bwMode="auto">
          <a:xfrm>
            <a:off x="6155268" y="3435067"/>
            <a:ext cx="378892" cy="27372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sz="900" b="1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7" name="Rectangle 28"/>
          <p:cNvSpPr>
            <a:spLocks/>
          </p:cNvSpPr>
          <p:nvPr/>
        </p:nvSpPr>
        <p:spPr bwMode="auto">
          <a:xfrm>
            <a:off x="5594297" y="3435067"/>
            <a:ext cx="374682" cy="27187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sz="900" b="1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8" name="Rectangle 29"/>
          <p:cNvSpPr>
            <a:spLocks/>
          </p:cNvSpPr>
          <p:nvPr/>
        </p:nvSpPr>
        <p:spPr bwMode="auto">
          <a:xfrm>
            <a:off x="6703609" y="3435067"/>
            <a:ext cx="378892" cy="27372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sz="900" b="1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9" name="Rectangle 30"/>
          <p:cNvSpPr>
            <a:spLocks/>
          </p:cNvSpPr>
          <p:nvPr/>
        </p:nvSpPr>
        <p:spPr bwMode="auto">
          <a:xfrm>
            <a:off x="7347725" y="3435067"/>
            <a:ext cx="370472" cy="27372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sz="900" b="1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50" name="AutoShape 31"/>
          <p:cNvSpPr>
            <a:spLocks/>
          </p:cNvSpPr>
          <p:nvPr/>
        </p:nvSpPr>
        <p:spPr bwMode="auto">
          <a:xfrm flipH="1">
            <a:off x="6091066" y="1991564"/>
            <a:ext cx="1035639" cy="214537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900" b="1"/>
          </a:p>
        </p:txBody>
      </p:sp>
      <p:sp>
        <p:nvSpPr>
          <p:cNvPr id="51" name="AutoShape 32"/>
          <p:cNvSpPr>
            <a:spLocks/>
          </p:cNvSpPr>
          <p:nvPr/>
        </p:nvSpPr>
        <p:spPr bwMode="auto">
          <a:xfrm>
            <a:off x="7125653" y="1991564"/>
            <a:ext cx="1136676" cy="214537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900" b="1"/>
          </a:p>
        </p:txBody>
      </p:sp>
      <p:sp>
        <p:nvSpPr>
          <p:cNvPr id="52" name="AutoShape 33"/>
          <p:cNvSpPr>
            <a:spLocks/>
          </p:cNvSpPr>
          <p:nvPr/>
        </p:nvSpPr>
        <p:spPr bwMode="auto">
          <a:xfrm flipH="1">
            <a:off x="5501679" y="2491842"/>
            <a:ext cx="589388" cy="318107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900" b="1"/>
          </a:p>
        </p:txBody>
      </p:sp>
      <p:sp>
        <p:nvSpPr>
          <p:cNvPr id="53" name="AutoShape 34"/>
          <p:cNvSpPr>
            <a:spLocks/>
          </p:cNvSpPr>
          <p:nvPr/>
        </p:nvSpPr>
        <p:spPr bwMode="auto">
          <a:xfrm>
            <a:off x="6088961" y="2491842"/>
            <a:ext cx="522029" cy="310709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900" b="1"/>
          </a:p>
        </p:txBody>
      </p:sp>
      <p:sp>
        <p:nvSpPr>
          <p:cNvPr id="54" name="AutoShape 35"/>
          <p:cNvSpPr>
            <a:spLocks/>
          </p:cNvSpPr>
          <p:nvPr/>
        </p:nvSpPr>
        <p:spPr bwMode="auto">
          <a:xfrm flipH="1">
            <a:off x="7788714" y="2492767"/>
            <a:ext cx="471510" cy="310709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900" b="1"/>
          </a:p>
        </p:txBody>
      </p:sp>
      <p:sp>
        <p:nvSpPr>
          <p:cNvPr id="55" name="AutoShape 36"/>
          <p:cNvSpPr>
            <a:spLocks/>
          </p:cNvSpPr>
          <p:nvPr/>
        </p:nvSpPr>
        <p:spPr bwMode="auto">
          <a:xfrm>
            <a:off x="8260224" y="2492767"/>
            <a:ext cx="471510" cy="310709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900" b="1"/>
          </a:p>
        </p:txBody>
      </p:sp>
      <p:sp>
        <p:nvSpPr>
          <p:cNvPr id="56" name="AutoShape 37"/>
          <p:cNvSpPr>
            <a:spLocks/>
          </p:cNvSpPr>
          <p:nvPr/>
        </p:nvSpPr>
        <p:spPr bwMode="auto">
          <a:xfrm flipH="1">
            <a:off x="5224877" y="3105863"/>
            <a:ext cx="277854" cy="288516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900" b="1"/>
          </a:p>
        </p:txBody>
      </p:sp>
      <p:sp>
        <p:nvSpPr>
          <p:cNvPr id="57" name="AutoShape 38"/>
          <p:cNvSpPr>
            <a:spLocks/>
          </p:cNvSpPr>
          <p:nvPr/>
        </p:nvSpPr>
        <p:spPr bwMode="auto">
          <a:xfrm>
            <a:off x="5502731" y="3105863"/>
            <a:ext cx="277854" cy="288516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900" b="1"/>
          </a:p>
        </p:txBody>
      </p:sp>
      <p:sp>
        <p:nvSpPr>
          <p:cNvPr id="58" name="AutoShape 39"/>
          <p:cNvSpPr>
            <a:spLocks/>
          </p:cNvSpPr>
          <p:nvPr/>
        </p:nvSpPr>
        <p:spPr bwMode="auto">
          <a:xfrm flipH="1">
            <a:off x="6334189" y="3105863"/>
            <a:ext cx="277854" cy="288516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900" b="1"/>
          </a:p>
        </p:txBody>
      </p:sp>
      <p:sp>
        <p:nvSpPr>
          <p:cNvPr id="59" name="AutoShape 40"/>
          <p:cNvSpPr>
            <a:spLocks/>
          </p:cNvSpPr>
          <p:nvPr/>
        </p:nvSpPr>
        <p:spPr bwMode="auto">
          <a:xfrm>
            <a:off x="6608886" y="3105863"/>
            <a:ext cx="277854" cy="288516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900" b="1"/>
          </a:p>
        </p:txBody>
      </p:sp>
      <p:sp>
        <p:nvSpPr>
          <p:cNvPr id="60" name="AutoShape 41"/>
          <p:cNvSpPr>
            <a:spLocks/>
          </p:cNvSpPr>
          <p:nvPr/>
        </p:nvSpPr>
        <p:spPr bwMode="auto">
          <a:xfrm flipH="1">
            <a:off x="7527699" y="3105863"/>
            <a:ext cx="261015" cy="288516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900" b="1"/>
          </a:p>
        </p:txBody>
      </p:sp>
      <p:sp>
        <p:nvSpPr>
          <p:cNvPr id="62" name="Freeform 61"/>
          <p:cNvSpPr/>
          <p:nvPr/>
        </p:nvSpPr>
        <p:spPr>
          <a:xfrm flipV="1">
            <a:off x="4533427" y="3810000"/>
            <a:ext cx="3907716" cy="354008"/>
          </a:xfrm>
          <a:custGeom>
            <a:avLst/>
            <a:gdLst>
              <a:gd name="connsiteX0" fmla="*/ 0 w 1445342"/>
              <a:gd name="connsiteY0" fmla="*/ 0 h 354008"/>
              <a:gd name="connsiteX1" fmla="*/ 884903 w 1445342"/>
              <a:gd name="connsiteY1" fmla="*/ 353962 h 354008"/>
              <a:gd name="connsiteX2" fmla="*/ 1445342 w 1445342"/>
              <a:gd name="connsiteY2" fmla="*/ 19665 h 354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5342" h="354008">
                <a:moveTo>
                  <a:pt x="0" y="0"/>
                </a:moveTo>
                <a:cubicBezTo>
                  <a:pt x="322006" y="175342"/>
                  <a:pt x="644013" y="350684"/>
                  <a:pt x="884903" y="353962"/>
                </a:cubicBezTo>
                <a:cubicBezTo>
                  <a:pt x="1125793" y="357240"/>
                  <a:pt x="1285567" y="188452"/>
                  <a:pt x="1445342" y="19665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7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/>
          </p:cNvSpPr>
          <p:nvPr/>
        </p:nvSpPr>
        <p:spPr bwMode="auto">
          <a:xfrm>
            <a:off x="787400" y="1905000"/>
            <a:ext cx="76835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Put the new element at the end of the array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sz="280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If this violates heap order because it is smaller than its parent, swap it with its parent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sz="280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Continue swapping it up until it finds its rightful place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sz="280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The heap invariant is maintained!</a:t>
            </a:r>
          </a:p>
        </p:txBody>
      </p:sp>
      <p:sp>
        <p:nvSpPr>
          <p:cNvPr id="25603" name="Rectangle 2"/>
          <p:cNvSpPr>
            <a:spLocks/>
          </p:cNvSpPr>
          <p:nvPr/>
        </p:nvSpPr>
        <p:spPr bwMode="auto">
          <a:xfrm>
            <a:off x="685800" y="533400"/>
            <a:ext cx="77724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fr-FR" sz="4400" b="1">
              <a:solidFill>
                <a:srgbClr val="FF3300"/>
              </a:solidFill>
              <a:latin typeface="Courier New" charset="0"/>
              <a:cs typeface="Courier New" charset="0"/>
              <a:sym typeface="Courier New" charset="0"/>
            </a:endParaRPr>
          </a:p>
        </p:txBody>
      </p:sp>
      <p:sp>
        <p:nvSpPr>
          <p:cNvPr id="2560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insert()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310E9E7-76F9-402E-B5EA-6B9B71B2D693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26627" name="Rectangle 3"/>
          <p:cNvSpPr>
            <a:spLocks/>
          </p:cNvSpPr>
          <p:nvPr/>
        </p:nvSpPr>
        <p:spPr bwMode="auto">
          <a:xfrm>
            <a:off x="5959475" y="29225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26628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0486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87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26630" name="Rectangle 8"/>
          <p:cNvSpPr>
            <a:spLocks/>
          </p:cNvSpPr>
          <p:nvPr/>
        </p:nvSpPr>
        <p:spPr bwMode="auto">
          <a:xfrm>
            <a:off x="52435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26631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26632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0492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93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26634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26635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26636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26637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26638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9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0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1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2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3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4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5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6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7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8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00D49C3-234C-4A61-8EC6-C0669D8DD3AA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6650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smtClean="0"/>
              <a:t>The Bag Interface</a:t>
            </a:r>
          </a:p>
        </p:txBody>
      </p:sp>
      <p:sp>
        <p:nvSpPr>
          <p:cNvPr id="10243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A Bag:</a:t>
            </a:r>
          </a:p>
        </p:txBody>
      </p:sp>
      <p:sp>
        <p:nvSpPr>
          <p:cNvPr id="10244" name="Rectangle 2"/>
          <p:cNvSpPr>
            <a:spLocks/>
          </p:cNvSpPr>
          <p:nvPr/>
        </p:nvSpPr>
        <p:spPr bwMode="auto">
          <a:xfrm>
            <a:off x="1524000" y="2590800"/>
            <a:ext cx="5972175" cy="1828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82588" indent="-342900">
              <a:spcBef>
                <a:spcPts val="45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interface Bag&lt;E&gt; {</a:t>
            </a:r>
          </a:p>
          <a:p>
            <a:pPr marL="382588" indent="-342900">
              <a:spcBef>
                <a:spcPts val="45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void insert(E obj);</a:t>
            </a:r>
          </a:p>
          <a:p>
            <a:pPr marL="382588" indent="-342900">
              <a:spcBef>
                <a:spcPts val="45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E extract(); </a:t>
            </a:r>
            <a:r>
              <a:rPr lang="en-US" sz="2000" b="1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//extract some element</a:t>
            </a:r>
          </a:p>
          <a:p>
            <a:pPr marL="382588" indent="-342900">
              <a:spcBef>
                <a:spcPts val="45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boolean isEmpty();</a:t>
            </a:r>
          </a:p>
          <a:p>
            <a:pPr marL="382588" indent="-342900">
              <a:spcBef>
                <a:spcPts val="45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  <p:sp>
        <p:nvSpPr>
          <p:cNvPr id="10245" name="Rectangle 3"/>
          <p:cNvSpPr>
            <a:spLocks/>
          </p:cNvSpPr>
          <p:nvPr/>
        </p:nvSpPr>
        <p:spPr bwMode="auto">
          <a:xfrm>
            <a:off x="1333500" y="4800600"/>
            <a:ext cx="6477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/>
            <a:r>
              <a:rPr lang="en-US" sz="2800">
                <a:solidFill>
                  <a:schemeClr val="tx1"/>
                </a:solidFill>
                <a:cs typeface="Arial" charset="0"/>
              </a:rPr>
              <a:t>Examples: Stack, Queue, PriorityQueue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3FFD14E-51CC-4DD2-B1B4-2201433533E0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27651" name="Rectangle 3"/>
          <p:cNvSpPr>
            <a:spLocks/>
          </p:cNvSpPr>
          <p:nvPr/>
        </p:nvSpPr>
        <p:spPr bwMode="auto">
          <a:xfrm>
            <a:off x="5959475" y="29225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1510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11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27654" name="Rectangle 8"/>
          <p:cNvSpPr>
            <a:spLocks/>
          </p:cNvSpPr>
          <p:nvPr/>
        </p:nvSpPr>
        <p:spPr bwMode="auto">
          <a:xfrm>
            <a:off x="52435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27655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27656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1516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17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27658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27659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27660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27661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27662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3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4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5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6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7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8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9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0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1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2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3" name="Rectangle 29"/>
          <p:cNvSpPr>
            <a:spLocks/>
          </p:cNvSpPr>
          <p:nvPr/>
        </p:nvSpPr>
        <p:spPr bwMode="auto">
          <a:xfrm>
            <a:off x="5756275" y="5011738"/>
            <a:ext cx="381000" cy="4699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27674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B1EBC47-D94A-4DAF-9821-0BF0FB635865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7676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28675" name="Rectangle 3"/>
          <p:cNvSpPr>
            <a:spLocks/>
          </p:cNvSpPr>
          <p:nvPr/>
        </p:nvSpPr>
        <p:spPr bwMode="auto">
          <a:xfrm>
            <a:off x="5959475" y="29225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2534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35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28678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28679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28680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2540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41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28682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28683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28684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28685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28686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87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88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89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0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1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2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3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4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5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6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7" name="Rectangle 29"/>
          <p:cNvSpPr>
            <a:spLocks/>
          </p:cNvSpPr>
          <p:nvPr/>
        </p:nvSpPr>
        <p:spPr bwMode="auto">
          <a:xfrm>
            <a:off x="5324475" y="3983038"/>
            <a:ext cx="381000" cy="4699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28698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D000906-30FD-43DD-8343-B06601BB9C65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28700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29699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29700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3558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9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29702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29703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29704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3564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65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29706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29707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29708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29709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29710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1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2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3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4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5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6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7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8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9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20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21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29722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0016687-1388-4A1C-B4C6-44DAA131C577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9724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0723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0724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4582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83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0726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0727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0728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4588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89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0730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0731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0732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0733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0734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5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6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7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8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9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0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1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2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3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4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5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0746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9AC6ED0-3F32-4835-B494-08833CBF2FB4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30748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1748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1749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5606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07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1751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1752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1753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5612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13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1755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1756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1757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1758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1759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0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1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2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3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4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5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6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7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8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9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70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1771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72" name="Rectangle 31"/>
          <p:cNvSpPr>
            <a:spLocks/>
          </p:cNvSpPr>
          <p:nvPr/>
        </p:nvSpPr>
        <p:spPr bwMode="auto">
          <a:xfrm>
            <a:off x="6489700" y="5008563"/>
            <a:ext cx="3810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31773" name="AutoShape 32"/>
          <p:cNvSpPr>
            <a:spLocks/>
          </p:cNvSpPr>
          <p:nvPr/>
        </p:nvSpPr>
        <p:spPr bwMode="auto">
          <a:xfrm flipH="1">
            <a:off x="6723063" y="4452938"/>
            <a:ext cx="228600" cy="4953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B53FA94-4A91-4F23-8FC9-D28E22E364AC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2772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2773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6630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631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2775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2776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2777" name="Rectangle 10"/>
          <p:cNvSpPr>
            <a:spLocks/>
          </p:cNvSpPr>
          <p:nvPr/>
        </p:nvSpPr>
        <p:spPr bwMode="auto">
          <a:xfrm>
            <a:off x="64373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6636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637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2779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2780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2781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2782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2783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4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5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6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7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8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9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0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1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2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3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4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2795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6" name="Rectangle 31"/>
          <p:cNvSpPr>
            <a:spLocks/>
          </p:cNvSpPr>
          <p:nvPr/>
        </p:nvSpPr>
        <p:spPr bwMode="auto">
          <a:xfrm>
            <a:off x="6781800" y="3979863"/>
            <a:ext cx="3810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32797" name="AutoShape 32"/>
          <p:cNvSpPr>
            <a:spLocks/>
          </p:cNvSpPr>
          <p:nvPr/>
        </p:nvSpPr>
        <p:spPr bwMode="auto">
          <a:xfrm flipH="1">
            <a:off x="6723063" y="4452938"/>
            <a:ext cx="228600" cy="4953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739504-BE96-4C61-9E34-936948789039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3796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3797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7654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655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3799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3800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3801" name="Rectangle 10"/>
          <p:cNvSpPr>
            <a:spLocks/>
          </p:cNvSpPr>
          <p:nvPr/>
        </p:nvSpPr>
        <p:spPr bwMode="auto">
          <a:xfrm>
            <a:off x="64373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7660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661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3803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3804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3805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3806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3807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8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9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0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1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2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3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4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5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6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7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8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33819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20" name="Rectangle 31"/>
          <p:cNvSpPr>
            <a:spLocks/>
          </p:cNvSpPr>
          <p:nvPr/>
        </p:nvSpPr>
        <p:spPr bwMode="auto">
          <a:xfrm>
            <a:off x="6781800" y="3979863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3821" name="AutoShape 32"/>
          <p:cNvSpPr>
            <a:spLocks/>
          </p:cNvSpPr>
          <p:nvPr/>
        </p:nvSpPr>
        <p:spPr bwMode="auto">
          <a:xfrm flipH="1">
            <a:off x="6723063" y="4452938"/>
            <a:ext cx="228600" cy="4953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46E7B7-89C1-40B1-B4ED-8F95A5051E28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34820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4821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8678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79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4823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4824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4825" name="Rectangle 10"/>
          <p:cNvSpPr>
            <a:spLocks/>
          </p:cNvSpPr>
          <p:nvPr/>
        </p:nvSpPr>
        <p:spPr bwMode="auto">
          <a:xfrm>
            <a:off x="64373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8684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5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4827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4828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4829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4830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4831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2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3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4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5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6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7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8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9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40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41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42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4843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44" name="Rectangle 31"/>
          <p:cNvSpPr>
            <a:spLocks/>
          </p:cNvSpPr>
          <p:nvPr/>
        </p:nvSpPr>
        <p:spPr bwMode="auto">
          <a:xfrm>
            <a:off x="6781800" y="3979863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4845" name="AutoShape 32"/>
          <p:cNvSpPr>
            <a:spLocks/>
          </p:cNvSpPr>
          <p:nvPr/>
        </p:nvSpPr>
        <p:spPr bwMode="auto">
          <a:xfrm flipH="1">
            <a:off x="6723063" y="4452938"/>
            <a:ext cx="228600" cy="4953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9EAC700-7871-4E6A-B5E6-A208789E9ED5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35844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5845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9702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03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5847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5848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5849" name="Rectangle 10"/>
          <p:cNvSpPr>
            <a:spLocks/>
          </p:cNvSpPr>
          <p:nvPr/>
        </p:nvSpPr>
        <p:spPr bwMode="auto">
          <a:xfrm>
            <a:off x="64373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9708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09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5851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5852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5853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5854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5855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56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57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58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59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0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1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2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3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4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5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6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5867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8" name="Rectangle 31"/>
          <p:cNvSpPr>
            <a:spLocks/>
          </p:cNvSpPr>
          <p:nvPr/>
        </p:nvSpPr>
        <p:spPr bwMode="auto">
          <a:xfrm>
            <a:off x="6781800" y="3979863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5869" name="AutoShape 32"/>
          <p:cNvSpPr>
            <a:spLocks/>
          </p:cNvSpPr>
          <p:nvPr/>
        </p:nvSpPr>
        <p:spPr bwMode="auto">
          <a:xfrm flipH="1">
            <a:off x="6723063" y="4452938"/>
            <a:ext cx="228600" cy="4953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59EB348-2A5B-4016-8353-8D9AB3726A47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/>
          </p:cNvSpPr>
          <p:nvPr/>
        </p:nvSpPr>
        <p:spPr bwMode="auto">
          <a:xfrm>
            <a:off x="787400" y="2200275"/>
            <a:ext cx="768350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Time is O(log n), since the tree is balanced</a:t>
            </a:r>
          </a:p>
          <a:p>
            <a:pPr marL="269875" indent="-230188">
              <a:buClr>
                <a:srgbClr val="000000"/>
              </a:buClr>
              <a:buSzPct val="100000"/>
              <a:buFont typeface="Arial" charset="0"/>
              <a:buChar char="•"/>
            </a:pPr>
            <a:endParaRPr lang="en-US" sz="2800">
              <a:solidFill>
                <a:schemeClr val="tx1"/>
              </a:solidFill>
              <a:cs typeface="Arial" charset="0"/>
            </a:endParaRP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r>
              <a:rPr lang="en-US">
                <a:solidFill>
                  <a:srgbClr val="008000"/>
                </a:solidFill>
                <a:cs typeface="Arial" charset="0"/>
              </a:rPr>
              <a:t>size of tree is exponential as a function of depth</a:t>
            </a: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endParaRPr lang="en-US">
              <a:solidFill>
                <a:srgbClr val="008000"/>
              </a:solidFill>
              <a:cs typeface="Arial" charset="0"/>
            </a:endParaRP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r>
              <a:rPr lang="en-US">
                <a:solidFill>
                  <a:srgbClr val="008000"/>
                </a:solidFill>
                <a:cs typeface="Arial" charset="0"/>
              </a:rPr>
              <a:t>depth of tree is logarithmic as a function of size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AEEAC70-C665-4FCC-B527-9EB48EA0022B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36868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smtClean="0"/>
              <a:t>Stacks and Queues as Lists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269875" indent="-230188" eaLnBrk="1" fontAlgn="auto" hangingPunct="1">
              <a:spcAft>
                <a:spcPts val="0"/>
              </a:spcAft>
              <a:buClr>
                <a:srgbClr val="3333CC"/>
              </a:buClr>
              <a:buSzPct val="100000"/>
              <a:buFont typeface="Arial" charset="0"/>
              <a:buChar char="•"/>
              <a:defRPr/>
            </a:pPr>
            <a:r>
              <a:rPr lang="en-US" sz="3600" dirty="0" smtClean="0">
                <a:solidFill>
                  <a:srgbClr val="3333CC"/>
                </a:solidFill>
                <a:cs typeface="Arial" charset="0"/>
              </a:rPr>
              <a:t>Stack (LIFO) implemented as list</a:t>
            </a:r>
          </a:p>
          <a:p>
            <a:pPr marL="269875" indent="-230188" eaLnBrk="1" fontAlgn="auto" hangingPunct="1">
              <a:spcAft>
                <a:spcPts val="0"/>
              </a:spcAft>
              <a:buClr>
                <a:srgbClr val="008000"/>
              </a:buClr>
              <a:buSzPct val="100000"/>
              <a:buFont typeface="Courier New" charset="0"/>
              <a:buChar char="–"/>
              <a:defRPr/>
            </a:pPr>
            <a:r>
              <a:rPr lang="en-US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insert()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extract()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 from front of list</a:t>
            </a:r>
          </a:p>
          <a:p>
            <a:pPr marL="269875" indent="-230188" eaLnBrk="1" fontAlgn="auto" hangingPunct="1">
              <a:spcAft>
                <a:spcPts val="0"/>
              </a:spcAft>
              <a:buClr>
                <a:srgbClr val="3333CC"/>
              </a:buClr>
              <a:buSzPct val="100000"/>
              <a:buFont typeface="Arial" charset="0"/>
              <a:buChar char="•"/>
              <a:defRPr/>
            </a:pPr>
            <a:r>
              <a:rPr lang="en-US" sz="3600" dirty="0" smtClean="0">
                <a:solidFill>
                  <a:srgbClr val="3333CC"/>
                </a:solidFill>
                <a:cs typeface="Arial" charset="0"/>
              </a:rPr>
              <a:t>Queue (FIFO) implemented as list</a:t>
            </a:r>
          </a:p>
          <a:p>
            <a:pPr marL="269875" indent="-230188" eaLnBrk="1" fontAlgn="auto" hangingPunct="1">
              <a:spcAft>
                <a:spcPts val="0"/>
              </a:spcAft>
              <a:buClr>
                <a:srgbClr val="008000"/>
              </a:buClr>
              <a:buSzPct val="100000"/>
              <a:buFont typeface="Courier New" charset="0"/>
              <a:buChar char="–"/>
              <a:defRPr/>
            </a:pPr>
            <a:r>
              <a:rPr lang="en-US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insert()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 on back of list, 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extract()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 from front of list</a:t>
            </a:r>
          </a:p>
          <a:p>
            <a:pPr marL="269875" indent="-230188" eaLnBrk="1" fontAlgn="auto" hangingPunct="1">
              <a:spcAft>
                <a:spcPts val="0"/>
              </a:spcAft>
              <a:buClr>
                <a:srgbClr val="3333CC"/>
              </a:buClr>
              <a:buSzPct val="100000"/>
              <a:buFont typeface="Arial" charset="0"/>
              <a:buChar char="•"/>
              <a:defRPr/>
            </a:pPr>
            <a:r>
              <a:rPr lang="en-US" sz="3600" dirty="0" smtClean="0">
                <a:solidFill>
                  <a:srgbClr val="3333CC"/>
                </a:solidFill>
                <a:cs typeface="Arial" charset="0"/>
              </a:rPr>
              <a:t>All</a:t>
            </a:r>
            <a:r>
              <a:rPr lang="en-US" sz="3600" dirty="0" smtClean="0">
                <a:cs typeface="Arial" charset="0"/>
              </a:rPr>
              <a:t> </a:t>
            </a:r>
            <a:r>
              <a:rPr lang="en-US" sz="36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Bag</a:t>
            </a:r>
            <a:r>
              <a:rPr lang="en-US" sz="3600" dirty="0" smtClean="0">
                <a:cs typeface="Arial" charset="0"/>
              </a:rPr>
              <a:t> </a:t>
            </a:r>
            <a:r>
              <a:rPr lang="en-US" sz="3600" dirty="0" smtClean="0">
                <a:solidFill>
                  <a:srgbClr val="3333CC"/>
                </a:solidFill>
                <a:cs typeface="Arial" charset="0"/>
              </a:rPr>
              <a:t>operations are O(1)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  <p:sp>
        <p:nvSpPr>
          <p:cNvPr id="11268" name="Rectangle 2"/>
          <p:cNvSpPr>
            <a:spLocks/>
          </p:cNvSpPr>
          <p:nvPr/>
        </p:nvSpPr>
        <p:spPr bwMode="auto">
          <a:xfrm>
            <a:off x="838200" y="2362200"/>
            <a:ext cx="75438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fr-FR" sz="2800">
              <a:solidFill>
                <a:srgbClr val="3333CC"/>
              </a:solidFill>
              <a:cs typeface="Arial" charset="0"/>
            </a:endParaRPr>
          </a:p>
        </p:txBody>
      </p:sp>
      <p:sp>
        <p:nvSpPr>
          <p:cNvPr id="11269" name="Oval 3"/>
          <p:cNvSpPr>
            <a:spLocks/>
          </p:cNvSpPr>
          <p:nvPr/>
        </p:nvSpPr>
        <p:spPr bwMode="auto">
          <a:xfrm>
            <a:off x="2816225" y="5429250"/>
            <a:ext cx="88900" cy="889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0" name="Rectangle 4"/>
          <p:cNvSpPr>
            <a:spLocks/>
          </p:cNvSpPr>
          <p:nvPr/>
        </p:nvSpPr>
        <p:spPr bwMode="auto">
          <a:xfrm>
            <a:off x="3370263" y="5341938"/>
            <a:ext cx="617537" cy="2619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1" name="Line 5"/>
          <p:cNvSpPr>
            <a:spLocks noChangeShapeType="1"/>
          </p:cNvSpPr>
          <p:nvPr/>
        </p:nvSpPr>
        <p:spPr bwMode="auto">
          <a:xfrm>
            <a:off x="2905125" y="5473700"/>
            <a:ext cx="45561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Oval 6"/>
          <p:cNvSpPr>
            <a:spLocks/>
          </p:cNvSpPr>
          <p:nvPr/>
        </p:nvSpPr>
        <p:spPr bwMode="auto">
          <a:xfrm>
            <a:off x="3816350" y="5429250"/>
            <a:ext cx="88900" cy="889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3" name="Rectangle 7"/>
          <p:cNvSpPr>
            <a:spLocks/>
          </p:cNvSpPr>
          <p:nvPr/>
        </p:nvSpPr>
        <p:spPr bwMode="auto">
          <a:xfrm>
            <a:off x="4370388" y="5341938"/>
            <a:ext cx="617537" cy="2619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4" name="Line 8"/>
          <p:cNvSpPr>
            <a:spLocks noChangeShapeType="1"/>
          </p:cNvSpPr>
          <p:nvPr/>
        </p:nvSpPr>
        <p:spPr bwMode="auto">
          <a:xfrm>
            <a:off x="3905250" y="5473700"/>
            <a:ext cx="45561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Oval 9"/>
          <p:cNvSpPr>
            <a:spLocks/>
          </p:cNvSpPr>
          <p:nvPr/>
        </p:nvSpPr>
        <p:spPr bwMode="auto">
          <a:xfrm>
            <a:off x="4821238" y="5429250"/>
            <a:ext cx="88900" cy="889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6" name="Rectangle 10"/>
          <p:cNvSpPr>
            <a:spLocks/>
          </p:cNvSpPr>
          <p:nvPr/>
        </p:nvSpPr>
        <p:spPr bwMode="auto">
          <a:xfrm>
            <a:off x="5375275" y="5341938"/>
            <a:ext cx="617538" cy="2619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7" name="Line 11"/>
          <p:cNvSpPr>
            <a:spLocks noChangeShapeType="1"/>
          </p:cNvSpPr>
          <p:nvPr/>
        </p:nvSpPr>
        <p:spPr bwMode="auto">
          <a:xfrm>
            <a:off x="4910138" y="5473700"/>
            <a:ext cx="455612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Oval 12"/>
          <p:cNvSpPr>
            <a:spLocks/>
          </p:cNvSpPr>
          <p:nvPr/>
        </p:nvSpPr>
        <p:spPr bwMode="auto">
          <a:xfrm>
            <a:off x="5821363" y="5429250"/>
            <a:ext cx="88900" cy="889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9" name="Rectangle 13"/>
          <p:cNvSpPr>
            <a:spLocks/>
          </p:cNvSpPr>
          <p:nvPr/>
        </p:nvSpPr>
        <p:spPr bwMode="auto">
          <a:xfrm>
            <a:off x="6375400" y="5341938"/>
            <a:ext cx="617538" cy="2619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80" name="Line 14"/>
          <p:cNvSpPr>
            <a:spLocks noChangeShapeType="1"/>
          </p:cNvSpPr>
          <p:nvPr/>
        </p:nvSpPr>
        <p:spPr bwMode="auto">
          <a:xfrm>
            <a:off x="5910263" y="5473700"/>
            <a:ext cx="455612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Rectangle 15"/>
          <p:cNvSpPr>
            <a:spLocks/>
          </p:cNvSpPr>
          <p:nvPr/>
        </p:nvSpPr>
        <p:spPr bwMode="auto">
          <a:xfrm>
            <a:off x="3375025" y="5334000"/>
            <a:ext cx="369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800"/>
              </a:spcBef>
            </a:pPr>
            <a:r>
              <a:rPr lang="en-US" sz="14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55</a:t>
            </a:r>
          </a:p>
        </p:txBody>
      </p:sp>
      <p:sp>
        <p:nvSpPr>
          <p:cNvPr id="11282" name="Rectangle 16"/>
          <p:cNvSpPr>
            <a:spLocks/>
          </p:cNvSpPr>
          <p:nvPr/>
        </p:nvSpPr>
        <p:spPr bwMode="auto">
          <a:xfrm>
            <a:off x="4329113" y="5334000"/>
            <a:ext cx="476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800"/>
              </a:spcBef>
            </a:pPr>
            <a:r>
              <a:rPr lang="en-US" sz="14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120</a:t>
            </a:r>
          </a:p>
        </p:txBody>
      </p:sp>
      <p:sp>
        <p:nvSpPr>
          <p:cNvPr id="11283" name="Rectangle 17"/>
          <p:cNvSpPr>
            <a:spLocks/>
          </p:cNvSpPr>
          <p:nvPr/>
        </p:nvSpPr>
        <p:spPr bwMode="auto">
          <a:xfrm>
            <a:off x="5381625" y="5334000"/>
            <a:ext cx="369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800"/>
              </a:spcBef>
            </a:pPr>
            <a:r>
              <a:rPr lang="en-US" sz="14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19</a:t>
            </a:r>
          </a:p>
        </p:txBody>
      </p:sp>
      <p:sp>
        <p:nvSpPr>
          <p:cNvPr id="11284" name="Rectangle 18"/>
          <p:cNvSpPr>
            <a:spLocks/>
          </p:cNvSpPr>
          <p:nvPr/>
        </p:nvSpPr>
        <p:spPr bwMode="auto">
          <a:xfrm>
            <a:off x="6397625" y="5332413"/>
            <a:ext cx="369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800"/>
              </a:spcBef>
            </a:pPr>
            <a:r>
              <a:rPr lang="en-US" sz="14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16</a:t>
            </a:r>
          </a:p>
        </p:txBody>
      </p:sp>
      <p:sp>
        <p:nvSpPr>
          <p:cNvPr id="11285" name="Oval 19"/>
          <p:cNvSpPr>
            <a:spLocks/>
          </p:cNvSpPr>
          <p:nvPr/>
        </p:nvSpPr>
        <p:spPr bwMode="auto">
          <a:xfrm>
            <a:off x="2816225" y="5949950"/>
            <a:ext cx="88900" cy="889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86" name="AutoShape 20"/>
          <p:cNvSpPr>
            <a:spLocks/>
          </p:cNvSpPr>
          <p:nvPr/>
        </p:nvSpPr>
        <p:spPr bwMode="auto">
          <a:xfrm rot="10800000" flipH="1">
            <a:off x="2905125" y="5688013"/>
            <a:ext cx="3678238" cy="319087"/>
          </a:xfrm>
          <a:custGeom>
            <a:avLst/>
            <a:gdLst>
              <a:gd name="T0" fmla="*/ 0 w 21600"/>
              <a:gd name="T1" fmla="*/ 0 h 21600"/>
              <a:gd name="T2" fmla="*/ 3678238 w 21600"/>
              <a:gd name="T3" fmla="*/ 319087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cubicBezTo>
                  <a:pt x="10800" y="0"/>
                  <a:pt x="21600" y="10800"/>
                  <a:pt x="21600" y="21600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87" name="Rectangle 21"/>
          <p:cNvSpPr>
            <a:spLocks/>
          </p:cNvSpPr>
          <p:nvPr/>
        </p:nvSpPr>
        <p:spPr bwMode="auto">
          <a:xfrm>
            <a:off x="2187575" y="5211763"/>
            <a:ext cx="64452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cs typeface="Arial" charset="0"/>
              </a:rPr>
              <a:t>first</a:t>
            </a:r>
          </a:p>
        </p:txBody>
      </p:sp>
      <p:sp>
        <p:nvSpPr>
          <p:cNvPr id="11288" name="Rectangle 22"/>
          <p:cNvSpPr>
            <a:spLocks/>
          </p:cNvSpPr>
          <p:nvPr/>
        </p:nvSpPr>
        <p:spPr bwMode="auto">
          <a:xfrm>
            <a:off x="2211388" y="5727700"/>
            <a:ext cx="6286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cs typeface="Arial" charset="0"/>
              </a:rPr>
              <a:t>last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F95A47E-7852-4F50-B25B-0F5299C6EB98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/>
          </p:cNvSpPr>
          <p:nvPr/>
        </p:nvSpPr>
        <p:spPr bwMode="auto">
          <a:xfrm>
            <a:off x="762000" y="1760538"/>
            <a:ext cx="7683500" cy="372586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class PriorityQueue&lt;E&gt; extends java.util.Vector&lt;E&gt; {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public void insert(E obj) {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super.add(obj); </a:t>
            </a:r>
            <a:r>
              <a:rPr lang="en-US" sz="1600" b="1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//add new element to end of array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rotateUp(size() - 1);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}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private void rotateUp(int index) {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if (index == 0) return;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int parent = (index - 1)/2;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if (elementAt(parent).compareTo(elementAt(index)) &lt;= 0)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return;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swap(index, parent);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rotateUp(parent);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E59AEDC-9F8F-4BA4-8F31-6467F5538FDD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37893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/>
          </p:cNvSpPr>
          <p:nvPr/>
        </p:nvSpPr>
        <p:spPr bwMode="auto">
          <a:xfrm>
            <a:off x="723900" y="1858963"/>
            <a:ext cx="7683500" cy="425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spcBef>
                <a:spcPts val="10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Remove the least element – it is at the root</a:t>
            </a:r>
          </a:p>
          <a:p>
            <a:pPr marL="269875" indent="-230188">
              <a:spcBef>
                <a:spcPts val="10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This leaves a hole at the root – fill it in with the last element of the array</a:t>
            </a:r>
          </a:p>
          <a:p>
            <a:pPr marL="269875" indent="-230188">
              <a:spcBef>
                <a:spcPts val="10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If this violates heap order because the root element is too big, swap it down with the smaller of its children</a:t>
            </a:r>
          </a:p>
          <a:p>
            <a:pPr marL="269875" indent="-230188">
              <a:spcBef>
                <a:spcPts val="10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Continue swapping it down until it finds its rightful place</a:t>
            </a:r>
          </a:p>
          <a:p>
            <a:pPr marL="269875" indent="-230188">
              <a:spcBef>
                <a:spcPts val="10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The heap invariant is maintained!</a:t>
            </a:r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685800" y="685800"/>
            <a:ext cx="77724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fr-FR" sz="4400" b="1">
              <a:solidFill>
                <a:srgbClr val="FF3300"/>
              </a:solidFill>
              <a:latin typeface="Courier New" charset="0"/>
              <a:cs typeface="Courier New" charset="0"/>
              <a:sym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25D7726-D406-4776-A3A8-4F089E9F3EB8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38917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/>
          </p:cNvSpPr>
          <p:nvPr/>
        </p:nvSpPr>
        <p:spPr bwMode="auto">
          <a:xfrm>
            <a:off x="4545013" y="1885950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9939" name="Rectangle 2"/>
          <p:cNvSpPr>
            <a:spLocks/>
          </p:cNvSpPr>
          <p:nvPr/>
        </p:nvSpPr>
        <p:spPr bwMode="auto">
          <a:xfrm>
            <a:off x="6149975" y="2784475"/>
            <a:ext cx="53498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9940" name="Rectangle 3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3797" name="Rectangle 5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798" name="Rectangle 6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9942" name="Rectangle 7"/>
          <p:cNvSpPr>
            <a:spLocks/>
          </p:cNvSpPr>
          <p:nvPr/>
        </p:nvSpPr>
        <p:spPr bwMode="auto">
          <a:xfrm>
            <a:off x="54340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9943" name="Rectangle 8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9944" name="Rectangle 9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3803" name="Rectangle 11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04" name="Rectangle 12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9946" name="Rectangle 13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9947" name="Rectangle 14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9948" name="Rectangle 15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9949" name="Rectangle 16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9950" name="AutoShape 17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1" name="AutoShape 18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2" name="AutoShape 19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3" name="AutoShape 20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4" name="AutoShape 21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5" name="AutoShape 22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6" name="AutoShape 23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7" name="AutoShape 24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8" name="AutoShape 25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9" name="AutoShape 26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60" name="AutoShape 27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61" name="Rectangle 28"/>
          <p:cNvSpPr>
            <a:spLocks/>
          </p:cNvSpPr>
          <p:nvPr/>
        </p:nvSpPr>
        <p:spPr bwMode="auto">
          <a:xfrm>
            <a:off x="5897563" y="4975225"/>
            <a:ext cx="5842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9962" name="AutoShape 29"/>
          <p:cNvSpPr>
            <a:spLocks/>
          </p:cNvSpPr>
          <p:nvPr/>
        </p:nvSpPr>
        <p:spPr bwMode="auto">
          <a:xfrm>
            <a:off x="5707063" y="4354513"/>
            <a:ext cx="463550" cy="557212"/>
          </a:xfrm>
          <a:custGeom>
            <a:avLst/>
            <a:gdLst>
              <a:gd name="T0" fmla="*/ 0 w 21600"/>
              <a:gd name="T1" fmla="*/ 0 h 21600"/>
              <a:gd name="T2" fmla="*/ 463550 w 21600"/>
              <a:gd name="T3" fmla="*/ 557212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E307B7F-A386-4293-B860-4C4576BCA98E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39964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/>
          </p:cNvSpPr>
          <p:nvPr/>
        </p:nvSpPr>
        <p:spPr bwMode="auto">
          <a:xfrm>
            <a:off x="6149975" y="2784475"/>
            <a:ext cx="53498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0963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4820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21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0965" name="Rectangle 6"/>
          <p:cNvSpPr>
            <a:spLocks/>
          </p:cNvSpPr>
          <p:nvPr/>
        </p:nvSpPr>
        <p:spPr bwMode="auto">
          <a:xfrm>
            <a:off x="54340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0966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0967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4826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27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0969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0970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0971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0972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0973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4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5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6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7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8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9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0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1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2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3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4" name="Rectangle 27"/>
          <p:cNvSpPr>
            <a:spLocks/>
          </p:cNvSpPr>
          <p:nvPr/>
        </p:nvSpPr>
        <p:spPr bwMode="auto">
          <a:xfrm>
            <a:off x="5897563" y="4975225"/>
            <a:ext cx="5842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0985" name="AutoShape 28"/>
          <p:cNvSpPr>
            <a:spLocks/>
          </p:cNvSpPr>
          <p:nvPr/>
        </p:nvSpPr>
        <p:spPr bwMode="auto">
          <a:xfrm>
            <a:off x="5707063" y="4354513"/>
            <a:ext cx="463550" cy="557212"/>
          </a:xfrm>
          <a:custGeom>
            <a:avLst/>
            <a:gdLst>
              <a:gd name="T0" fmla="*/ 0 w 21600"/>
              <a:gd name="T1" fmla="*/ 0 h 21600"/>
              <a:gd name="T2" fmla="*/ 463550 w 21600"/>
              <a:gd name="T3" fmla="*/ 557212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6" name="Rectangle 30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40987" name="Rectangle 31"/>
          <p:cNvSpPr>
            <a:spLocks/>
          </p:cNvSpPr>
          <p:nvPr/>
        </p:nvSpPr>
        <p:spPr bwMode="auto">
          <a:xfrm>
            <a:off x="4545013" y="1885950"/>
            <a:ext cx="330200" cy="466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77F8209-0B4B-4579-A355-668BE416D2D7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40989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/>
          </p:cNvSpPr>
          <p:nvPr/>
        </p:nvSpPr>
        <p:spPr bwMode="auto">
          <a:xfrm>
            <a:off x="6149975" y="2784475"/>
            <a:ext cx="53498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1987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5844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45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1989" name="Rectangle 6"/>
          <p:cNvSpPr>
            <a:spLocks/>
          </p:cNvSpPr>
          <p:nvPr/>
        </p:nvSpPr>
        <p:spPr bwMode="auto">
          <a:xfrm>
            <a:off x="54340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1990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1991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5850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1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1993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1994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1995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1996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1997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98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99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0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1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2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3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4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5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6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7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8" name="Rectangle 27"/>
          <p:cNvSpPr>
            <a:spLocks/>
          </p:cNvSpPr>
          <p:nvPr/>
        </p:nvSpPr>
        <p:spPr bwMode="auto">
          <a:xfrm>
            <a:off x="5897563" y="4975225"/>
            <a:ext cx="5842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2009" name="AutoShape 28"/>
          <p:cNvSpPr>
            <a:spLocks/>
          </p:cNvSpPr>
          <p:nvPr/>
        </p:nvSpPr>
        <p:spPr bwMode="auto">
          <a:xfrm>
            <a:off x="5707063" y="4354513"/>
            <a:ext cx="463550" cy="557212"/>
          </a:xfrm>
          <a:custGeom>
            <a:avLst/>
            <a:gdLst>
              <a:gd name="T0" fmla="*/ 0 w 21600"/>
              <a:gd name="T1" fmla="*/ 0 h 21600"/>
              <a:gd name="T2" fmla="*/ 463550 w 21600"/>
              <a:gd name="T3" fmla="*/ 557212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10" name="Rectangle 30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42011" name="Rectangle 31"/>
          <p:cNvSpPr>
            <a:spLocks/>
          </p:cNvSpPr>
          <p:nvPr/>
        </p:nvSpPr>
        <p:spPr bwMode="auto">
          <a:xfrm>
            <a:off x="4545013" y="1885950"/>
            <a:ext cx="330200" cy="466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E612988-3ABA-438C-BBBD-2C09267F7FD1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42013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/>
          </p:cNvSpPr>
          <p:nvPr/>
        </p:nvSpPr>
        <p:spPr bwMode="auto">
          <a:xfrm>
            <a:off x="6149975" y="2784475"/>
            <a:ext cx="53498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3011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6868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69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3013" name="Rectangle 6"/>
          <p:cNvSpPr>
            <a:spLocks/>
          </p:cNvSpPr>
          <p:nvPr/>
        </p:nvSpPr>
        <p:spPr bwMode="auto">
          <a:xfrm>
            <a:off x="54340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3014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3015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6874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75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3017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3018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3019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3020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3021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2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3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4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5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6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7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8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9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30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31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32" name="Rectangle 27"/>
          <p:cNvSpPr>
            <a:spLocks/>
          </p:cNvSpPr>
          <p:nvPr/>
        </p:nvSpPr>
        <p:spPr bwMode="auto">
          <a:xfrm>
            <a:off x="4398963" y="1889125"/>
            <a:ext cx="5842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3033" name="Rectangle 29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4A12C8A-62BB-404B-AFDE-323E403574CB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430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/>
          </p:cNvSpPr>
          <p:nvPr/>
        </p:nvSpPr>
        <p:spPr bwMode="auto">
          <a:xfrm>
            <a:off x="4498975" y="1881188"/>
            <a:ext cx="4191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4035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7892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893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4037" name="Rectangle 6"/>
          <p:cNvSpPr>
            <a:spLocks/>
          </p:cNvSpPr>
          <p:nvPr/>
        </p:nvSpPr>
        <p:spPr bwMode="auto">
          <a:xfrm>
            <a:off x="54340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4038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4039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7898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899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4041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4042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4043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4044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4045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6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7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8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9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0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1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2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3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4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5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6" name="Rectangle 27"/>
          <p:cNvSpPr>
            <a:spLocks/>
          </p:cNvSpPr>
          <p:nvPr/>
        </p:nvSpPr>
        <p:spPr bwMode="auto">
          <a:xfrm>
            <a:off x="6113463" y="2790825"/>
            <a:ext cx="5842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4057" name="Rectangle 29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C12EF03-6F1F-4320-8EF1-BCD753D67BE5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44059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/>
          </p:cNvSpPr>
          <p:nvPr/>
        </p:nvSpPr>
        <p:spPr bwMode="auto">
          <a:xfrm>
            <a:off x="4498975" y="1881188"/>
            <a:ext cx="4191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5059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8916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17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5061" name="Rectangle 6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5062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5063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8922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3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5065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5066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5067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5068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5069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0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1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2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3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4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5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6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7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8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9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80" name="Rectangle 27"/>
          <p:cNvSpPr>
            <a:spLocks/>
          </p:cNvSpPr>
          <p:nvPr/>
        </p:nvSpPr>
        <p:spPr bwMode="auto">
          <a:xfrm>
            <a:off x="5402263" y="3895725"/>
            <a:ext cx="5842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5081" name="Rectangle 29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38F19A-77A0-4307-A6C7-68634BE9C640}" type="slidenum">
              <a:rPr lang="en-US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45083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/>
          </p:cNvSpPr>
          <p:nvPr/>
        </p:nvSpPr>
        <p:spPr bwMode="auto">
          <a:xfrm>
            <a:off x="4498975" y="1881188"/>
            <a:ext cx="4191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6083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9940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41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6085" name="Rectangle 6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6086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6087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9946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47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6089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6090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6091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6092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6093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4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5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6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7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8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9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0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1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2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3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4" name="Rectangle 28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46105" name="Rectangle 29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8E2232A-7540-47BF-9685-730DCA554245}" type="slidenum">
              <a:rPr lang="en-US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46107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/>
          </p:cNvSpPr>
          <p:nvPr/>
        </p:nvSpPr>
        <p:spPr bwMode="auto">
          <a:xfrm>
            <a:off x="4498975" y="1881188"/>
            <a:ext cx="4191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sp>
        <p:nvSpPr>
          <p:cNvPr id="47107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0964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65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7109" name="Rectangle 6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7110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7111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0970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1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7113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7114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7115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7116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7117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18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19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0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1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2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3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4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5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6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7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8" name="Rectangle 28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47129" name="Rectangle 29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4F5C87F-1A52-4240-8724-D185FD78289C}" type="slidenum">
              <a:rPr lang="en-US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47131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smtClean="0"/>
              <a:t>Priority Queue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/>
          </a:bodyPr>
          <a:lstStyle/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3333CC"/>
              </a:buClr>
              <a:buSzPct val="100000"/>
              <a:buFont typeface="Arial" charset="0"/>
              <a:buChar char="•"/>
              <a:defRPr/>
            </a:pPr>
            <a:r>
              <a:rPr lang="en-US" sz="3200" dirty="0" smtClean="0">
                <a:solidFill>
                  <a:srgbClr val="3333CC"/>
                </a:solidFill>
                <a:cs typeface="Arial" charset="0"/>
              </a:rPr>
              <a:t>A</a:t>
            </a:r>
            <a:r>
              <a:rPr lang="en-US" sz="3200" dirty="0" smtClean="0">
                <a:cs typeface="Arial" charset="0"/>
              </a:rPr>
              <a:t> </a:t>
            </a:r>
            <a:r>
              <a:rPr lang="en-US" sz="32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Bag</a:t>
            </a:r>
            <a:r>
              <a:rPr lang="en-US" sz="3200" dirty="0" smtClean="0">
                <a:cs typeface="Arial" charset="0"/>
              </a:rPr>
              <a:t> </a:t>
            </a:r>
            <a:r>
              <a:rPr lang="en-US" sz="3200" dirty="0" smtClean="0">
                <a:solidFill>
                  <a:srgbClr val="3333CC"/>
                </a:solidFill>
                <a:cs typeface="Arial" charset="0"/>
              </a:rPr>
              <a:t>in which data items are</a:t>
            </a:r>
            <a:r>
              <a:rPr lang="en-US" sz="3200" dirty="0" smtClean="0">
                <a:cs typeface="Arial" charset="0"/>
              </a:rPr>
              <a:t> </a:t>
            </a:r>
            <a:r>
              <a:rPr lang="en-US" sz="32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Comparable</a:t>
            </a: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3200" dirty="0" smtClean="0">
              <a:cs typeface="Arial" charset="0"/>
            </a:endParaRP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3300"/>
              </a:buClr>
              <a:buSzPct val="100000"/>
              <a:buFont typeface="Arial" charset="0"/>
              <a:buChar char="•"/>
              <a:defRPr/>
            </a:pPr>
            <a:r>
              <a:rPr lang="en-US" sz="3200" i="1" dirty="0" smtClean="0">
                <a:solidFill>
                  <a:srgbClr val="FF3300"/>
                </a:solidFill>
                <a:cs typeface="Arial" charset="0"/>
              </a:rPr>
              <a:t>lesser</a:t>
            </a:r>
            <a:r>
              <a:rPr lang="en-US" sz="3200" dirty="0" smtClean="0">
                <a:cs typeface="Arial" charset="0"/>
              </a:rPr>
              <a:t> </a:t>
            </a:r>
            <a:r>
              <a:rPr lang="en-US" sz="3200" dirty="0" smtClean="0">
                <a:solidFill>
                  <a:srgbClr val="3333CC"/>
                </a:solidFill>
                <a:cs typeface="Arial" charset="0"/>
              </a:rPr>
              <a:t>elements (as determined by </a:t>
            </a:r>
            <a:r>
              <a:rPr lang="en-US" sz="3200" b="1" dirty="0" err="1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compareTo</a:t>
            </a:r>
            <a:r>
              <a:rPr lang="en-US" sz="32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()</a:t>
            </a:r>
            <a:r>
              <a:rPr lang="en-US" sz="3200" dirty="0" smtClean="0">
                <a:solidFill>
                  <a:srgbClr val="3333CB"/>
                </a:solidFill>
                <a:cs typeface="Arial" charset="0"/>
              </a:rPr>
              <a:t>)</a:t>
            </a:r>
            <a:r>
              <a:rPr lang="en-US" sz="3200" dirty="0" smtClean="0">
                <a:cs typeface="Arial" charset="0"/>
              </a:rPr>
              <a:t> </a:t>
            </a:r>
            <a:r>
              <a:rPr lang="en-US" sz="3200" dirty="0" smtClean="0">
                <a:solidFill>
                  <a:srgbClr val="3333CC"/>
                </a:solidFill>
                <a:cs typeface="Arial" charset="0"/>
              </a:rPr>
              <a:t>have</a:t>
            </a:r>
            <a:r>
              <a:rPr lang="en-US" sz="3200" dirty="0" smtClean="0">
                <a:cs typeface="Arial" charset="0"/>
              </a:rPr>
              <a:t> </a:t>
            </a:r>
            <a:r>
              <a:rPr lang="en-US" sz="3200" i="1" dirty="0" smtClean="0">
                <a:solidFill>
                  <a:srgbClr val="FF3300"/>
                </a:solidFill>
                <a:cs typeface="Arial" charset="0"/>
              </a:rPr>
              <a:t>higher</a:t>
            </a:r>
            <a:r>
              <a:rPr lang="en-US" sz="3200" dirty="0" smtClean="0">
                <a:cs typeface="Arial" charset="0"/>
              </a:rPr>
              <a:t> </a:t>
            </a:r>
            <a:r>
              <a:rPr lang="en-US" sz="3200" dirty="0" smtClean="0">
                <a:solidFill>
                  <a:srgbClr val="3333CC"/>
                </a:solidFill>
                <a:cs typeface="Arial" charset="0"/>
              </a:rPr>
              <a:t>priority</a:t>
            </a: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3200" dirty="0" smtClean="0">
              <a:cs typeface="Arial" charset="0"/>
            </a:endParaRP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8000"/>
              </a:buClr>
              <a:buSzPct val="100000"/>
              <a:buFont typeface="Courier New" charset="0"/>
              <a:buChar char="•"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extract()</a:t>
            </a:r>
            <a:r>
              <a:rPr lang="en-US" sz="3200" dirty="0" smtClean="0">
                <a:cs typeface="Arial" charset="0"/>
              </a:rPr>
              <a:t> </a:t>
            </a:r>
            <a:r>
              <a:rPr lang="en-US" sz="3200" dirty="0" smtClean="0">
                <a:solidFill>
                  <a:srgbClr val="3333CC"/>
                </a:solidFill>
                <a:cs typeface="Arial" charset="0"/>
              </a:rPr>
              <a:t>returns the element with the highest priority = least in the</a:t>
            </a:r>
            <a:r>
              <a:rPr lang="en-US" sz="3200" dirty="0" smtClean="0">
                <a:cs typeface="Arial" charset="0"/>
              </a:rPr>
              <a:t> </a:t>
            </a:r>
            <a:r>
              <a:rPr lang="en-US" sz="3200" b="1" dirty="0" err="1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compareTo</a:t>
            </a:r>
            <a:r>
              <a:rPr lang="en-US" sz="32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()</a:t>
            </a:r>
            <a:r>
              <a:rPr lang="en-US" dirty="0" smtClean="0">
                <a:cs typeface="Arial" charset="0"/>
              </a:rPr>
              <a:t> </a:t>
            </a:r>
            <a:r>
              <a:rPr lang="en-US" sz="3200" dirty="0" smtClean="0">
                <a:solidFill>
                  <a:srgbClr val="3333CC"/>
                </a:solidFill>
                <a:cs typeface="Arial" charset="0"/>
              </a:rPr>
              <a:t>ordering</a:t>
            </a: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3200" dirty="0" smtClean="0">
              <a:cs typeface="Arial" charset="0"/>
            </a:endParaRP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3333CC"/>
              </a:buClr>
              <a:buSzPct val="100000"/>
              <a:buFont typeface="Arial" charset="0"/>
              <a:buChar char="•"/>
              <a:defRPr/>
            </a:pPr>
            <a:r>
              <a:rPr lang="en-US" sz="3200" dirty="0" smtClean="0">
                <a:solidFill>
                  <a:srgbClr val="3333CC"/>
                </a:solidFill>
                <a:cs typeface="Arial" charset="0"/>
              </a:rPr>
              <a:t>break ties arbitrarily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  <p:sp>
        <p:nvSpPr>
          <p:cNvPr id="12292" name="Rectangle 2"/>
          <p:cNvSpPr>
            <a:spLocks/>
          </p:cNvSpPr>
          <p:nvPr/>
        </p:nvSpPr>
        <p:spPr bwMode="auto">
          <a:xfrm>
            <a:off x="838200" y="2057400"/>
            <a:ext cx="754380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lnSpc>
                <a:spcPct val="90000"/>
              </a:lnSpc>
              <a:buClr>
                <a:srgbClr val="3333CC"/>
              </a:buClr>
              <a:buSzPct val="100000"/>
              <a:buFont typeface="Arial" charset="0"/>
              <a:buChar char="•"/>
            </a:pPr>
            <a:endParaRPr lang="fr-FR" sz="2800">
              <a:solidFill>
                <a:srgbClr val="3333CC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AE456D4-2F98-4CD8-90D4-04A9136BAACC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/>
          </p:cNvSpPr>
          <p:nvPr/>
        </p:nvSpPr>
        <p:spPr bwMode="auto">
          <a:xfrm>
            <a:off x="4498975" y="1881188"/>
            <a:ext cx="4191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sp>
        <p:nvSpPr>
          <p:cNvPr id="48131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1988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89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8133" name="Rectangle 6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8134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8135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1994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5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8137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8138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8139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8140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8141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2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3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4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5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6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7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8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9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50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51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52" name="Rectangle 28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8153" name="Rectangle 29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58FA291-D610-47FB-B43A-3762917987BF}" type="slidenum">
              <a:rPr lang="en-US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4815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3011" name="Rectangle 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12" name="Rectangle 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9156" name="Rectangle 5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9157" name="Rectangle 6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9158" name="Rectangle 7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3017" name="Rectangle 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18" name="Rectangle 1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9160" name="Rectangle 11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9161" name="Rectangle 12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9162" name="Rectangle 13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9163" name="Rectangle 14"/>
          <p:cNvSpPr>
            <a:spLocks/>
          </p:cNvSpPr>
          <p:nvPr/>
        </p:nvSpPr>
        <p:spPr bwMode="auto">
          <a:xfrm>
            <a:off x="4419600" y="1884363"/>
            <a:ext cx="5715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9164" name="AutoShape 15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5" name="AutoShape 16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6" name="AutoShape 17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7" name="AutoShape 18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8" name="AutoShape 19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9" name="AutoShape 20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0" name="AutoShape 21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1" name="AutoShape 22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2" name="AutoShape 23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3" name="AutoShape 24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4" name="Rectangle 26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9175" name="Rectangle 27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8B0653F-1ED0-4694-9721-F735C299052A}" type="slidenum">
              <a:rPr lang="en-US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49177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/>
          </p:cNvSpPr>
          <p:nvPr/>
        </p:nvSpPr>
        <p:spPr bwMode="auto">
          <a:xfrm>
            <a:off x="4524375" y="18811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4035" name="Rectangle 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36" name="Rectangle 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50180" name="Rectangle 5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50181" name="Rectangle 6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50182" name="Rectangle 7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4041" name="Rectangle 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42" name="Rectangle 1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50184" name="Rectangle 11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50185" name="Rectangle 12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50186" name="Rectangle 13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50187" name="Rectangle 14"/>
          <p:cNvSpPr>
            <a:spLocks/>
          </p:cNvSpPr>
          <p:nvPr/>
        </p:nvSpPr>
        <p:spPr bwMode="auto">
          <a:xfrm>
            <a:off x="2844800" y="2786063"/>
            <a:ext cx="5715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50188" name="AutoShape 15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9" name="AutoShape 16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0" name="AutoShape 17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1" name="AutoShape 18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2" name="AutoShape 19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3" name="AutoShape 20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4" name="AutoShape 21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5" name="AutoShape 22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6" name="AutoShape 23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7" name="AutoShape 24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8" name="Rectangle 26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50199" name="Rectangle 27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3D7AD90-0F9B-4C36-8C7A-185A0785AFD2}" type="slidenum">
              <a:rPr lang="en-US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50201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/>
          </p:cNvSpPr>
          <p:nvPr/>
        </p:nvSpPr>
        <p:spPr bwMode="auto">
          <a:xfrm>
            <a:off x="4524375" y="18811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5059" name="Rectangle 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0" name="Rectangle 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51204" name="Rectangle 5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51205" name="Rectangle 6"/>
          <p:cNvSpPr>
            <a:spLocks/>
          </p:cNvSpPr>
          <p:nvPr/>
        </p:nvSpPr>
        <p:spPr bwMode="auto">
          <a:xfrm>
            <a:off x="2960688" y="27828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51206" name="Rectangle 7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5065" name="Rectangle 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6" name="Rectangle 1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51208" name="Rectangle 11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51209" name="Rectangle 12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51210" name="Rectangle 13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51211" name="Rectangle 14"/>
          <p:cNvSpPr>
            <a:spLocks/>
          </p:cNvSpPr>
          <p:nvPr/>
        </p:nvSpPr>
        <p:spPr bwMode="auto">
          <a:xfrm>
            <a:off x="3632200" y="3890963"/>
            <a:ext cx="5715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51212" name="AutoShape 15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3" name="AutoShape 16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4" name="AutoShape 17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5" name="AutoShape 18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6" name="AutoShape 19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7" name="AutoShape 20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8" name="AutoShape 21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9" name="AutoShape 22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0" name="AutoShape 23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1" name="AutoShape 24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2" name="Rectangle 26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51223" name="Rectangle 27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9C910EF-D8EF-4E14-9186-7CC4773F6E1B}" type="slidenum">
              <a:rPr lang="en-US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5122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/>
          </p:cNvSpPr>
          <p:nvPr/>
        </p:nvSpPr>
        <p:spPr bwMode="auto">
          <a:xfrm>
            <a:off x="4524375" y="18811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6083" name="Rectangle 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084" name="Rectangle 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52228" name="Rectangle 5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52229" name="Rectangle 6"/>
          <p:cNvSpPr>
            <a:spLocks/>
          </p:cNvSpPr>
          <p:nvPr/>
        </p:nvSpPr>
        <p:spPr bwMode="auto">
          <a:xfrm>
            <a:off x="2960688" y="27828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52230" name="Rectangle 7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6089" name="Rectangle 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090" name="Rectangle 1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52232" name="Rectangle 11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52233" name="Rectangle 12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52234" name="Rectangle 13"/>
          <p:cNvSpPr>
            <a:spLocks/>
          </p:cNvSpPr>
          <p:nvPr/>
        </p:nvSpPr>
        <p:spPr bwMode="auto">
          <a:xfrm>
            <a:off x="363855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52235" name="Rectangle 14"/>
          <p:cNvSpPr>
            <a:spLocks/>
          </p:cNvSpPr>
          <p:nvPr/>
        </p:nvSpPr>
        <p:spPr bwMode="auto">
          <a:xfrm>
            <a:off x="4076700" y="4983163"/>
            <a:ext cx="5715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52236" name="AutoShape 15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7" name="AutoShape 16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8" name="AutoShape 17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9" name="AutoShape 18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0" name="AutoShape 19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1" name="AutoShape 20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2" name="AutoShape 21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3" name="AutoShape 22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4" name="AutoShape 23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5" name="AutoShape 24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6" name="Rectangle 26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52247" name="Rectangle 27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ED1A372-CCF1-4C48-8B7F-A0371BF2E345}" type="slidenum">
              <a:rPr lang="en-US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52249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/>
          </p:cNvSpPr>
          <p:nvPr/>
        </p:nvSpPr>
        <p:spPr bwMode="auto">
          <a:xfrm>
            <a:off x="4524375" y="18811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7107" name="Rectangle 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08" name="Rectangle 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53252" name="Rectangle 5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53253" name="Rectangle 6"/>
          <p:cNvSpPr>
            <a:spLocks/>
          </p:cNvSpPr>
          <p:nvPr/>
        </p:nvSpPr>
        <p:spPr bwMode="auto">
          <a:xfrm>
            <a:off x="2960688" y="27828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53254" name="Rectangle 7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7113" name="Rectangle 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4" name="Rectangle 1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53256" name="Rectangle 11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53257" name="Rectangle 12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53258" name="Rectangle 13"/>
          <p:cNvSpPr>
            <a:spLocks/>
          </p:cNvSpPr>
          <p:nvPr/>
        </p:nvSpPr>
        <p:spPr bwMode="auto">
          <a:xfrm>
            <a:off x="363855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53259" name="AutoShape 14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0" name="AutoShape 15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1" name="AutoShape 16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2" name="AutoShape 17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3" name="AutoShape 18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4" name="AutoShape 19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5" name="AutoShape 20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6" name="AutoShape 21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7" name="AutoShape 22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8" name="AutoShape 23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9" name="Rectangle 25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53270" name="Rectangle 26"/>
          <p:cNvSpPr>
            <a:spLocks/>
          </p:cNvSpPr>
          <p:nvPr/>
        </p:nvSpPr>
        <p:spPr bwMode="auto">
          <a:xfrm>
            <a:off x="40830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53271" name="Rectangle 27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75F7F1B-E281-414A-BAD5-7BD75AED44AA}" type="slidenum">
              <a:rPr lang="en-US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53273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/>
          </p:cNvSpPr>
          <p:nvPr/>
        </p:nvSpPr>
        <p:spPr bwMode="auto">
          <a:xfrm>
            <a:off x="787400" y="2200275"/>
            <a:ext cx="76835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Time is O(log n), since the tree is balanced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0996B24-918A-470E-A3F6-015FFE7957C7}" type="slidenum">
              <a:rPr lang="en-US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54276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/>
          </p:cNvSpPr>
          <p:nvPr/>
        </p:nvSpPr>
        <p:spPr bwMode="auto">
          <a:xfrm>
            <a:off x="762000" y="1673225"/>
            <a:ext cx="7683500" cy="46513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public E extract() {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if (size() == 0) return null;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E temp = elementAt(0);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setElementAt(elementAt(size() - 1), 0);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setSize(size() - 1);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rotateDown(0);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return temp;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private void rotateDown(int index) {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int child = 2*(index + 1); </a:t>
            </a:r>
            <a:r>
              <a:rPr lang="en-US" sz="1600" b="1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//right child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if (child &gt;= size()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|| elementAt(child - 1).compareTo(elementAt(child)) &lt; 0)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child -= 1;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if (child &gt;= size()) return;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if (elementAt(index).compareTo(elementAt(child)) &lt;= 0)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return;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swap(index, child);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rotateDown(child);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D6644EE-C33D-45E2-A077-39328E9B0F33}" type="slidenum">
              <a:rPr lang="en-US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55300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 rIns="132080"/>
          <a:lstStyle/>
          <a:p>
            <a:pPr eaLnBrk="1" hangingPunct="1"/>
            <a:r>
              <a:rPr lang="en-US" smtClean="0"/>
              <a:t>HeapSort</a:t>
            </a:r>
          </a:p>
        </p:txBody>
      </p:sp>
      <p:sp>
        <p:nvSpPr>
          <p:cNvPr id="56323" name="Rectangle 2"/>
          <p:cNvSpPr>
            <a:spLocks/>
          </p:cNvSpPr>
          <p:nvPr/>
        </p:nvSpPr>
        <p:spPr bwMode="auto">
          <a:xfrm>
            <a:off x="787400" y="2017713"/>
            <a:ext cx="76835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439738" indent="-400050"/>
            <a:r>
              <a:rPr lang="en-US" sz="2800">
                <a:solidFill>
                  <a:srgbClr val="3333CC"/>
                </a:solidFill>
                <a:cs typeface="Arial" charset="0"/>
              </a:rPr>
              <a:t>Given a </a:t>
            </a:r>
            <a:r>
              <a:rPr lang="en-US" sz="2800" b="1">
                <a:solidFill>
                  <a:srgbClr val="3333CC"/>
                </a:solidFill>
                <a:latin typeface="Courier New" charset="0"/>
                <a:cs typeface="Courier New" charset="0"/>
                <a:sym typeface="Courier New" charset="0"/>
              </a:rPr>
              <a:t>Comparable[]</a:t>
            </a:r>
            <a:r>
              <a:rPr lang="en-US" sz="2800">
                <a:solidFill>
                  <a:srgbClr val="3333CC"/>
                </a:solidFill>
                <a:cs typeface="Arial" charset="0"/>
              </a:rPr>
              <a:t> array of length n,</a:t>
            </a:r>
          </a:p>
          <a:p>
            <a:pPr marL="439738" indent="-400050"/>
            <a:endParaRPr lang="en-US" sz="2800">
              <a:solidFill>
                <a:srgbClr val="3333CC"/>
              </a:solidFill>
              <a:cs typeface="Arial" charset="0"/>
            </a:endParaRPr>
          </a:p>
          <a:p>
            <a:pPr marL="439738" indent="-400050">
              <a:buFontTx/>
              <a:buChar char="•"/>
            </a:pPr>
            <a:r>
              <a:rPr lang="en-US" sz="2800">
                <a:solidFill>
                  <a:schemeClr val="tx1"/>
                </a:solidFill>
                <a:cs typeface="Arial" charset="0"/>
              </a:rPr>
              <a:t>Put all n elements into a heap – O(n log n) </a:t>
            </a:r>
          </a:p>
          <a:p>
            <a:pPr marL="439738" indent="-400050">
              <a:buFontTx/>
              <a:buChar char="•"/>
            </a:pPr>
            <a:r>
              <a:rPr lang="en-US" sz="2800">
                <a:solidFill>
                  <a:schemeClr val="tx1"/>
                </a:solidFill>
                <a:cs typeface="Arial" charset="0"/>
              </a:rPr>
              <a:t>Repeatedly get the min – O(n log n)</a:t>
            </a:r>
          </a:p>
        </p:txBody>
      </p:sp>
      <p:sp>
        <p:nvSpPr>
          <p:cNvPr id="56324" name="Rectangle 3"/>
          <p:cNvSpPr>
            <a:spLocks/>
          </p:cNvSpPr>
          <p:nvPr/>
        </p:nvSpPr>
        <p:spPr bwMode="auto">
          <a:xfrm>
            <a:off x="381000" y="4146550"/>
            <a:ext cx="8534400" cy="14986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/>
            <a:endParaRPr lang="en-US" sz="1600" b="1" smtClean="0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269875" indent="-230188"/>
            <a:r>
              <a:rPr lang="en-US" sz="16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public 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static void heapSort(Comparable[] a) {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PriorityQueue&lt;Comparable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&gt; </a:t>
            </a:r>
            <a:r>
              <a:rPr lang="en-US" sz="16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pq 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= new 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PriorityQueue&lt;Comparable</a:t>
            </a:r>
            <a:r>
              <a:rPr lang="en-US" sz="16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&gt;(a);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for (int i = 0; i &lt; a.length; i++) { a[i] = pq.extract(); }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1C16D8B-E4C5-49AD-A4EF-E4583564EBD2}" type="slidenum">
              <a:rPr lang="en-US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52425"/>
            <a:ext cx="7772400" cy="1171575"/>
          </a:xfrm>
        </p:spPr>
        <p:txBody>
          <a:bodyPr rIns="132080"/>
          <a:lstStyle/>
          <a:p>
            <a:pPr eaLnBrk="1" hangingPunct="1"/>
            <a:r>
              <a:rPr lang="en-US" smtClean="0"/>
              <a:t>PQ Application: Simulation</a:t>
            </a:r>
          </a:p>
        </p:txBody>
      </p:sp>
      <p:sp>
        <p:nvSpPr>
          <p:cNvPr id="5734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828800"/>
            <a:ext cx="3935413" cy="4848225"/>
          </a:xfrm>
        </p:spPr>
        <p:txBody>
          <a:bodyPr rIns="132080"/>
          <a:lstStyle/>
          <a:p>
            <a:pPr marL="209550" indent="-169863" eaLnBrk="1" hangingPunct="1">
              <a:buClr>
                <a:srgbClr val="000000"/>
              </a:buClr>
            </a:pPr>
            <a:r>
              <a:rPr lang="en-US" sz="2400" smtClean="0"/>
              <a:t>Example: Probabilistic model of bank-customer arrival times and transaction times, how many tellers are needed?</a:t>
            </a:r>
          </a:p>
          <a:p>
            <a:pPr marL="555625" lvl="1" indent="-231775" eaLnBrk="1" hangingPunct="1">
              <a:buClr>
                <a:srgbClr val="008000"/>
              </a:buClr>
            </a:pPr>
            <a:r>
              <a:rPr lang="en-US" sz="2000" smtClean="0"/>
              <a:t>Assume we have a way to generate random inter-arrival times</a:t>
            </a:r>
          </a:p>
          <a:p>
            <a:pPr marL="555625" lvl="1" indent="-231775" eaLnBrk="1" hangingPunct="1">
              <a:buClr>
                <a:srgbClr val="008000"/>
              </a:buClr>
            </a:pPr>
            <a:r>
              <a:rPr lang="en-US" sz="2000" smtClean="0"/>
              <a:t>Assume we have a way to generate transaction times</a:t>
            </a:r>
          </a:p>
          <a:p>
            <a:pPr marL="555625" lvl="1" indent="-231775" eaLnBrk="1" hangingPunct="1">
              <a:buClr>
                <a:srgbClr val="008000"/>
              </a:buClr>
            </a:pPr>
            <a:r>
              <a:rPr lang="en-US" sz="2000" smtClean="0"/>
              <a:t>Can simulate the bank to get some idea of how long customers must wait</a:t>
            </a:r>
          </a:p>
        </p:txBody>
      </p:sp>
      <p:sp>
        <p:nvSpPr>
          <p:cNvPr id="57348" name="Rectangle 3"/>
          <p:cNvSpPr>
            <a:spLocks/>
          </p:cNvSpPr>
          <p:nvPr/>
        </p:nvSpPr>
        <p:spPr bwMode="auto">
          <a:xfrm>
            <a:off x="4924425" y="2000250"/>
            <a:ext cx="3594100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71463" indent="-231775">
              <a:spcBef>
                <a:spcPts val="550"/>
              </a:spcBef>
            </a:pPr>
            <a:r>
              <a:rPr lang="en-US">
                <a:solidFill>
                  <a:srgbClr val="3333CC"/>
                </a:solidFill>
                <a:cs typeface="Arial" charset="0"/>
              </a:rPr>
              <a:t>Time-Driven Simulation</a:t>
            </a:r>
          </a:p>
          <a:p>
            <a:pPr marL="271463" indent="-231775">
              <a:spcBef>
                <a:spcPts val="55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>
                <a:solidFill>
                  <a:schemeClr val="tx1"/>
                </a:solidFill>
                <a:cs typeface="Arial" charset="0"/>
              </a:rPr>
              <a:t>Check at each </a:t>
            </a:r>
            <a:r>
              <a:rPr lang="en-US" i="1">
                <a:solidFill>
                  <a:schemeClr val="tx1"/>
                </a:solidFill>
                <a:cs typeface="Arial" charset="0"/>
              </a:rPr>
              <a:t>tick</a:t>
            </a:r>
            <a:r>
              <a:rPr lang="en-US">
                <a:solidFill>
                  <a:schemeClr val="tx1"/>
                </a:solidFill>
                <a:cs typeface="Arial" charset="0"/>
              </a:rPr>
              <a:t> to see if any event occurs</a:t>
            </a:r>
          </a:p>
          <a:p>
            <a:pPr marL="271463" indent="-231775">
              <a:spcBef>
                <a:spcPts val="55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endParaRPr lang="en-US">
              <a:solidFill>
                <a:schemeClr val="tx1"/>
              </a:solidFill>
              <a:cs typeface="Arial" charset="0"/>
            </a:endParaRPr>
          </a:p>
          <a:p>
            <a:pPr marL="271463" indent="-231775">
              <a:spcBef>
                <a:spcPts val="550"/>
              </a:spcBef>
            </a:pPr>
            <a:r>
              <a:rPr lang="en-US">
                <a:solidFill>
                  <a:srgbClr val="3333CC"/>
                </a:solidFill>
                <a:cs typeface="Arial" charset="0"/>
              </a:rPr>
              <a:t>Event-Driven Simulation</a:t>
            </a:r>
          </a:p>
          <a:p>
            <a:pPr marL="271463" indent="-231775">
              <a:spcBef>
                <a:spcPts val="55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>
                <a:solidFill>
                  <a:schemeClr val="tx1"/>
                </a:solidFill>
                <a:cs typeface="Arial" charset="0"/>
              </a:rPr>
              <a:t>Advance clock to next event, skipping intervening </a:t>
            </a:r>
            <a:r>
              <a:rPr lang="en-US" i="1">
                <a:solidFill>
                  <a:schemeClr val="tx1"/>
                </a:solidFill>
                <a:cs typeface="Arial" charset="0"/>
              </a:rPr>
              <a:t>ticks</a:t>
            </a:r>
          </a:p>
          <a:p>
            <a:pPr marL="271463" indent="-231775">
              <a:spcBef>
                <a:spcPts val="55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>
                <a:solidFill>
                  <a:schemeClr val="tx1"/>
                </a:solidFill>
                <a:cs typeface="Arial" charset="0"/>
              </a:rPr>
              <a:t>This uses a PQ!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CFD8F16-82CF-4740-B7A4-6E649709CC6B}" type="slidenum">
              <a:rPr lang="en-US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695325" y="0"/>
            <a:ext cx="7772400" cy="1971675"/>
          </a:xfrm>
        </p:spPr>
        <p:txBody>
          <a:bodyPr rIns="132080"/>
          <a:lstStyle/>
          <a:p>
            <a:pPr eaLnBrk="1" hangingPunct="1"/>
            <a:r>
              <a:rPr lang="en-US" smtClean="0"/>
              <a:t>Priority Queue Examples</a:t>
            </a:r>
          </a:p>
        </p:txBody>
      </p:sp>
      <p:sp>
        <p:nvSpPr>
          <p:cNvPr id="13315" name="Rectangle 2"/>
          <p:cNvSpPr>
            <a:spLocks/>
          </p:cNvSpPr>
          <p:nvPr/>
        </p:nvSpPr>
        <p:spPr bwMode="auto">
          <a:xfrm>
            <a:off x="846138" y="1684338"/>
            <a:ext cx="7543800" cy="420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Scheduling jobs to run on a computer</a:t>
            </a: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r>
              <a:rPr lang="en-US">
                <a:solidFill>
                  <a:srgbClr val="008000"/>
                </a:solidFill>
                <a:cs typeface="Arial" charset="0"/>
              </a:rPr>
              <a:t>default priority = arrival time</a:t>
            </a: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r>
              <a:rPr lang="en-US">
                <a:solidFill>
                  <a:srgbClr val="008000"/>
                </a:solidFill>
                <a:cs typeface="Arial" charset="0"/>
              </a:rPr>
              <a:t>priority can be changed by operator</a:t>
            </a: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endParaRPr lang="en-US">
              <a:solidFill>
                <a:srgbClr val="008000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Scheduling events to be processed by an event handler</a:t>
            </a: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r>
              <a:rPr lang="en-US">
                <a:solidFill>
                  <a:srgbClr val="008000"/>
                </a:solidFill>
                <a:cs typeface="Arial" charset="0"/>
              </a:rPr>
              <a:t>priority = time of occurrence</a:t>
            </a: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endParaRPr lang="en-US">
              <a:solidFill>
                <a:srgbClr val="008000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Airline check-in</a:t>
            </a: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r>
              <a:rPr lang="en-US">
                <a:solidFill>
                  <a:srgbClr val="008000"/>
                </a:solidFill>
                <a:cs typeface="Arial" charset="0"/>
              </a:rPr>
              <a:t>first class, business class, coach</a:t>
            </a: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r>
              <a:rPr lang="en-US">
                <a:solidFill>
                  <a:srgbClr val="008000"/>
                </a:solidFill>
                <a:cs typeface="Arial" charset="0"/>
              </a:rPr>
              <a:t>FIFO within each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F707B97-10DB-4275-A5DB-80CA2F8A878F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 rIns="132080"/>
          <a:lstStyle/>
          <a:p>
            <a:pPr eaLnBrk="1" hangingPunct="1"/>
            <a:r>
              <a:rPr lang="en-US" sz="3600" b="1" smtClean="0">
                <a:latin typeface="Courier New" charset="0"/>
                <a:cs typeface="Courier New" charset="0"/>
                <a:sym typeface="Courier New" charset="0"/>
              </a:rPr>
              <a:t>java.util.PriorityQueue&lt;E&gt;</a:t>
            </a:r>
            <a:endParaRPr lang="en-US" sz="3600" b="1" smtClean="0">
              <a:latin typeface="Courier New" charset="0"/>
              <a:ea typeface="ヒラギノ角ゴ ProN W6" charset="0"/>
              <a:cs typeface="ヒラギノ角ゴ ProN W6" charset="0"/>
              <a:sym typeface="Courier New" charset="0"/>
            </a:endParaRPr>
          </a:p>
        </p:txBody>
      </p:sp>
      <p:sp>
        <p:nvSpPr>
          <p:cNvPr id="14339" name="Rectangle 2"/>
          <p:cNvSpPr>
            <a:spLocks/>
          </p:cNvSpPr>
          <p:nvPr/>
        </p:nvSpPr>
        <p:spPr bwMode="auto">
          <a:xfrm>
            <a:off x="515938" y="2389188"/>
            <a:ext cx="8105775" cy="25273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45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boolean add(E e) {...}</a:t>
            </a:r>
            <a:r>
              <a:rPr lang="en-US" sz="2000" b="1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 //insert an element (insert)</a:t>
            </a:r>
          </a:p>
          <a:p>
            <a:pPr marL="39688">
              <a:spcBef>
                <a:spcPts val="45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void clear() {...}</a:t>
            </a:r>
            <a:r>
              <a:rPr lang="en-US" sz="2000" b="1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 //remove all elements</a:t>
            </a:r>
          </a:p>
          <a:p>
            <a:pPr marL="39688">
              <a:spcBef>
                <a:spcPts val="45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E peek() {...} </a:t>
            </a:r>
            <a:r>
              <a:rPr lang="en-US" sz="2000" b="1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//return min element without removing</a:t>
            </a:r>
          </a:p>
          <a:p>
            <a:pPr marL="39688">
              <a:spcBef>
                <a:spcPts val="450"/>
              </a:spcBef>
            </a:pPr>
            <a:r>
              <a:rPr lang="en-US" sz="2000" b="1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               //(null if empty)</a:t>
            </a:r>
          </a:p>
          <a:p>
            <a:pPr marL="39688">
              <a:spcBef>
                <a:spcPts val="45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E poll() {...} </a:t>
            </a:r>
            <a:r>
              <a:rPr lang="en-US" sz="2000" b="1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//remove min element (extract)</a:t>
            </a:r>
          </a:p>
          <a:p>
            <a:pPr marL="39688">
              <a:spcBef>
                <a:spcPts val="450"/>
              </a:spcBef>
            </a:pPr>
            <a:r>
              <a:rPr lang="en-US" sz="2000" b="1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               //(null if empty)</a:t>
            </a: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</a:p>
          <a:p>
            <a:pPr marL="39688">
              <a:spcBef>
                <a:spcPts val="45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 size() {...}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3BB5B91-4775-4DA1-B202-5B0298A31A98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 rIns="132080"/>
          <a:lstStyle/>
          <a:p>
            <a:pPr eaLnBrk="1" hangingPunct="1"/>
            <a:r>
              <a:rPr lang="en-US" smtClean="0"/>
              <a:t>Priority Queues as Lists</a:t>
            </a:r>
          </a:p>
        </p:txBody>
      </p:sp>
      <p:sp>
        <p:nvSpPr>
          <p:cNvPr id="15363" name="Rectangle 2"/>
          <p:cNvSpPr>
            <a:spLocks/>
          </p:cNvSpPr>
          <p:nvPr/>
        </p:nvSpPr>
        <p:spPr bwMode="auto">
          <a:xfrm>
            <a:off x="811213" y="1768475"/>
            <a:ext cx="75438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Maintain as</a:t>
            </a:r>
            <a:r>
              <a:rPr lang="en-US" sz="280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>
                <a:solidFill>
                  <a:srgbClr val="FF3300"/>
                </a:solidFill>
                <a:cs typeface="Arial" charset="0"/>
              </a:rPr>
              <a:t>unordered</a:t>
            </a:r>
            <a:r>
              <a:rPr lang="en-US" sz="280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>
                <a:solidFill>
                  <a:srgbClr val="3333CC"/>
                </a:solidFill>
                <a:cs typeface="Arial" charset="0"/>
              </a:rPr>
              <a:t>list</a:t>
            </a:r>
          </a:p>
          <a:p>
            <a:pPr marL="269875" indent="-230188"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insert()</a:t>
            </a:r>
            <a:r>
              <a:rPr lang="en-US">
                <a:solidFill>
                  <a:srgbClr val="008000"/>
                </a:solidFill>
                <a:cs typeface="Arial" charset="0"/>
              </a:rPr>
              <a:t> puts new element at front – O(1)</a:t>
            </a:r>
          </a:p>
          <a:p>
            <a:pPr marL="269875" indent="-230188"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extract()</a:t>
            </a:r>
            <a:r>
              <a:rPr lang="en-US">
                <a:solidFill>
                  <a:srgbClr val="008000"/>
                </a:solidFill>
                <a:cs typeface="Arial" charset="0"/>
              </a:rPr>
              <a:t> must search the list – O(n)</a:t>
            </a: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endParaRPr lang="en-US">
              <a:solidFill>
                <a:srgbClr val="008000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Maintain as</a:t>
            </a:r>
            <a:r>
              <a:rPr lang="en-US" sz="280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>
                <a:solidFill>
                  <a:srgbClr val="FF3300"/>
                </a:solidFill>
                <a:cs typeface="Arial" charset="0"/>
              </a:rPr>
              <a:t>ordered</a:t>
            </a:r>
            <a:r>
              <a:rPr lang="en-US" sz="280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>
                <a:solidFill>
                  <a:srgbClr val="3333CC"/>
                </a:solidFill>
                <a:cs typeface="Arial" charset="0"/>
              </a:rPr>
              <a:t>list</a:t>
            </a:r>
          </a:p>
          <a:p>
            <a:pPr marL="269875" indent="-230188"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insert()</a:t>
            </a:r>
            <a:r>
              <a:rPr lang="en-US">
                <a:solidFill>
                  <a:srgbClr val="008000"/>
                </a:solidFill>
                <a:cs typeface="Arial" charset="0"/>
              </a:rPr>
              <a:t> must search the list – O(n)</a:t>
            </a:r>
          </a:p>
          <a:p>
            <a:pPr marL="269875" indent="-230188"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extract()</a:t>
            </a:r>
            <a:r>
              <a:rPr lang="en-US">
                <a:solidFill>
                  <a:srgbClr val="008000"/>
                </a:solidFill>
                <a:cs typeface="Arial" charset="0"/>
              </a:rPr>
              <a:t> gets element at front – O(1)</a:t>
            </a: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endParaRPr lang="en-US">
              <a:solidFill>
                <a:srgbClr val="008000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In either case, O(n</a:t>
            </a:r>
            <a:r>
              <a:rPr lang="en-US" sz="2800" baseline="30000">
                <a:solidFill>
                  <a:srgbClr val="3333CC"/>
                </a:solidFill>
                <a:cs typeface="Arial" charset="0"/>
              </a:rPr>
              <a:t>2</a:t>
            </a:r>
            <a:r>
              <a:rPr lang="en-US" sz="2800">
                <a:solidFill>
                  <a:srgbClr val="3333CC"/>
                </a:solidFill>
                <a:cs typeface="Arial" charset="0"/>
              </a:rPr>
              <a:t>) to process n elements</a:t>
            </a:r>
          </a:p>
          <a:p>
            <a:pPr marL="269875" indent="-230188"/>
            <a:endParaRPr lang="en-US" sz="1400">
              <a:solidFill>
                <a:schemeClr val="tx1"/>
              </a:solidFill>
              <a:cs typeface="Arial" charset="0"/>
            </a:endParaRPr>
          </a:p>
          <a:p>
            <a:pPr marL="269875" indent="-230188" algn="ctr"/>
            <a:r>
              <a:rPr lang="en-US" sz="3200">
                <a:solidFill>
                  <a:srgbClr val="FF3300"/>
                </a:solidFill>
                <a:cs typeface="Arial" charset="0"/>
              </a:rPr>
              <a:t>Can we do better?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DB1AD7C-87B5-4589-8A7D-EE929539B5E2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 rIns="132080"/>
          <a:lstStyle/>
          <a:p>
            <a:pPr eaLnBrk="1" hangingPunct="1"/>
            <a:r>
              <a:rPr lang="en-US" smtClean="0"/>
              <a:t>Important Special Case</a:t>
            </a:r>
          </a:p>
        </p:txBody>
      </p:sp>
      <p:sp>
        <p:nvSpPr>
          <p:cNvPr id="16387" name="Rectangle 2"/>
          <p:cNvSpPr>
            <a:spLocks/>
          </p:cNvSpPr>
          <p:nvPr/>
        </p:nvSpPr>
        <p:spPr bwMode="auto">
          <a:xfrm>
            <a:off x="444500" y="2413000"/>
            <a:ext cx="82423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Fixed number of priority levels 0,...,p – 1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FIFO within each level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Example: airline check-in</a:t>
            </a:r>
          </a:p>
          <a:p>
            <a:pPr marL="269875" indent="-230188"/>
            <a:endParaRPr lang="en-US" sz="2800">
              <a:solidFill>
                <a:schemeClr val="tx1"/>
              </a:solidFill>
              <a:cs typeface="Arial" charset="0"/>
            </a:endParaRPr>
          </a:p>
          <a:p>
            <a:pPr marL="269875" indent="-230188">
              <a:buClr>
                <a:srgbClr val="FF3300"/>
              </a:buClr>
              <a:buSzPct val="100000"/>
              <a:buFont typeface="Courier New" charset="0"/>
              <a:buChar char="•"/>
            </a:pPr>
            <a:r>
              <a:rPr lang="en-US" sz="2800" b="1">
                <a:solidFill>
                  <a:srgbClr val="FF3300"/>
                </a:solidFill>
                <a:latin typeface="Courier New" charset="0"/>
                <a:cs typeface="Courier New" charset="0"/>
                <a:sym typeface="Courier New" charset="0"/>
              </a:rPr>
              <a:t>insert()</a:t>
            </a:r>
            <a:r>
              <a:rPr lang="en-US" sz="2800">
                <a:solidFill>
                  <a:srgbClr val="FF3300"/>
                </a:solidFill>
                <a:cs typeface="Arial" charset="0"/>
              </a:rPr>
              <a:t>– insert in appropriate queue – O(1)</a:t>
            </a:r>
          </a:p>
          <a:p>
            <a:pPr marL="269875" indent="-230188">
              <a:buClr>
                <a:srgbClr val="FF3300"/>
              </a:buClr>
              <a:buSzPct val="100000"/>
              <a:buFont typeface="Courier New" charset="0"/>
              <a:buChar char="•"/>
            </a:pPr>
            <a:r>
              <a:rPr lang="en-US" sz="2800" b="1">
                <a:solidFill>
                  <a:srgbClr val="FF3300"/>
                </a:solidFill>
                <a:latin typeface="Courier New" charset="0"/>
                <a:cs typeface="Courier New" charset="0"/>
                <a:sym typeface="Courier New" charset="0"/>
              </a:rPr>
              <a:t>extract()</a:t>
            </a:r>
            <a:r>
              <a:rPr lang="en-US" sz="2800">
                <a:solidFill>
                  <a:srgbClr val="FF3300"/>
                </a:solidFill>
                <a:cs typeface="Arial" charset="0"/>
              </a:rPr>
              <a:t>– must find a nonempty queue – O(p)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5D2AC13-C22F-4037-BCAC-5BBD39581B56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7150"/>
            <a:ext cx="7772400" cy="1466850"/>
          </a:xfrm>
        </p:spPr>
        <p:txBody>
          <a:bodyPr rIns="132080"/>
          <a:lstStyle/>
          <a:p>
            <a:pPr eaLnBrk="1" hangingPunct="1"/>
            <a:r>
              <a:rPr lang="en-US" smtClean="0"/>
              <a:t>Heaps</a:t>
            </a:r>
          </a:p>
        </p:txBody>
      </p:sp>
      <p:sp>
        <p:nvSpPr>
          <p:cNvPr id="17411" name="Rectangle 2"/>
          <p:cNvSpPr>
            <a:spLocks/>
          </p:cNvSpPr>
          <p:nvPr/>
        </p:nvSpPr>
        <p:spPr bwMode="auto">
          <a:xfrm>
            <a:off x="804863" y="1655763"/>
            <a:ext cx="75438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spcBef>
                <a:spcPts val="9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A</a:t>
            </a:r>
            <a:r>
              <a:rPr lang="en-US" sz="280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i="1">
                <a:solidFill>
                  <a:srgbClr val="FF3300"/>
                </a:solidFill>
                <a:cs typeface="Arial" charset="0"/>
              </a:rPr>
              <a:t>heap</a:t>
            </a:r>
            <a:r>
              <a:rPr lang="en-US" sz="280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>
                <a:solidFill>
                  <a:srgbClr val="3333CC"/>
                </a:solidFill>
                <a:cs typeface="Arial" charset="0"/>
              </a:rPr>
              <a:t>is a concrete data structure that can be used to implement priority queues</a:t>
            </a:r>
          </a:p>
          <a:p>
            <a:pPr marL="269875" indent="-230188">
              <a:spcBef>
                <a:spcPts val="9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Gives better complexity than either ordered or unordered list implementation:</a:t>
            </a:r>
          </a:p>
          <a:p>
            <a:pPr marL="269875" indent="-230188">
              <a:spcBef>
                <a:spcPts val="900"/>
              </a:spcBef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insert(): </a:t>
            </a:r>
            <a:r>
              <a:rPr lang="en-US">
                <a:solidFill>
                  <a:srgbClr val="008000"/>
                </a:solidFill>
                <a:cs typeface="Arial" charset="0"/>
              </a:rPr>
              <a:t>O(log n)</a:t>
            </a:r>
          </a:p>
          <a:p>
            <a:pPr marL="269875" indent="-230188">
              <a:spcBef>
                <a:spcPts val="900"/>
              </a:spcBef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extract(): </a:t>
            </a:r>
            <a:r>
              <a:rPr lang="en-US">
                <a:solidFill>
                  <a:srgbClr val="008000"/>
                </a:solidFill>
                <a:cs typeface="Arial" charset="0"/>
              </a:rPr>
              <a:t>O(log n)</a:t>
            </a:r>
          </a:p>
          <a:p>
            <a:pPr marL="269875" indent="-230188">
              <a:spcBef>
                <a:spcPts val="9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O(n log n) to process n elements</a:t>
            </a:r>
          </a:p>
          <a:p>
            <a:pPr marL="269875" indent="-230188">
              <a:spcBef>
                <a:spcPts val="90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chemeClr val="tx1"/>
                </a:solidFill>
                <a:cs typeface="Arial" charset="0"/>
              </a:rPr>
              <a:t>Do not confuse with</a:t>
            </a:r>
            <a:r>
              <a:rPr lang="en-US" sz="2800">
                <a:solidFill>
                  <a:srgbClr val="3333CC"/>
                </a:solidFill>
                <a:cs typeface="Arial" charset="0"/>
              </a:rPr>
              <a:t> </a:t>
            </a:r>
            <a:r>
              <a:rPr lang="en-US" sz="2800" i="1">
                <a:solidFill>
                  <a:srgbClr val="FF3300"/>
                </a:solidFill>
                <a:cs typeface="Arial" charset="0"/>
              </a:rPr>
              <a:t>heap memory</a:t>
            </a:r>
            <a:r>
              <a:rPr lang="en-US" sz="2800">
                <a:solidFill>
                  <a:schemeClr val="tx1"/>
                </a:solidFill>
                <a:cs typeface="Arial" charset="0"/>
              </a:rPr>
              <a:t>, where the Java virtual machine allocates space for objects – different usage of the word</a:t>
            </a:r>
            <a:r>
              <a:rPr lang="en-US" sz="2800">
                <a:solidFill>
                  <a:srgbClr val="3333CC"/>
                </a:solidFill>
                <a:cs typeface="Arial" charset="0"/>
              </a:rPr>
              <a:t> </a:t>
            </a:r>
            <a:r>
              <a:rPr lang="en-US" sz="2800" i="1">
                <a:solidFill>
                  <a:srgbClr val="FF3300"/>
                </a:solidFill>
                <a:cs typeface="Arial" charset="0"/>
              </a:rPr>
              <a:t>heap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B8DBC06-2152-438A-BA9E-722CB5993831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66</TotalTime>
  <Pages>0</Pages>
  <Words>1638</Words>
  <Characters>0</Characters>
  <Application>Microsoft Office PowerPoint</Application>
  <PresentationFormat>On-screen Show (4:3)</PresentationFormat>
  <Lines>0</Lines>
  <Paragraphs>674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8" baseType="lpstr">
      <vt:lpstr>Arial</vt:lpstr>
      <vt:lpstr>ヒラギノ角ゴ ProN W3</vt:lpstr>
      <vt:lpstr>Tw Cen MT</vt:lpstr>
      <vt:lpstr>Wingdings</vt:lpstr>
      <vt:lpstr>Wingdings 2</vt:lpstr>
      <vt:lpstr>Calibri</vt:lpstr>
      <vt:lpstr>Courier New</vt:lpstr>
      <vt:lpstr>ヒラギノ角ゴ ProN W6</vt:lpstr>
      <vt:lpstr>Median</vt:lpstr>
      <vt:lpstr>Priority Queues and Heaps</vt:lpstr>
      <vt:lpstr>The Bag Interface</vt:lpstr>
      <vt:lpstr>Stacks and Queues as Lists</vt:lpstr>
      <vt:lpstr>Priority Queue</vt:lpstr>
      <vt:lpstr>Priority Queue Examples</vt:lpstr>
      <vt:lpstr>java.util.PriorityQueue&lt;E&gt;</vt:lpstr>
      <vt:lpstr>Priority Queues as Lists</vt:lpstr>
      <vt:lpstr>Important Special Case</vt:lpstr>
      <vt:lpstr>Heaps</vt:lpstr>
      <vt:lpstr>Heaps</vt:lpstr>
      <vt:lpstr>Heaps</vt:lpstr>
      <vt:lpstr>Examples of Heaps</vt:lpstr>
      <vt:lpstr>Balanced Heaps</vt:lpstr>
      <vt:lpstr>Example of a Balanced Heap</vt:lpstr>
      <vt:lpstr>Store in an ArrayList or Vector</vt:lpstr>
      <vt:lpstr>Store in an ArrayList or Vector</vt:lpstr>
      <vt:lpstr>Store in an ArrayList or Vector</vt:lpstr>
      <vt:lpstr>insert()</vt:lpstr>
      <vt:lpstr>insert()</vt:lpstr>
      <vt:lpstr>insert()</vt:lpstr>
      <vt:lpstr>insert()</vt:lpstr>
      <vt:lpstr>insert()</vt:lpstr>
      <vt:lpstr>insert()</vt:lpstr>
      <vt:lpstr>insert()</vt:lpstr>
      <vt:lpstr>insert()</vt:lpstr>
      <vt:lpstr>insert()</vt:lpstr>
      <vt:lpstr>insert()</vt:lpstr>
      <vt:lpstr>insert()</vt:lpstr>
      <vt:lpstr>insert()</vt:lpstr>
      <vt:lpstr>insert()</vt:lpstr>
      <vt:lpstr>extract()</vt:lpstr>
      <vt:lpstr>extract()</vt:lpstr>
      <vt:lpstr>extract()</vt:lpstr>
      <vt:lpstr>extract()</vt:lpstr>
      <vt:lpstr>extract()</vt:lpstr>
      <vt:lpstr>extract()</vt:lpstr>
      <vt:lpstr>extract()</vt:lpstr>
      <vt:lpstr>extract()</vt:lpstr>
      <vt:lpstr>extract()</vt:lpstr>
      <vt:lpstr>extract()</vt:lpstr>
      <vt:lpstr>extract()</vt:lpstr>
      <vt:lpstr>extract()</vt:lpstr>
      <vt:lpstr>extract()</vt:lpstr>
      <vt:lpstr>extract()</vt:lpstr>
      <vt:lpstr>extract()</vt:lpstr>
      <vt:lpstr>extract()</vt:lpstr>
      <vt:lpstr>extract()</vt:lpstr>
      <vt:lpstr>HeapSort</vt:lpstr>
      <vt:lpstr>PQ Application: Simulation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Queue</dc:title>
  <dc:creator>Dexter Kozen</dc:creator>
  <cp:lastModifiedBy>ken</cp:lastModifiedBy>
  <cp:revision>11</cp:revision>
  <dcterms:modified xsi:type="dcterms:W3CDTF">2013-03-28T12:29:50Z</dcterms:modified>
</cp:coreProperties>
</file>