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56"/>
  </p:notesMasterIdLst>
  <p:sldIdLst>
    <p:sldId id="256" r:id="rId2"/>
    <p:sldId id="303" r:id="rId3"/>
    <p:sldId id="290" r:id="rId4"/>
    <p:sldId id="283" r:id="rId5"/>
    <p:sldId id="284" r:id="rId6"/>
    <p:sldId id="291" r:id="rId7"/>
    <p:sldId id="282" r:id="rId8"/>
    <p:sldId id="280" r:id="rId9"/>
    <p:sldId id="281" r:id="rId10"/>
    <p:sldId id="285" r:id="rId11"/>
    <p:sldId id="286" r:id="rId12"/>
    <p:sldId id="288" r:id="rId13"/>
    <p:sldId id="287" r:id="rId14"/>
    <p:sldId id="289" r:id="rId15"/>
    <p:sldId id="292" r:id="rId16"/>
    <p:sldId id="300" r:id="rId17"/>
    <p:sldId id="309" r:id="rId18"/>
    <p:sldId id="301" r:id="rId19"/>
    <p:sldId id="305" r:id="rId20"/>
    <p:sldId id="306" r:id="rId21"/>
    <p:sldId id="307" r:id="rId22"/>
    <p:sldId id="304" r:id="rId23"/>
    <p:sldId id="308" r:id="rId24"/>
    <p:sldId id="293" r:id="rId25"/>
    <p:sldId id="298" r:id="rId26"/>
    <p:sldId id="279" r:id="rId27"/>
    <p:sldId id="268" r:id="rId28"/>
    <p:sldId id="257" r:id="rId29"/>
    <p:sldId id="258" r:id="rId30"/>
    <p:sldId id="259" r:id="rId31"/>
    <p:sldId id="260" r:id="rId32"/>
    <p:sldId id="271" r:id="rId33"/>
    <p:sldId id="269" r:id="rId34"/>
    <p:sldId id="261" r:id="rId35"/>
    <p:sldId id="262" r:id="rId36"/>
    <p:sldId id="270" r:id="rId37"/>
    <p:sldId id="263" r:id="rId38"/>
    <p:sldId id="275" r:id="rId39"/>
    <p:sldId id="264" r:id="rId40"/>
    <p:sldId id="265" r:id="rId41"/>
    <p:sldId id="266" r:id="rId42"/>
    <p:sldId id="267" r:id="rId43"/>
    <p:sldId id="272" r:id="rId44"/>
    <p:sldId id="273" r:id="rId45"/>
    <p:sldId id="274" r:id="rId46"/>
    <p:sldId id="276" r:id="rId47"/>
    <p:sldId id="277" r:id="rId48"/>
    <p:sldId id="278" r:id="rId49"/>
    <p:sldId id="294" r:id="rId50"/>
    <p:sldId id="296" r:id="rId51"/>
    <p:sldId id="310" r:id="rId52"/>
    <p:sldId id="311" r:id="rId53"/>
    <p:sldId id="312" r:id="rId54"/>
    <p:sldId id="313" r:id="rId5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BA7417-D818-4E5B-A7FE-9FC02D622E36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252A70D-1759-4C84-9F82-C1E0E0A7527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2C6EBC3-DDFE-49D0-B85B-C1FE3B65DB0B}" type="datetimeFigureOut">
              <a:rPr lang="en-US" smtClean="0"/>
              <a:pPr/>
              <a:t>10/14/2009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AD6D27F-DA15-4E0C-AC09-A06A85B838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4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4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CS 2110 Prelim 1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Suppose type B implements or extends type A</a:t>
            </a:r>
          </a:p>
          <a:p>
            <a:pPr lvl="1"/>
            <a:r>
              <a:rPr lang="en-US" dirty="0" smtClean="0"/>
              <a:t>B is a subtype of A; A is a </a:t>
            </a:r>
            <a:r>
              <a:rPr lang="en-US" dirty="0" err="1" smtClean="0"/>
              <a:t>supertype</a:t>
            </a:r>
            <a:r>
              <a:rPr lang="en-US" dirty="0" smtClean="0"/>
              <a:t> of B</a:t>
            </a:r>
          </a:p>
          <a:p>
            <a:r>
              <a:rPr lang="en-US" dirty="0" smtClean="0"/>
              <a:t>Each variable has a static type</a:t>
            </a:r>
          </a:p>
          <a:p>
            <a:pPr lvl="1"/>
            <a:r>
              <a:rPr lang="en-US" dirty="0" smtClean="0"/>
              <a:t>List&lt;Integer&gt; x; – List&lt;Integer&gt; is the static type</a:t>
            </a:r>
          </a:p>
          <a:p>
            <a:r>
              <a:rPr lang="en-US" dirty="0" smtClean="0"/>
              <a:t>Can safely assign x a static subtype of List&lt;Integer&gt;</a:t>
            </a:r>
          </a:p>
          <a:p>
            <a:pPr lvl="1"/>
            <a:r>
              <a:rPr lang="en-US" dirty="0" smtClean="0"/>
              <a:t>x = new </a:t>
            </a:r>
            <a:r>
              <a:rPr lang="en-US" dirty="0" err="1" smtClean="0"/>
              <a:t>ArrayList</a:t>
            </a:r>
            <a:r>
              <a:rPr lang="en-US" dirty="0" smtClean="0"/>
              <a:t>&lt;Integer&gt;;</a:t>
            </a:r>
          </a:p>
          <a:p>
            <a:r>
              <a:rPr lang="en-US" dirty="0" smtClean="0"/>
              <a:t> Static type can differ from actual type at runtime</a:t>
            </a:r>
          </a:p>
          <a:p>
            <a:pPr lvl="1"/>
            <a:r>
              <a:rPr lang="en-US" dirty="0" smtClean="0"/>
              <a:t>Actual type when the program runs is the dynamic type</a:t>
            </a:r>
          </a:p>
          <a:p>
            <a:pPr lvl="1"/>
            <a:r>
              <a:rPr lang="en-US" dirty="0" smtClean="0"/>
              <a:t>The dynamic type cannot be an interface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Variable x has a static type of List&lt;Integer&gt;</a:t>
            </a:r>
          </a:p>
          <a:p>
            <a:pPr lvl="1"/>
            <a:r>
              <a:rPr lang="en-US" dirty="0" smtClean="0"/>
              <a:t>Its dynamic type at runtime is </a:t>
            </a:r>
            <a:r>
              <a:rPr lang="en-US" dirty="0" err="1" smtClean="0"/>
              <a:t>ArrayList</a:t>
            </a:r>
            <a:r>
              <a:rPr lang="en-US" dirty="0" smtClean="0"/>
              <a:t>&lt;Integer&gt;</a:t>
            </a:r>
          </a:p>
          <a:p>
            <a:r>
              <a:rPr lang="en-US" dirty="0" smtClean="0"/>
              <a:t>Suppose x needs to behave like an </a:t>
            </a:r>
            <a:r>
              <a:rPr lang="en-US" dirty="0" err="1" smtClean="0"/>
              <a:t>ArrayList</a:t>
            </a:r>
            <a:r>
              <a:rPr lang="en-US" dirty="0" smtClean="0"/>
              <a:t>&lt;Integer&gt;</a:t>
            </a:r>
          </a:p>
          <a:p>
            <a:pPr lvl="1"/>
            <a:r>
              <a:rPr lang="en-US" dirty="0" smtClean="0"/>
              <a:t>Will not compile; compiler only know the static type</a:t>
            </a:r>
          </a:p>
          <a:p>
            <a:r>
              <a:rPr lang="en-US" dirty="0" smtClean="0"/>
              <a:t>Need to use a cast: (</a:t>
            </a:r>
            <a:r>
              <a:rPr lang="en-US" dirty="0" err="1" smtClean="0"/>
              <a:t>ArrayList</a:t>
            </a:r>
            <a:r>
              <a:rPr lang="en-US" dirty="0" smtClean="0"/>
              <a:t>&lt;Integer&gt;)x</a:t>
            </a:r>
          </a:p>
          <a:p>
            <a:pPr lvl="1"/>
            <a:r>
              <a:rPr lang="en-US" dirty="0" smtClean="0"/>
              <a:t>Creates  a copy of x with a different static type</a:t>
            </a:r>
          </a:p>
          <a:p>
            <a:pPr lvl="1"/>
            <a:r>
              <a:rPr lang="en-US" dirty="0" smtClean="0"/>
              <a:t>Static, dynamic type of x does not change</a:t>
            </a:r>
          </a:p>
          <a:p>
            <a:r>
              <a:rPr lang="en-US" dirty="0" smtClean="0"/>
              <a:t>Dynamic type must be a subtype of the type you cast to</a:t>
            </a:r>
          </a:p>
          <a:p>
            <a:pPr lvl="1"/>
            <a:r>
              <a:rPr lang="en-US" dirty="0" smtClean="0"/>
              <a:t>We now use the dynamic type, but the rule is the same!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List&lt;Integer&gt; l;</a:t>
            </a:r>
          </a:p>
          <a:p>
            <a:pPr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&lt;Integer&gt; al;</a:t>
            </a:r>
          </a:p>
          <a:p>
            <a:pPr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LinkedList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&lt;Integer&gt;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ll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l = new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&lt;Integer&gt;();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al = l; // does not compile</a:t>
            </a:r>
          </a:p>
          <a:p>
            <a:pPr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al = 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&lt;Integer&gt;)l; // safe</a:t>
            </a:r>
          </a:p>
          <a:p>
            <a:pPr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ll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= (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LinkedList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&lt;Integer&gt;)l; // exception!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B extends A, and B and A both have function </a:t>
            </a:r>
            <a:r>
              <a:rPr lang="en-US" dirty="0" err="1" smtClean="0"/>
              <a:t>foo</a:t>
            </a:r>
            <a:r>
              <a:rPr lang="en-US" dirty="0" smtClean="0"/>
              <a:t>()</a:t>
            </a:r>
          </a:p>
          <a:p>
            <a:r>
              <a:rPr lang="en-US" dirty="0" smtClean="0"/>
              <a:t>Which </a:t>
            </a:r>
            <a:r>
              <a:rPr lang="en-US" dirty="0" err="1" smtClean="0"/>
              <a:t>foo</a:t>
            </a:r>
            <a:r>
              <a:rPr lang="en-US" dirty="0" smtClean="0"/>
              <a:t> gets called?</a:t>
            </a:r>
          </a:p>
          <a:p>
            <a:pPr lvl="1"/>
            <a:r>
              <a:rPr lang="en-US" dirty="0" smtClean="0"/>
              <a:t>Answer depends on the dynamic type</a:t>
            </a:r>
          </a:p>
          <a:p>
            <a:r>
              <a:rPr lang="en-US" dirty="0" smtClean="0"/>
              <a:t>If the dynamic type is B, B’s </a:t>
            </a:r>
            <a:r>
              <a:rPr lang="en-US" dirty="0" err="1" smtClean="0"/>
              <a:t>foo</a:t>
            </a:r>
            <a:r>
              <a:rPr lang="en-US" dirty="0" smtClean="0"/>
              <a:t>() will be called</a:t>
            </a:r>
          </a:p>
          <a:p>
            <a:pPr lvl="1"/>
            <a:r>
              <a:rPr lang="en-US" dirty="0" smtClean="0"/>
              <a:t>Static type of A may be an </a:t>
            </a:r>
            <a:r>
              <a:rPr lang="en-US" dirty="0" err="1" smtClean="0"/>
              <a:t>inteface</a:t>
            </a:r>
            <a:r>
              <a:rPr lang="en-US" dirty="0" smtClean="0"/>
              <a:t>!</a:t>
            </a:r>
          </a:p>
          <a:p>
            <a:r>
              <a:rPr lang="en-US" dirty="0" smtClean="0"/>
              <a:t>Exception: static functions</a:t>
            </a:r>
          </a:p>
          <a:p>
            <a:pPr lvl="1"/>
            <a:r>
              <a:rPr lang="en-US" dirty="0" smtClean="0"/>
              <a:t>Static functions are not associated with any object</a:t>
            </a:r>
          </a:p>
          <a:p>
            <a:pPr lvl="1"/>
            <a:r>
              <a:rPr lang="en-US" dirty="0" smtClean="0"/>
              <a:t>Thus, they do not have any type</a:t>
            </a:r>
          </a:p>
          <a:p>
            <a:r>
              <a:rPr lang="en-US" dirty="0" smtClean="0"/>
              <a:t>This does not apply to variables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Inheritance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interface A { /* has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*/ }</a:t>
            </a:r>
          </a:p>
          <a:p>
            <a:pPr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class B implements A { /* has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 */ }</a:t>
            </a:r>
          </a:p>
          <a:p>
            <a:pPr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new B(); // dynamic type is B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a.foo(); // call B’s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foo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Recursion and Grammars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Recursion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</a:t>
            </a:r>
            <a:r>
              <a:rPr lang="en-US" dirty="0" smtClean="0"/>
              <a:t> procedure or subroutine whose implementation references itself</a:t>
            </a:r>
          </a:p>
          <a:p>
            <a:r>
              <a:rPr lang="en-US" dirty="0" smtClean="0"/>
              <a:t>Examples</a:t>
            </a:r>
          </a:p>
          <a:p>
            <a:pPr lvl="1"/>
            <a:r>
              <a:rPr lang="en-US" dirty="0" smtClean="0"/>
              <a:t>Fibonacci</a:t>
            </a:r>
          </a:p>
          <a:p>
            <a:pPr lvl="1"/>
            <a:r>
              <a:rPr lang="en-US" dirty="0" smtClean="0"/>
              <a:t>Factorial</a:t>
            </a:r>
          </a:p>
          <a:p>
            <a:pPr lvl="1"/>
            <a:r>
              <a:rPr lang="en-US" dirty="0" smtClean="0"/>
              <a:t>Grammar Parsing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 and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 to the following grammar (ignore spaces). &lt;S&gt; is the start symbol of </a:t>
            </a:r>
            <a:r>
              <a:rPr lang="en-US" sz="2400" dirty="0" smtClean="0"/>
              <a:t>the grammar.  (Note that P </a:t>
            </a:r>
            <a:r>
              <a:rPr lang="en-US" sz="2400" dirty="0" smtClean="0">
                <a:cs typeface="Times New Roman"/>
              </a:rPr>
              <a:t>→ a | b is </a:t>
            </a:r>
            <a:r>
              <a:rPr lang="en-US" sz="2400" dirty="0" smtClean="0"/>
              <a:t>really two rules, P 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 a and P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b)</a:t>
            </a:r>
            <a:endParaRPr lang="en-US" sz="2400" dirty="0"/>
          </a:p>
          <a:p>
            <a:pPr lvl="1"/>
            <a:r>
              <a:rPr lang="en-US" sz="2200" dirty="0" smtClean="0"/>
              <a:t>&lt;S&gt;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&lt;exp&gt;</a:t>
            </a:r>
          </a:p>
          <a:p>
            <a:pPr lvl="1"/>
            <a:r>
              <a:rPr lang="sv-SE" sz="2200" dirty="0" smtClean="0"/>
              <a:t>&lt;exp&gt;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sv-SE" sz="2200" dirty="0" smtClean="0"/>
              <a:t> &lt;int&gt; + &lt;int&gt; | &lt;int&gt; - &lt;med_int&gt; | &lt;int&gt; + &lt;exp&gt;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 | 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 | 			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&gt;.&lt;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  <a:r>
              <a:rPr lang="en-US" sz="2200" dirty="0" smtClean="0">
                <a:cs typeface="Times New Roman"/>
              </a:rPr>
              <a:t> → </a:t>
            </a:r>
            <a:r>
              <a:rPr lang="en-US" sz="2200" dirty="0" smtClean="0"/>
              <a:t>8 | 9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5 | 6 | 7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small_int</a:t>
            </a:r>
            <a:r>
              <a:rPr lang="en-US" sz="2200" dirty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</a:t>
            </a:r>
            <a:r>
              <a:rPr lang="en-US" sz="2200" dirty="0"/>
              <a:t>0 | 1 | 2 | 3 | </a:t>
            </a:r>
            <a:r>
              <a:rPr lang="en-US" sz="2200" dirty="0" smtClean="0"/>
              <a:t>4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 and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 to the following grammar (ignore spaces). &lt;S&gt; is the start symbol of </a:t>
            </a:r>
            <a:r>
              <a:rPr lang="en-US" sz="2400" dirty="0" smtClean="0"/>
              <a:t>the grammar.  (Note that P </a:t>
            </a:r>
            <a:r>
              <a:rPr lang="en-US" sz="2400" dirty="0" smtClean="0">
                <a:cs typeface="Times New Roman"/>
              </a:rPr>
              <a:t>→ a | b is </a:t>
            </a:r>
            <a:r>
              <a:rPr lang="en-US" sz="2400" dirty="0" smtClean="0"/>
              <a:t>really two rules, P 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 a and P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b)</a:t>
            </a:r>
            <a:endParaRPr lang="en-US" sz="2400" dirty="0"/>
          </a:p>
          <a:p>
            <a:pPr lvl="1"/>
            <a:r>
              <a:rPr lang="en-US" sz="2200" dirty="0" smtClean="0"/>
              <a:t>&lt;S&gt;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&lt;exp&gt;</a:t>
            </a:r>
          </a:p>
          <a:p>
            <a:pPr lvl="1"/>
            <a:r>
              <a:rPr lang="sv-SE" sz="2200" dirty="0" smtClean="0"/>
              <a:t>&lt;exp&gt;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sv-SE" sz="2200" dirty="0" smtClean="0"/>
              <a:t> &lt;int&gt; + &lt;int&gt; | &lt;int&gt; - &lt;med_int&gt; | &lt;int&gt; + &lt;exp&gt;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 | 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 | 			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&gt;.&lt;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  <a:r>
              <a:rPr lang="en-US" sz="2200" dirty="0" smtClean="0">
                <a:cs typeface="Times New Roman"/>
              </a:rPr>
              <a:t> → </a:t>
            </a:r>
            <a:r>
              <a:rPr lang="en-US" sz="2200" dirty="0" smtClean="0"/>
              <a:t>8 | 9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5 | 6 | 7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small_int</a:t>
            </a:r>
            <a:r>
              <a:rPr lang="en-US" sz="2200" dirty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</a:t>
            </a:r>
            <a:r>
              <a:rPr lang="en-US" sz="2200" dirty="0"/>
              <a:t>0 | 1 | 2 | 3 | </a:t>
            </a:r>
            <a:r>
              <a:rPr lang="en-US" sz="2200" dirty="0" smtClean="0"/>
              <a:t>4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Is “</a:t>
            </a:r>
            <a:r>
              <a:rPr lang="en-US" dirty="0" smtClean="0"/>
              <a:t>3 + 2.8 – 7” a valid sentence?</a:t>
            </a: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 and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 to the following grammar (ignore spaces). &lt;S&gt; is the start symbol of </a:t>
            </a:r>
            <a:r>
              <a:rPr lang="en-US" sz="2400" dirty="0" smtClean="0"/>
              <a:t>the grammar.  (Note that P </a:t>
            </a:r>
            <a:r>
              <a:rPr lang="en-US" sz="2400" dirty="0" smtClean="0">
                <a:cs typeface="Times New Roman"/>
              </a:rPr>
              <a:t>→ a | b is </a:t>
            </a:r>
            <a:r>
              <a:rPr lang="en-US" sz="2400" dirty="0" smtClean="0"/>
              <a:t>really two rules, P 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 a and P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b)</a:t>
            </a:r>
            <a:endParaRPr lang="en-US" sz="2400" dirty="0"/>
          </a:p>
          <a:p>
            <a:pPr lvl="1"/>
            <a:r>
              <a:rPr lang="en-US" sz="2200" dirty="0" smtClean="0"/>
              <a:t>&lt;S&gt;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&lt;exp&gt;</a:t>
            </a:r>
          </a:p>
          <a:p>
            <a:pPr lvl="1"/>
            <a:r>
              <a:rPr lang="sv-SE" sz="2200" dirty="0" smtClean="0"/>
              <a:t>&lt;exp&gt;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sv-SE" sz="2200" dirty="0" smtClean="0"/>
              <a:t> &lt;int&gt; + &lt;int&gt; | &lt;int&gt; - &lt;med_int&gt; | &lt;int&gt; + &lt;exp&gt;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 | 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 | 			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&gt;.&lt;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  <a:r>
              <a:rPr lang="en-US" sz="2200" dirty="0" smtClean="0">
                <a:cs typeface="Times New Roman"/>
              </a:rPr>
              <a:t> → </a:t>
            </a:r>
            <a:r>
              <a:rPr lang="en-US" sz="2200" dirty="0" smtClean="0"/>
              <a:t>8 | 9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5 | 6 | 7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small_int</a:t>
            </a:r>
            <a:r>
              <a:rPr lang="en-US" sz="2200" dirty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</a:t>
            </a:r>
            <a:r>
              <a:rPr lang="en-US" sz="2200" dirty="0"/>
              <a:t>0 | 1 | 2 | 3 | </a:t>
            </a:r>
            <a:r>
              <a:rPr lang="en-US" sz="2200" dirty="0" smtClean="0"/>
              <a:t>4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Is “</a:t>
            </a:r>
            <a:r>
              <a:rPr lang="en-US" dirty="0" smtClean="0"/>
              <a:t>5.8 - 7” a valid sentence?</a:t>
            </a: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Covered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Everything up to and including Lecture 11</a:t>
            </a:r>
          </a:p>
          <a:p>
            <a:pPr lvl="1"/>
            <a:r>
              <a:rPr lang="en-US" dirty="0" smtClean="0"/>
              <a:t>Types</a:t>
            </a:r>
          </a:p>
          <a:p>
            <a:pPr lvl="1"/>
            <a:r>
              <a:rPr lang="en-US" dirty="0" smtClean="0"/>
              <a:t>Recursion (including grammars)</a:t>
            </a:r>
          </a:p>
          <a:p>
            <a:pPr lvl="1"/>
            <a:r>
              <a:rPr lang="en-US" dirty="0" smtClean="0"/>
              <a:t>Lists and Trees</a:t>
            </a:r>
          </a:p>
          <a:p>
            <a:pPr lvl="1"/>
            <a:r>
              <a:rPr lang="en-US" dirty="0" smtClean="0"/>
              <a:t>GUIs</a:t>
            </a:r>
          </a:p>
          <a:p>
            <a:pPr lvl="1"/>
            <a:r>
              <a:rPr lang="en-US" i="1" dirty="0" smtClean="0"/>
              <a:t>Does not </a:t>
            </a:r>
            <a:r>
              <a:rPr lang="en-US" dirty="0" smtClean="0"/>
              <a:t>include Big-O notation (Lecture 12)</a:t>
            </a:r>
          </a:p>
          <a:p>
            <a:r>
              <a:rPr lang="en-US" dirty="0" smtClean="0"/>
              <a:t>Other topics </a:t>
            </a:r>
          </a:p>
          <a:p>
            <a:pPr lvl="1"/>
            <a:r>
              <a:rPr lang="en-US" dirty="0" smtClean="0"/>
              <a:t>Software Design Patterns</a:t>
            </a:r>
          </a:p>
          <a:p>
            <a:pPr lvl="1"/>
            <a:r>
              <a:rPr lang="en-US" dirty="0" smtClean="0"/>
              <a:t>How Java works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 and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 to the following grammar (ignore spaces). &lt;S&gt; is the start symbol of </a:t>
            </a:r>
            <a:r>
              <a:rPr lang="en-US" sz="2400" dirty="0" smtClean="0"/>
              <a:t>the grammar.  (Note that P </a:t>
            </a:r>
            <a:r>
              <a:rPr lang="en-US" sz="2400" dirty="0" smtClean="0">
                <a:cs typeface="Times New Roman"/>
              </a:rPr>
              <a:t>→ a | b is </a:t>
            </a:r>
            <a:r>
              <a:rPr lang="en-US" sz="2400" dirty="0" smtClean="0"/>
              <a:t>really two rules, P 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 a and P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b)</a:t>
            </a:r>
            <a:endParaRPr lang="en-US" sz="2400" dirty="0"/>
          </a:p>
          <a:p>
            <a:pPr lvl="1"/>
            <a:r>
              <a:rPr lang="en-US" sz="2200" dirty="0" smtClean="0"/>
              <a:t>&lt;S&gt;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&lt;exp&gt;</a:t>
            </a:r>
          </a:p>
          <a:p>
            <a:pPr lvl="1"/>
            <a:r>
              <a:rPr lang="sv-SE" sz="2200" dirty="0" smtClean="0"/>
              <a:t>&lt;exp&gt;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sv-SE" sz="2200" dirty="0" smtClean="0"/>
              <a:t> &lt;int&gt; + &lt;int&gt; | &lt;int&gt; - &lt;med_int&gt; | &lt;int&gt; + &lt;exp&gt;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 | 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 | 			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&gt;.&lt;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  <a:r>
              <a:rPr lang="en-US" sz="2200" dirty="0" smtClean="0">
                <a:cs typeface="Times New Roman"/>
              </a:rPr>
              <a:t> → </a:t>
            </a:r>
            <a:r>
              <a:rPr lang="en-US" sz="2200" dirty="0" smtClean="0"/>
              <a:t>8 | 9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5 | 6 | 7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small_int</a:t>
            </a:r>
            <a:r>
              <a:rPr lang="en-US" sz="2200" dirty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</a:t>
            </a:r>
            <a:r>
              <a:rPr lang="en-US" sz="2200" dirty="0"/>
              <a:t>0 | 1 | 2 | 3 | </a:t>
            </a:r>
            <a:r>
              <a:rPr lang="en-US" sz="2200" dirty="0" smtClean="0"/>
              <a:t>4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Is “</a:t>
            </a:r>
            <a:r>
              <a:rPr lang="en-US" dirty="0" smtClean="0"/>
              <a:t>0.9 + 68 - 5” a valid sentence?</a:t>
            </a: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 and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 to the following grammar (ignore spaces). &lt;S&gt; is the start symbol of </a:t>
            </a:r>
            <a:r>
              <a:rPr lang="en-US" sz="2400" dirty="0" smtClean="0"/>
              <a:t>the grammar.  (Note that P </a:t>
            </a:r>
            <a:r>
              <a:rPr lang="en-US" sz="2400" dirty="0" smtClean="0">
                <a:cs typeface="Times New Roman"/>
              </a:rPr>
              <a:t>→ a | b is </a:t>
            </a:r>
            <a:r>
              <a:rPr lang="en-US" sz="2400" dirty="0" smtClean="0"/>
              <a:t>really two rules, P 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 a and P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b)</a:t>
            </a:r>
            <a:endParaRPr lang="en-US" sz="2400" dirty="0"/>
          </a:p>
          <a:p>
            <a:pPr lvl="1"/>
            <a:r>
              <a:rPr lang="en-US" sz="2200" dirty="0" smtClean="0"/>
              <a:t>&lt;S&gt;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&lt;exp&gt;</a:t>
            </a:r>
          </a:p>
          <a:p>
            <a:pPr lvl="1"/>
            <a:r>
              <a:rPr lang="sv-SE" sz="2200" dirty="0" smtClean="0"/>
              <a:t>&lt;exp&gt;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sv-SE" sz="2200" dirty="0" smtClean="0"/>
              <a:t> &lt;int&gt; + &lt;int&gt; | &lt;int&gt; - &lt;med_int&gt; | &lt;int&gt; + &lt;exp&gt;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 | 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 | 			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&gt;.&lt;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  <a:r>
              <a:rPr lang="en-US" sz="2200" dirty="0" smtClean="0">
                <a:cs typeface="Times New Roman"/>
              </a:rPr>
              <a:t> → </a:t>
            </a:r>
            <a:r>
              <a:rPr lang="en-US" sz="2200" dirty="0" smtClean="0"/>
              <a:t>8 | 9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5 | 6 | 7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small_int</a:t>
            </a:r>
            <a:r>
              <a:rPr lang="en-US" sz="2200" dirty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</a:t>
            </a:r>
            <a:r>
              <a:rPr lang="en-US" sz="2200" dirty="0"/>
              <a:t>0 | 1 | 2 | 3 | </a:t>
            </a:r>
            <a:r>
              <a:rPr lang="en-US" sz="2200" dirty="0" smtClean="0"/>
              <a:t>4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Is “</a:t>
            </a:r>
            <a:r>
              <a:rPr lang="en-US" dirty="0" smtClean="0"/>
              <a:t>30 + 0 + 0.99” a valid sentence?</a:t>
            </a: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 and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 to the following grammar (ignore spaces). &lt;S&gt; is the start symbol of </a:t>
            </a:r>
            <a:r>
              <a:rPr lang="en-US" sz="2400" dirty="0" smtClean="0"/>
              <a:t>the grammar.  (Note that P </a:t>
            </a:r>
            <a:r>
              <a:rPr lang="en-US" sz="2400" dirty="0" smtClean="0">
                <a:cs typeface="Times New Roman"/>
              </a:rPr>
              <a:t>→ a | b is </a:t>
            </a:r>
            <a:r>
              <a:rPr lang="en-US" sz="2400" dirty="0" smtClean="0"/>
              <a:t>really two rules, P 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 a and P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b)</a:t>
            </a:r>
            <a:endParaRPr lang="en-US" sz="2400" dirty="0"/>
          </a:p>
          <a:p>
            <a:pPr lvl="1"/>
            <a:r>
              <a:rPr lang="en-US" sz="2200" dirty="0" smtClean="0"/>
              <a:t>&lt;S&gt;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&lt;exp&gt;</a:t>
            </a:r>
          </a:p>
          <a:p>
            <a:pPr lvl="1"/>
            <a:r>
              <a:rPr lang="sv-SE" sz="2200" dirty="0" smtClean="0"/>
              <a:t>&lt;exp&gt;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sv-SE" sz="2200" dirty="0" smtClean="0"/>
              <a:t> &lt;int&gt; + &lt;int&gt; | &lt;int&gt; - &lt;med_int&gt; | &lt;int&gt; + &lt;exp&gt;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 | 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 | 			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&gt;.&lt;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  <a:r>
              <a:rPr lang="en-US" sz="2200" dirty="0" smtClean="0">
                <a:cs typeface="Times New Roman"/>
              </a:rPr>
              <a:t> → </a:t>
            </a:r>
            <a:r>
              <a:rPr lang="en-US" sz="2200" dirty="0" smtClean="0"/>
              <a:t>8 | 9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5 | 6 | 7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small_int</a:t>
            </a:r>
            <a:r>
              <a:rPr lang="en-US" sz="2200" dirty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</a:t>
            </a:r>
            <a:r>
              <a:rPr lang="en-US" sz="2200" dirty="0"/>
              <a:t>0 | 1 | 2 | 3 | </a:t>
            </a:r>
            <a:r>
              <a:rPr lang="en-US" sz="2200" dirty="0" smtClean="0"/>
              <a:t>4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sz="2400" dirty="0" smtClean="0"/>
              <a:t>Is “</a:t>
            </a:r>
            <a:r>
              <a:rPr lang="en-US" dirty="0" smtClean="0"/>
              <a:t>1 + 2 + 4 - 7” a valid sentence?</a:t>
            </a:r>
            <a:endParaRPr lang="en-US" sz="2400" dirty="0" smtClean="0"/>
          </a:p>
          <a:p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Grammars and Parsing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Refer to the following grammar (ignore spaces). &lt;S&gt; is the start symbol of </a:t>
            </a:r>
            <a:r>
              <a:rPr lang="en-US" sz="2400" dirty="0" smtClean="0"/>
              <a:t>the grammar.  (Note that P </a:t>
            </a:r>
            <a:r>
              <a:rPr lang="en-US" sz="2400" dirty="0" smtClean="0">
                <a:cs typeface="Times New Roman"/>
              </a:rPr>
              <a:t>→ a | b is </a:t>
            </a:r>
            <a:r>
              <a:rPr lang="en-US" sz="2400" dirty="0" smtClean="0"/>
              <a:t>really two rules, P 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 a and P </a:t>
            </a:r>
            <a:r>
              <a:rPr lang="en-US" sz="2400" dirty="0" smtClean="0">
                <a:cs typeface="Times New Roman"/>
              </a:rPr>
              <a:t>→</a:t>
            </a:r>
            <a:r>
              <a:rPr lang="en-US" sz="2400" dirty="0" smtClean="0"/>
              <a:t> b)</a:t>
            </a:r>
            <a:endParaRPr lang="en-US" sz="2400" dirty="0"/>
          </a:p>
          <a:p>
            <a:pPr lvl="1"/>
            <a:r>
              <a:rPr lang="en-US" sz="2200" dirty="0" smtClean="0"/>
              <a:t>&lt;S&gt;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&lt;exp&gt;</a:t>
            </a:r>
          </a:p>
          <a:p>
            <a:pPr lvl="1"/>
            <a:r>
              <a:rPr lang="sv-SE" sz="2200" dirty="0" smtClean="0"/>
              <a:t>&lt;exp&gt;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sv-SE" sz="2200" dirty="0" smtClean="0"/>
              <a:t> &lt;int&gt; + &lt;int&gt; | &lt;int&gt; - &lt;med_int&gt; | &lt;int&gt; + &lt;exp&gt;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 | 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 | 			&lt;</a:t>
            </a:r>
            <a:r>
              <a:rPr lang="en-US" sz="2200" dirty="0" err="1" smtClean="0"/>
              <a:t>small_int</a:t>
            </a:r>
            <a:r>
              <a:rPr lang="en-US" sz="2200" dirty="0" smtClean="0"/>
              <a:t>&gt;.&lt;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large_int</a:t>
            </a:r>
            <a:r>
              <a:rPr lang="en-US" sz="2200" dirty="0" smtClean="0"/>
              <a:t>&gt;</a:t>
            </a:r>
            <a:r>
              <a:rPr lang="en-US" sz="2200" dirty="0" smtClean="0">
                <a:cs typeface="Times New Roman"/>
              </a:rPr>
              <a:t> → </a:t>
            </a:r>
            <a:r>
              <a:rPr lang="en-US" sz="2200" dirty="0" smtClean="0"/>
              <a:t>8 | 9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med_int</a:t>
            </a:r>
            <a:r>
              <a:rPr lang="en-US" sz="2200" dirty="0" smtClean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5 | 6 | 7</a:t>
            </a:r>
          </a:p>
          <a:p>
            <a:pPr lvl="1"/>
            <a:r>
              <a:rPr lang="en-US" sz="2200" dirty="0" smtClean="0"/>
              <a:t>&lt;</a:t>
            </a:r>
            <a:r>
              <a:rPr lang="en-US" sz="2200" dirty="0" err="1" smtClean="0"/>
              <a:t>small_int</a:t>
            </a:r>
            <a:r>
              <a:rPr lang="en-US" sz="2200" dirty="0"/>
              <a:t>&gt; </a:t>
            </a:r>
            <a:r>
              <a:rPr lang="en-US" sz="2200" dirty="0" smtClean="0">
                <a:cs typeface="Times New Roman"/>
              </a:rPr>
              <a:t>→</a:t>
            </a:r>
            <a:r>
              <a:rPr lang="en-US" sz="2200" dirty="0" smtClean="0"/>
              <a:t> </a:t>
            </a:r>
            <a:r>
              <a:rPr lang="en-US" sz="2200" dirty="0"/>
              <a:t>0 | 1 | 2 | 3 | </a:t>
            </a:r>
            <a:r>
              <a:rPr lang="en-US" sz="2200" dirty="0" smtClean="0"/>
              <a:t>4</a:t>
            </a:r>
          </a:p>
          <a:p>
            <a:pPr marL="274320" lvl="1" indent="-274320">
              <a:buClr>
                <a:schemeClr val="accent3"/>
              </a:buClr>
              <a:buSzPct val="95000"/>
            </a:pPr>
            <a:r>
              <a:rPr lang="en-US" dirty="0" smtClean="0"/>
              <a:t>Which rule makes the grammar infinite?</a:t>
            </a: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Lists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</a:t>
            </a:r>
          </a:p>
          <a:p>
            <a:pPr lvl="1"/>
            <a:r>
              <a:rPr lang="en-US" dirty="0" smtClean="0"/>
              <a:t>A data structure that contains a sequence of elements such that each element contains a reference to the next element</a:t>
            </a:r>
          </a:p>
        </p:txBody>
      </p:sp>
      <p:sp>
        <p:nvSpPr>
          <p:cNvPr id="4" name="Rectangle 2"/>
          <p:cNvSpPr>
            <a:spLocks/>
          </p:cNvSpPr>
          <p:nvPr/>
        </p:nvSpPr>
        <p:spPr bwMode="auto">
          <a:xfrm>
            <a:off x="990600" y="3810000"/>
            <a:ext cx="7023100" cy="2387600"/>
          </a:xfrm>
          <a:prstGeom prst="rect">
            <a:avLst/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pPr>
              <a:spcBef>
                <a:spcPts val="800"/>
              </a:spcBef>
            </a:pP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interface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List&lt;T&gt; {</a:t>
            </a:r>
          </a:p>
          <a:p>
            <a:pPr>
              <a:spcBef>
                <a:spcPts val="80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insert(T element);</a:t>
            </a:r>
          </a:p>
          <a:p>
            <a:pPr>
              <a:spcBef>
                <a:spcPts val="80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void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delete(T element);</a:t>
            </a:r>
          </a:p>
          <a:p>
            <a:pPr>
              <a:spcBef>
                <a:spcPts val="80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boolean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contains(T element);</a:t>
            </a:r>
          </a:p>
          <a:p>
            <a:pPr>
              <a:spcBef>
                <a:spcPts val="80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  </a:t>
            </a:r>
            <a:r>
              <a:rPr lang="en-US" sz="2000" b="1" dirty="0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public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</a:t>
            </a:r>
            <a:r>
              <a:rPr lang="en-US" sz="2000" b="1" dirty="0" err="1">
                <a:solidFill>
                  <a:srgbClr val="7F0055"/>
                </a:solidFill>
                <a:latin typeface="Courier New" charset="0"/>
                <a:cs typeface="Courier New" charset="0"/>
                <a:sym typeface="Courier New" charset="0"/>
              </a:rPr>
              <a:t>int</a:t>
            </a: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 size();</a:t>
            </a:r>
          </a:p>
          <a:p>
            <a:pPr>
              <a:spcBef>
                <a:spcPts val="800"/>
              </a:spcBef>
            </a:pPr>
            <a:r>
              <a:rPr lang="en-US" sz="2000" b="1" dirty="0">
                <a:solidFill>
                  <a:schemeClr val="tx1"/>
                </a:solidFill>
                <a:latin typeface="Courier New" charset="0"/>
                <a:cs typeface="Courier New" charset="0"/>
                <a:sym typeface="Courier New" charset="0"/>
              </a:rPr>
              <a:t>}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tree has a single root node</a:t>
            </a:r>
          </a:p>
          <a:p>
            <a:pPr lvl="1"/>
            <a:r>
              <a:rPr lang="en-US" dirty="0" smtClean="0"/>
              <a:t>Ancestor of all nodes</a:t>
            </a:r>
          </a:p>
          <a:p>
            <a:r>
              <a:rPr lang="en-US" dirty="0" smtClean="0"/>
              <a:t>New node is added as a child of a node in the tree</a:t>
            </a:r>
          </a:p>
          <a:p>
            <a:pPr lvl="1"/>
            <a:r>
              <a:rPr lang="en-US" dirty="0" smtClean="0"/>
              <a:t>Node can have arbitrary number of children</a:t>
            </a:r>
          </a:p>
          <a:p>
            <a:pPr lvl="1"/>
            <a:r>
              <a:rPr lang="en-US" dirty="0" smtClean="0"/>
              <a:t>Each node (except the root) has only one parent</a:t>
            </a:r>
          </a:p>
          <a:p>
            <a:r>
              <a:rPr lang="en-US" dirty="0" smtClean="0"/>
              <a:t>Single path exists from root to every other node</a:t>
            </a:r>
          </a:p>
          <a:p>
            <a:pPr lvl="1"/>
            <a:r>
              <a:rPr lang="en-US" dirty="0" smtClean="0"/>
              <a:t>No cycles in the tree</a:t>
            </a:r>
          </a:p>
          <a:p>
            <a:r>
              <a:rPr lang="en-US" dirty="0" smtClean="0"/>
              <a:t>No constraints on where values can go in the tree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Tree&lt;Integer&gt;</a:t>
            </a:r>
            <a:endParaRPr lang="en-US" dirty="0"/>
          </a:p>
        </p:txBody>
      </p:sp>
      <p:pic>
        <p:nvPicPr>
          <p:cNvPr id="5" name="Content Placeholder 4" descr="tre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47912" y="2124869"/>
            <a:ext cx="4448175" cy="4010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Tree&lt;Character&gt;</a:t>
            </a:r>
            <a:endParaRPr lang="en-US" dirty="0"/>
          </a:p>
        </p:txBody>
      </p:sp>
      <p:pic>
        <p:nvPicPr>
          <p:cNvPr id="6" name="Content Placeholder 5" descr="tree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47912" y="2124869"/>
            <a:ext cx="4448175" cy="4010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Tree</a:t>
            </a:r>
            <a:endParaRPr lang="en-US" dirty="0"/>
          </a:p>
        </p:txBody>
      </p:sp>
      <p:pic>
        <p:nvPicPr>
          <p:cNvPr id="6" name="Content Placeholder 5" descr="notre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005262" y="2124869"/>
            <a:ext cx="1133475" cy="4010025"/>
          </a:xfrm>
        </p:spPr>
      </p:pic>
      <p:sp>
        <p:nvSpPr>
          <p:cNvPr id="7" name="TextBox 6"/>
          <p:cNvSpPr txBox="1"/>
          <p:nvPr/>
        </p:nvSpPr>
        <p:spPr>
          <a:xfrm>
            <a:off x="1752600" y="3657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Cycle between 2, 3, 4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Tree</a:t>
            </a:r>
            <a:endParaRPr lang="en-US" dirty="0"/>
          </a:p>
        </p:txBody>
      </p:sp>
      <p:pic>
        <p:nvPicPr>
          <p:cNvPr id="8" name="Content Placeholder 7" descr="notree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719512" y="2667794"/>
            <a:ext cx="1704975" cy="2924175"/>
          </a:xfrm>
        </p:spPr>
      </p:pic>
      <p:sp>
        <p:nvSpPr>
          <p:cNvPr id="9" name="TextBox 8"/>
          <p:cNvSpPr txBox="1"/>
          <p:nvPr/>
        </p:nvSpPr>
        <p:spPr>
          <a:xfrm>
            <a:off x="2438400" y="48006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4 has two parents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Technically Not a Tree</a:t>
            </a:r>
            <a:endParaRPr lang="en-US" dirty="0"/>
          </a:p>
        </p:txBody>
      </p:sp>
      <p:pic>
        <p:nvPicPr>
          <p:cNvPr id="4" name="Content Placeholder 3" descr="forest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347912" y="3215481"/>
            <a:ext cx="4448175" cy="1828800"/>
          </a:xfrm>
        </p:spPr>
      </p:pic>
      <p:sp>
        <p:nvSpPr>
          <p:cNvPr id="5" name="TextBox 4"/>
          <p:cNvSpPr txBox="1"/>
          <p:nvPr/>
        </p:nvSpPr>
        <p:spPr>
          <a:xfrm>
            <a:off x="3200400" y="26670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It is a forest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Each node can have at most two children</a:t>
            </a:r>
          </a:p>
          <a:p>
            <a:pPr lvl="1"/>
            <a:r>
              <a:rPr lang="en-US" dirty="0" smtClean="0"/>
              <a:t>Usually we care whether we have a left or right child</a:t>
            </a:r>
          </a:p>
          <a:p>
            <a:r>
              <a:rPr lang="en-US" dirty="0" smtClean="0"/>
              <a:t>Still no constraints on where values can go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Tree</a:t>
            </a:r>
            <a:endParaRPr lang="en-US" dirty="0"/>
          </a:p>
        </p:txBody>
      </p:sp>
      <p:pic>
        <p:nvPicPr>
          <p:cNvPr id="6" name="Content Placeholder 5" descr="bintre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95587" y="2124869"/>
            <a:ext cx="3552825" cy="4010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Binary Tree</a:t>
            </a:r>
            <a:endParaRPr lang="en-US" dirty="0"/>
          </a:p>
        </p:txBody>
      </p:sp>
      <p:pic>
        <p:nvPicPr>
          <p:cNvPr id="6" name="Content Placeholder 5" descr="nobintre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05112" y="2667794"/>
            <a:ext cx="3533775" cy="2924175"/>
          </a:xfrm>
        </p:spPr>
      </p:pic>
      <p:sp>
        <p:nvSpPr>
          <p:cNvPr id="7" name="TextBox 6"/>
          <p:cNvSpPr txBox="1"/>
          <p:nvPr/>
        </p:nvSpPr>
        <p:spPr>
          <a:xfrm>
            <a:off x="2209800" y="3657600"/>
            <a:ext cx="1828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1 has three children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Tree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Used to sort data inside a tree</a:t>
            </a:r>
          </a:p>
          <a:p>
            <a:r>
              <a:rPr lang="en-US" dirty="0" smtClean="0"/>
              <a:t>There is a difference between the left and right child</a:t>
            </a:r>
          </a:p>
          <a:p>
            <a:r>
              <a:rPr lang="en-US" dirty="0" smtClean="0"/>
              <a:t>For every node with value x:</a:t>
            </a:r>
          </a:p>
          <a:p>
            <a:pPr lvl="1"/>
            <a:r>
              <a:rPr lang="en-US" dirty="0" smtClean="0"/>
              <a:t>Every node in the left </a:t>
            </a:r>
            <a:r>
              <a:rPr lang="en-US" dirty="0" err="1" smtClean="0"/>
              <a:t>subtree</a:t>
            </a:r>
            <a:r>
              <a:rPr lang="en-US" dirty="0" smtClean="0"/>
              <a:t> has a value &lt; x</a:t>
            </a:r>
          </a:p>
          <a:p>
            <a:pPr lvl="1"/>
            <a:r>
              <a:rPr lang="en-US" dirty="0" smtClean="0"/>
              <a:t>Every node in the right </a:t>
            </a:r>
            <a:r>
              <a:rPr lang="en-US" dirty="0" err="1" smtClean="0"/>
              <a:t>subtree</a:t>
            </a:r>
            <a:r>
              <a:rPr lang="en-US" dirty="0" smtClean="0"/>
              <a:t> has a value &gt; x</a:t>
            </a:r>
          </a:p>
          <a:p>
            <a:r>
              <a:rPr lang="en-US" dirty="0" smtClean="0"/>
              <a:t>Binary search tree is not guaranteed to be balanced</a:t>
            </a:r>
          </a:p>
          <a:p>
            <a:pPr lvl="1"/>
            <a:r>
              <a:rPr lang="en-US" dirty="0" smtClean="0"/>
              <a:t>If it is balanced, we can find a node in O(log n)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Tree</a:t>
            </a:r>
            <a:endParaRPr lang="en-US" dirty="0"/>
          </a:p>
        </p:txBody>
      </p:sp>
      <p:pic>
        <p:nvPicPr>
          <p:cNvPr id="6" name="Content Placeholder 5" descr="binsearchtre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212" y="2667794"/>
            <a:ext cx="3457575" cy="2924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Adding to a Binary Search Tree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Adding 4 to the BST</a:t>
            </a:r>
          </a:p>
          <a:p>
            <a:r>
              <a:rPr lang="en-US" dirty="0" smtClean="0"/>
              <a:t>Start at root (5)</a:t>
            </a:r>
          </a:p>
          <a:p>
            <a:r>
              <a:rPr lang="en-US" dirty="0" smtClean="0"/>
              <a:t>4 &lt; 5</a:t>
            </a:r>
          </a:p>
          <a:p>
            <a:pPr lvl="1"/>
            <a:r>
              <a:rPr lang="en-US" dirty="0" smtClean="0"/>
              <a:t>Go left to 2</a:t>
            </a:r>
          </a:p>
          <a:p>
            <a:r>
              <a:rPr lang="en-US" dirty="0" smtClean="0"/>
              <a:t>4 &gt; 2</a:t>
            </a:r>
          </a:p>
          <a:p>
            <a:pPr lvl="1"/>
            <a:r>
              <a:rPr lang="en-US" dirty="0" smtClean="0"/>
              <a:t>Go right to 3</a:t>
            </a:r>
          </a:p>
          <a:p>
            <a:r>
              <a:rPr lang="en-US" dirty="0" smtClean="0"/>
              <a:t>4 &gt; 3</a:t>
            </a:r>
          </a:p>
          <a:p>
            <a:pPr lvl="1"/>
            <a:r>
              <a:rPr lang="en-US" dirty="0" smtClean="0"/>
              <a:t>Add 4 as right child of 3</a:t>
            </a:r>
            <a:endParaRPr lang="en-US" dirty="0"/>
          </a:p>
        </p:txBody>
      </p:sp>
      <p:pic>
        <p:nvPicPr>
          <p:cNvPr id="7" name="Content Placeholder 6" descr="binsearchtree1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8712" y="2675731"/>
            <a:ext cx="3457575" cy="292417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Binary Search Tree</a:t>
            </a:r>
            <a:endParaRPr lang="en-US" dirty="0"/>
          </a:p>
        </p:txBody>
      </p:sp>
      <p:pic>
        <p:nvPicPr>
          <p:cNvPr id="6" name="Content Placeholder 5" descr="binsearchtree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328987" y="2124869"/>
            <a:ext cx="2486025" cy="4010025"/>
          </a:xfrm>
        </p:spPr>
      </p:pic>
      <p:sp>
        <p:nvSpPr>
          <p:cNvPr id="7" name="TextBox 6"/>
          <p:cNvSpPr txBox="1"/>
          <p:nvPr/>
        </p:nvSpPr>
        <p:spPr>
          <a:xfrm>
            <a:off x="2057400" y="3657600"/>
            <a:ext cx="20574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Completely unbalanced, but still a BST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vs. Reference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Primitive types</a:t>
            </a:r>
          </a:p>
          <a:p>
            <a:pPr lvl="1"/>
            <a:r>
              <a:rPr lang="en-US" dirty="0" err="1" smtClean="0"/>
              <a:t>int</a:t>
            </a:r>
            <a:r>
              <a:rPr lang="en-US" dirty="0" smtClean="0"/>
              <a:t>, </a:t>
            </a:r>
            <a:r>
              <a:rPr lang="en-US" dirty="0" err="1" smtClean="0"/>
              <a:t>boolean</a:t>
            </a:r>
            <a:r>
              <a:rPr lang="en-US" dirty="0" smtClean="0"/>
              <a:t>, float, char, ...</a:t>
            </a:r>
          </a:p>
          <a:p>
            <a:pPr lvl="1"/>
            <a:r>
              <a:rPr lang="en-US" dirty="0" smtClean="0"/>
              <a:t>Variable stores the actual data itself</a:t>
            </a:r>
          </a:p>
          <a:p>
            <a:r>
              <a:rPr lang="en-US" dirty="0" smtClean="0"/>
              <a:t>Reference types</a:t>
            </a:r>
          </a:p>
          <a:p>
            <a:pPr lvl="1"/>
            <a:r>
              <a:rPr lang="en-US" dirty="0" smtClean="0"/>
              <a:t>Object, String, Gene, …</a:t>
            </a:r>
          </a:p>
          <a:p>
            <a:pPr lvl="2"/>
            <a:r>
              <a:rPr lang="en-US" dirty="0" smtClean="0"/>
              <a:t>Basically any class</a:t>
            </a:r>
          </a:p>
          <a:p>
            <a:pPr lvl="1"/>
            <a:r>
              <a:rPr lang="en-US" dirty="0" smtClean="0"/>
              <a:t>Variable stores a reference to the actual object</a:t>
            </a:r>
          </a:p>
          <a:p>
            <a:pPr lvl="2"/>
            <a:r>
              <a:rPr lang="en-US" dirty="0" smtClean="0"/>
              <a:t>Reference is the memory location of the object</a:t>
            </a:r>
          </a:p>
          <a:p>
            <a:pPr lvl="2"/>
            <a:r>
              <a:rPr lang="en-US" dirty="0" smtClean="0"/>
              <a:t>Creating a variable does not create a new object</a:t>
            </a:r>
          </a:p>
          <a:p>
            <a:pPr lvl="1"/>
            <a:r>
              <a:rPr lang="en-US" b="1" dirty="0" smtClean="0"/>
              <a:t>new</a:t>
            </a:r>
            <a:r>
              <a:rPr lang="en-US" dirty="0" smtClean="0"/>
              <a:t> keyword creates an object, returns a reference to 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Binary Search Tree</a:t>
            </a:r>
            <a:endParaRPr lang="en-US" dirty="0"/>
          </a:p>
        </p:txBody>
      </p:sp>
      <p:pic>
        <p:nvPicPr>
          <p:cNvPr id="6" name="Content Placeholder 5" descr="nobinsearchtree1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212" y="2667794"/>
            <a:ext cx="3457575" cy="2924175"/>
          </a:xfrm>
        </p:spPr>
      </p:pic>
      <p:sp>
        <p:nvSpPr>
          <p:cNvPr id="7" name="TextBox 6"/>
          <p:cNvSpPr txBox="1"/>
          <p:nvPr/>
        </p:nvSpPr>
        <p:spPr>
          <a:xfrm>
            <a:off x="2057400" y="2590800"/>
            <a:ext cx="205739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8 is in the left </a:t>
            </a:r>
            <a:r>
              <a:rPr lang="en-US" sz="2400" dirty="0" err="1" smtClean="0"/>
              <a:t>subtree</a:t>
            </a:r>
            <a:r>
              <a:rPr lang="en-US" sz="2400" dirty="0" smtClean="0"/>
              <a:t> of 5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Binary Search Tree</a:t>
            </a:r>
            <a:endParaRPr lang="en-US" dirty="0"/>
          </a:p>
        </p:txBody>
      </p:sp>
      <p:pic>
        <p:nvPicPr>
          <p:cNvPr id="6" name="Content Placeholder 5" descr="nobinsearchtree2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212" y="2667794"/>
            <a:ext cx="3457575" cy="2924175"/>
          </a:xfrm>
        </p:spPr>
      </p:pic>
      <p:sp>
        <p:nvSpPr>
          <p:cNvPr id="7" name="TextBox 6"/>
          <p:cNvSpPr txBox="1"/>
          <p:nvPr/>
        </p:nvSpPr>
        <p:spPr>
          <a:xfrm>
            <a:off x="1447800" y="3733800"/>
            <a:ext cx="1905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3 is the left child of 2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a Binary Search Tree</a:t>
            </a:r>
            <a:endParaRPr lang="en-US" dirty="0"/>
          </a:p>
        </p:txBody>
      </p:sp>
      <p:pic>
        <p:nvPicPr>
          <p:cNvPr id="6" name="Content Placeholder 5" descr="nobinsearchtree3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843212" y="2124869"/>
            <a:ext cx="3457575" cy="4010025"/>
          </a:xfrm>
        </p:spPr>
      </p:pic>
      <p:sp>
        <p:nvSpPr>
          <p:cNvPr id="7" name="TextBox 6"/>
          <p:cNvSpPr txBox="1"/>
          <p:nvPr/>
        </p:nvSpPr>
        <p:spPr>
          <a:xfrm>
            <a:off x="914400" y="3124200"/>
            <a:ext cx="23622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0 is in the right </a:t>
            </a:r>
            <a:r>
              <a:rPr lang="en-US" sz="2400" dirty="0" err="1" smtClean="0"/>
              <a:t>subtree</a:t>
            </a:r>
            <a:r>
              <a:rPr lang="en-US" sz="2400" dirty="0" smtClean="0"/>
              <a:t> of 2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Traversals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Converts the tree into a list</a:t>
            </a:r>
          </a:p>
          <a:p>
            <a:r>
              <a:rPr lang="en-US" dirty="0" smtClean="0"/>
              <a:t>Works on any binary tree</a:t>
            </a:r>
          </a:p>
          <a:p>
            <a:pPr lvl="1"/>
            <a:r>
              <a:rPr lang="en-US" dirty="0" smtClean="0"/>
              <a:t>It matters whether we have a left child or right child</a:t>
            </a:r>
          </a:p>
          <a:p>
            <a:pPr lvl="1"/>
            <a:r>
              <a:rPr lang="en-US" dirty="0" smtClean="0"/>
              <a:t>Do not need a binary search tree</a:t>
            </a:r>
          </a:p>
          <a:p>
            <a:r>
              <a:rPr lang="en-US" dirty="0" smtClean="0"/>
              <a:t>Traverse node and its left and right </a:t>
            </a:r>
            <a:r>
              <a:rPr lang="en-US" dirty="0" err="1" smtClean="0"/>
              <a:t>subtrees</a:t>
            </a:r>
            <a:endParaRPr lang="en-US" dirty="0" smtClean="0"/>
          </a:p>
          <a:p>
            <a:pPr lvl="1"/>
            <a:r>
              <a:rPr lang="en-US" dirty="0" smtClean="0"/>
              <a:t>Order is different for each </a:t>
            </a:r>
            <a:r>
              <a:rPr lang="en-US" dirty="0" err="1" smtClean="0"/>
              <a:t>traveral</a:t>
            </a:r>
            <a:r>
              <a:rPr lang="en-US" dirty="0" smtClean="0"/>
              <a:t> type</a:t>
            </a:r>
          </a:p>
          <a:p>
            <a:pPr lvl="1"/>
            <a:r>
              <a:rPr lang="en-US" dirty="0" err="1" smtClean="0"/>
              <a:t>Subtrees</a:t>
            </a:r>
            <a:r>
              <a:rPr lang="en-US" dirty="0" smtClean="0"/>
              <a:t> are traversed recursively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Traversals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Preorder</a:t>
            </a:r>
          </a:p>
          <a:p>
            <a:pPr lvl="1"/>
            <a:r>
              <a:rPr lang="en-US" dirty="0" smtClean="0"/>
              <a:t>Traverse node, left </a:t>
            </a:r>
            <a:r>
              <a:rPr lang="en-US" dirty="0" err="1" smtClean="0"/>
              <a:t>subtree</a:t>
            </a:r>
            <a:r>
              <a:rPr lang="en-US" dirty="0" smtClean="0"/>
              <a:t>, right </a:t>
            </a:r>
            <a:r>
              <a:rPr lang="en-US" dirty="0" err="1" smtClean="0"/>
              <a:t>subtree</a:t>
            </a:r>
            <a:endParaRPr lang="en-US" dirty="0" smtClean="0"/>
          </a:p>
          <a:p>
            <a:r>
              <a:rPr lang="en-US" dirty="0" err="1" smtClean="0"/>
              <a:t>Inorder</a:t>
            </a:r>
            <a:endParaRPr lang="en-US" dirty="0" smtClean="0"/>
          </a:p>
          <a:p>
            <a:pPr lvl="1"/>
            <a:r>
              <a:rPr lang="en-US" dirty="0" smtClean="0"/>
              <a:t>Traverse left </a:t>
            </a:r>
            <a:r>
              <a:rPr lang="en-US" dirty="0" err="1" smtClean="0"/>
              <a:t>subtree</a:t>
            </a:r>
            <a:r>
              <a:rPr lang="en-US" dirty="0" smtClean="0"/>
              <a:t>, node, right </a:t>
            </a:r>
            <a:r>
              <a:rPr lang="en-US" dirty="0" err="1" smtClean="0"/>
              <a:t>subtree</a:t>
            </a:r>
            <a:endParaRPr lang="en-US" dirty="0" smtClean="0"/>
          </a:p>
          <a:p>
            <a:pPr lvl="1"/>
            <a:r>
              <a:rPr lang="en-US" dirty="0" smtClean="0"/>
              <a:t>Produces a sorted list for binary search trees</a:t>
            </a:r>
          </a:p>
          <a:p>
            <a:r>
              <a:rPr lang="en-US" dirty="0" err="1" smtClean="0"/>
              <a:t>Postorder</a:t>
            </a:r>
            <a:endParaRPr lang="en-US" dirty="0" smtClean="0"/>
          </a:p>
          <a:p>
            <a:pPr lvl="1"/>
            <a:r>
              <a:rPr lang="en-US" dirty="0" smtClean="0"/>
              <a:t>Traverse left </a:t>
            </a:r>
            <a:r>
              <a:rPr lang="en-US" dirty="0" err="1" smtClean="0"/>
              <a:t>subtree</a:t>
            </a:r>
            <a:r>
              <a:rPr lang="en-US" dirty="0" smtClean="0"/>
              <a:t>, right </a:t>
            </a:r>
            <a:r>
              <a:rPr lang="en-US" dirty="0" err="1" smtClean="0"/>
              <a:t>subtree</a:t>
            </a:r>
            <a:r>
              <a:rPr lang="en-US" dirty="0" smtClean="0"/>
              <a:t>,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Tree Traversals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Preorder/</a:t>
            </a:r>
            <a:r>
              <a:rPr lang="en-US" dirty="0" err="1" smtClean="0"/>
              <a:t>Postorder</a:t>
            </a:r>
            <a:r>
              <a:rPr lang="en-US" dirty="0" smtClean="0"/>
              <a:t> Traversals</a:t>
            </a:r>
          </a:p>
          <a:p>
            <a:pPr lvl="1"/>
            <a:r>
              <a:rPr lang="en-US" dirty="0" smtClean="0"/>
              <a:t>Can easily find the root of the tree</a:t>
            </a:r>
          </a:p>
          <a:p>
            <a:pPr lvl="1"/>
            <a:r>
              <a:rPr lang="en-US" dirty="0" smtClean="0"/>
              <a:t>Impossible to distinguish between left, right </a:t>
            </a:r>
            <a:r>
              <a:rPr lang="en-US" dirty="0" err="1" smtClean="0"/>
              <a:t>subtree</a:t>
            </a:r>
            <a:endParaRPr lang="en-US" dirty="0" smtClean="0"/>
          </a:p>
          <a:p>
            <a:r>
              <a:rPr lang="en-US" dirty="0" err="1" smtClean="0"/>
              <a:t>Inorder</a:t>
            </a:r>
            <a:r>
              <a:rPr lang="en-US" dirty="0" smtClean="0"/>
              <a:t> Traversal</a:t>
            </a:r>
          </a:p>
          <a:p>
            <a:pPr lvl="1"/>
            <a:r>
              <a:rPr lang="en-US" dirty="0" smtClean="0"/>
              <a:t>Impossible to find the root of the tree</a:t>
            </a:r>
          </a:p>
          <a:p>
            <a:pPr lvl="1"/>
            <a:r>
              <a:rPr lang="en-US" dirty="0" smtClean="0"/>
              <a:t>If given the root, can easily find left, right </a:t>
            </a:r>
            <a:r>
              <a:rPr lang="en-US" dirty="0" err="1" smtClean="0"/>
              <a:t>subtree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Preorder Traversal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Pre(5)</a:t>
            </a:r>
          </a:p>
          <a:p>
            <a:r>
              <a:rPr lang="en-US" dirty="0" smtClean="0"/>
              <a:t>5, </a:t>
            </a:r>
            <a:r>
              <a:rPr lang="en-US" b="1" dirty="0" smtClean="0"/>
              <a:t>Pre(2)</a:t>
            </a:r>
            <a:r>
              <a:rPr lang="en-US" dirty="0" smtClean="0"/>
              <a:t>, Pre(7)</a:t>
            </a:r>
          </a:p>
          <a:p>
            <a:r>
              <a:rPr lang="en-US" dirty="0" smtClean="0"/>
              <a:t>5, 2, 1, </a:t>
            </a:r>
            <a:r>
              <a:rPr lang="en-US" b="1" dirty="0" smtClean="0"/>
              <a:t>Pre(3)</a:t>
            </a:r>
            <a:r>
              <a:rPr lang="en-US" dirty="0" smtClean="0"/>
              <a:t>, Pre(7)</a:t>
            </a:r>
          </a:p>
          <a:p>
            <a:r>
              <a:rPr lang="en-US" dirty="0" smtClean="0"/>
              <a:t>5, 2, 1, 3, 4, </a:t>
            </a:r>
            <a:r>
              <a:rPr lang="en-US" b="1" dirty="0" smtClean="0"/>
              <a:t>Pre(7)</a:t>
            </a:r>
            <a:endParaRPr lang="en-US" dirty="0" smtClean="0"/>
          </a:p>
          <a:p>
            <a:r>
              <a:rPr lang="en-US" dirty="0" smtClean="0"/>
              <a:t>5, 2, 1, 3, 4, 7, 6, 9</a:t>
            </a:r>
            <a:endParaRPr lang="en-US" dirty="0"/>
          </a:p>
        </p:txBody>
      </p:sp>
      <p:pic>
        <p:nvPicPr>
          <p:cNvPr id="10" name="Content Placeholder 9" descr="binsearchtree3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8712" y="2132806"/>
            <a:ext cx="3457575" cy="4010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Inorder</a:t>
            </a:r>
            <a:r>
              <a:rPr lang="en-US" dirty="0" smtClean="0"/>
              <a:t>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In(5)</a:t>
            </a:r>
          </a:p>
          <a:p>
            <a:r>
              <a:rPr lang="en-US" b="1" dirty="0" smtClean="0"/>
              <a:t>In(2)</a:t>
            </a:r>
            <a:r>
              <a:rPr lang="en-US" dirty="0" smtClean="0"/>
              <a:t>, 5, In(7)</a:t>
            </a:r>
          </a:p>
          <a:p>
            <a:r>
              <a:rPr lang="en-US" dirty="0" smtClean="0"/>
              <a:t>1, 2, </a:t>
            </a:r>
            <a:r>
              <a:rPr lang="en-US" b="1" dirty="0" smtClean="0"/>
              <a:t>In(3)</a:t>
            </a:r>
            <a:r>
              <a:rPr lang="en-US" dirty="0" smtClean="0"/>
              <a:t>, 5, In(7)</a:t>
            </a:r>
          </a:p>
          <a:p>
            <a:r>
              <a:rPr lang="en-US" dirty="0" smtClean="0"/>
              <a:t>1, 2, 3, 4, 5, </a:t>
            </a:r>
            <a:r>
              <a:rPr lang="en-US" b="1" dirty="0" smtClean="0"/>
              <a:t>In(7)</a:t>
            </a:r>
          </a:p>
          <a:p>
            <a:r>
              <a:rPr lang="en-US" dirty="0" smtClean="0"/>
              <a:t>1, 2, 3, 4, 5, 6, 7, 9 </a:t>
            </a:r>
            <a:endParaRPr lang="en-US" dirty="0"/>
          </a:p>
        </p:txBody>
      </p:sp>
      <p:pic>
        <p:nvPicPr>
          <p:cNvPr id="8" name="Content Placeholder 7" descr="binsearchtree3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8712" y="2132806"/>
            <a:ext cx="3457575" cy="4010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Postorder</a:t>
            </a:r>
            <a:r>
              <a:rPr lang="en-US" dirty="0" smtClean="0"/>
              <a:t> Traversal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b="1" dirty="0" smtClean="0"/>
              <a:t>Post(5)</a:t>
            </a:r>
          </a:p>
          <a:p>
            <a:r>
              <a:rPr lang="en-US" b="1" dirty="0" smtClean="0"/>
              <a:t>Post(2)</a:t>
            </a:r>
            <a:r>
              <a:rPr lang="en-US" dirty="0" smtClean="0"/>
              <a:t>, Post(7), 5</a:t>
            </a:r>
          </a:p>
          <a:p>
            <a:r>
              <a:rPr lang="en-US" dirty="0" smtClean="0"/>
              <a:t>1, </a:t>
            </a:r>
            <a:r>
              <a:rPr lang="en-US" b="1" dirty="0" smtClean="0"/>
              <a:t>Post(3)</a:t>
            </a:r>
            <a:r>
              <a:rPr lang="en-US" dirty="0" smtClean="0"/>
              <a:t>, 2, Post(7), 5</a:t>
            </a:r>
          </a:p>
          <a:p>
            <a:r>
              <a:rPr lang="en-US" dirty="0" smtClean="0"/>
              <a:t>1, 4, 3, 2, </a:t>
            </a:r>
            <a:r>
              <a:rPr lang="en-US" b="1" dirty="0" smtClean="0"/>
              <a:t>Post(7)</a:t>
            </a:r>
            <a:r>
              <a:rPr lang="en-US" dirty="0" smtClean="0"/>
              <a:t>, 5</a:t>
            </a:r>
          </a:p>
          <a:p>
            <a:r>
              <a:rPr lang="en-US" dirty="0" smtClean="0"/>
              <a:t>1, 4, 3, 2, 6, 9, 7, 5</a:t>
            </a:r>
            <a:endParaRPr lang="en-US" dirty="0"/>
          </a:p>
        </p:txBody>
      </p:sp>
      <p:pic>
        <p:nvPicPr>
          <p:cNvPr id="5" name="Content Placeholder 4" descr="binsearchtree3.pn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4938712" y="2132806"/>
            <a:ext cx="3457575" cy="40100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GUIs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== vs. equals()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==</a:t>
            </a:r>
          </a:p>
          <a:p>
            <a:pPr lvl="1"/>
            <a:r>
              <a:rPr lang="en-US" dirty="0" smtClean="0"/>
              <a:t>Compares the contents of two variables</a:t>
            </a:r>
          </a:p>
          <a:p>
            <a:pPr lvl="1"/>
            <a:r>
              <a:rPr lang="en-US" dirty="0" smtClean="0"/>
              <a:t>For primitive types, this is the actual data</a:t>
            </a:r>
          </a:p>
          <a:p>
            <a:pPr lvl="1"/>
            <a:r>
              <a:rPr lang="en-US" dirty="0" smtClean="0"/>
              <a:t>For reference types, this is the reference, not the object</a:t>
            </a:r>
          </a:p>
          <a:p>
            <a:pPr lvl="2"/>
            <a:r>
              <a:rPr lang="en-US" dirty="0" smtClean="0"/>
              <a:t>Two variables are == if they point to the same object</a:t>
            </a:r>
          </a:p>
          <a:p>
            <a:pPr lvl="2"/>
            <a:r>
              <a:rPr lang="en-US" dirty="0" smtClean="0"/>
              <a:t>Two different objects with the same contents are not ==</a:t>
            </a:r>
          </a:p>
          <a:p>
            <a:pPr lvl="3"/>
            <a:r>
              <a:rPr lang="en-US" dirty="0" smtClean="0"/>
              <a:t>different location in memory</a:t>
            </a:r>
          </a:p>
          <a:p>
            <a:r>
              <a:rPr lang="en-US" dirty="0" smtClean="0"/>
              <a:t>equals() is the smarter version</a:t>
            </a:r>
          </a:p>
          <a:p>
            <a:pPr lvl="1"/>
            <a:r>
              <a:rPr lang="en-US" dirty="0" smtClean="0"/>
              <a:t>Looks at the contents of the objects</a:t>
            </a:r>
          </a:p>
          <a:p>
            <a:pPr lvl="1"/>
            <a:r>
              <a:rPr lang="en-US" dirty="0" smtClean="0"/>
              <a:t>Need to override equals() if you create a new class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GUIs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Classes to be familiar with:</a:t>
            </a:r>
          </a:p>
          <a:p>
            <a:pPr lvl="1"/>
            <a:r>
              <a:rPr lang="en-US" dirty="0" err="1" smtClean="0"/>
              <a:t>JButton</a:t>
            </a:r>
            <a:endParaRPr lang="en-US" dirty="0" smtClean="0"/>
          </a:p>
          <a:p>
            <a:pPr lvl="1"/>
            <a:r>
              <a:rPr lang="en-US" dirty="0" err="1" smtClean="0"/>
              <a:t>JLabel</a:t>
            </a:r>
            <a:endParaRPr lang="en-US" dirty="0" smtClean="0"/>
          </a:p>
          <a:p>
            <a:pPr lvl="1"/>
            <a:r>
              <a:rPr lang="en-US" dirty="0" err="1" smtClean="0"/>
              <a:t>JFrame</a:t>
            </a:r>
            <a:endParaRPr lang="en-US" dirty="0" smtClean="0"/>
          </a:p>
          <a:p>
            <a:pPr lvl="1"/>
            <a:r>
              <a:rPr lang="en-US" dirty="0" err="1" smtClean="0"/>
              <a:t>JPanel</a:t>
            </a:r>
            <a:endParaRPr lang="en-US" dirty="0" smtClean="0"/>
          </a:p>
          <a:p>
            <a:pPr lvl="1"/>
            <a:r>
              <a:rPr lang="en-US" dirty="0" err="1" smtClean="0"/>
              <a:t>ActionListener</a:t>
            </a:r>
            <a:r>
              <a:rPr lang="en-US" dirty="0" smtClean="0"/>
              <a:t> </a:t>
            </a:r>
          </a:p>
          <a:p>
            <a:pPr lvl="1"/>
            <a:r>
              <a:rPr lang="en-US" dirty="0" err="1" smtClean="0"/>
              <a:t>LayoutManager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JPanel</a:t>
            </a:r>
            <a:endParaRPr lang="en-US" dirty="0"/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609600" y="1295400"/>
            <a:ext cx="8305800" cy="50292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rIns="39200"/>
          <a:lstStyle/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javax.swing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.*;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java.awt.*;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err="1" smtClean="0">
                <a:solidFill>
                  <a:srgbClr val="000000"/>
                </a:solidFill>
                <a:latin typeface="Courier New"/>
              </a:rPr>
              <a:t>java.awt.event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.*;</a:t>
            </a:r>
          </a:p>
          <a:p>
            <a:endParaRPr lang="en-US" sz="1200" dirty="0" smtClean="0">
              <a:latin typeface="Courier New"/>
            </a:endParaRP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Panels </a:t>
            </a:r>
            <a:r>
              <a:rPr lang="en-US" sz="1200" b="1" u="sng" dirty="0" smtClean="0">
                <a:solidFill>
                  <a:srgbClr val="7F0055"/>
                </a:solidFill>
                <a:latin typeface="Courier New"/>
              </a:rPr>
              <a:t>extends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err="1" smtClean="0">
                <a:solidFill>
                  <a:srgbClr val="000000"/>
                </a:solidFill>
                <a:latin typeface="Courier New"/>
              </a:rPr>
              <a:t>JFrame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 { 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private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JPanel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0000C0"/>
                </a:solidFill>
                <a:latin typeface="Courier New"/>
              </a:rPr>
              <a:t>panel1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JPanel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private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JPanel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0000C0"/>
                </a:solidFill>
                <a:latin typeface="Courier New"/>
              </a:rPr>
              <a:t>panel2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JPanel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Panels()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.setDefaultCloseOperation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i="1" dirty="0" smtClean="0">
                <a:solidFill>
                  <a:srgbClr val="0000C0"/>
                </a:solidFill>
                <a:latin typeface="Courier New"/>
              </a:rPr>
              <a:t>EXIT_ON_CLOSE</a:t>
            </a:r>
            <a:r>
              <a:rPr lang="en-US" sz="1200" b="1" i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.setLayout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FlowLayout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FlowLayout.</a:t>
            </a:r>
            <a:r>
              <a:rPr lang="en-US" sz="1200" b="1" i="1" dirty="0" err="1" smtClean="0">
                <a:solidFill>
                  <a:srgbClr val="0000C0"/>
                </a:solidFill>
                <a:latin typeface="Courier New"/>
              </a:rPr>
              <a:t>LEFT</a:t>
            </a:r>
            <a:r>
              <a:rPr lang="en-US" sz="1200" b="1" i="1" dirty="0" smtClean="0">
                <a:solidFill>
                  <a:srgbClr val="000000"/>
                </a:solidFill>
                <a:latin typeface="Courier New"/>
              </a:rPr>
              <a:t>)); </a:t>
            </a:r>
            <a:r>
              <a:rPr lang="en-US" sz="1200" b="1" i="1" dirty="0" smtClean="0">
                <a:solidFill>
                  <a:srgbClr val="3F7F5F"/>
                </a:solidFill>
                <a:latin typeface="Courier New"/>
              </a:rPr>
              <a:t>//set layout manager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smtClean="0">
                <a:solidFill>
                  <a:srgbClr val="0000C0"/>
                </a:solidFill>
                <a:latin typeface="Courier New"/>
              </a:rPr>
              <a:t>panel1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.setBorder(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BorderFactory.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createEtchedBorder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smtClean="0">
                <a:solidFill>
                  <a:srgbClr val="0000C0"/>
                </a:solidFill>
                <a:latin typeface="Courier New"/>
              </a:rPr>
              <a:t>panel2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.setBorder(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BorderFactory.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createEtchedBorder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smtClean="0">
                <a:solidFill>
                  <a:srgbClr val="0000C0"/>
                </a:solidFill>
                <a:latin typeface="Courier New"/>
              </a:rPr>
              <a:t>panel1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.add(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JLabel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2A00FF"/>
                </a:solidFill>
                <a:latin typeface="Courier New"/>
              </a:rPr>
              <a:t>"</a:t>
            </a:r>
            <a:r>
              <a:rPr lang="en-US" sz="1200" b="1" dirty="0" err="1" smtClean="0">
                <a:solidFill>
                  <a:srgbClr val="2A00FF"/>
                </a:solidFill>
                <a:latin typeface="Courier New"/>
              </a:rPr>
              <a:t>Dijkstra</a:t>
            </a:r>
            <a:r>
              <a:rPr lang="en-US" sz="1200" b="1" dirty="0" smtClean="0">
                <a:solidFill>
                  <a:srgbClr val="2A00FF"/>
                </a:solidFill>
                <a:latin typeface="Courier New"/>
              </a:rPr>
              <a:t>-"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smtClean="0">
                <a:solidFill>
                  <a:srgbClr val="0000C0"/>
                </a:solidFill>
                <a:latin typeface="Courier New"/>
              </a:rPr>
              <a:t>panel2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.add(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JLabel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2A00FF"/>
                </a:solidFill>
                <a:latin typeface="Courier New"/>
              </a:rPr>
              <a:t>"Programming: you are doing it completely wrong"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add(</a:t>
            </a:r>
            <a:r>
              <a:rPr lang="en-US" sz="1200" dirty="0" smtClean="0">
                <a:solidFill>
                  <a:srgbClr val="0000C0"/>
                </a:solidFill>
                <a:latin typeface="Courier New"/>
              </a:rPr>
              <a:t>panel1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//add components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add(</a:t>
            </a:r>
            <a:r>
              <a:rPr lang="en-US" sz="1200" dirty="0" smtClean="0">
                <a:solidFill>
                  <a:srgbClr val="0000C0"/>
                </a:solidFill>
                <a:latin typeface="Courier New"/>
              </a:rPr>
              <a:t>panel2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pack();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setVisible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true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main(String[]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args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try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  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UIManager.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setLookAndFeel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UIManager.getSystemLookAndFeelClassName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}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catch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(Exception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exc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 {}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Panels();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sz="12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/>
          <a:srcRect l="34375" t="30000" r="37500" b="58000"/>
          <a:stretch>
            <a:fillRect/>
          </a:stretch>
        </p:blipFill>
        <p:spPr bwMode="auto">
          <a:xfrm>
            <a:off x="5334000" y="1371600"/>
            <a:ext cx="34290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JLabel</a:t>
            </a:r>
            <a:endParaRPr lang="en-US" dirty="0"/>
          </a:p>
        </p:txBody>
      </p:sp>
      <p:sp>
        <p:nvSpPr>
          <p:cNvPr id="5" name="Rectangle 1"/>
          <p:cNvSpPr txBox="1">
            <a:spLocks noChangeArrowheads="1"/>
          </p:cNvSpPr>
          <p:nvPr/>
        </p:nvSpPr>
        <p:spPr>
          <a:xfrm>
            <a:off x="609600" y="1295400"/>
            <a:ext cx="8305800" cy="50292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rIns="39200"/>
          <a:lstStyle/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javax.swing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.*;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java.awt.*;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err="1" smtClean="0">
                <a:solidFill>
                  <a:srgbClr val="000000"/>
                </a:solidFill>
                <a:latin typeface="Courier New"/>
              </a:rPr>
              <a:t>java.awt.event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.*;</a:t>
            </a:r>
          </a:p>
          <a:p>
            <a:endParaRPr lang="en-US" sz="1200" dirty="0" smtClean="0">
              <a:latin typeface="Courier New"/>
            </a:endParaRP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Labels </a:t>
            </a:r>
            <a:r>
              <a:rPr lang="en-US" sz="1200" b="1" u="sng" dirty="0" smtClean="0">
                <a:solidFill>
                  <a:srgbClr val="7F0055"/>
                </a:solidFill>
                <a:latin typeface="Courier New"/>
              </a:rPr>
              <a:t>extends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err="1" smtClean="0">
                <a:solidFill>
                  <a:srgbClr val="000000"/>
                </a:solidFill>
                <a:latin typeface="Courier New"/>
              </a:rPr>
              <a:t>JFrame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private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String </a:t>
            </a:r>
            <a:r>
              <a:rPr lang="en-US" sz="1200" b="1" dirty="0" err="1" smtClean="0">
                <a:solidFill>
                  <a:srgbClr val="0000C0"/>
                </a:solidFill>
                <a:latin typeface="Courier New"/>
              </a:rPr>
              <a:t>myText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=</a:t>
            </a:r>
            <a:r>
              <a:rPr lang="en-US" sz="1200" b="1" dirty="0" smtClean="0">
                <a:solidFill>
                  <a:srgbClr val="2A00FF"/>
                </a:solidFill>
                <a:latin typeface="Courier New"/>
              </a:rPr>
              <a:t>"</a:t>
            </a:r>
            <a:r>
              <a:rPr lang="en-US" sz="1200" dirty="0" smtClean="0">
                <a:solidFill>
                  <a:srgbClr val="2A00FF"/>
                </a:solidFill>
                <a:highlight>
                  <a:srgbClr val="E8F2FE"/>
                </a:highlight>
                <a:latin typeface="Courier New"/>
              </a:rPr>
              <a:t>Testing shows the presence, not the absence of bugs”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private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JLabel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C0"/>
                </a:solidFill>
                <a:latin typeface="Courier New"/>
              </a:rPr>
              <a:t>myLabel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JLabel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err="1" smtClean="0">
                <a:solidFill>
                  <a:srgbClr val="0000C0"/>
                </a:solidFill>
                <a:latin typeface="Courier New"/>
              </a:rPr>
              <a:t>myText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Labels()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.setDefaultCloseOperation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i="1" dirty="0" smtClean="0">
                <a:solidFill>
                  <a:srgbClr val="0000C0"/>
                </a:solidFill>
                <a:latin typeface="Courier New"/>
              </a:rPr>
              <a:t>EXIT_ON_CLOSE</a:t>
            </a:r>
            <a:r>
              <a:rPr lang="en-US" sz="1200" b="1" i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.setLayout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FlowLayout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FlowLayout.</a:t>
            </a:r>
            <a:r>
              <a:rPr lang="en-US" sz="1200" b="1" i="1" dirty="0" err="1" smtClean="0">
                <a:solidFill>
                  <a:srgbClr val="0000C0"/>
                </a:solidFill>
                <a:latin typeface="Courier New"/>
              </a:rPr>
              <a:t>LEFT</a:t>
            </a:r>
            <a:r>
              <a:rPr lang="en-US" sz="1200" b="1" i="1" dirty="0" smtClean="0">
                <a:solidFill>
                  <a:srgbClr val="000000"/>
                </a:solidFill>
                <a:latin typeface="Courier New"/>
              </a:rPr>
              <a:t>)); </a:t>
            </a:r>
            <a:r>
              <a:rPr lang="en-US" sz="1200" b="1" i="1" dirty="0" smtClean="0">
                <a:solidFill>
                  <a:srgbClr val="3F7F5F"/>
                </a:solidFill>
                <a:latin typeface="Courier New"/>
              </a:rPr>
              <a:t>//set layout manager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add(</a:t>
            </a:r>
            <a:r>
              <a:rPr lang="en-US" sz="1200" dirty="0" err="1" smtClean="0">
                <a:solidFill>
                  <a:srgbClr val="0000C0"/>
                </a:solidFill>
                <a:latin typeface="Courier New"/>
              </a:rPr>
              <a:t>myLabel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//add components</a:t>
            </a:r>
          </a:p>
          <a:p>
            <a:endParaRPr lang="en-US" sz="1200" dirty="0" smtClean="0">
              <a:latin typeface="Courier New"/>
            </a:endParaRP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pack();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setVisible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true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main(String[]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args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try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  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UIManager.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setLookAndFeel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UIManager.getSystemLookAndFeelClassName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}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catch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(Exception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exc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 {}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Labels();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sz="12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16002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JLabel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/>
          <a:srcRect l="36250" t="36000" r="37500" b="52000"/>
          <a:stretch>
            <a:fillRect/>
          </a:stretch>
        </p:blipFill>
        <p:spPr bwMode="auto">
          <a:xfrm>
            <a:off x="5562600" y="1295400"/>
            <a:ext cx="32004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7" name="Straight Arrow Connector 6"/>
          <p:cNvCxnSpPr/>
          <p:nvPr/>
        </p:nvCxnSpPr>
        <p:spPr>
          <a:xfrm>
            <a:off x="5486400" y="18288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"/>
          <p:cNvSpPr txBox="1">
            <a:spLocks noChangeArrowheads="1"/>
          </p:cNvSpPr>
          <p:nvPr/>
        </p:nvSpPr>
        <p:spPr>
          <a:xfrm>
            <a:off x="609600" y="1295400"/>
            <a:ext cx="7772400" cy="50292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rIns="39200"/>
          <a:lstStyle/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javax.swing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.*;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java.awt.*;</a:t>
            </a: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import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java.awt.event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.*;</a:t>
            </a:r>
          </a:p>
          <a:p>
            <a:endParaRPr lang="en-US" sz="1200" dirty="0" smtClean="0">
              <a:latin typeface="Courier New"/>
            </a:endParaRPr>
          </a:p>
          <a:p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class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Buttons </a:t>
            </a:r>
            <a:r>
              <a:rPr lang="en-US" sz="1200" b="1" u="sng" dirty="0" smtClean="0">
                <a:solidFill>
                  <a:srgbClr val="7F0055"/>
                </a:solidFill>
                <a:latin typeface="Courier New"/>
              </a:rPr>
              <a:t>extends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u="sng" dirty="0" err="1" smtClean="0">
                <a:solidFill>
                  <a:srgbClr val="000000"/>
                </a:solidFill>
                <a:latin typeface="Courier New"/>
              </a:rPr>
              <a:t>JFrame</a:t>
            </a:r>
            <a:r>
              <a:rPr lang="en-US" sz="1200" b="1" u="sng" dirty="0" smtClean="0">
                <a:solidFill>
                  <a:srgbClr val="000000"/>
                </a:solidFill>
                <a:latin typeface="Courier New"/>
              </a:rPr>
              <a:t>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private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JButton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C0"/>
                </a:solidFill>
                <a:latin typeface="Courier New"/>
              </a:rPr>
              <a:t>myButton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=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JButton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2A00FF"/>
                </a:solidFill>
                <a:latin typeface="Courier New"/>
              </a:rPr>
              <a:t>"Push Me!"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private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String[] </a:t>
            </a:r>
            <a:r>
              <a:rPr lang="en-US" sz="1200" b="1" dirty="0" smtClean="0">
                <a:solidFill>
                  <a:srgbClr val="0000C0"/>
                </a:solidFill>
                <a:latin typeface="Courier New"/>
              </a:rPr>
              <a:t>text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={</a:t>
            </a:r>
            <a:r>
              <a:rPr lang="en-US" sz="1200" b="1" dirty="0" smtClean="0">
                <a:solidFill>
                  <a:srgbClr val="2A00FF"/>
                </a:solidFill>
                <a:latin typeface="Courier New"/>
              </a:rPr>
              <a:t>"Push Me!"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,</a:t>
            </a:r>
            <a:r>
              <a:rPr lang="en-US" sz="1200" b="1" dirty="0" smtClean="0">
                <a:solidFill>
                  <a:srgbClr val="2A00FF"/>
                </a:solidFill>
                <a:latin typeface="Courier New"/>
              </a:rPr>
              <a:t>"Click me!"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};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Buttons()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.setDefaultCloseOperation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i="1" dirty="0" smtClean="0">
                <a:solidFill>
                  <a:srgbClr val="0000C0"/>
                </a:solidFill>
                <a:latin typeface="Courier New"/>
              </a:rPr>
              <a:t>EXIT_ON_CLOSE</a:t>
            </a:r>
            <a:r>
              <a:rPr lang="en-US" sz="1200" b="1" i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err="1" smtClean="0">
                <a:solidFill>
                  <a:srgbClr val="7F0055"/>
                </a:solidFill>
                <a:latin typeface="Courier New"/>
              </a:rPr>
              <a:t>this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.setLayout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FlowLayout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FlowLayout.</a:t>
            </a:r>
            <a:r>
              <a:rPr lang="en-US" sz="1200" b="1" i="1" dirty="0" err="1" smtClean="0">
                <a:solidFill>
                  <a:srgbClr val="0000C0"/>
                </a:solidFill>
                <a:latin typeface="Courier New"/>
              </a:rPr>
              <a:t>LEFT</a:t>
            </a:r>
            <a:r>
              <a:rPr lang="en-US" sz="1200" b="1" i="1" dirty="0" smtClean="0">
                <a:solidFill>
                  <a:srgbClr val="000000"/>
                </a:solidFill>
                <a:latin typeface="Courier New"/>
              </a:rPr>
              <a:t>)); </a:t>
            </a:r>
            <a:r>
              <a:rPr lang="en-US" sz="1200" b="1" i="1" dirty="0" smtClean="0">
                <a:solidFill>
                  <a:srgbClr val="3F7F5F"/>
                </a:solidFill>
                <a:latin typeface="Courier New"/>
              </a:rPr>
              <a:t>//set layout manager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add(</a:t>
            </a:r>
            <a:r>
              <a:rPr lang="en-US" sz="1200" dirty="0" err="1" smtClean="0">
                <a:solidFill>
                  <a:srgbClr val="0000C0"/>
                </a:solidFill>
                <a:latin typeface="Courier New"/>
              </a:rPr>
              <a:t>myButton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); </a:t>
            </a:r>
            <a:r>
              <a:rPr lang="en-US" sz="1200" dirty="0" smtClean="0">
                <a:solidFill>
                  <a:srgbClr val="3F7F5F"/>
                </a:solidFill>
                <a:latin typeface="Courier New"/>
              </a:rPr>
              <a:t>//add components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err="1" smtClean="0">
                <a:solidFill>
                  <a:srgbClr val="0000C0"/>
                </a:solidFill>
                <a:latin typeface="Courier New"/>
              </a:rPr>
              <a:t>myButton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.addActionListener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ActionListener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actionPerformed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ActionEvent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e)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       </a:t>
            </a:r>
            <a:r>
              <a:rPr lang="en-US" sz="1200" dirty="0" err="1" smtClean="0">
                <a:solidFill>
                  <a:srgbClr val="0000C0"/>
                </a:solidFill>
                <a:latin typeface="Courier New"/>
              </a:rPr>
              <a:t>myButton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.setText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dirty="0" smtClean="0">
                <a:solidFill>
                  <a:srgbClr val="0000C0"/>
                </a:solidFill>
                <a:latin typeface="Courier New"/>
              </a:rPr>
              <a:t>text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[(</a:t>
            </a:r>
            <a:r>
              <a:rPr lang="en-US" sz="1200" b="1" dirty="0" err="1" smtClean="0">
                <a:solidFill>
                  <a:srgbClr val="7F0055"/>
                </a:solidFill>
                <a:latin typeface="Courier New"/>
              </a:rPr>
              <a:t>int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)(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Math.</a:t>
            </a:r>
            <a:r>
              <a:rPr lang="en-US" sz="1200" b="1" i="1" dirty="0" err="1" smtClean="0">
                <a:solidFill>
                  <a:srgbClr val="000000"/>
                </a:solidFill>
                <a:latin typeface="Courier New"/>
              </a:rPr>
              <a:t>random</a:t>
            </a:r>
            <a:r>
              <a:rPr lang="en-US" sz="1200" b="1" i="1" dirty="0" smtClean="0">
                <a:solidFill>
                  <a:srgbClr val="000000"/>
                </a:solidFill>
                <a:latin typeface="Courier New"/>
              </a:rPr>
              <a:t>()+.5)]);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   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});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pack();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setVisible</a:t>
            </a:r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true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public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static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void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main(String[]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args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try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{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   </a:t>
            </a:r>
            <a:r>
              <a:rPr lang="en-US" sz="1200" dirty="0" err="1" smtClean="0">
                <a:solidFill>
                  <a:srgbClr val="000000"/>
                </a:solidFill>
                <a:latin typeface="Courier New"/>
              </a:rPr>
              <a:t>UIManager.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setLookAndFeel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</a:t>
            </a:r>
            <a:r>
              <a:rPr lang="en-US" sz="1200" i="1" dirty="0" err="1" smtClean="0">
                <a:solidFill>
                  <a:srgbClr val="000000"/>
                </a:solidFill>
                <a:latin typeface="Courier New"/>
              </a:rPr>
              <a:t>UIManager.getSystemLookAndFeelClassName</a:t>
            </a:r>
            <a:r>
              <a:rPr lang="en-US" sz="1200" i="1" dirty="0" smtClean="0">
                <a:solidFill>
                  <a:srgbClr val="000000"/>
                </a:solidFill>
                <a:latin typeface="Courier New"/>
              </a:rPr>
              <a:t>());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}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catch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(Exception </a:t>
            </a:r>
            <a:r>
              <a:rPr lang="en-US" sz="1200" b="1" dirty="0" err="1" smtClean="0">
                <a:solidFill>
                  <a:srgbClr val="000000"/>
                </a:solidFill>
                <a:latin typeface="Courier New"/>
              </a:rPr>
              <a:t>exc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) {}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   </a:t>
            </a:r>
            <a:r>
              <a:rPr lang="en-US" sz="1200" b="1" dirty="0" smtClean="0">
                <a:solidFill>
                  <a:srgbClr val="7F0055"/>
                </a:solidFill>
                <a:latin typeface="Courier New"/>
              </a:rPr>
              <a:t>new</a:t>
            </a:r>
            <a:r>
              <a:rPr lang="en-US" sz="1200" b="1" dirty="0" smtClean="0">
                <a:solidFill>
                  <a:srgbClr val="000000"/>
                </a:solidFill>
                <a:latin typeface="Courier New"/>
              </a:rPr>
              <a:t> Buttons();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   }</a:t>
            </a:r>
          </a:p>
          <a:p>
            <a:r>
              <a:rPr lang="en-US" sz="1200" dirty="0" smtClean="0">
                <a:solidFill>
                  <a:srgbClr val="000000"/>
                </a:solidFill>
                <a:latin typeface="Courier New"/>
              </a:rPr>
              <a:t>}</a:t>
            </a:r>
            <a:endParaRPr lang="en-US" sz="12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JButton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267200" y="17526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JButton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>
            <a:off x="5105400" y="19812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/>
          <a:srcRect l="41250" t="45000" r="48125" b="46000"/>
          <a:stretch>
            <a:fillRect/>
          </a:stretch>
        </p:blipFill>
        <p:spPr bwMode="auto">
          <a:xfrm>
            <a:off x="6248400" y="1524000"/>
            <a:ext cx="12954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Lecture Example</a:t>
            </a:r>
            <a:endParaRPr lang="en-US" dirty="0"/>
          </a:p>
        </p:txBody>
      </p:sp>
      <p:sp>
        <p:nvSpPr>
          <p:cNvPr id="6" name="Rectangle 1"/>
          <p:cNvSpPr txBox="1">
            <a:spLocks noChangeArrowheads="1"/>
          </p:cNvSpPr>
          <p:nvPr/>
        </p:nvSpPr>
        <p:spPr>
          <a:xfrm>
            <a:off x="609600" y="1066800"/>
            <a:ext cx="7772400" cy="5588000"/>
          </a:xfrm>
          <a:prstGeom prst="rect">
            <a:avLst/>
          </a:prstGeom>
          <a:solidFill>
            <a:srgbClr val="FFFFCC"/>
          </a:solidFill>
          <a:ln>
            <a:solidFill>
              <a:schemeClr val="tx1"/>
            </a:solidFill>
          </a:ln>
        </p:spPr>
        <p:txBody>
          <a:bodyPr rIns="39200"/>
          <a:lstStyle/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import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javax.swing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.*;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import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java.awt.*;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import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java.awt.event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.*;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public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class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Intro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extends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JFrame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{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private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int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count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= 0;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private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JButton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myButton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=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new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JButton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>
                <a:solidFill>
                  <a:srgbClr val="2A00FF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"Push Me!"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private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JLabel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label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=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new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JLabel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>
                <a:solidFill>
                  <a:srgbClr val="2A00FF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"Count: "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+ </a:t>
            </a:r>
            <a:r>
              <a:rPr lang="en-US" sz="1300" b="1" dirty="0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count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public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Intro() {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setDefaultCloseOperation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i="1" dirty="0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EXIT_ON_CLOSE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setLayout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new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FlowLayout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FlowLayout.</a:t>
            </a:r>
            <a:r>
              <a:rPr lang="en-US" sz="1300" b="1" i="1" dirty="0" err="1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LEFT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)); </a:t>
            </a:r>
            <a:r>
              <a:rPr lang="en-US" sz="1300" b="1" dirty="0">
                <a:solidFill>
                  <a:srgbClr val="3F7F5F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//set layout manager</a:t>
            </a:r>
            <a:endParaRPr lang="en-US" sz="1300" b="1" dirty="0">
              <a:solidFill>
                <a:srgbClr val="3F7F5F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add(</a:t>
            </a:r>
            <a:r>
              <a:rPr lang="en-US" sz="1300" b="1" dirty="0" err="1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myButton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); </a:t>
            </a:r>
            <a:r>
              <a:rPr lang="en-US" sz="1300" b="1" dirty="0">
                <a:solidFill>
                  <a:srgbClr val="3F7F5F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//add components</a:t>
            </a:r>
            <a:endParaRPr lang="en-US" sz="1300" b="1" dirty="0">
              <a:solidFill>
                <a:srgbClr val="3F7F5F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add(</a:t>
            </a:r>
            <a:r>
              <a:rPr lang="en-US" sz="1300" b="1" dirty="0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label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</a:t>
            </a:r>
            <a:r>
              <a:rPr lang="en-US" sz="1300" b="1" dirty="0" err="1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label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.setPreferredSize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new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Dimension(60, 10));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</a:t>
            </a:r>
            <a:r>
              <a:rPr lang="en-US" sz="1300" b="1" dirty="0" err="1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myButton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.addActionListener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new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ActionListener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() {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  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public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void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actionPerformed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ActionEvent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e) {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      </a:t>
            </a:r>
            <a:r>
              <a:rPr lang="en-US" sz="1300" b="1" dirty="0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count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++;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      </a:t>
            </a:r>
            <a:r>
              <a:rPr lang="en-US" sz="1300" b="1" dirty="0" err="1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label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.setText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>
                <a:solidFill>
                  <a:srgbClr val="2A00FF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"Count: "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+ </a:t>
            </a:r>
            <a:r>
              <a:rPr lang="en-US" sz="1300" b="1" dirty="0">
                <a:solidFill>
                  <a:srgbClr val="0000C0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count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   }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});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pack();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setVisible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(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true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}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public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static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void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main(String[] </a:t>
            </a:r>
            <a:r>
              <a:rPr lang="en-US" sz="1300" b="1" dirty="0" err="1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args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) {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   </a:t>
            </a:r>
            <a:r>
              <a:rPr lang="en-US" sz="1300" b="1" dirty="0">
                <a:solidFill>
                  <a:srgbClr val="7F0055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new</a:t>
            </a: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Intro();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   }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  <a:p>
            <a:pPr marL="266700" indent="-228600" fontAlgn="auto">
              <a:lnSpc>
                <a:spcPct val="89000"/>
              </a:lnSpc>
              <a:spcAft>
                <a:spcPts val="0"/>
              </a:spcAft>
              <a:buClr>
                <a:schemeClr val="accent2"/>
              </a:buClr>
              <a:buSzPct val="60000"/>
              <a:tabLst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  <a:tab pos="5981700" algn="l"/>
                <a:tab pos="6438900" algn="l"/>
                <a:tab pos="6896100" algn="l"/>
                <a:tab pos="7353300" algn="l"/>
                <a:tab pos="7810500" algn="l"/>
                <a:tab pos="8267700" algn="l"/>
                <a:tab pos="8724900" algn="l"/>
                <a:tab pos="9182100" algn="l"/>
                <a:tab pos="495300" algn="l"/>
                <a:tab pos="952500" algn="l"/>
                <a:tab pos="1409700" algn="l"/>
                <a:tab pos="1866900" algn="l"/>
                <a:tab pos="2324100" algn="l"/>
                <a:tab pos="2781300" algn="l"/>
                <a:tab pos="3238500" algn="l"/>
                <a:tab pos="3695700" algn="l"/>
                <a:tab pos="4152900" algn="l"/>
                <a:tab pos="4610100" algn="l"/>
                <a:tab pos="5067300" algn="l"/>
                <a:tab pos="5524500" algn="l"/>
              </a:tabLst>
              <a:defRPr/>
            </a:pPr>
            <a:r>
              <a:rPr lang="en-US" sz="1300" b="1" dirty="0">
                <a:solidFill>
                  <a:schemeClr val="tx1"/>
                </a:solidFill>
                <a:latin typeface="Courier New" charset="0"/>
                <a:ea typeface="+mn-ea"/>
                <a:cs typeface="Courier New" charset="0"/>
                <a:sym typeface="Courier New" charset="0"/>
              </a:rPr>
              <a:t>}</a:t>
            </a:r>
            <a:endParaRPr lang="en-US" sz="1300" b="1" dirty="0">
              <a:solidFill>
                <a:schemeClr val="tx1"/>
              </a:solidFill>
              <a:latin typeface="Courier New" charset="0"/>
              <a:ea typeface="ヒラギノ角ゴ ProN W6" charset="0"/>
              <a:cs typeface="ヒラギノ角ゴ ProN W6" charset="0"/>
              <a:sym typeface="Courier New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== vs. equals()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StringBuilder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x = new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StringBuilder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x.append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(“a”);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StringBuilder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y = x;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StringBuilder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z = new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StringBuilder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z.append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(“a”);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x == y; // true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x == z; // false</a:t>
            </a:r>
          </a:p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x.equals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(z); </a:t>
            </a:r>
            <a:r>
              <a:rPr lang="en-US" smtClean="0">
                <a:latin typeface="Courier New" pitchFamily="49" charset="0"/>
                <a:cs typeface="Courier New" pitchFamily="49" charset="0"/>
              </a:rPr>
              <a:t>// true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Call By Value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Java is call by value</a:t>
            </a:r>
          </a:p>
          <a:p>
            <a:pPr lvl="1"/>
            <a:r>
              <a:rPr lang="en-US" dirty="0" smtClean="0"/>
              <a:t>Creates a copy of each argument for function calls</a:t>
            </a:r>
          </a:p>
          <a:p>
            <a:r>
              <a:rPr lang="en-US" dirty="0" smtClean="0"/>
              <a:t>Primitive types</a:t>
            </a:r>
          </a:p>
          <a:p>
            <a:pPr lvl="1"/>
            <a:r>
              <a:rPr lang="en-US" dirty="0" smtClean="0"/>
              <a:t>Java copies the data itself; original data is unchanged</a:t>
            </a:r>
          </a:p>
          <a:p>
            <a:r>
              <a:rPr lang="en-US" dirty="0" smtClean="0"/>
              <a:t>Reference types</a:t>
            </a:r>
          </a:p>
          <a:p>
            <a:pPr lvl="1"/>
            <a:r>
              <a:rPr lang="en-US" dirty="0" smtClean="0"/>
              <a:t>Java makes a copy of the reference to the object</a:t>
            </a:r>
          </a:p>
          <a:p>
            <a:pPr lvl="1"/>
            <a:r>
              <a:rPr lang="en-US" dirty="0" smtClean="0"/>
              <a:t>Both references point to the same object</a:t>
            </a:r>
          </a:p>
          <a:p>
            <a:pPr lvl="1"/>
            <a:r>
              <a:rPr lang="en-US" dirty="0" smtClean="0"/>
              <a:t>Changes affecting the object are permanent</a:t>
            </a:r>
          </a:p>
          <a:p>
            <a:pPr lvl="1"/>
            <a:r>
              <a:rPr lang="en-US" dirty="0" smtClean="0"/>
              <a:t>If new reference changes, old reference is unchanged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Primitive Argument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void f(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x) {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 x--;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x = 10;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f(x);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// x = 10</a:t>
            </a:r>
          </a:p>
          <a:p>
            <a:pPr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 Argument 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void f(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&lt;Integer&gt; l) {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l.add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(2);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 l = new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&lt;Integer&gt;();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}</a:t>
            </a:r>
          </a:p>
          <a:p>
            <a:pPr>
              <a:buNone/>
            </a:pPr>
            <a:endParaRPr lang="en-US" sz="2800" dirty="0" smtClean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&lt;Integer&gt; l =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  new </a:t>
            </a: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ArrayList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&lt;Integer&gt;();</a:t>
            </a:r>
          </a:p>
          <a:p>
            <a:pPr>
              <a:buNone/>
            </a:pPr>
            <a:r>
              <a:rPr lang="en-US" sz="2800" dirty="0" err="1" smtClean="0">
                <a:latin typeface="Courier New" pitchFamily="49" charset="0"/>
                <a:cs typeface="Courier New" pitchFamily="49" charset="0"/>
              </a:rPr>
              <a:t>l.add</a:t>
            </a: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(1);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f(l);</a:t>
            </a:r>
          </a:p>
          <a:p>
            <a:pPr>
              <a:buNone/>
            </a:pPr>
            <a:r>
              <a:rPr lang="en-US" sz="2800" dirty="0" smtClean="0">
                <a:latin typeface="Courier New" pitchFamily="49" charset="0"/>
                <a:cs typeface="Courier New" pitchFamily="49" charset="0"/>
              </a:rPr>
              <a:t>// l contains 1, 2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287</TotalTime>
  <Words>2475</Words>
  <Application>Microsoft Office PowerPoint</Application>
  <PresentationFormat>On-screen Show (4:3)</PresentationFormat>
  <Paragraphs>408</Paragraphs>
  <Slides>54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5" baseType="lpstr">
      <vt:lpstr>Flow</vt:lpstr>
      <vt:lpstr>CS 2110 Prelim 1 Review</vt:lpstr>
      <vt:lpstr>What is Covered</vt:lpstr>
      <vt:lpstr>Types</vt:lpstr>
      <vt:lpstr>Primitive vs. Reference Types</vt:lpstr>
      <vt:lpstr>== vs. equals()</vt:lpstr>
      <vt:lpstr>== vs. equals()</vt:lpstr>
      <vt:lpstr>Call By Value</vt:lpstr>
      <vt:lpstr>Primitive Argument Type</vt:lpstr>
      <vt:lpstr>Reference Argument Type</vt:lpstr>
      <vt:lpstr>Typing</vt:lpstr>
      <vt:lpstr>Casting</vt:lpstr>
      <vt:lpstr>Casting</vt:lpstr>
      <vt:lpstr>Inheritance</vt:lpstr>
      <vt:lpstr>Slide 14</vt:lpstr>
      <vt:lpstr>Recursion and Grammars</vt:lpstr>
      <vt:lpstr>Recursion</vt:lpstr>
      <vt:lpstr>Grammars and Parsing</vt:lpstr>
      <vt:lpstr>Grammars and Parsing</vt:lpstr>
      <vt:lpstr>Grammars and Parsing</vt:lpstr>
      <vt:lpstr>Grammars and Parsing</vt:lpstr>
      <vt:lpstr>Grammars and Parsing</vt:lpstr>
      <vt:lpstr>Grammars and Parsing</vt:lpstr>
      <vt:lpstr>Grammars and Parsing</vt:lpstr>
      <vt:lpstr>Lists</vt:lpstr>
      <vt:lpstr>Lists</vt:lpstr>
      <vt:lpstr>Trees</vt:lpstr>
      <vt:lpstr>Trees</vt:lpstr>
      <vt:lpstr>Tree&lt;Integer&gt;</vt:lpstr>
      <vt:lpstr>Tree&lt;Character&gt;</vt:lpstr>
      <vt:lpstr>Not a Tree</vt:lpstr>
      <vt:lpstr>Not a Tree</vt:lpstr>
      <vt:lpstr>Technically Not a Tree</vt:lpstr>
      <vt:lpstr>Binary Trees</vt:lpstr>
      <vt:lpstr>Binary Tree</vt:lpstr>
      <vt:lpstr>Not a Binary Tree</vt:lpstr>
      <vt:lpstr>Binary Search Tree</vt:lpstr>
      <vt:lpstr>Binary Search Tree</vt:lpstr>
      <vt:lpstr>Adding to a Binary Search Tree</vt:lpstr>
      <vt:lpstr>Binary Search Tree</vt:lpstr>
      <vt:lpstr>Not a Binary Search Tree</vt:lpstr>
      <vt:lpstr>Not a Binary Search Tree</vt:lpstr>
      <vt:lpstr>Not a Binary Search Tree</vt:lpstr>
      <vt:lpstr>Tree Traversals</vt:lpstr>
      <vt:lpstr>Tree Traversals</vt:lpstr>
      <vt:lpstr>Tree Traversals</vt:lpstr>
      <vt:lpstr>Preorder Traversal</vt:lpstr>
      <vt:lpstr>Inorder Traversal</vt:lpstr>
      <vt:lpstr>Postorder Traversal</vt:lpstr>
      <vt:lpstr>GUIs</vt:lpstr>
      <vt:lpstr>GUIs</vt:lpstr>
      <vt:lpstr>JPanel</vt:lpstr>
      <vt:lpstr>JLabel</vt:lpstr>
      <vt:lpstr>JButton</vt:lpstr>
      <vt:lpstr>Lecture Example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Mike</dc:creator>
  <cp:lastModifiedBy>Mike</cp:lastModifiedBy>
  <cp:revision>77</cp:revision>
  <dcterms:created xsi:type="dcterms:W3CDTF">2009-10-13T16:00:42Z</dcterms:created>
  <dcterms:modified xsi:type="dcterms:W3CDTF">2009-10-15T01:01:57Z</dcterms:modified>
</cp:coreProperties>
</file>