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9" r:id="rId3"/>
    <p:sldId id="339" r:id="rId4"/>
    <p:sldId id="340" r:id="rId5"/>
    <p:sldId id="341" r:id="rId6"/>
    <p:sldId id="292" r:id="rId7"/>
    <p:sldId id="291" r:id="rId8"/>
    <p:sldId id="293" r:id="rId9"/>
    <p:sldId id="294" r:id="rId10"/>
    <p:sldId id="321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19" r:id="rId19"/>
    <p:sldId id="303" r:id="rId20"/>
    <p:sldId id="304" r:id="rId21"/>
    <p:sldId id="305" r:id="rId22"/>
    <p:sldId id="306" r:id="rId23"/>
    <p:sldId id="307" r:id="rId24"/>
    <p:sldId id="308" r:id="rId25"/>
    <p:sldId id="309" r:id="rId26"/>
    <p:sldId id="310" r:id="rId27"/>
    <p:sldId id="311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20" r:id="rId36"/>
    <p:sldId id="322" r:id="rId37"/>
    <p:sldId id="323" r:id="rId38"/>
    <p:sldId id="324" r:id="rId39"/>
    <p:sldId id="325" r:id="rId40"/>
    <p:sldId id="326" r:id="rId41"/>
    <p:sldId id="336" r:id="rId42"/>
    <p:sldId id="328" r:id="rId43"/>
    <p:sldId id="329" r:id="rId44"/>
    <p:sldId id="330" r:id="rId45"/>
    <p:sldId id="338" r:id="rId46"/>
    <p:sldId id="257" r:id="rId47"/>
    <p:sldId id="327" r:id="rId48"/>
    <p:sldId id="261" r:id="rId49"/>
    <p:sldId id="260" r:id="rId50"/>
    <p:sldId id="262" r:id="rId51"/>
    <p:sldId id="263" r:id="rId52"/>
    <p:sldId id="264" r:id="rId53"/>
    <p:sldId id="265" r:id="rId54"/>
    <p:sldId id="266" r:id="rId55"/>
    <p:sldId id="342" r:id="rId56"/>
    <p:sldId id="267" r:id="rId57"/>
    <p:sldId id="268" r:id="rId58"/>
    <p:sldId id="283" r:id="rId59"/>
    <p:sldId id="282" r:id="rId60"/>
    <p:sldId id="274" r:id="rId61"/>
    <p:sldId id="275" r:id="rId62"/>
    <p:sldId id="272" r:id="rId63"/>
    <p:sldId id="273" r:id="rId64"/>
    <p:sldId id="276" r:id="rId65"/>
    <p:sldId id="278" r:id="rId66"/>
    <p:sldId id="279" r:id="rId67"/>
    <p:sldId id="343" r:id="rId6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3096B-4373-4355-9615-9B073DC46E1E}" type="datetimeFigureOut">
              <a:rPr lang="en-US" smtClean="0"/>
              <a:pPr/>
              <a:t>11/12/2009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33A5A-9BCF-48BA-943C-81A96B2141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Prelim 2 Review</a:t>
            </a:r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CS 2110 Fall 2009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Priority Queues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Objects come out of a Priority Queue according to their priority</a:t>
            </a:r>
          </a:p>
          <a:p>
            <a:r>
              <a:rPr lang="en-US" smtClean="0"/>
              <a:t>Generalized</a:t>
            </a:r>
          </a:p>
          <a:p>
            <a:pPr lvl="1"/>
            <a:r>
              <a:rPr lang="en-US" smtClean="0"/>
              <a:t>By using different priorities, can implement Stacks or Queues</a:t>
            </a:r>
          </a:p>
          <a:p>
            <a:r>
              <a:rPr lang="en-US"/>
              <a:t>H</a:t>
            </a:r>
            <a:r>
              <a:rPr lang="en-US" smtClean="0"/>
              <a:t>eap implementation (as seen in lecture)</a:t>
            </a:r>
          </a:p>
          <a:p>
            <a:pPr lvl="1"/>
            <a:r>
              <a:rPr lang="en-US" b="1" smtClean="0"/>
              <a:t>insert(</a:t>
            </a:r>
            <a:r>
              <a:rPr lang="en-US" b="1" err="1" smtClean="0"/>
              <a:t>obj</a:t>
            </a:r>
            <a:r>
              <a:rPr lang="en-US" b="1" smtClean="0"/>
              <a:t>, priority):  </a:t>
            </a:r>
            <a:r>
              <a:rPr lang="en-US" smtClean="0"/>
              <a:t>O(log n)</a:t>
            </a:r>
          </a:p>
          <a:p>
            <a:pPr lvl="2"/>
            <a:r>
              <a:rPr lang="en-US"/>
              <a:t>i</a:t>
            </a:r>
            <a:r>
              <a:rPr lang="en-US" smtClean="0"/>
              <a:t>nsert object into heap with given priority</a:t>
            </a:r>
          </a:p>
          <a:p>
            <a:pPr lvl="2"/>
            <a:r>
              <a:rPr lang="en-US" smtClean="0"/>
              <a:t>Also called </a:t>
            </a:r>
            <a:r>
              <a:rPr lang="en-US" b="1" smtClean="0"/>
              <a:t>add </a:t>
            </a:r>
            <a:r>
              <a:rPr lang="en-US" b="1" smtClean="0">
                <a:solidFill>
                  <a:schemeClr val="bg1">
                    <a:lumMod val="65000"/>
                  </a:schemeClr>
                </a:solidFill>
              </a:rPr>
              <a:t>(Java)</a:t>
            </a:r>
          </a:p>
          <a:p>
            <a:pPr lvl="1"/>
            <a:r>
              <a:rPr lang="en-US" b="1"/>
              <a:t>e</a:t>
            </a:r>
            <a:r>
              <a:rPr lang="en-US" b="1" smtClean="0"/>
              <a:t>xtract(): </a:t>
            </a:r>
            <a:r>
              <a:rPr lang="en-US" smtClean="0"/>
              <a:t>O(log n) </a:t>
            </a:r>
          </a:p>
          <a:p>
            <a:pPr lvl="2"/>
            <a:r>
              <a:rPr lang="en-US" smtClean="0"/>
              <a:t>Remove and return top of heap (minimum priority element)</a:t>
            </a:r>
          </a:p>
          <a:p>
            <a:pPr lvl="2"/>
            <a:r>
              <a:rPr lang="en-US" smtClean="0"/>
              <a:t>Also called </a:t>
            </a:r>
            <a:r>
              <a:rPr lang="en-US" b="1" smtClean="0"/>
              <a:t>poll </a:t>
            </a:r>
            <a:r>
              <a:rPr lang="en-US" b="1" smtClean="0">
                <a:solidFill>
                  <a:schemeClr val="bg1">
                    <a:lumMod val="65000"/>
                  </a:schemeClr>
                </a:solidFill>
              </a:rPr>
              <a:t>(Java)</a:t>
            </a:r>
          </a:p>
          <a:p>
            <a:pPr lvl="2"/>
            <a:endParaRPr lang="en-US" smtClean="0"/>
          </a:p>
          <a:p>
            <a:pPr lvl="1">
              <a:buNone/>
            </a:pPr>
            <a:endParaRPr lang="en-US" smtClean="0"/>
          </a:p>
          <a:p>
            <a:pPr eaLnBrk="1" hangingPunct="1">
              <a:buNone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6069147-87FF-4E8B-BF54-7DF9BCA9C520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Heaps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mtClean="0"/>
              <a:t>Concrete Data Structure</a:t>
            </a:r>
          </a:p>
          <a:p>
            <a:r>
              <a:rPr lang="en-US" smtClean="0"/>
              <a:t>Balanced binary tree</a:t>
            </a:r>
          </a:p>
          <a:p>
            <a:r>
              <a:rPr lang="en-US" smtClean="0"/>
              <a:t>Obeys </a:t>
            </a:r>
            <a:r>
              <a:rPr lang="en-US" b="1" smtClean="0"/>
              <a:t>heap order invariant:</a:t>
            </a:r>
          </a:p>
          <a:p>
            <a:pPr lvl="1">
              <a:buNone/>
            </a:pPr>
            <a:r>
              <a:rPr lang="en-US" sz="2000" smtClean="0"/>
              <a:t>Priority(child) ≥ Priority(parent)</a:t>
            </a:r>
          </a:p>
          <a:p>
            <a:r>
              <a:rPr lang="en-US" smtClean="0"/>
              <a:t>Operations</a:t>
            </a:r>
          </a:p>
          <a:p>
            <a:pPr lvl="1"/>
            <a:r>
              <a:rPr lang="en-US" smtClean="0"/>
              <a:t>insert(value, priority)</a:t>
            </a:r>
          </a:p>
          <a:p>
            <a:pPr lvl="1"/>
            <a:r>
              <a:rPr lang="en-US"/>
              <a:t>e</a:t>
            </a:r>
            <a:r>
              <a:rPr lang="en-US" smtClean="0"/>
              <a:t>xtract()</a:t>
            </a:r>
          </a:p>
          <a:p>
            <a:endParaRPr lang="en-US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4508091" y="2468564"/>
            <a:ext cx="4318818" cy="2789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787400" y="1905000"/>
            <a:ext cx="7683500" cy="3746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cs typeface="Arial" charset="0"/>
              </a:rPr>
              <a:t>Put the new element at the end of the array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cs typeface="Arial" charset="0"/>
              </a:rPr>
              <a:t>If this violates heap order because it is smaller than its parent, swap it with its parent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cs typeface="Arial" charset="0"/>
              </a:rPr>
              <a:t>Continue swapping it up until it finds its rightful place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 sz="2800"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cs typeface="Arial" charset="0"/>
              </a:rPr>
              <a:t>The heap invariant is maintained!</a:t>
            </a: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685800" y="533400"/>
            <a:ext cx="7772400" cy="736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2560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Courier New" charset="0"/>
              </a:rPr>
              <a:t>Heap insert()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AC1D1FF-75CF-4B2F-B985-1893CAB79E37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6627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6628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87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6630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6631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6632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0492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93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6634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6635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6636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6637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6638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9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0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1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2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3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4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5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6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7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48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5B328EB-82EA-4AB3-8EE8-51404CB03C0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665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smtClean="0">
                <a:cs typeface="Courier New" charset="0"/>
              </a:rPr>
              <a:t>Heap insert()</a:t>
            </a:r>
            <a:endParaRPr lang="en-US" b="1" smtClean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0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1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7654" name="Rectangle 8"/>
          <p:cNvSpPr>
            <a:spLocks/>
          </p:cNvSpPr>
          <p:nvPr/>
        </p:nvSpPr>
        <p:spPr bwMode="auto">
          <a:xfrm>
            <a:off x="52435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7655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7656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1516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17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7658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7659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7660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7661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7662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3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4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6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7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3" name="Rectangle 29"/>
          <p:cNvSpPr>
            <a:spLocks/>
          </p:cNvSpPr>
          <p:nvPr/>
        </p:nvSpPr>
        <p:spPr bwMode="auto">
          <a:xfrm>
            <a:off x="5756275" y="50117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7674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AA9515F-14C1-4825-8C7E-813D767018B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76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smtClean="0">
                <a:cs typeface="Courier New" charset="0"/>
              </a:rPr>
              <a:t>Heap insert()</a:t>
            </a:r>
            <a:endParaRPr lang="en-US" b="1" smtClean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5959475" y="29225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34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35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8678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8679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8680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2540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541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8682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8683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8684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8685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8686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7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8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89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0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1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2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3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4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5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6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97" name="Rectangle 29"/>
          <p:cNvSpPr>
            <a:spLocks/>
          </p:cNvSpPr>
          <p:nvPr/>
        </p:nvSpPr>
        <p:spPr bwMode="auto">
          <a:xfrm>
            <a:off x="5324475" y="39830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8698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D6E1E20-16F4-4873-AD10-E4B9F3940564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8700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smtClean="0">
                <a:cs typeface="Courier New" charset="0"/>
              </a:rPr>
              <a:t>Heap insert()</a:t>
            </a:r>
            <a:endParaRPr lang="en-US" b="1" smtClean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58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9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29702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29703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29704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3564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65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29706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29707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29708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29709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29710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1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2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3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4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5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6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7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8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19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0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21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29722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210D300-DD11-432E-AE6C-7B922C2D73A5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972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smtClean="0">
                <a:cs typeface="Courier New" charset="0"/>
              </a:rPr>
              <a:t>Heap insert()</a:t>
            </a:r>
            <a:endParaRPr lang="en-US" b="1" smtClean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/>
          </p:cNvSpPr>
          <p:nvPr/>
        </p:nvSpPr>
        <p:spPr bwMode="auto">
          <a:xfrm>
            <a:off x="4354513" y="2062163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0723" name="Rectangle 3"/>
          <p:cNvSpPr>
            <a:spLocks/>
          </p:cNvSpPr>
          <p:nvPr/>
        </p:nvSpPr>
        <p:spPr bwMode="auto">
          <a:xfrm>
            <a:off x="5260975" y="39766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0724" name="Rectangle 4"/>
          <p:cNvSpPr>
            <a:spLocks/>
          </p:cNvSpPr>
          <p:nvPr/>
        </p:nvSpPr>
        <p:spPr bwMode="auto">
          <a:xfrm>
            <a:off x="2771775" y="2921000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89113" y="3975100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2" name="Rectangle 6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3" name="Rectangle 7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0726" name="Rectangle 8"/>
          <p:cNvSpPr>
            <a:spLocks/>
          </p:cNvSpPr>
          <p:nvPr/>
        </p:nvSpPr>
        <p:spPr bwMode="auto">
          <a:xfrm>
            <a:off x="5662613" y="50038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0727" name="Rectangle 9"/>
          <p:cNvSpPr>
            <a:spLocks/>
          </p:cNvSpPr>
          <p:nvPr/>
        </p:nvSpPr>
        <p:spPr bwMode="auto">
          <a:xfrm>
            <a:off x="3557588" y="3975100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0728" name="Rectangle 10"/>
          <p:cNvSpPr>
            <a:spLocks/>
          </p:cNvSpPr>
          <p:nvPr/>
        </p:nvSpPr>
        <p:spPr bwMode="auto">
          <a:xfrm>
            <a:off x="6665913" y="3975100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370013" y="5006975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24588" name="Rectangle 12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589" name="Rectangle 13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0730" name="Rectangle 14"/>
          <p:cNvSpPr>
            <a:spLocks/>
          </p:cNvSpPr>
          <p:nvPr/>
        </p:nvSpPr>
        <p:spPr bwMode="auto">
          <a:xfrm>
            <a:off x="3052763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0731" name="Rectangle 15"/>
          <p:cNvSpPr>
            <a:spLocks/>
          </p:cNvSpPr>
          <p:nvPr/>
        </p:nvSpPr>
        <p:spPr bwMode="auto">
          <a:xfrm>
            <a:off x="2206625" y="5006975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0732" name="Rectangle 16"/>
          <p:cNvSpPr>
            <a:spLocks/>
          </p:cNvSpPr>
          <p:nvPr/>
        </p:nvSpPr>
        <p:spPr bwMode="auto">
          <a:xfrm>
            <a:off x="3879850" y="5006975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0733" name="Rectangle 17"/>
          <p:cNvSpPr>
            <a:spLocks/>
          </p:cNvSpPr>
          <p:nvPr/>
        </p:nvSpPr>
        <p:spPr bwMode="auto">
          <a:xfrm>
            <a:off x="4851400" y="5006975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0734" name="AutoShape 18"/>
          <p:cNvSpPr>
            <a:spLocks/>
          </p:cNvSpPr>
          <p:nvPr/>
        </p:nvSpPr>
        <p:spPr bwMode="auto">
          <a:xfrm flipH="1">
            <a:off x="2955925" y="2528888"/>
            <a:ext cx="15621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5" name="AutoShape 19"/>
          <p:cNvSpPr>
            <a:spLocks/>
          </p:cNvSpPr>
          <p:nvPr/>
        </p:nvSpPr>
        <p:spPr bwMode="auto">
          <a:xfrm>
            <a:off x="4516438" y="2528888"/>
            <a:ext cx="1714500" cy="368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6" name="AutoShape 20"/>
          <p:cNvSpPr>
            <a:spLocks/>
          </p:cNvSpPr>
          <p:nvPr/>
        </p:nvSpPr>
        <p:spPr bwMode="auto">
          <a:xfrm flipH="1">
            <a:off x="2066925" y="3387725"/>
            <a:ext cx="889000" cy="5461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7" name="AutoShape 21"/>
          <p:cNvSpPr>
            <a:spLocks/>
          </p:cNvSpPr>
          <p:nvPr/>
        </p:nvSpPr>
        <p:spPr bwMode="auto">
          <a:xfrm>
            <a:off x="2952750" y="3387725"/>
            <a:ext cx="7874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8" name="AutoShape 22"/>
          <p:cNvSpPr>
            <a:spLocks/>
          </p:cNvSpPr>
          <p:nvPr/>
        </p:nvSpPr>
        <p:spPr bwMode="auto">
          <a:xfrm flipH="1">
            <a:off x="55165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AutoShape 23"/>
          <p:cNvSpPr>
            <a:spLocks/>
          </p:cNvSpPr>
          <p:nvPr/>
        </p:nvSpPr>
        <p:spPr bwMode="auto">
          <a:xfrm>
            <a:off x="6227763" y="3389313"/>
            <a:ext cx="711200" cy="5334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AutoShape 24"/>
          <p:cNvSpPr>
            <a:spLocks/>
          </p:cNvSpPr>
          <p:nvPr/>
        </p:nvSpPr>
        <p:spPr bwMode="auto">
          <a:xfrm flipH="1">
            <a:off x="16494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AutoShape 25"/>
          <p:cNvSpPr>
            <a:spLocks/>
          </p:cNvSpPr>
          <p:nvPr/>
        </p:nvSpPr>
        <p:spPr bwMode="auto">
          <a:xfrm>
            <a:off x="2068513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AutoShape 26"/>
          <p:cNvSpPr>
            <a:spLocks/>
          </p:cNvSpPr>
          <p:nvPr/>
        </p:nvSpPr>
        <p:spPr bwMode="auto">
          <a:xfrm flipH="1">
            <a:off x="3322638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AutoShape 27"/>
          <p:cNvSpPr>
            <a:spLocks/>
          </p:cNvSpPr>
          <p:nvPr/>
        </p:nvSpPr>
        <p:spPr bwMode="auto">
          <a:xfrm>
            <a:off x="3736975" y="4441825"/>
            <a:ext cx="4191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AutoShape 28"/>
          <p:cNvSpPr>
            <a:spLocks/>
          </p:cNvSpPr>
          <p:nvPr/>
        </p:nvSpPr>
        <p:spPr bwMode="auto">
          <a:xfrm flipH="1">
            <a:off x="5122863" y="4441825"/>
            <a:ext cx="393700" cy="4953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5" name="Rectangle 29"/>
          <p:cNvSpPr>
            <a:spLocks/>
          </p:cNvSpPr>
          <p:nvPr/>
        </p:nvSpPr>
        <p:spPr bwMode="auto">
          <a:xfrm>
            <a:off x="6022975" y="2928938"/>
            <a:ext cx="3810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0746" name="AutoShape 30"/>
          <p:cNvSpPr>
            <a:spLocks/>
          </p:cNvSpPr>
          <p:nvPr/>
        </p:nvSpPr>
        <p:spPr bwMode="auto">
          <a:xfrm>
            <a:off x="5538788" y="4443413"/>
            <a:ext cx="393700" cy="5080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CC67C68-1235-4144-9099-07ED605E9DCA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3074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n-US" smtClean="0">
                <a:cs typeface="Courier New" charset="0"/>
              </a:rPr>
              <a:t>Heap insert()</a:t>
            </a:r>
            <a:endParaRPr lang="en-US" b="1" smtClean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/>
          </p:cNvSpPr>
          <p:nvPr/>
        </p:nvSpPr>
        <p:spPr bwMode="auto">
          <a:xfrm>
            <a:off x="787400" y="2200275"/>
            <a:ext cx="7683500" cy="196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  <a:p>
            <a:pPr marL="269875" indent="-230188">
              <a:buClr>
                <a:srgbClr val="000000"/>
              </a:buClr>
              <a:buSzPct val="100000"/>
              <a:buFont typeface="Arial" charset="0"/>
              <a:buChar char="•"/>
            </a:pPr>
            <a:endParaRPr lang="en-US" sz="2800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size of tree is exponential as a function of depth</a:t>
            </a: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endParaRPr lang="en-US">
              <a:solidFill>
                <a:srgbClr val="008000"/>
              </a:solidFill>
              <a:cs typeface="Arial" charset="0"/>
            </a:endParaRPr>
          </a:p>
          <a:p>
            <a:pPr marL="269875" indent="-230188">
              <a:buClr>
                <a:srgbClr val="008000"/>
              </a:buClr>
              <a:buSzPct val="100000"/>
              <a:buFont typeface="Arial" charset="0"/>
              <a:buChar char="–"/>
            </a:pPr>
            <a:r>
              <a:rPr lang="en-US">
                <a:solidFill>
                  <a:srgbClr val="008000"/>
                </a:solidFill>
                <a:cs typeface="Arial" charset="0"/>
              </a:rPr>
              <a:t>depth of tree is logarithmic as a function of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DC65225-4AFA-4A80-A0A4-FE085DE759EC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36868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insert()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723900" y="1858963"/>
            <a:ext cx="7683500" cy="425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Remove the least element – it is at the root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This leaves a hole at the root – fill it in with the last element of the array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If this violates heap order because the root element is too big, swap it down with the smaller of its children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Continue swapping it down until it finds its rightful place</a:t>
            </a:r>
          </a:p>
          <a:p>
            <a:pPr marL="269875" indent="-230188">
              <a:spcBef>
                <a:spcPts val="1000"/>
              </a:spcBef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heap invariant is maintained!</a:t>
            </a:r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685800" y="685800"/>
            <a:ext cx="7772400" cy="736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fr-FR" sz="4400" b="1">
              <a:solidFill>
                <a:srgbClr val="FF3300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549DE00F-D76F-49F2-91A4-37911092B1BC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3891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Complexity and Big-O notation</a:t>
            </a:r>
          </a:p>
          <a:p>
            <a:r>
              <a:rPr lang="en-US" smtClean="0"/>
              <a:t>ADTs and data structures</a:t>
            </a:r>
          </a:p>
          <a:p>
            <a:pPr lvl="1"/>
            <a:r>
              <a:rPr lang="en-US" smtClean="0"/>
              <a:t>Linked lists, arrays, queues, stacks, priority queues, hash maps</a:t>
            </a:r>
          </a:p>
          <a:p>
            <a:r>
              <a:rPr lang="en-US" smtClean="0"/>
              <a:t>Searching and sorting</a:t>
            </a:r>
          </a:p>
          <a:p>
            <a:r>
              <a:rPr lang="en-US" smtClean="0"/>
              <a:t>Graphs and algorithms</a:t>
            </a:r>
          </a:p>
          <a:p>
            <a:pPr lvl="1"/>
            <a:r>
              <a:rPr lang="en-US" smtClean="0"/>
              <a:t>Searching</a:t>
            </a:r>
          </a:p>
          <a:p>
            <a:pPr lvl="1"/>
            <a:r>
              <a:rPr lang="en-US" smtClean="0"/>
              <a:t>Topological sort</a:t>
            </a:r>
          </a:p>
          <a:p>
            <a:pPr lvl="1"/>
            <a:r>
              <a:rPr lang="en-US" smtClean="0"/>
              <a:t>Minimum spanning trees</a:t>
            </a:r>
          </a:p>
          <a:p>
            <a:pPr lvl="1"/>
            <a:r>
              <a:rPr lang="en-US" smtClean="0"/>
              <a:t>Shortest paths</a:t>
            </a:r>
          </a:p>
          <a:p>
            <a:r>
              <a:rPr lang="en-US" smtClean="0"/>
              <a:t>Miscellaneous Java topics</a:t>
            </a:r>
          </a:p>
          <a:p>
            <a:pPr lvl="1"/>
            <a:r>
              <a:rPr lang="en-US" smtClean="0"/>
              <a:t>Dynamic </a:t>
            </a:r>
            <a:r>
              <a:rPr lang="en-US" err="1" smtClean="0"/>
              <a:t>vs</a:t>
            </a:r>
            <a:r>
              <a:rPr lang="en-US" smtClean="0"/>
              <a:t> static types, casting, garbage collectors, Java docs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9939" name="Rectangle 2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39940" name="Rectangle 3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797" name="Rectangle 5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798" name="Rectangle 6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39942" name="Rectangle 7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39943" name="Rectangle 8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39944" name="Rectangle 9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3803" name="Rectangle 11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804" name="Rectangle 12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39946" name="Rectangle 13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39947" name="Rectangle 14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39948" name="Rectangle 15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39949" name="Rectangle 16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39950" name="AutoShape 17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1" name="AutoShape 18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2" name="AutoShape 19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3" name="AutoShape 20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4" name="AutoShape 21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5" name="AutoShape 22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6" name="AutoShape 23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7" name="AutoShape 24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8" name="AutoShape 25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59" name="AutoShape 26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0" name="AutoShape 27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61" name="Rectangle 28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9962" name="AutoShape 29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66E6D9E-ADCC-4D05-81F3-18A6FDA91208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39964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096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0965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096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096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482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82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096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097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097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097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097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7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4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0985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0986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0987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6CF536E-CBCB-4243-BED3-EA11F11E6B80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4098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198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4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4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1989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199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199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585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85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199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199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199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199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199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08" name="Rectangle 27"/>
          <p:cNvSpPr>
            <a:spLocks/>
          </p:cNvSpPr>
          <p:nvPr/>
        </p:nvSpPr>
        <p:spPr bwMode="auto">
          <a:xfrm>
            <a:off x="5897563" y="49752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2009" name="AutoShape 28"/>
          <p:cNvSpPr>
            <a:spLocks/>
          </p:cNvSpPr>
          <p:nvPr/>
        </p:nvSpPr>
        <p:spPr bwMode="auto">
          <a:xfrm>
            <a:off x="5707063" y="4354513"/>
            <a:ext cx="463550" cy="55721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010" name="Rectangle 30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2011" name="Rectangle 31"/>
          <p:cNvSpPr>
            <a:spLocks/>
          </p:cNvSpPr>
          <p:nvPr/>
        </p:nvSpPr>
        <p:spPr bwMode="auto">
          <a:xfrm>
            <a:off x="4545013" y="1885950"/>
            <a:ext cx="330200" cy="466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94750C1-01A9-4F97-A1AC-8D5C35F7F290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4201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/>
          </p:cNvSpPr>
          <p:nvPr/>
        </p:nvSpPr>
        <p:spPr bwMode="auto">
          <a:xfrm>
            <a:off x="6149975" y="2784475"/>
            <a:ext cx="53498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301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6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6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3013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301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301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687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7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301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301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301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302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302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2" name="Rectangle 27"/>
          <p:cNvSpPr>
            <a:spLocks/>
          </p:cNvSpPr>
          <p:nvPr/>
        </p:nvSpPr>
        <p:spPr bwMode="auto">
          <a:xfrm>
            <a:off x="4398963" y="18891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3033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F21BC1C-248F-4A8F-BDC6-CA52D568C36E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4303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4035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2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3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4037" name="Rectangle 6"/>
          <p:cNvSpPr>
            <a:spLocks/>
          </p:cNvSpPr>
          <p:nvPr/>
        </p:nvSpPr>
        <p:spPr bwMode="auto">
          <a:xfrm>
            <a:off x="54340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4038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4039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7898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899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4041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4042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4043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4044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4045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6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7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8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9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0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2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4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5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7"/>
          <p:cNvSpPr>
            <a:spLocks/>
          </p:cNvSpPr>
          <p:nvPr/>
        </p:nvSpPr>
        <p:spPr bwMode="auto">
          <a:xfrm>
            <a:off x="6113463" y="27908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4057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27B72CD-BA83-43E7-A0F2-D9D03AE06140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4405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5059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16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17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5061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5062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5063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8922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923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5065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5066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5067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5068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5069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0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1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2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3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4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5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6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7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8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79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080" name="Rectangle 27"/>
          <p:cNvSpPr>
            <a:spLocks/>
          </p:cNvSpPr>
          <p:nvPr/>
        </p:nvSpPr>
        <p:spPr bwMode="auto">
          <a:xfrm>
            <a:off x="5402263" y="3895725"/>
            <a:ext cx="5842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5081" name="Rectangle 29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968841D-8C39-40A5-8B26-8FE07D745433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4508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</a:t>
            </a:r>
          </a:p>
        </p:txBody>
      </p:sp>
      <p:sp>
        <p:nvSpPr>
          <p:cNvPr id="46083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0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1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6085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6086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6087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39946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47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6089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6090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6091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6092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6093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4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5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6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8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9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0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1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2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4" name="Rectangle 28"/>
          <p:cNvSpPr>
            <a:spLocks/>
          </p:cNvSpPr>
          <p:nvPr/>
        </p:nvSpPr>
        <p:spPr bwMode="auto">
          <a:xfrm>
            <a:off x="1674813" y="1885950"/>
            <a:ext cx="3302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46105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0D891D3-E4F9-4A27-BAB3-DDA0B8D878FA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4610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7107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64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65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7109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7110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7111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0970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971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7113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7114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7115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7116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7117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8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19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1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2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3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4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5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7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8" name="Rectangle 28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47129" name="Rectangle 29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464D323-43C2-4858-9E84-CB00F3C77309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4713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/>
          </p:cNvSpPr>
          <p:nvPr/>
        </p:nvSpPr>
        <p:spPr bwMode="auto">
          <a:xfrm>
            <a:off x="4498975" y="1881188"/>
            <a:ext cx="419100" cy="469900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8131" name="Rectangle 2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88" name="Rectangle 4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Rectangle 5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8133" name="Rectangle 6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8134" name="Rectangle 7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8135" name="Rectangle 8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Rectangle 11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8137" name="Rectangle 12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8138" name="Rectangle 13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8139" name="Rectangle 14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8140" name="Rectangle 15"/>
          <p:cNvSpPr>
            <a:spLocks/>
          </p:cNvSpPr>
          <p:nvPr/>
        </p:nvSpPr>
        <p:spPr bwMode="auto">
          <a:xfrm>
            <a:off x="50419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8141" name="AutoShape 16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2" name="AutoShape 17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3" name="AutoShape 18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4" name="AutoShape 19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5" name="AutoShape 20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6" name="AutoShape 21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7" name="AutoShape 22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8" name="AutoShape 23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49" name="AutoShape 24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0" name="AutoShape 25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1" name="AutoShape 26"/>
          <p:cNvSpPr>
            <a:spLocks/>
          </p:cNvSpPr>
          <p:nvPr/>
        </p:nvSpPr>
        <p:spPr bwMode="auto">
          <a:xfrm flipH="1">
            <a:off x="5314950" y="4354513"/>
            <a:ext cx="392113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152" name="Rectangle 28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8153" name="Rectangle 29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47C3A69-9818-436C-9476-EDEBE6DA862B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4815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/>
          </p:cNvSpPr>
          <p:nvPr/>
        </p:nvSpPr>
        <p:spPr bwMode="auto">
          <a:xfrm>
            <a:off x="2962275" y="27828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1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2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49156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49157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49158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3017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018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49160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49161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49162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49163" name="Rectangle 14"/>
          <p:cNvSpPr>
            <a:spLocks/>
          </p:cNvSpPr>
          <p:nvPr/>
        </p:nvSpPr>
        <p:spPr bwMode="auto">
          <a:xfrm>
            <a:off x="4419600" y="18843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49164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5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0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1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3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4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49175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9372C277-295F-4205-AD33-D260EF7BB642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49177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Big-O notation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Big-O is an asymptotic upper bound on a function</a:t>
            </a:r>
          </a:p>
          <a:p>
            <a:pPr lvl="1"/>
            <a:r>
              <a:rPr lang="en-US" i="1" smtClean="0"/>
              <a:t>“f(x) is O(g(x))”</a:t>
            </a:r>
            <a:endParaRPr lang="en-US" smtClean="0"/>
          </a:p>
          <a:p>
            <a:pPr lvl="2">
              <a:buNone/>
            </a:pPr>
            <a:r>
              <a:rPr lang="en-US" smtClean="0"/>
              <a:t>Meaning: There exists some constant </a:t>
            </a:r>
            <a:r>
              <a:rPr lang="en-US" i="1" smtClean="0"/>
              <a:t>k</a:t>
            </a:r>
            <a:r>
              <a:rPr lang="en-US" smtClean="0"/>
              <a:t> such that</a:t>
            </a:r>
          </a:p>
          <a:p>
            <a:pPr lvl="2">
              <a:buNone/>
            </a:pPr>
            <a:r>
              <a:rPr lang="en-US" smtClean="0"/>
              <a:t>	  f(x) ≤ k g(x)</a:t>
            </a:r>
            <a:endParaRPr lang="en-US" baseline="30000" smtClean="0"/>
          </a:p>
          <a:p>
            <a:pPr lvl="2">
              <a:buNone/>
            </a:pPr>
            <a:r>
              <a:rPr lang="en-US" smtClean="0"/>
              <a:t>…as x goes to infinity</a:t>
            </a:r>
          </a:p>
          <a:p>
            <a:r>
              <a:rPr lang="en-US" smtClean="0"/>
              <a:t>Often used to describe upper bounds for both worst-case and average-case algorithm runtimes</a:t>
            </a:r>
          </a:p>
          <a:p>
            <a:pPr lvl="1"/>
            <a:r>
              <a:rPr lang="en-US" smtClean="0"/>
              <a:t>Runtime is a function: The number of operations performed, usually as a function of input size</a:t>
            </a:r>
          </a:p>
          <a:p>
            <a:endParaRPr lang="en-US" baseline="30000" smtClean="0"/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36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0180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0181" name="Rectangle 6"/>
          <p:cNvSpPr>
            <a:spLocks/>
          </p:cNvSpPr>
          <p:nvPr/>
        </p:nvSpPr>
        <p:spPr bwMode="auto">
          <a:xfrm>
            <a:off x="3748088" y="38877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0182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4041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042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0184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0185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0186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0187" name="Rectangle 14"/>
          <p:cNvSpPr>
            <a:spLocks/>
          </p:cNvSpPr>
          <p:nvPr/>
        </p:nvSpPr>
        <p:spPr bwMode="auto">
          <a:xfrm>
            <a:off x="2844800" y="27860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0188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9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0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1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2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3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4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5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6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7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98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0199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BEC7D54E-35F1-419E-8EC7-6A57A16EA2FA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50201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59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1204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1205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1206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5065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1208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1209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1210" name="Rectangle 13"/>
          <p:cNvSpPr>
            <a:spLocks/>
          </p:cNvSpPr>
          <p:nvPr/>
        </p:nvSpPr>
        <p:spPr bwMode="auto">
          <a:xfrm>
            <a:off x="40703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1211" name="Rectangle 14"/>
          <p:cNvSpPr>
            <a:spLocks/>
          </p:cNvSpPr>
          <p:nvPr/>
        </p:nvSpPr>
        <p:spPr bwMode="auto">
          <a:xfrm>
            <a:off x="3632200" y="38909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1212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4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6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7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8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9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0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1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1223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7780C5E6-99DC-42E6-BF3B-519DAC8499FA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51225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3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84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2228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2229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2230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6089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090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2232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2233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2234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2235" name="Rectangle 14"/>
          <p:cNvSpPr>
            <a:spLocks/>
          </p:cNvSpPr>
          <p:nvPr/>
        </p:nvSpPr>
        <p:spPr bwMode="auto">
          <a:xfrm>
            <a:off x="4076700" y="4983163"/>
            <a:ext cx="571500" cy="469900"/>
          </a:xfrm>
          <a:prstGeom prst="rect">
            <a:avLst/>
          </a:prstGeom>
          <a:solidFill>
            <a:srgbClr val="6293FE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2236" name="AutoShape 15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AutoShape 16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8" name="AutoShape 17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AutoShape 18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0" name="AutoShape 19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1" name="AutoShape 20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2" name="AutoShape 21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3" name="AutoShape 22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4" name="AutoShape 23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5" name="AutoShape 24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6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2247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1B9F9E3-8F06-4605-8901-6ED3E6E7BC85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52249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/>
          </p:cNvSpPr>
          <p:nvPr/>
        </p:nvSpPr>
        <p:spPr bwMode="auto">
          <a:xfrm>
            <a:off x="4524375" y="1881188"/>
            <a:ext cx="363538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6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79613" y="3887788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07" name="Rectangle 3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Rectangle 4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21</a:t>
              </a:r>
            </a:p>
          </p:txBody>
        </p:sp>
      </p:grpSp>
      <p:sp>
        <p:nvSpPr>
          <p:cNvPr id="53252" name="Rectangle 5"/>
          <p:cNvSpPr>
            <a:spLocks/>
          </p:cNvSpPr>
          <p:nvPr/>
        </p:nvSpPr>
        <p:spPr bwMode="auto">
          <a:xfrm>
            <a:off x="6132513" y="27828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14</a:t>
            </a:r>
          </a:p>
        </p:txBody>
      </p:sp>
      <p:sp>
        <p:nvSpPr>
          <p:cNvPr id="53253" name="Rectangle 6"/>
          <p:cNvSpPr>
            <a:spLocks/>
          </p:cNvSpPr>
          <p:nvPr/>
        </p:nvSpPr>
        <p:spPr bwMode="auto">
          <a:xfrm>
            <a:off x="2960688" y="2782888"/>
            <a:ext cx="363537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8</a:t>
            </a:r>
          </a:p>
        </p:txBody>
      </p:sp>
      <p:sp>
        <p:nvSpPr>
          <p:cNvPr id="53254" name="Rectangle 7"/>
          <p:cNvSpPr>
            <a:spLocks/>
          </p:cNvSpPr>
          <p:nvPr/>
        </p:nvSpPr>
        <p:spPr bwMode="auto">
          <a:xfrm>
            <a:off x="6856413" y="3887788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35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560513" y="4983163"/>
            <a:ext cx="558800" cy="466725"/>
            <a:chOff x="0" y="0"/>
            <a:chExt cx="352" cy="294"/>
          </a:xfrm>
          <a:solidFill>
            <a:srgbClr val="FFFFCC"/>
          </a:solidFill>
        </p:grpSpPr>
        <p:sp>
          <p:nvSpPr>
            <p:cNvPr id="47113" name="Rectangle 9"/>
            <p:cNvSpPr>
              <a:spLocks/>
            </p:cNvSpPr>
            <p:nvPr/>
          </p:nvSpPr>
          <p:spPr bwMode="auto">
            <a:xfrm>
              <a:off x="0" y="0"/>
              <a:ext cx="352" cy="294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14" name="Rectangle 10"/>
            <p:cNvSpPr>
              <a:spLocks/>
            </p:cNvSpPr>
            <p:nvPr/>
          </p:nvSpPr>
          <p:spPr bwMode="auto">
            <a:xfrm>
              <a:off x="0" y="0"/>
              <a:ext cx="352" cy="280"/>
            </a:xfrm>
            <a:prstGeom prst="rect">
              <a:avLst/>
            </a:prstGeom>
            <a:grp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 algn="ctr">
                <a:spcBef>
                  <a:spcPts val="1400"/>
                </a:spcBef>
                <a:defRPr/>
              </a:pPr>
              <a:r>
                <a:rPr lang="en-US">
                  <a:solidFill>
                    <a:schemeClr val="tx1"/>
                  </a:solidFill>
                  <a:cs typeface="Arial" charset="0"/>
                </a:rPr>
                <a:t>22</a:t>
              </a:r>
            </a:p>
          </p:txBody>
        </p:sp>
      </p:grpSp>
      <p:sp>
        <p:nvSpPr>
          <p:cNvPr id="53256" name="Rectangle 11"/>
          <p:cNvSpPr>
            <a:spLocks/>
          </p:cNvSpPr>
          <p:nvPr/>
        </p:nvSpPr>
        <p:spPr bwMode="auto">
          <a:xfrm>
            <a:off x="3243263" y="4983163"/>
            <a:ext cx="5588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55</a:t>
            </a:r>
          </a:p>
        </p:txBody>
      </p:sp>
      <p:sp>
        <p:nvSpPr>
          <p:cNvPr id="53257" name="Rectangle 12"/>
          <p:cNvSpPr>
            <a:spLocks/>
          </p:cNvSpPr>
          <p:nvPr/>
        </p:nvSpPr>
        <p:spPr bwMode="auto">
          <a:xfrm>
            <a:off x="2397125" y="4983163"/>
            <a:ext cx="565150" cy="46672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38</a:t>
            </a:r>
          </a:p>
        </p:txBody>
      </p:sp>
      <p:sp>
        <p:nvSpPr>
          <p:cNvPr id="53258" name="Rectangle 13"/>
          <p:cNvSpPr>
            <a:spLocks/>
          </p:cNvSpPr>
          <p:nvPr/>
        </p:nvSpPr>
        <p:spPr bwMode="auto">
          <a:xfrm>
            <a:off x="363855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10</a:t>
            </a:r>
          </a:p>
        </p:txBody>
      </p:sp>
      <p:sp>
        <p:nvSpPr>
          <p:cNvPr id="53259" name="AutoShape 14"/>
          <p:cNvSpPr>
            <a:spLocks/>
          </p:cNvSpPr>
          <p:nvPr/>
        </p:nvSpPr>
        <p:spPr bwMode="auto">
          <a:xfrm flipH="1">
            <a:off x="3144838" y="2365375"/>
            <a:ext cx="1565275" cy="39211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AutoShape 15"/>
          <p:cNvSpPr>
            <a:spLocks/>
          </p:cNvSpPr>
          <p:nvPr/>
        </p:nvSpPr>
        <p:spPr bwMode="auto">
          <a:xfrm>
            <a:off x="4710113" y="2365375"/>
            <a:ext cx="1708150" cy="39370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AutoShape 16"/>
          <p:cNvSpPr>
            <a:spLocks/>
          </p:cNvSpPr>
          <p:nvPr/>
        </p:nvSpPr>
        <p:spPr bwMode="auto">
          <a:xfrm flipH="1">
            <a:off x="2259013" y="3249613"/>
            <a:ext cx="885825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2" name="AutoShape 17"/>
          <p:cNvSpPr>
            <a:spLocks/>
          </p:cNvSpPr>
          <p:nvPr/>
        </p:nvSpPr>
        <p:spPr bwMode="auto">
          <a:xfrm>
            <a:off x="3144838" y="3249613"/>
            <a:ext cx="785812" cy="58737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AutoShape 18"/>
          <p:cNvSpPr>
            <a:spLocks/>
          </p:cNvSpPr>
          <p:nvPr/>
        </p:nvSpPr>
        <p:spPr bwMode="auto">
          <a:xfrm flipH="1">
            <a:off x="57070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4" name="AutoShape 19"/>
          <p:cNvSpPr>
            <a:spLocks/>
          </p:cNvSpPr>
          <p:nvPr/>
        </p:nvSpPr>
        <p:spPr bwMode="auto">
          <a:xfrm>
            <a:off x="6418263" y="3251200"/>
            <a:ext cx="711200" cy="58578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5" name="AutoShape 20"/>
          <p:cNvSpPr>
            <a:spLocks/>
          </p:cNvSpPr>
          <p:nvPr/>
        </p:nvSpPr>
        <p:spPr bwMode="auto">
          <a:xfrm flipH="1">
            <a:off x="1839913" y="4354513"/>
            <a:ext cx="41910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6" name="AutoShape 21"/>
          <p:cNvSpPr>
            <a:spLocks/>
          </p:cNvSpPr>
          <p:nvPr/>
        </p:nvSpPr>
        <p:spPr bwMode="auto">
          <a:xfrm>
            <a:off x="2259013" y="4354513"/>
            <a:ext cx="42068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7" name="AutoShape 22"/>
          <p:cNvSpPr>
            <a:spLocks/>
          </p:cNvSpPr>
          <p:nvPr/>
        </p:nvSpPr>
        <p:spPr bwMode="auto">
          <a:xfrm flipH="1">
            <a:off x="3516313" y="4354513"/>
            <a:ext cx="414337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8" name="AutoShape 23"/>
          <p:cNvSpPr>
            <a:spLocks/>
          </p:cNvSpPr>
          <p:nvPr/>
        </p:nvSpPr>
        <p:spPr bwMode="auto">
          <a:xfrm>
            <a:off x="3930650" y="4354513"/>
            <a:ext cx="412750" cy="5651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>
              <a:cxn ang="0">
                <a:pos x="0" y="0"/>
              </a:cxn>
              <a:cxn ang="0">
                <a:pos x="21600" y="21600"/>
              </a:cxn>
            </a:cxnLst>
            <a:rect l="T0" t="T1" r="T2" b="T3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9" name="Rectangle 25"/>
          <p:cNvSpPr>
            <a:spLocks/>
          </p:cNvSpPr>
          <p:nvPr/>
        </p:nvSpPr>
        <p:spPr bwMode="auto">
          <a:xfrm>
            <a:off x="5410200" y="38909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19</a:t>
            </a:r>
          </a:p>
        </p:txBody>
      </p:sp>
      <p:sp>
        <p:nvSpPr>
          <p:cNvPr id="53270" name="Rectangle 26"/>
          <p:cNvSpPr>
            <a:spLocks/>
          </p:cNvSpPr>
          <p:nvPr/>
        </p:nvSpPr>
        <p:spPr bwMode="auto">
          <a:xfrm>
            <a:off x="4083050" y="4983163"/>
            <a:ext cx="571500" cy="4699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20</a:t>
            </a:r>
          </a:p>
        </p:txBody>
      </p:sp>
      <p:sp>
        <p:nvSpPr>
          <p:cNvPr id="53271" name="Rectangle 27"/>
          <p:cNvSpPr>
            <a:spLocks/>
          </p:cNvSpPr>
          <p:nvPr/>
        </p:nvSpPr>
        <p:spPr bwMode="auto">
          <a:xfrm>
            <a:off x="1611313" y="1885950"/>
            <a:ext cx="78740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chemeClr val="tx1"/>
                </a:solidFill>
                <a:cs typeface="Arial" charset="0"/>
              </a:rPr>
              <a:t>4  5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C0739AD-2B54-4AE9-A041-2A06AA234246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53273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/>
          </p:cNvSpPr>
          <p:nvPr/>
        </p:nvSpPr>
        <p:spPr bwMode="auto">
          <a:xfrm>
            <a:off x="787400" y="2200275"/>
            <a:ext cx="768350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Time is O(log n), since the tree is balanced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F7F3692C-12DD-4349-B436-DDFF6913D9C1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54276" name="Title 4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</a:rPr>
              <a:t>extract()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787400" y="2200275"/>
            <a:ext cx="7683500" cy="328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Elements of the heap are stored in the array in order, going across each level from left to right, top to bottom</a:t>
            </a:r>
          </a:p>
          <a:p>
            <a:pPr marL="269875" indent="-230188"/>
            <a:endParaRPr lang="en-US" sz="2800">
              <a:solidFill>
                <a:srgbClr val="3333CC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children of the node at array index n are found at 2n + 1 and 2n + 2</a:t>
            </a: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endParaRPr lang="en-US">
              <a:solidFill>
                <a:schemeClr val="tx1"/>
              </a:solidFill>
              <a:cs typeface="Arial" charset="0"/>
            </a:endParaRPr>
          </a:p>
          <a:p>
            <a:pPr marL="269875" indent="-230188">
              <a:buClr>
                <a:srgbClr val="3333CC"/>
              </a:buClr>
              <a:buSzPct val="100000"/>
              <a:buFont typeface="Arial" charset="0"/>
              <a:buChar char="•"/>
            </a:pPr>
            <a:r>
              <a:rPr lang="en-US" sz="2800">
                <a:solidFill>
                  <a:srgbClr val="3333CC"/>
                </a:solidFill>
                <a:cs typeface="Arial" charset="0"/>
              </a:rPr>
              <a:t>The parent of node n is found at (n – 1)/2</a:t>
            </a:r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685800" y="457200"/>
            <a:ext cx="7772400" cy="723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2355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Store in an </a:t>
            </a:r>
            <a:r>
              <a:rPr lang="en-US" err="1" smtClean="0"/>
              <a:t>ArrayList</a:t>
            </a:r>
            <a:r>
              <a:rPr lang="en-US" smtClean="0"/>
              <a:t> or Vector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2B98C3E-CEFA-4080-9DA5-A0F0A6454A1A}" type="slidenum">
              <a:rPr lang="en-US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Sets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80E2CE37-2C57-4086-86C0-81E32698B718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>
            <a:normAutofit fontScale="85000" lnSpcReduction="10000"/>
          </a:bodyPr>
          <a:lstStyle/>
          <a:p>
            <a:pPr marL="320040" indent="-320040">
              <a:defRPr/>
            </a:pPr>
            <a:r>
              <a:rPr lang="en-US"/>
              <a:t>ADT Set</a:t>
            </a:r>
          </a:p>
          <a:p>
            <a:pPr marL="615950" lvl="1" indent="-274320">
              <a:defRPr/>
            </a:pPr>
            <a:r>
              <a:rPr lang="en-US"/>
              <a:t>Operations:</a:t>
            </a:r>
          </a:p>
          <a:p>
            <a:pPr marL="838200" lvl="2" indent="-107950">
              <a:defRPr/>
            </a:pP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void insert(Object element);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838200" lvl="2" indent="-107950">
              <a:defRPr/>
            </a:pPr>
            <a:r>
              <a:rPr lang="en-US" b="1" err="1"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 contains(Object element);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838200" lvl="2" indent="-107950">
              <a:defRPr/>
            </a:pP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void remove(Object element);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838200" lvl="2" indent="-107950">
              <a:defRPr/>
            </a:pPr>
            <a:r>
              <a:rPr lang="en-US" b="1" err="1">
                <a:latin typeface="Courier New" charset="0"/>
                <a:cs typeface="Courier New" charset="0"/>
                <a:sym typeface="Courier New" charset="0"/>
              </a:rPr>
              <a:t>i</a:t>
            </a:r>
            <a:r>
              <a:rPr lang="en-US" b="1" err="1" smtClean="0">
                <a:latin typeface="Courier New" charset="0"/>
                <a:cs typeface="Courier New" charset="0"/>
                <a:sym typeface="Courier New" charset="0"/>
              </a:rPr>
              <a:t>nt</a:t>
            </a:r>
            <a:r>
              <a:rPr lang="en-US" b="1" smtClean="0">
                <a:latin typeface="Courier New" charset="0"/>
                <a:cs typeface="Courier New" charset="0"/>
                <a:sym typeface="Courier New" charset="0"/>
              </a:rPr>
              <a:t> size();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838200" lvl="2" indent="-107950">
              <a:defRPr/>
            </a:pPr>
            <a:r>
              <a:rPr lang="en-US" b="1" smtClean="0">
                <a:latin typeface="Courier New" charset="0"/>
                <a:ea typeface="ヒラギノ角ゴ ProN W6" charset="0"/>
                <a:cs typeface="Courier New" charset="0"/>
                <a:sym typeface="Courier New" charset="0"/>
              </a:rPr>
              <a:t>iteration</a:t>
            </a:r>
            <a:endParaRPr lang="en-US"/>
          </a:p>
          <a:p>
            <a:pPr marL="320040" indent="-320040">
              <a:defRPr/>
            </a:pPr>
            <a:r>
              <a:rPr lang="en-US" smtClean="0"/>
              <a:t>No duplicates allowed</a:t>
            </a:r>
          </a:p>
          <a:p>
            <a:pPr marL="320040" indent="-320040">
              <a:defRPr/>
            </a:pPr>
            <a:r>
              <a:rPr lang="en-US" smtClean="0"/>
              <a:t>Hash table implementation: O(1) </a:t>
            </a:r>
            <a:r>
              <a:rPr lang="en-US" i="1" smtClean="0"/>
              <a:t>insert</a:t>
            </a:r>
            <a:r>
              <a:rPr lang="en-US" smtClean="0"/>
              <a:t> and </a:t>
            </a:r>
            <a:r>
              <a:rPr lang="en-US" i="1" smtClean="0"/>
              <a:t>contains</a:t>
            </a:r>
          </a:p>
          <a:p>
            <a:pPr marL="320040" indent="-320040">
              <a:defRPr/>
            </a:pPr>
            <a:r>
              <a:rPr lang="en-US" err="1" smtClean="0"/>
              <a:t>SortedSet</a:t>
            </a:r>
            <a:r>
              <a:rPr lang="en-US" smtClean="0"/>
              <a:t> tree implementation: O(log n) </a:t>
            </a:r>
            <a:r>
              <a:rPr lang="en-US" i="1" smtClean="0"/>
              <a:t>insert</a:t>
            </a:r>
            <a:r>
              <a:rPr lang="en-US" smtClean="0"/>
              <a:t> and </a:t>
            </a:r>
            <a:r>
              <a:rPr lang="en-US" i="1" smtClean="0"/>
              <a:t>contains</a:t>
            </a:r>
          </a:p>
          <a:p>
            <a:pPr marL="320040" indent="-320040">
              <a:defRPr/>
            </a:pPr>
            <a:endParaRPr lang="en-US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2400" y="5943600"/>
            <a:ext cx="883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132080"/>
          <a:lstStyle/>
          <a:p>
            <a:pPr marL="319088" indent="-319088" algn="ctr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n-US" sz="2000" i="1">
                <a:solidFill>
                  <a:srgbClr val="C00000"/>
                </a:solidFill>
                <a:latin typeface="+mn-lt"/>
                <a:ea typeface="+mn-ea"/>
                <a:cs typeface="+mn-cs"/>
                <a:sym typeface="Times New Roman" charset="0"/>
              </a:rPr>
              <a:t>A set makes no promises about ordering, but you can still iterate over it.</a:t>
            </a:r>
            <a:endParaRPr lang="en-US" sz="1200" i="1">
              <a:solidFill>
                <a:srgbClr val="C00000"/>
              </a:solidFill>
              <a:latin typeface="+mn-lt"/>
              <a:ea typeface="+mn-ea"/>
              <a:cs typeface="+mn-cs"/>
              <a:sym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Dictionaries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0D6D3A9-EFAB-4B3D-A033-1A18F2EF906A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>
            <a:normAutofit fontScale="77500" lnSpcReduction="20000"/>
          </a:bodyPr>
          <a:lstStyle/>
          <a:p>
            <a:pPr marL="320040" indent="-320040">
              <a:defRPr/>
            </a:pPr>
            <a:r>
              <a:rPr lang="en-US"/>
              <a:t>ADT Dictionary (aka Map)</a:t>
            </a:r>
          </a:p>
          <a:p>
            <a:pPr marL="615950" lvl="1" indent="-274320">
              <a:defRPr/>
            </a:pPr>
            <a:r>
              <a:rPr lang="en-US"/>
              <a:t>Operations:</a:t>
            </a:r>
          </a:p>
          <a:p>
            <a:pPr marL="1182688" lvl="2" indent="-452438">
              <a:defRPr/>
            </a:pP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void insert(Object key, Object value);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1182688" lvl="2" indent="-452438">
              <a:defRPr/>
            </a:pP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void update(Object key, Object value);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1182688" lvl="2" indent="-452438">
              <a:defRPr/>
            </a:pP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Object find(Object key);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1182688" lvl="2" indent="-452438">
              <a:defRPr/>
            </a:pP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void remove(Object key);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1182688" lvl="2" indent="-452438">
              <a:defRPr/>
            </a:pPr>
            <a:r>
              <a:rPr lang="en-US" b="1" err="1"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b="1" err="1">
                <a:latin typeface="Courier New" charset="0"/>
                <a:cs typeface="Courier New" charset="0"/>
                <a:sym typeface="Courier New" charset="0"/>
              </a:rPr>
              <a:t>isEmpty</a:t>
            </a: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();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1182688" lvl="2" indent="-452438">
              <a:defRPr/>
            </a:pP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void clear();</a:t>
            </a:r>
            <a:endParaRPr lang="en-US" b="1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320040" indent="-320040">
              <a:defRPr/>
            </a:pPr>
            <a:endParaRPr lang="en-US"/>
          </a:p>
          <a:p>
            <a:pPr marL="320040" indent="-320040">
              <a:defRPr/>
            </a:pPr>
            <a:r>
              <a:rPr lang="en-US"/>
              <a:t>Think of:  </a:t>
            </a:r>
            <a:r>
              <a:rPr lang="en-US">
                <a:solidFill>
                  <a:srgbClr val="9900CC"/>
                </a:solidFill>
              </a:rPr>
              <a:t>key = word; value = definition</a:t>
            </a:r>
          </a:p>
          <a:p>
            <a:pPr marL="320040" indent="-320040">
              <a:defRPr/>
            </a:pPr>
            <a:r>
              <a:rPr lang="en-US"/>
              <a:t>Where used:</a:t>
            </a:r>
          </a:p>
          <a:p>
            <a:pPr marL="615950" lvl="1" indent="-274320">
              <a:defRPr/>
            </a:pPr>
            <a:r>
              <a:rPr lang="en-US"/>
              <a:t>Symbol tables</a:t>
            </a:r>
          </a:p>
          <a:p>
            <a:pPr marL="615950" lvl="1" indent="-274320">
              <a:defRPr/>
            </a:pPr>
            <a:r>
              <a:rPr lang="en-US"/>
              <a:t>Wide use within other algorithms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2400" y="6172200"/>
            <a:ext cx="883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132080"/>
          <a:lstStyle/>
          <a:p>
            <a:pPr marL="319088" indent="-319088" algn="ctr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n-US" sz="2000" i="1">
                <a:solidFill>
                  <a:srgbClr val="C00000"/>
                </a:solidFill>
                <a:latin typeface="+mn-lt"/>
                <a:ea typeface="+mn-ea"/>
                <a:cs typeface="+mn-cs"/>
                <a:sym typeface="Times New Roman" charset="0"/>
              </a:rPr>
              <a:t>A </a:t>
            </a:r>
            <a:r>
              <a:rPr lang="en-US" sz="2000" i="1" err="1">
                <a:solidFill>
                  <a:srgbClr val="C00000"/>
                </a:solidFill>
                <a:latin typeface="+mn-lt"/>
                <a:ea typeface="+mn-ea"/>
                <a:cs typeface="+mn-cs"/>
                <a:sym typeface="Times New Roman" charset="0"/>
              </a:rPr>
              <a:t>HashMap</a:t>
            </a:r>
            <a:r>
              <a:rPr lang="en-US" sz="2000" i="1">
                <a:solidFill>
                  <a:srgbClr val="C00000"/>
                </a:solidFill>
                <a:latin typeface="+mn-lt"/>
                <a:ea typeface="+mn-ea"/>
                <a:cs typeface="+mn-cs"/>
                <a:sym typeface="Times New Roman" charset="0"/>
              </a:rPr>
              <a:t> is a particular implementation of the Map interface</a:t>
            </a:r>
            <a:endParaRPr lang="en-US" sz="1200" i="1">
              <a:solidFill>
                <a:srgbClr val="C00000"/>
              </a:solidFill>
              <a:latin typeface="+mn-lt"/>
              <a:ea typeface="+mn-ea"/>
              <a:cs typeface="+mn-cs"/>
              <a:sym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Dictionaries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0D6D3A9-EFAB-4B3D-A033-1A18F2EF906A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Ins="132080">
            <a:normAutofit fontScale="85000" lnSpcReduction="20000"/>
          </a:bodyPr>
          <a:lstStyle/>
          <a:p>
            <a:pPr marL="320040" indent="-320040">
              <a:defRPr/>
            </a:pPr>
            <a:r>
              <a:rPr lang="en-US" smtClean="0"/>
              <a:t>Hash table implementation:</a:t>
            </a:r>
          </a:p>
          <a:p>
            <a:pPr marL="720090" lvl="1" indent="-320040">
              <a:defRPr/>
            </a:pPr>
            <a:r>
              <a:rPr lang="en-US" smtClean="0"/>
              <a:t>Use a </a:t>
            </a:r>
            <a:r>
              <a:rPr lang="en-US" b="1" smtClean="0"/>
              <a:t>hash function </a:t>
            </a:r>
            <a:r>
              <a:rPr lang="en-US" smtClean="0"/>
              <a:t>to compute hashes of keys</a:t>
            </a:r>
          </a:p>
          <a:p>
            <a:pPr marL="720090" lvl="1" indent="-320040">
              <a:defRPr/>
            </a:pPr>
            <a:r>
              <a:rPr lang="en-US" smtClean="0"/>
              <a:t>Store values in an array, indexed by key hash</a:t>
            </a:r>
          </a:p>
          <a:p>
            <a:pPr marL="720090" lvl="1" indent="-320040">
              <a:defRPr/>
            </a:pPr>
            <a:r>
              <a:rPr lang="en-US" smtClean="0"/>
              <a:t>A </a:t>
            </a:r>
            <a:r>
              <a:rPr lang="en-US" b="1" smtClean="0"/>
              <a:t>collision</a:t>
            </a:r>
            <a:r>
              <a:rPr lang="en-US" smtClean="0"/>
              <a:t> occurs when two keys have the same hash</a:t>
            </a:r>
          </a:p>
          <a:p>
            <a:pPr marL="720090" lvl="1" indent="-320040">
              <a:defRPr/>
            </a:pPr>
            <a:r>
              <a:rPr lang="en-US" smtClean="0"/>
              <a:t>How to handle collisions?</a:t>
            </a:r>
          </a:p>
          <a:p>
            <a:pPr marL="1120140" lvl="2" indent="-320040">
              <a:defRPr/>
            </a:pPr>
            <a:r>
              <a:rPr lang="en-US" smtClean="0"/>
              <a:t>Store another data structure, such as a linked list, in the array location for each key</a:t>
            </a:r>
          </a:p>
          <a:p>
            <a:pPr marL="1120140" lvl="2" indent="-320040">
              <a:defRPr/>
            </a:pPr>
            <a:r>
              <a:rPr lang="en-US" smtClean="0"/>
              <a:t>Put (key, value) pairs into that data structure</a:t>
            </a:r>
          </a:p>
          <a:p>
            <a:pPr marL="720090" lvl="1" indent="-320040">
              <a:defRPr/>
            </a:pPr>
            <a:r>
              <a:rPr lang="en-US" smtClean="0"/>
              <a:t>insert and find are O(1) when there are no collisions</a:t>
            </a:r>
          </a:p>
          <a:p>
            <a:pPr marL="1120140" lvl="2" indent="-320040">
              <a:defRPr/>
            </a:pPr>
            <a:r>
              <a:rPr lang="en-US" smtClean="0"/>
              <a:t>Expected complexity</a:t>
            </a:r>
          </a:p>
          <a:p>
            <a:pPr marL="720090" lvl="1" indent="-320040">
              <a:defRPr/>
            </a:pPr>
            <a:r>
              <a:rPr lang="en-US" smtClean="0"/>
              <a:t>Worst case, every hash is a collision</a:t>
            </a:r>
          </a:p>
          <a:p>
            <a:pPr marL="1120140" lvl="2" indent="-320040">
              <a:defRPr/>
            </a:pPr>
            <a:r>
              <a:rPr lang="en-US" smtClean="0"/>
              <a:t>Complexity for insert and find comes from the tertiary data structure’s complexity, e.g., O(n) for a linked list</a:t>
            </a:r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2400" y="6172200"/>
            <a:ext cx="883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132080"/>
          <a:lstStyle/>
          <a:p>
            <a:pPr marL="319088" indent="-319088" algn="ctr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en-US" sz="2000" i="1">
                <a:solidFill>
                  <a:srgbClr val="C00000"/>
                </a:solidFill>
                <a:latin typeface="+mn-lt"/>
                <a:ea typeface="+mn-ea"/>
                <a:cs typeface="+mn-cs"/>
                <a:sym typeface="Times New Roman" charset="0"/>
              </a:rPr>
              <a:t>A </a:t>
            </a:r>
            <a:r>
              <a:rPr lang="en-US" sz="2000" i="1" err="1">
                <a:solidFill>
                  <a:srgbClr val="C00000"/>
                </a:solidFill>
                <a:latin typeface="+mn-lt"/>
                <a:ea typeface="+mn-ea"/>
                <a:cs typeface="+mn-cs"/>
                <a:sym typeface="Times New Roman" charset="0"/>
              </a:rPr>
              <a:t>HashMap</a:t>
            </a:r>
            <a:r>
              <a:rPr lang="en-US" sz="2000" i="1">
                <a:solidFill>
                  <a:srgbClr val="C00000"/>
                </a:solidFill>
                <a:latin typeface="+mn-lt"/>
                <a:ea typeface="+mn-ea"/>
                <a:cs typeface="+mn-cs"/>
                <a:sym typeface="Times New Roman" charset="0"/>
              </a:rPr>
              <a:t> is a particular implementation of the Map interface</a:t>
            </a:r>
            <a:endParaRPr lang="en-US" sz="1200" i="1">
              <a:solidFill>
                <a:srgbClr val="C00000"/>
              </a:solidFill>
              <a:latin typeface="+mn-lt"/>
              <a:ea typeface="+mn-ea"/>
              <a:cs typeface="+mn-cs"/>
              <a:sym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 the prelim…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Don’t spend your time memorizing Java APIs!</a:t>
            </a:r>
          </a:p>
          <a:p>
            <a:r>
              <a:rPr lang="en-US" smtClean="0"/>
              <a:t>If you want to use an ADT, it’s acceptable to write code that looks reasonable, even if it’s not the exact Java API.  For example,</a:t>
            </a:r>
            <a:endParaRPr lang="en-US"/>
          </a:p>
          <a:p>
            <a:pPr lvl="2">
              <a:buNone/>
            </a:pPr>
            <a:r>
              <a:rPr lang="en-US" smtClean="0"/>
              <a:t>Queue&lt;Integer&gt; </a:t>
            </a:r>
            <a:r>
              <a:rPr lang="en-US" err="1" smtClean="0"/>
              <a:t>myQueue</a:t>
            </a:r>
            <a:r>
              <a:rPr lang="en-US" smtClean="0"/>
              <a:t> = new Queue&lt;Integer&gt;();</a:t>
            </a:r>
          </a:p>
          <a:p>
            <a:pPr lvl="2">
              <a:buNone/>
            </a:pPr>
            <a:r>
              <a:rPr lang="en-US" err="1" smtClean="0"/>
              <a:t>myQueue.enqueue</a:t>
            </a:r>
            <a:r>
              <a:rPr lang="en-US" smtClean="0"/>
              <a:t>(5);</a:t>
            </a:r>
          </a:p>
          <a:p>
            <a:pPr lvl="2">
              <a:buNone/>
            </a:pPr>
            <a:r>
              <a:rPr lang="en-US" smtClean="0"/>
              <a:t>…</a:t>
            </a:r>
          </a:p>
          <a:p>
            <a:pPr lvl="2">
              <a:buNone/>
            </a:pPr>
            <a:r>
              <a:rPr lang="en-US" err="1"/>
              <a:t>i</a:t>
            </a:r>
            <a:r>
              <a:rPr lang="en-US" err="1" smtClean="0"/>
              <a:t>nt</a:t>
            </a:r>
            <a:r>
              <a:rPr lang="en-US" smtClean="0"/>
              <a:t> x = </a:t>
            </a:r>
            <a:r>
              <a:rPr lang="en-US" err="1" smtClean="0"/>
              <a:t>myQueue.dequeue</a:t>
            </a:r>
            <a:r>
              <a:rPr lang="en-US" smtClean="0"/>
              <a:t>();</a:t>
            </a:r>
            <a:endParaRPr lang="en-US"/>
          </a:p>
          <a:p>
            <a:r>
              <a:rPr lang="en-US" smtClean="0"/>
              <a:t>This is not correct Java 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(Queue is an interface!  And Java calls </a:t>
            </a:r>
            <a:r>
              <a:rPr lang="en-US" i="1" err="1" smtClean="0">
                <a:solidFill>
                  <a:schemeClr val="bg1">
                    <a:lumMod val="65000"/>
                  </a:schemeClr>
                </a:solidFill>
              </a:rPr>
              <a:t>enqueue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and </a:t>
            </a:r>
            <a:r>
              <a:rPr lang="en-US" i="1" err="1" smtClean="0">
                <a:solidFill>
                  <a:schemeClr val="bg1">
                    <a:lumMod val="65000"/>
                  </a:schemeClr>
                </a:solidFill>
              </a:rPr>
              <a:t>dequeue</a:t>
            </a:r>
            <a:r>
              <a:rPr lang="en-US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“add” and “poll”)</a:t>
            </a:r>
          </a:p>
          <a:p>
            <a:r>
              <a:rPr lang="en-US" smtClean="0"/>
              <a:t>But it’s fine for the exam.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Big-O notation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For the prelim, you should know…</a:t>
            </a:r>
          </a:p>
          <a:p>
            <a:pPr lvl="1"/>
            <a:r>
              <a:rPr lang="en-US" smtClean="0"/>
              <a:t>Worst case Big-O complexity for the algorithms we’ve covered and for common implementations of ADT operations</a:t>
            </a:r>
          </a:p>
          <a:p>
            <a:pPr lvl="2"/>
            <a:r>
              <a:rPr lang="en-US" smtClean="0"/>
              <a:t>Examples</a:t>
            </a:r>
          </a:p>
          <a:p>
            <a:pPr lvl="3"/>
            <a:r>
              <a:rPr lang="en-US" smtClean="0"/>
              <a:t>Mergesort is worst-case O(n log n)</a:t>
            </a:r>
          </a:p>
          <a:p>
            <a:pPr lvl="3"/>
            <a:r>
              <a:rPr lang="en-US" smtClean="0"/>
              <a:t>PriorityQueue insert using a heap is O(log n)</a:t>
            </a:r>
          </a:p>
          <a:p>
            <a:pPr lvl="1"/>
            <a:r>
              <a:rPr lang="en-US" smtClean="0"/>
              <a:t>Average case time complexity for some algorithms and ADT operations, if it has been noted in class</a:t>
            </a:r>
          </a:p>
          <a:p>
            <a:pPr lvl="2"/>
            <a:r>
              <a:rPr lang="en-US" smtClean="0"/>
              <a:t>Examples</a:t>
            </a:r>
          </a:p>
          <a:p>
            <a:pPr lvl="3"/>
            <a:r>
              <a:rPr lang="en-US" err="1" smtClean="0"/>
              <a:t>Quicksort</a:t>
            </a:r>
            <a:r>
              <a:rPr lang="en-US" smtClean="0"/>
              <a:t> is average case O(n log n)</a:t>
            </a:r>
          </a:p>
          <a:p>
            <a:pPr lvl="3"/>
            <a:r>
              <a:rPr lang="en-US" err="1" smtClean="0"/>
              <a:t>HashMap</a:t>
            </a:r>
            <a:r>
              <a:rPr lang="en-US" smtClean="0"/>
              <a:t> insert is average case O(1)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Searching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Find a specific element in a data structure</a:t>
            </a:r>
          </a:p>
          <a:p>
            <a:r>
              <a:rPr lang="en-US" smtClean="0"/>
              <a:t>Linear search, </a:t>
            </a:r>
            <a:r>
              <a:rPr lang="en-US" b="1" smtClean="0"/>
              <a:t>O(n)</a:t>
            </a:r>
          </a:p>
          <a:p>
            <a:pPr lvl="1"/>
            <a:r>
              <a:rPr lang="en-US" smtClean="0"/>
              <a:t>Linked lists</a:t>
            </a:r>
          </a:p>
          <a:p>
            <a:pPr lvl="1"/>
            <a:r>
              <a:rPr lang="en-US" smtClean="0"/>
              <a:t>Unsorted arrays</a:t>
            </a:r>
          </a:p>
          <a:p>
            <a:r>
              <a:rPr lang="en-US" smtClean="0"/>
              <a:t>Binary search, </a:t>
            </a:r>
            <a:r>
              <a:rPr lang="en-US" b="1" smtClean="0"/>
              <a:t>O(log n)</a:t>
            </a:r>
          </a:p>
          <a:p>
            <a:pPr lvl="1"/>
            <a:r>
              <a:rPr lang="en-US" smtClean="0"/>
              <a:t>Sorted arrays</a:t>
            </a:r>
          </a:p>
          <a:p>
            <a:r>
              <a:rPr lang="en-US" smtClean="0"/>
              <a:t>Binary Search Tree search</a:t>
            </a:r>
          </a:p>
          <a:p>
            <a:pPr lvl="1"/>
            <a:r>
              <a:rPr lang="en-US" b="1" smtClean="0"/>
              <a:t>O(log n)</a:t>
            </a:r>
            <a:r>
              <a:rPr lang="en-US" smtClean="0"/>
              <a:t> if the tree is balanced</a:t>
            </a:r>
          </a:p>
          <a:p>
            <a:pPr lvl="1"/>
            <a:r>
              <a:rPr lang="en-US" b="1" smtClean="0"/>
              <a:t>O(n) </a:t>
            </a:r>
            <a:r>
              <a:rPr lang="en-US" smtClean="0"/>
              <a:t>worst case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Sorting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Comparison sorting algorithms</a:t>
            </a:r>
          </a:p>
          <a:p>
            <a:pPr lvl="1"/>
            <a:r>
              <a:rPr lang="en-US" smtClean="0"/>
              <a:t>Sort based on a ≤ relation on objects</a:t>
            </a:r>
          </a:p>
          <a:p>
            <a:pPr lvl="1"/>
            <a:r>
              <a:rPr lang="en-US" smtClean="0"/>
              <a:t>Examples</a:t>
            </a:r>
          </a:p>
          <a:p>
            <a:pPr lvl="2"/>
            <a:r>
              <a:rPr lang="en-US" err="1" smtClean="0"/>
              <a:t>QuickSort</a:t>
            </a:r>
            <a:endParaRPr lang="en-US" smtClean="0"/>
          </a:p>
          <a:p>
            <a:pPr lvl="2"/>
            <a:r>
              <a:rPr lang="en-US" err="1" smtClean="0"/>
              <a:t>HeapSort</a:t>
            </a:r>
            <a:endParaRPr lang="en-US" smtClean="0"/>
          </a:p>
          <a:p>
            <a:pPr lvl="2"/>
            <a:r>
              <a:rPr lang="en-US" err="1" smtClean="0"/>
              <a:t>MergeSort</a:t>
            </a:r>
            <a:endParaRPr lang="en-US" smtClean="0"/>
          </a:p>
          <a:p>
            <a:pPr lvl="2"/>
            <a:r>
              <a:rPr lang="en-US" smtClean="0"/>
              <a:t>InsertionSort</a:t>
            </a:r>
          </a:p>
          <a:p>
            <a:pPr lvl="2"/>
            <a:r>
              <a:rPr lang="en-US" smtClean="0"/>
              <a:t>BubbleSort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68288"/>
            <a:ext cx="7772400" cy="1304925"/>
          </a:xfrm>
        </p:spPr>
        <p:txBody>
          <a:bodyPr rIns="132080"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  <a:sym typeface="Courier New" charset="0"/>
              </a:rPr>
              <a:t>QuickSort</a:t>
            </a:r>
            <a:endParaRPr lang="en-US" b="1" smtClean="0"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BB1D5A8-E4C3-41A5-B590-B63922884CC2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573213"/>
            <a:ext cx="7772400" cy="4622800"/>
          </a:xfrm>
        </p:spPr>
        <p:txBody>
          <a:bodyPr rIns="132080">
            <a:normAutofit fontScale="92500" lnSpcReduction="20000"/>
          </a:bodyPr>
          <a:lstStyle/>
          <a:p>
            <a:pPr marL="209550" indent="-225425"/>
            <a:r>
              <a:rPr lang="en-US" smtClean="0"/>
              <a:t>Given an array </a:t>
            </a:r>
            <a:r>
              <a:rPr lang="en-US" b="1" smtClean="0">
                <a:cs typeface="Courier New" charset="0"/>
                <a:sym typeface="Courier New" charset="0"/>
              </a:rPr>
              <a:t>A</a:t>
            </a:r>
            <a:r>
              <a:rPr lang="en-US" smtClean="0"/>
              <a:t> to sort, choose a pivot value </a:t>
            </a:r>
            <a:r>
              <a:rPr lang="en-US" b="1" smtClean="0">
                <a:cs typeface="Courier New" charset="0"/>
                <a:sym typeface="Courier New" charset="0"/>
              </a:rPr>
              <a:t>p</a:t>
            </a:r>
            <a:endParaRPr lang="en-US" b="1" smtClean="0"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09550" indent="-225425"/>
            <a:r>
              <a:rPr lang="en-US" smtClean="0"/>
              <a:t>Partition </a:t>
            </a:r>
            <a:r>
              <a:rPr lang="en-US" b="1" smtClean="0">
                <a:cs typeface="Courier New" charset="0"/>
                <a:sym typeface="Courier New" charset="0"/>
              </a:rPr>
              <a:t>A</a:t>
            </a:r>
            <a:r>
              <a:rPr lang="en-US" smtClean="0"/>
              <a:t> into two sub-arrays, </a:t>
            </a:r>
            <a:r>
              <a:rPr lang="en-US" b="1" smtClean="0">
                <a:cs typeface="Courier New" charset="0"/>
                <a:sym typeface="Courier New" charset="0"/>
              </a:rPr>
              <a:t>AX</a:t>
            </a:r>
            <a:r>
              <a:rPr lang="en-US" smtClean="0"/>
              <a:t> and </a:t>
            </a:r>
            <a:r>
              <a:rPr lang="en-US" b="1" smtClean="0">
                <a:cs typeface="Courier New" charset="0"/>
                <a:sym typeface="Courier New" charset="0"/>
              </a:rPr>
              <a:t>AY</a:t>
            </a:r>
            <a:endParaRPr lang="en-US" b="1" smtClean="0"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557213" lvl="1" indent="-233363"/>
            <a:r>
              <a:rPr lang="en-US" b="1" smtClean="0">
                <a:cs typeface="Courier New" charset="0"/>
                <a:sym typeface="Courier New" charset="0"/>
              </a:rPr>
              <a:t>AX</a:t>
            </a:r>
            <a:r>
              <a:rPr lang="en-US" smtClean="0"/>
              <a:t> contains only elements ≤ </a:t>
            </a:r>
            <a:r>
              <a:rPr lang="en-US" b="1" smtClean="0">
                <a:cs typeface="Courier New" charset="0"/>
                <a:sym typeface="Courier New" charset="0"/>
              </a:rPr>
              <a:t>p</a:t>
            </a:r>
            <a:endParaRPr lang="en-US" b="1" smtClean="0"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557213" lvl="1" indent="-233363"/>
            <a:r>
              <a:rPr lang="en-US" b="1" smtClean="0">
                <a:cs typeface="Courier New" charset="0"/>
                <a:sym typeface="Courier New" charset="0"/>
              </a:rPr>
              <a:t>AY</a:t>
            </a:r>
            <a:r>
              <a:rPr lang="en-US" smtClean="0"/>
              <a:t> contains only elements ≥ </a:t>
            </a:r>
            <a:r>
              <a:rPr lang="en-US" b="1" smtClean="0">
                <a:cs typeface="Courier New" charset="0"/>
                <a:sym typeface="Courier New" charset="0"/>
              </a:rPr>
              <a:t>p</a:t>
            </a:r>
            <a:endParaRPr lang="en-US" b="1" smtClean="0"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09550" indent="-225425"/>
            <a:r>
              <a:rPr lang="en-US" smtClean="0"/>
              <a:t>Recursively sort sub-arrays separately</a:t>
            </a:r>
          </a:p>
          <a:p>
            <a:pPr marL="209550" indent="-225425"/>
            <a:r>
              <a:rPr lang="en-US" smtClean="0"/>
              <a:t>Return </a:t>
            </a:r>
            <a:r>
              <a:rPr lang="en-US" b="1" smtClean="0"/>
              <a:t>AX + p + AY</a:t>
            </a:r>
          </a:p>
          <a:p>
            <a:pPr marL="209550" indent="-225425"/>
            <a:r>
              <a:rPr lang="en-US" b="1" smtClean="0"/>
              <a:t>O(n log n) </a:t>
            </a:r>
            <a:r>
              <a:rPr lang="en-US" smtClean="0"/>
              <a:t>average case runtime</a:t>
            </a:r>
          </a:p>
          <a:p>
            <a:pPr marL="209550" indent="-225425"/>
            <a:r>
              <a:rPr lang="en-US" b="1" smtClean="0"/>
              <a:t>O(n2) </a:t>
            </a:r>
            <a:r>
              <a:rPr lang="en-US" smtClean="0"/>
              <a:t>worst case runtime</a:t>
            </a:r>
          </a:p>
          <a:p>
            <a:pPr marL="609600" lvl="1" indent="-225425"/>
            <a:r>
              <a:rPr lang="en-US" smtClean="0"/>
              <a:t>But in the average case, very fast!  So people often prefer </a:t>
            </a:r>
            <a:r>
              <a:rPr lang="en-US" err="1" smtClean="0"/>
              <a:t>QuickSort</a:t>
            </a:r>
            <a:r>
              <a:rPr lang="en-US" smtClean="0"/>
              <a:t> over other sorts.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107D862-1E31-4727-92F1-568CCCBF8482}" type="slidenum">
              <a:rPr lang="en-US"/>
              <a:pPr>
                <a:defRPr/>
              </a:pPr>
              <a:t>43</a:t>
            </a:fld>
            <a:endParaRPr lang="en-US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676400" y="685800"/>
            <a:ext cx="5486400" cy="457200"/>
            <a:chOff x="0" y="0"/>
            <a:chExt cx="3456" cy="288"/>
          </a:xfrm>
        </p:grpSpPr>
        <p:sp>
          <p:nvSpPr>
            <p:cNvPr id="19516" name="Rectangle 2"/>
            <p:cNvSpPr>
              <a:spLocks/>
            </p:cNvSpPr>
            <p:nvPr/>
          </p:nvSpPr>
          <p:spPr bwMode="auto">
            <a:xfrm>
              <a:off x="48" y="32"/>
              <a:ext cx="3393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20     </a:t>
              </a:r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31    24</a:t>
              </a:r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      19     </a:t>
              </a:r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45     56</a:t>
              </a:r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     4      </a:t>
              </a:r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65</a:t>
              </a:r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      5       </a:t>
              </a:r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72 </a:t>
              </a:r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    14     </a:t>
              </a:r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99</a:t>
              </a:r>
            </a:p>
          </p:txBody>
        </p:sp>
        <p:sp>
          <p:nvSpPr>
            <p:cNvPr id="19517" name="Rectangle 3"/>
            <p:cNvSpPr>
              <a:spLocks/>
            </p:cNvSpPr>
            <p:nvPr/>
          </p:nvSpPr>
          <p:spPr bwMode="auto">
            <a:xfrm>
              <a:off x="0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18" name="Rectangle 4"/>
            <p:cNvSpPr>
              <a:spLocks/>
            </p:cNvSpPr>
            <p:nvPr/>
          </p:nvSpPr>
          <p:spPr bwMode="auto">
            <a:xfrm>
              <a:off x="288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19" name="Rectangle 5"/>
            <p:cNvSpPr>
              <a:spLocks/>
            </p:cNvSpPr>
            <p:nvPr/>
          </p:nvSpPr>
          <p:spPr bwMode="auto">
            <a:xfrm>
              <a:off x="576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0" name="Rectangle 6"/>
            <p:cNvSpPr>
              <a:spLocks/>
            </p:cNvSpPr>
            <p:nvPr/>
          </p:nvSpPr>
          <p:spPr bwMode="auto">
            <a:xfrm>
              <a:off x="864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1" name="Rectangle 7"/>
            <p:cNvSpPr>
              <a:spLocks/>
            </p:cNvSpPr>
            <p:nvPr/>
          </p:nvSpPr>
          <p:spPr bwMode="auto">
            <a:xfrm>
              <a:off x="1152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2" name="Rectangle 8"/>
            <p:cNvSpPr>
              <a:spLocks/>
            </p:cNvSpPr>
            <p:nvPr/>
          </p:nvSpPr>
          <p:spPr bwMode="auto">
            <a:xfrm>
              <a:off x="1440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3" name="Rectangle 9"/>
            <p:cNvSpPr>
              <a:spLocks/>
            </p:cNvSpPr>
            <p:nvPr/>
          </p:nvSpPr>
          <p:spPr bwMode="auto">
            <a:xfrm>
              <a:off x="1728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4" name="Rectangle 10"/>
            <p:cNvSpPr>
              <a:spLocks/>
            </p:cNvSpPr>
            <p:nvPr/>
          </p:nvSpPr>
          <p:spPr bwMode="auto">
            <a:xfrm>
              <a:off x="2016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5" name="Rectangle 11"/>
            <p:cNvSpPr>
              <a:spLocks/>
            </p:cNvSpPr>
            <p:nvPr/>
          </p:nvSpPr>
          <p:spPr bwMode="auto">
            <a:xfrm>
              <a:off x="2304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6" name="Rectangle 12"/>
            <p:cNvSpPr>
              <a:spLocks/>
            </p:cNvSpPr>
            <p:nvPr/>
          </p:nvSpPr>
          <p:spPr bwMode="auto">
            <a:xfrm>
              <a:off x="2592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7" name="Rectangle 13"/>
            <p:cNvSpPr>
              <a:spLocks/>
            </p:cNvSpPr>
            <p:nvPr/>
          </p:nvSpPr>
          <p:spPr bwMode="auto">
            <a:xfrm>
              <a:off x="2880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28" name="Rectangle 14"/>
            <p:cNvSpPr>
              <a:spLocks/>
            </p:cNvSpPr>
            <p:nvPr/>
          </p:nvSpPr>
          <p:spPr bwMode="auto">
            <a:xfrm>
              <a:off x="3168" y="0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838200" y="1066800"/>
            <a:ext cx="1066800" cy="965200"/>
            <a:chOff x="0" y="0"/>
            <a:chExt cx="672" cy="608"/>
          </a:xfrm>
        </p:grpSpPr>
        <p:sp>
          <p:nvSpPr>
            <p:cNvPr id="19514" name="Line 16"/>
            <p:cNvSpPr>
              <a:spLocks noChangeShapeType="1"/>
            </p:cNvSpPr>
            <p:nvPr/>
          </p:nvSpPr>
          <p:spPr bwMode="auto">
            <a:xfrm rot="10800000" flipH="1">
              <a:off x="384" y="0"/>
              <a:ext cx="288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15" name="Rectangle 17"/>
            <p:cNvSpPr>
              <a:spLocks/>
            </p:cNvSpPr>
            <p:nvPr/>
          </p:nvSpPr>
          <p:spPr bwMode="auto">
            <a:xfrm>
              <a:off x="0" y="384"/>
              <a:ext cx="39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cs typeface="Times New Roman" pitchFamily="18" charset="0"/>
                </a:rPr>
                <a:t>pivot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905000" y="1447800"/>
            <a:ext cx="5029200" cy="2209800"/>
            <a:chOff x="0" y="0"/>
            <a:chExt cx="3168" cy="1392"/>
          </a:xfrm>
        </p:grpSpPr>
        <p:sp>
          <p:nvSpPr>
            <p:cNvPr id="19498" name="Line 19"/>
            <p:cNvSpPr>
              <a:spLocks noChangeShapeType="1"/>
            </p:cNvSpPr>
            <p:nvPr/>
          </p:nvSpPr>
          <p:spPr bwMode="auto">
            <a:xfrm flipH="1">
              <a:off x="864" y="0"/>
              <a:ext cx="624" cy="3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9" name="Line 20"/>
            <p:cNvSpPr>
              <a:spLocks noChangeShapeType="1"/>
            </p:cNvSpPr>
            <p:nvPr/>
          </p:nvSpPr>
          <p:spPr bwMode="auto">
            <a:xfrm>
              <a:off x="1584" y="0"/>
              <a:ext cx="72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00" name="Rectangle 21"/>
            <p:cNvSpPr>
              <a:spLocks/>
            </p:cNvSpPr>
            <p:nvPr/>
          </p:nvSpPr>
          <p:spPr bwMode="auto">
            <a:xfrm>
              <a:off x="1266" y="96"/>
              <a:ext cx="585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cs typeface="Times New Roman" pitchFamily="18" charset="0"/>
                </a:rPr>
                <a:t>partition</a:t>
              </a:r>
            </a:p>
          </p:txBody>
        </p:sp>
        <p:sp>
          <p:nvSpPr>
            <p:cNvPr id="19501" name="Rectangle 22"/>
            <p:cNvSpPr>
              <a:spLocks/>
            </p:cNvSpPr>
            <p:nvPr/>
          </p:nvSpPr>
          <p:spPr bwMode="auto">
            <a:xfrm>
              <a:off x="191" y="576"/>
              <a:ext cx="162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496888" indent="-457200"/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5</a:t>
              </a:r>
            </a:p>
          </p:txBody>
        </p:sp>
        <p:sp>
          <p:nvSpPr>
            <p:cNvPr id="19502" name="Rectangle 23"/>
            <p:cNvSpPr>
              <a:spLocks/>
            </p:cNvSpPr>
            <p:nvPr/>
          </p:nvSpPr>
          <p:spPr bwMode="auto">
            <a:xfrm>
              <a:off x="620" y="624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496888" indent="-457200"/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19</a:t>
              </a:r>
            </a:p>
          </p:txBody>
        </p:sp>
        <p:sp>
          <p:nvSpPr>
            <p:cNvPr id="19503" name="Rectangle 24"/>
            <p:cNvSpPr>
              <a:spLocks/>
            </p:cNvSpPr>
            <p:nvPr/>
          </p:nvSpPr>
          <p:spPr bwMode="auto">
            <a:xfrm>
              <a:off x="432" y="768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496888" indent="-457200"/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14</a:t>
              </a:r>
            </a:p>
          </p:txBody>
        </p:sp>
        <p:sp>
          <p:nvSpPr>
            <p:cNvPr id="19504" name="Rectangle 25"/>
            <p:cNvSpPr>
              <a:spLocks/>
            </p:cNvSpPr>
            <p:nvPr/>
          </p:nvSpPr>
          <p:spPr bwMode="auto">
            <a:xfrm>
              <a:off x="348" y="1056"/>
              <a:ext cx="161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496888" indent="-457200"/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4</a:t>
              </a:r>
            </a:p>
          </p:txBody>
        </p:sp>
        <p:sp>
          <p:nvSpPr>
            <p:cNvPr id="19505" name="Oval 26"/>
            <p:cNvSpPr>
              <a:spLocks/>
            </p:cNvSpPr>
            <p:nvPr/>
          </p:nvSpPr>
          <p:spPr bwMode="auto">
            <a:xfrm>
              <a:off x="0" y="432"/>
              <a:ext cx="1056" cy="96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506" name="Rectangle 27"/>
            <p:cNvSpPr>
              <a:spLocks/>
            </p:cNvSpPr>
            <p:nvPr/>
          </p:nvSpPr>
          <p:spPr bwMode="auto">
            <a:xfrm>
              <a:off x="2544" y="528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31</a:t>
              </a:r>
            </a:p>
          </p:txBody>
        </p:sp>
        <p:sp>
          <p:nvSpPr>
            <p:cNvPr id="19507" name="Rectangle 28"/>
            <p:cNvSpPr>
              <a:spLocks/>
            </p:cNvSpPr>
            <p:nvPr/>
          </p:nvSpPr>
          <p:spPr bwMode="auto">
            <a:xfrm>
              <a:off x="2256" y="672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72</a:t>
              </a:r>
            </a:p>
          </p:txBody>
        </p:sp>
        <p:sp>
          <p:nvSpPr>
            <p:cNvPr id="19508" name="Rectangle 29"/>
            <p:cNvSpPr>
              <a:spLocks/>
            </p:cNvSpPr>
            <p:nvPr/>
          </p:nvSpPr>
          <p:spPr bwMode="auto">
            <a:xfrm>
              <a:off x="2112" y="1008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56</a:t>
              </a:r>
            </a:p>
          </p:txBody>
        </p:sp>
        <p:sp>
          <p:nvSpPr>
            <p:cNvPr id="19509" name="Rectangle 30"/>
            <p:cNvSpPr>
              <a:spLocks/>
            </p:cNvSpPr>
            <p:nvPr/>
          </p:nvSpPr>
          <p:spPr bwMode="auto">
            <a:xfrm>
              <a:off x="1964" y="768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65</a:t>
              </a:r>
            </a:p>
          </p:txBody>
        </p:sp>
        <p:sp>
          <p:nvSpPr>
            <p:cNvPr id="19510" name="Rectangle 31"/>
            <p:cNvSpPr>
              <a:spLocks/>
            </p:cNvSpPr>
            <p:nvPr/>
          </p:nvSpPr>
          <p:spPr bwMode="auto">
            <a:xfrm>
              <a:off x="2784" y="796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45</a:t>
              </a:r>
            </a:p>
          </p:txBody>
        </p:sp>
        <p:sp>
          <p:nvSpPr>
            <p:cNvPr id="19511" name="Rectangle 32"/>
            <p:cNvSpPr>
              <a:spLocks/>
            </p:cNvSpPr>
            <p:nvPr/>
          </p:nvSpPr>
          <p:spPr bwMode="auto">
            <a:xfrm>
              <a:off x="2444" y="1104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24</a:t>
              </a:r>
            </a:p>
          </p:txBody>
        </p:sp>
        <p:sp>
          <p:nvSpPr>
            <p:cNvPr id="19512" name="Rectangle 33"/>
            <p:cNvSpPr>
              <a:spLocks/>
            </p:cNvSpPr>
            <p:nvPr/>
          </p:nvSpPr>
          <p:spPr bwMode="auto">
            <a:xfrm>
              <a:off x="2540" y="892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99</a:t>
              </a:r>
            </a:p>
          </p:txBody>
        </p:sp>
        <p:sp>
          <p:nvSpPr>
            <p:cNvPr id="19513" name="Oval 34"/>
            <p:cNvSpPr>
              <a:spLocks/>
            </p:cNvSpPr>
            <p:nvPr/>
          </p:nvSpPr>
          <p:spPr bwMode="auto">
            <a:xfrm>
              <a:off x="1920" y="432"/>
              <a:ext cx="1248" cy="96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1524000" y="3686175"/>
            <a:ext cx="6629400" cy="1038225"/>
            <a:chOff x="0" y="0"/>
            <a:chExt cx="4176" cy="654"/>
          </a:xfrm>
        </p:grpSpPr>
        <p:sp>
          <p:nvSpPr>
            <p:cNvPr id="19480" name="Rectangle 36"/>
            <p:cNvSpPr>
              <a:spLocks/>
            </p:cNvSpPr>
            <p:nvPr/>
          </p:nvSpPr>
          <p:spPr bwMode="auto">
            <a:xfrm>
              <a:off x="1680" y="394"/>
              <a:ext cx="225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496888" indent="-457200"/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20</a:t>
              </a:r>
            </a:p>
          </p:txBody>
        </p:sp>
        <p:sp>
          <p:nvSpPr>
            <p:cNvPr id="19481" name="Rectangle 37"/>
            <p:cNvSpPr>
              <a:spLocks/>
            </p:cNvSpPr>
            <p:nvPr/>
          </p:nvSpPr>
          <p:spPr bwMode="auto">
            <a:xfrm>
              <a:off x="0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82" name="Rectangle 38"/>
            <p:cNvSpPr>
              <a:spLocks/>
            </p:cNvSpPr>
            <p:nvPr/>
          </p:nvSpPr>
          <p:spPr bwMode="auto">
            <a:xfrm>
              <a:off x="288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83" name="Rectangle 39"/>
            <p:cNvSpPr>
              <a:spLocks/>
            </p:cNvSpPr>
            <p:nvPr/>
          </p:nvSpPr>
          <p:spPr bwMode="auto">
            <a:xfrm>
              <a:off x="576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84" name="Rectangle 40"/>
            <p:cNvSpPr>
              <a:spLocks/>
            </p:cNvSpPr>
            <p:nvPr/>
          </p:nvSpPr>
          <p:spPr bwMode="auto">
            <a:xfrm>
              <a:off x="864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85" name="Rectangle 41"/>
            <p:cNvSpPr>
              <a:spLocks/>
            </p:cNvSpPr>
            <p:nvPr/>
          </p:nvSpPr>
          <p:spPr bwMode="auto">
            <a:xfrm>
              <a:off x="2160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86" name="Rectangle 42"/>
            <p:cNvSpPr>
              <a:spLocks/>
            </p:cNvSpPr>
            <p:nvPr/>
          </p:nvSpPr>
          <p:spPr bwMode="auto">
            <a:xfrm>
              <a:off x="2448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87" name="Rectangle 43"/>
            <p:cNvSpPr>
              <a:spLocks/>
            </p:cNvSpPr>
            <p:nvPr/>
          </p:nvSpPr>
          <p:spPr bwMode="auto">
            <a:xfrm>
              <a:off x="2736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88" name="Rectangle 44"/>
            <p:cNvSpPr>
              <a:spLocks/>
            </p:cNvSpPr>
            <p:nvPr/>
          </p:nvSpPr>
          <p:spPr bwMode="auto">
            <a:xfrm>
              <a:off x="3024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89" name="Rectangle 45"/>
            <p:cNvSpPr>
              <a:spLocks/>
            </p:cNvSpPr>
            <p:nvPr/>
          </p:nvSpPr>
          <p:spPr bwMode="auto">
            <a:xfrm>
              <a:off x="3312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90" name="Rectangle 46"/>
            <p:cNvSpPr>
              <a:spLocks/>
            </p:cNvSpPr>
            <p:nvPr/>
          </p:nvSpPr>
          <p:spPr bwMode="auto">
            <a:xfrm>
              <a:off x="3600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91" name="Rectangle 47"/>
            <p:cNvSpPr>
              <a:spLocks/>
            </p:cNvSpPr>
            <p:nvPr/>
          </p:nvSpPr>
          <p:spPr bwMode="auto">
            <a:xfrm>
              <a:off x="3888" y="366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92" name="Rectangle 48"/>
            <p:cNvSpPr>
              <a:spLocks/>
            </p:cNvSpPr>
            <p:nvPr/>
          </p:nvSpPr>
          <p:spPr bwMode="auto">
            <a:xfrm>
              <a:off x="48" y="414"/>
              <a:ext cx="1057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4      5       14     19</a:t>
              </a:r>
            </a:p>
          </p:txBody>
        </p:sp>
        <p:sp>
          <p:nvSpPr>
            <p:cNvPr id="19493" name="Rectangle 49"/>
            <p:cNvSpPr>
              <a:spLocks/>
            </p:cNvSpPr>
            <p:nvPr/>
          </p:nvSpPr>
          <p:spPr bwMode="auto">
            <a:xfrm>
              <a:off x="2204" y="414"/>
              <a:ext cx="1953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24      31    45     56     65     72     99</a:t>
              </a:r>
            </a:p>
          </p:txBody>
        </p:sp>
        <p:sp>
          <p:nvSpPr>
            <p:cNvPr id="19494" name="Line 50"/>
            <p:cNvSpPr>
              <a:spLocks noChangeShapeType="1"/>
            </p:cNvSpPr>
            <p:nvPr/>
          </p:nvSpPr>
          <p:spPr bwMode="auto">
            <a:xfrm>
              <a:off x="768" y="30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Line 51"/>
            <p:cNvSpPr>
              <a:spLocks noChangeShapeType="1"/>
            </p:cNvSpPr>
            <p:nvPr/>
          </p:nvSpPr>
          <p:spPr bwMode="auto">
            <a:xfrm>
              <a:off x="2814" y="30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6" name="Rectangle 52"/>
            <p:cNvSpPr>
              <a:spLocks/>
            </p:cNvSpPr>
            <p:nvPr/>
          </p:nvSpPr>
          <p:spPr bwMode="auto">
            <a:xfrm>
              <a:off x="816" y="0"/>
              <a:ext cx="6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cs typeface="Times New Roman" pitchFamily="18" charset="0"/>
                </a:rPr>
                <a:t>QuickSort</a:t>
              </a:r>
            </a:p>
          </p:txBody>
        </p:sp>
        <p:sp>
          <p:nvSpPr>
            <p:cNvPr id="19497" name="Rectangle 53"/>
            <p:cNvSpPr>
              <a:spLocks/>
            </p:cNvSpPr>
            <p:nvPr/>
          </p:nvSpPr>
          <p:spPr bwMode="auto">
            <a:xfrm>
              <a:off x="2844" y="0"/>
              <a:ext cx="689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cs typeface="Times New Roman" pitchFamily="18" charset="0"/>
                </a:rPr>
                <a:t>QuickSort</a:t>
              </a:r>
            </a:p>
          </p:txBody>
        </p:sp>
      </p:grp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1676400" y="4876800"/>
            <a:ext cx="5486400" cy="1066800"/>
            <a:chOff x="0" y="0"/>
            <a:chExt cx="3456" cy="672"/>
          </a:xfrm>
        </p:grpSpPr>
        <p:sp>
          <p:nvSpPr>
            <p:cNvPr id="19464" name="Rectangle 55"/>
            <p:cNvSpPr>
              <a:spLocks/>
            </p:cNvSpPr>
            <p:nvPr/>
          </p:nvSpPr>
          <p:spPr bwMode="auto">
            <a:xfrm>
              <a:off x="48" y="416"/>
              <a:ext cx="3361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600">
                  <a:solidFill>
                    <a:srgbClr val="0033CC"/>
                  </a:solidFill>
                  <a:cs typeface="Times New Roman" pitchFamily="18" charset="0"/>
                </a:rPr>
                <a:t>4      5       14     19     20     </a:t>
              </a:r>
              <a:r>
                <a:rPr lang="en-US" sz="1600">
                  <a:solidFill>
                    <a:srgbClr val="FF0000"/>
                  </a:solidFill>
                  <a:cs typeface="Times New Roman" pitchFamily="18" charset="0"/>
                </a:rPr>
                <a:t>24      31    45     56     65     72     99</a:t>
              </a:r>
            </a:p>
          </p:txBody>
        </p:sp>
        <p:sp>
          <p:nvSpPr>
            <p:cNvPr id="19465" name="Rectangle 56"/>
            <p:cNvSpPr>
              <a:spLocks/>
            </p:cNvSpPr>
            <p:nvPr/>
          </p:nvSpPr>
          <p:spPr bwMode="auto">
            <a:xfrm>
              <a:off x="0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66" name="Rectangle 57"/>
            <p:cNvSpPr>
              <a:spLocks/>
            </p:cNvSpPr>
            <p:nvPr/>
          </p:nvSpPr>
          <p:spPr bwMode="auto">
            <a:xfrm>
              <a:off x="288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67" name="Rectangle 58"/>
            <p:cNvSpPr>
              <a:spLocks/>
            </p:cNvSpPr>
            <p:nvPr/>
          </p:nvSpPr>
          <p:spPr bwMode="auto">
            <a:xfrm>
              <a:off x="576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68" name="Rectangle 59"/>
            <p:cNvSpPr>
              <a:spLocks/>
            </p:cNvSpPr>
            <p:nvPr/>
          </p:nvSpPr>
          <p:spPr bwMode="auto">
            <a:xfrm>
              <a:off x="864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69" name="Rectangle 60"/>
            <p:cNvSpPr>
              <a:spLocks/>
            </p:cNvSpPr>
            <p:nvPr/>
          </p:nvSpPr>
          <p:spPr bwMode="auto">
            <a:xfrm>
              <a:off x="1152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70" name="Rectangle 61"/>
            <p:cNvSpPr>
              <a:spLocks/>
            </p:cNvSpPr>
            <p:nvPr/>
          </p:nvSpPr>
          <p:spPr bwMode="auto">
            <a:xfrm>
              <a:off x="1440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71" name="Rectangle 62"/>
            <p:cNvSpPr>
              <a:spLocks/>
            </p:cNvSpPr>
            <p:nvPr/>
          </p:nvSpPr>
          <p:spPr bwMode="auto">
            <a:xfrm>
              <a:off x="1728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72" name="Rectangle 63"/>
            <p:cNvSpPr>
              <a:spLocks/>
            </p:cNvSpPr>
            <p:nvPr/>
          </p:nvSpPr>
          <p:spPr bwMode="auto">
            <a:xfrm>
              <a:off x="2016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73" name="Rectangle 64"/>
            <p:cNvSpPr>
              <a:spLocks/>
            </p:cNvSpPr>
            <p:nvPr/>
          </p:nvSpPr>
          <p:spPr bwMode="auto">
            <a:xfrm>
              <a:off x="2304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74" name="Rectangle 65"/>
            <p:cNvSpPr>
              <a:spLocks/>
            </p:cNvSpPr>
            <p:nvPr/>
          </p:nvSpPr>
          <p:spPr bwMode="auto">
            <a:xfrm>
              <a:off x="2592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75" name="Rectangle 66"/>
            <p:cNvSpPr>
              <a:spLocks/>
            </p:cNvSpPr>
            <p:nvPr/>
          </p:nvSpPr>
          <p:spPr bwMode="auto">
            <a:xfrm>
              <a:off x="2880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76" name="Rectangle 67"/>
            <p:cNvSpPr>
              <a:spLocks/>
            </p:cNvSpPr>
            <p:nvPr/>
          </p:nvSpPr>
          <p:spPr bwMode="auto">
            <a:xfrm>
              <a:off x="3168" y="384"/>
              <a:ext cx="288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fr-FR"/>
            </a:p>
          </p:txBody>
        </p:sp>
        <p:sp>
          <p:nvSpPr>
            <p:cNvPr id="19477" name="Line 68"/>
            <p:cNvSpPr>
              <a:spLocks noChangeShapeType="1"/>
            </p:cNvSpPr>
            <p:nvPr/>
          </p:nvSpPr>
          <p:spPr bwMode="auto">
            <a:xfrm>
              <a:off x="480" y="0"/>
              <a:ext cx="672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8" name="Line 69"/>
            <p:cNvSpPr>
              <a:spLocks noChangeShapeType="1"/>
            </p:cNvSpPr>
            <p:nvPr/>
          </p:nvSpPr>
          <p:spPr bwMode="auto">
            <a:xfrm flipH="1">
              <a:off x="2112" y="0"/>
              <a:ext cx="1008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9" name="Rectangle 70"/>
            <p:cNvSpPr>
              <a:spLocks/>
            </p:cNvSpPr>
            <p:nvPr/>
          </p:nvSpPr>
          <p:spPr bwMode="auto">
            <a:xfrm>
              <a:off x="1212" y="57"/>
              <a:ext cx="777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cs typeface="Times New Roman" pitchFamily="18" charset="0"/>
                </a:rPr>
                <a:t>concatenate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365056" presetClass="entr" presetSubtype="3393360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6365056" presetClass="entr" presetSubtype="3635972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6365056" presetClass="entr" presetSubtype="339340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6365056" presetClass="entr" presetSubtype="3706952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77838"/>
            <a:ext cx="7772400" cy="1076325"/>
          </a:xfrm>
        </p:spPr>
        <p:txBody>
          <a:bodyPr rIns="132080"/>
          <a:lstStyle/>
          <a:p>
            <a:pPr eaLnBrk="1" hangingPunct="1"/>
            <a:r>
              <a:rPr lang="en-US" b="1" smtClean="0">
                <a:latin typeface="Courier New" charset="0"/>
                <a:cs typeface="Courier New" charset="0"/>
                <a:sym typeface="Courier New" charset="0"/>
              </a:rPr>
              <a:t>QuickSort</a:t>
            </a:r>
            <a:r>
              <a:rPr lang="en-US" smtClean="0"/>
              <a:t> Questions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841BDA4-DCA1-4124-8289-260FB0C7D126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554163"/>
            <a:ext cx="3916363" cy="4676775"/>
          </a:xfrm>
        </p:spPr>
        <p:txBody>
          <a:bodyPr rIns="132080"/>
          <a:lstStyle/>
          <a:p>
            <a:pPr marL="209550" indent="-169863" eaLnBrk="1" hangingPunct="1"/>
            <a:r>
              <a:rPr lang="en-US" smtClean="0"/>
              <a:t>Key problems</a:t>
            </a:r>
          </a:p>
          <a:p>
            <a:pPr marL="493713" lvl="1" indent="-169863" eaLnBrk="1" hangingPunct="1"/>
            <a:r>
              <a:rPr lang="en-US" sz="2000" smtClean="0"/>
              <a:t>How should we choose a </a:t>
            </a:r>
            <a:r>
              <a:rPr lang="en-US" sz="2000" i="1" smtClean="0"/>
              <a:t>pivot</a:t>
            </a:r>
            <a:r>
              <a:rPr lang="en-US" sz="2000" smtClean="0"/>
              <a:t>?</a:t>
            </a:r>
          </a:p>
          <a:p>
            <a:pPr marL="493713" lvl="1" indent="-169863" eaLnBrk="1" hangingPunct="1"/>
            <a:r>
              <a:rPr lang="en-US" sz="2000" smtClean="0"/>
              <a:t>How do we </a:t>
            </a:r>
            <a:r>
              <a:rPr lang="en-US" sz="2000" i="1" smtClean="0"/>
              <a:t>partition</a:t>
            </a:r>
            <a:r>
              <a:rPr lang="en-US" sz="2000" smtClean="0"/>
              <a:t> an array in place?</a:t>
            </a:r>
          </a:p>
          <a:p>
            <a:pPr marL="493713" lvl="1" indent="-169863" eaLnBrk="1" hangingPunct="1"/>
            <a:endParaRPr lang="en-US" sz="1800" smtClean="0"/>
          </a:p>
          <a:p>
            <a:pPr marL="493713" lvl="1" indent="-169863" eaLnBrk="1" hangingPunct="1"/>
            <a:endParaRPr lang="en-US" sz="1800" smtClean="0"/>
          </a:p>
          <a:p>
            <a:pPr marL="209550" indent="-169863" eaLnBrk="1" hangingPunct="1"/>
            <a:r>
              <a:rPr lang="en-US" smtClean="0"/>
              <a:t>Partitioning in place</a:t>
            </a:r>
          </a:p>
          <a:p>
            <a:pPr marL="493713" lvl="1" indent="-169863" eaLnBrk="1" hangingPunct="1"/>
            <a:r>
              <a:rPr lang="en-US" sz="2000" smtClean="0"/>
              <a:t>Can be done in O(n)</a:t>
            </a:r>
          </a:p>
        </p:txBody>
      </p:sp>
      <p:sp>
        <p:nvSpPr>
          <p:cNvPr id="20485" name="Rectangle 3"/>
          <p:cNvSpPr>
            <a:spLocks/>
          </p:cNvSpPr>
          <p:nvPr/>
        </p:nvSpPr>
        <p:spPr bwMode="auto">
          <a:xfrm>
            <a:off x="4648200" y="1554163"/>
            <a:ext cx="3810000" cy="370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spcBef>
                <a:spcPts val="450"/>
              </a:spcBef>
              <a:buClr>
                <a:srgbClr val="0033CC"/>
              </a:buClr>
              <a:buSzPct val="100000"/>
              <a:buFont typeface="Wingdings" pitchFamily="2" charset="2"/>
              <a:buChar char=""/>
            </a:pP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Choosing a pivot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pitchFamily="2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Ideal pivot is the median, since this splits array in half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pitchFamily="2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Computing the median of an unsorted array is O(n), but algorithm is quite complicated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pitchFamily="2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Popular heuristics:</a:t>
            </a:r>
          </a:p>
          <a:p>
            <a:pPr marL="209550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pitchFamily="2" charset="2"/>
              <a:buChar char="w"/>
            </a:pPr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Use first value in array (usually not a good choice)</a:t>
            </a:r>
          </a:p>
          <a:p>
            <a:pPr marL="209550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pitchFamily="2" charset="2"/>
              <a:buChar char="w"/>
            </a:pPr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Use middle value in array</a:t>
            </a:r>
          </a:p>
          <a:p>
            <a:pPr marL="209550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pitchFamily="2" charset="2"/>
              <a:buChar char="w"/>
            </a:pPr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Use median of first, last, and middle values in array</a:t>
            </a:r>
          </a:p>
          <a:p>
            <a:pPr marL="209550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pitchFamily="2" charset="2"/>
              <a:buChar char="w"/>
            </a:pPr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Choose a random element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Heap Sort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Insert all elements into a heap</a:t>
            </a:r>
          </a:p>
          <a:p>
            <a:r>
              <a:rPr lang="en-US" smtClean="0"/>
              <a:t>Extract all elements from the heap</a:t>
            </a:r>
          </a:p>
          <a:p>
            <a:pPr lvl="1"/>
            <a:r>
              <a:rPr lang="en-US" smtClean="0"/>
              <a:t>Each extraction returns the next largest element; they come out in sorted order!</a:t>
            </a:r>
          </a:p>
          <a:p>
            <a:r>
              <a:rPr lang="en-US" smtClean="0"/>
              <a:t>Heap insert and extract are </a:t>
            </a:r>
            <a:r>
              <a:rPr lang="en-US" b="1" smtClean="0"/>
              <a:t>O(log n)</a:t>
            </a:r>
          </a:p>
          <a:p>
            <a:pPr lvl="1"/>
            <a:r>
              <a:rPr lang="en-US" smtClean="0"/>
              <a:t>Repeated for </a:t>
            </a:r>
            <a:r>
              <a:rPr lang="en-US" i="1" smtClean="0"/>
              <a:t>n</a:t>
            </a:r>
            <a:r>
              <a:rPr lang="en-US" smtClean="0"/>
              <a:t> elements, we have </a:t>
            </a:r>
            <a:r>
              <a:rPr lang="en-US" b="1" smtClean="0"/>
              <a:t>O(n log n)</a:t>
            </a:r>
            <a:r>
              <a:rPr lang="en-US" smtClean="0"/>
              <a:t> worst-case runtime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Graphs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8"/>
            <a:ext cx="7239000" cy="4919472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Set of vertices (or nodes) V, set of edges E</a:t>
            </a:r>
          </a:p>
          <a:p>
            <a:r>
              <a:rPr lang="en-US" smtClean="0"/>
              <a:t>Number of vertices </a:t>
            </a:r>
            <a:r>
              <a:rPr lang="en-US" b="1" smtClean="0"/>
              <a:t>n = |V|</a:t>
            </a:r>
          </a:p>
          <a:p>
            <a:r>
              <a:rPr lang="en-US" smtClean="0"/>
              <a:t>Number of edges </a:t>
            </a:r>
            <a:r>
              <a:rPr lang="en-US" b="1" smtClean="0"/>
              <a:t>m = |E|</a:t>
            </a:r>
          </a:p>
          <a:p>
            <a:pPr lvl="1"/>
            <a:r>
              <a:rPr lang="en-US" smtClean="0"/>
              <a:t>Upper bound O(n</a:t>
            </a:r>
            <a:r>
              <a:rPr lang="en-US" baseline="30000" smtClean="0"/>
              <a:t>2</a:t>
            </a:r>
            <a:r>
              <a:rPr lang="en-US" smtClean="0"/>
              <a:t>) on number of edges</a:t>
            </a:r>
          </a:p>
          <a:p>
            <a:pPr lvl="2"/>
            <a:r>
              <a:rPr lang="en-US" smtClean="0"/>
              <a:t>A </a:t>
            </a:r>
            <a:r>
              <a:rPr lang="en-US" b="1" smtClean="0"/>
              <a:t>complete</a:t>
            </a:r>
            <a:r>
              <a:rPr lang="en-US" smtClean="0"/>
              <a:t> graph has m = n(n-1)/2</a:t>
            </a:r>
          </a:p>
          <a:p>
            <a:r>
              <a:rPr lang="en-US" smtClean="0"/>
              <a:t>Directed or undirected</a:t>
            </a:r>
          </a:p>
          <a:p>
            <a:pPr lvl="1"/>
            <a:r>
              <a:rPr lang="en-US" smtClean="0"/>
              <a:t>Directed edges have distinct </a:t>
            </a:r>
            <a:r>
              <a:rPr lang="en-US" b="1" smtClean="0"/>
              <a:t>head</a:t>
            </a:r>
            <a:r>
              <a:rPr lang="en-US" smtClean="0"/>
              <a:t> and </a:t>
            </a:r>
            <a:r>
              <a:rPr lang="en-US" b="1" smtClean="0"/>
              <a:t>tail</a:t>
            </a:r>
            <a:endParaRPr lang="en-US" smtClean="0"/>
          </a:p>
          <a:p>
            <a:r>
              <a:rPr lang="en-US" smtClean="0"/>
              <a:t>Weighted edges</a:t>
            </a:r>
          </a:p>
          <a:p>
            <a:r>
              <a:rPr lang="en-US" smtClean="0"/>
              <a:t>Cycles and paths</a:t>
            </a:r>
          </a:p>
          <a:p>
            <a:r>
              <a:rPr lang="en-US" smtClean="0"/>
              <a:t>Connected components</a:t>
            </a:r>
          </a:p>
          <a:p>
            <a:r>
              <a:rPr lang="en-US" smtClean="0"/>
              <a:t>DAGs </a:t>
            </a:r>
          </a:p>
          <a:p>
            <a:r>
              <a:rPr lang="en-US" smtClean="0"/>
              <a:t>Degree of a node (in- and out- degree for directed graphs)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Representation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You should be able to write a </a:t>
            </a:r>
            <a:r>
              <a:rPr lang="en-US" i="1" smtClean="0"/>
              <a:t>Vertex</a:t>
            </a:r>
            <a:r>
              <a:rPr lang="en-US" smtClean="0"/>
              <a:t> class in Java and implement standard graph algorithms using this class</a:t>
            </a:r>
          </a:p>
          <a:p>
            <a:r>
              <a:rPr lang="en-US" b="1" smtClean="0"/>
              <a:t>However, </a:t>
            </a:r>
            <a:r>
              <a:rPr lang="en-US" smtClean="0"/>
              <a:t>understanding the algorithms is much more important than memorizing their code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Topological Sort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A topological sort is a </a:t>
            </a:r>
            <a:r>
              <a:rPr lang="en-US" b="1" smtClean="0"/>
              <a:t>partial orde</a:t>
            </a:r>
            <a:r>
              <a:rPr lang="en-US" smtClean="0"/>
              <a:t>r on the vertices of a DAG</a:t>
            </a:r>
          </a:p>
          <a:p>
            <a:pPr lvl="1"/>
            <a:r>
              <a:rPr lang="en-US" b="1" smtClean="0"/>
              <a:t>Definition:</a:t>
            </a:r>
            <a:r>
              <a:rPr lang="en-US" smtClean="0"/>
              <a:t> If vertex A comes before B in topological sort order, then </a:t>
            </a:r>
            <a:r>
              <a:rPr lang="en-US" i="1" smtClean="0"/>
              <a:t>there is no path from B to A</a:t>
            </a:r>
          </a:p>
          <a:p>
            <a:pPr lvl="1"/>
            <a:r>
              <a:rPr lang="en-US" smtClean="0"/>
              <a:t>A DAG can have many topological sort orderings; they aren’t necessarily unique (except, say, for a singly linked list)</a:t>
            </a:r>
          </a:p>
          <a:p>
            <a:r>
              <a:rPr lang="en-US" smtClean="0"/>
              <a:t>No topological sort possible for a graph that contains cycles</a:t>
            </a:r>
          </a:p>
          <a:p>
            <a:r>
              <a:rPr lang="en-US" smtClean="0"/>
              <a:t>One algorithm for topological sorting:</a:t>
            </a:r>
          </a:p>
          <a:p>
            <a:pPr lvl="1"/>
            <a:r>
              <a:rPr lang="en-US" smtClean="0"/>
              <a:t>Iteratively remove nodes with no incoming edges until all nodes removed </a:t>
            </a:r>
            <a:r>
              <a:rPr lang="en-US" smtClean="0">
                <a:solidFill>
                  <a:schemeClr val="bg1">
                    <a:lumMod val="75000"/>
                  </a:schemeClr>
                </a:solidFill>
              </a:rPr>
              <a:t>(see next slide)</a:t>
            </a:r>
          </a:p>
          <a:p>
            <a:pPr lvl="1"/>
            <a:r>
              <a:rPr lang="en-US" smtClean="0"/>
              <a:t>Can be used to find cycles in a directed graph</a:t>
            </a:r>
          </a:p>
          <a:p>
            <a:pPr lvl="2"/>
            <a:r>
              <a:rPr lang="en-US" smtClean="0"/>
              <a:t>If no remaining node has no incoming edges, there must be a cycle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Topological Sorting</a:t>
            </a:r>
            <a:endParaRPr lang="en-US"/>
          </a:p>
        </p:txBody>
      </p:sp>
      <p:cxnSp>
        <p:nvCxnSpPr>
          <p:cNvPr id="6" name="Straight Arrow Connector 5"/>
          <p:cNvCxnSpPr>
            <a:stCxn id="10" idx="4"/>
            <a:endCxn id="9" idx="0"/>
          </p:cNvCxnSpPr>
          <p:nvPr/>
        </p:nvCxnSpPr>
        <p:spPr>
          <a:xfrm rot="5400000">
            <a:off x="2590800" y="48768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7620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A</a:t>
            </a:r>
            <a:endParaRPr lang="en-US" sz="3600"/>
          </a:p>
        </p:txBody>
      </p:sp>
      <p:sp>
        <p:nvSpPr>
          <p:cNvPr id="8" name="Oval 7"/>
          <p:cNvSpPr/>
          <p:nvPr/>
        </p:nvSpPr>
        <p:spPr>
          <a:xfrm>
            <a:off x="2590800" y="1676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B</a:t>
            </a:r>
          </a:p>
        </p:txBody>
      </p:sp>
      <p:sp>
        <p:nvSpPr>
          <p:cNvPr id="9" name="Oval 8"/>
          <p:cNvSpPr/>
          <p:nvPr/>
        </p:nvSpPr>
        <p:spPr>
          <a:xfrm>
            <a:off x="2590800" y="53340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10" name="Oval 9"/>
          <p:cNvSpPr/>
          <p:nvPr/>
        </p:nvSpPr>
        <p:spPr>
          <a:xfrm>
            <a:off x="25908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11" name="Oval 10"/>
          <p:cNvSpPr/>
          <p:nvPr/>
        </p:nvSpPr>
        <p:spPr>
          <a:xfrm>
            <a:off x="44196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C</a:t>
            </a:r>
          </a:p>
        </p:txBody>
      </p:sp>
      <p:cxnSp>
        <p:nvCxnSpPr>
          <p:cNvPr id="12" name="Straight Arrow Connector 11"/>
          <p:cNvCxnSpPr>
            <a:stCxn id="7" idx="7"/>
            <a:endCxn id="8" idx="3"/>
          </p:cNvCxnSpPr>
          <p:nvPr/>
        </p:nvCxnSpPr>
        <p:spPr>
          <a:xfrm rot="5400000" flipH="1" flipV="1">
            <a:off x="1542489" y="24568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4"/>
            <a:endCxn id="10" idx="0"/>
          </p:cNvCxnSpPr>
          <p:nvPr/>
        </p:nvCxnSpPr>
        <p:spPr>
          <a:xfrm rot="5400000">
            <a:off x="2590800" y="3048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5"/>
            <a:endCxn id="11" idx="1"/>
          </p:cNvCxnSpPr>
          <p:nvPr/>
        </p:nvCxnSpPr>
        <p:spPr>
          <a:xfrm rot="16200000" flipH="1">
            <a:off x="3371289" y="24568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3"/>
            <a:endCxn id="9" idx="7"/>
          </p:cNvCxnSpPr>
          <p:nvPr/>
        </p:nvCxnSpPr>
        <p:spPr>
          <a:xfrm rot="5400000">
            <a:off x="3371289" y="42856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5"/>
            <a:endCxn id="9" idx="1"/>
          </p:cNvCxnSpPr>
          <p:nvPr/>
        </p:nvCxnSpPr>
        <p:spPr>
          <a:xfrm rot="16200000" flipH="1">
            <a:off x="1542489" y="42856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9624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A</a:t>
            </a:r>
            <a:endParaRPr lang="en-US" sz="3600"/>
          </a:p>
        </p:txBody>
      </p:sp>
      <p:sp>
        <p:nvSpPr>
          <p:cNvPr id="21" name="Oval 20"/>
          <p:cNvSpPr/>
          <p:nvPr/>
        </p:nvSpPr>
        <p:spPr>
          <a:xfrm>
            <a:off x="48768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B</a:t>
            </a:r>
          </a:p>
        </p:txBody>
      </p:sp>
      <p:sp>
        <p:nvSpPr>
          <p:cNvPr id="22" name="Oval 21"/>
          <p:cNvSpPr/>
          <p:nvPr/>
        </p:nvSpPr>
        <p:spPr>
          <a:xfrm>
            <a:off x="67056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23" name="Oval 22"/>
          <p:cNvSpPr/>
          <p:nvPr/>
        </p:nvSpPr>
        <p:spPr>
          <a:xfrm>
            <a:off x="76200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24" name="Oval 23"/>
          <p:cNvSpPr/>
          <p:nvPr/>
        </p:nvSpPr>
        <p:spPr>
          <a:xfrm>
            <a:off x="57912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20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Big-O notation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For the prelim, you should know…</a:t>
            </a:r>
          </a:p>
          <a:p>
            <a:pPr lvl="1"/>
            <a:r>
              <a:rPr lang="en-US" smtClean="0"/>
              <a:t>How to estimate the Big-O worst case runtimes of basic algorithms (written in Java or </a:t>
            </a:r>
            <a:r>
              <a:rPr lang="en-US" err="1" smtClean="0"/>
              <a:t>pseudocode</a:t>
            </a:r>
            <a:r>
              <a:rPr lang="en-US" smtClean="0"/>
              <a:t>)</a:t>
            </a:r>
          </a:p>
          <a:p>
            <a:pPr lvl="2"/>
            <a:r>
              <a:rPr lang="en-US" smtClean="0"/>
              <a:t>Count the operations</a:t>
            </a:r>
          </a:p>
          <a:p>
            <a:pPr lvl="2"/>
            <a:r>
              <a:rPr lang="en-US" smtClean="0"/>
              <a:t>Loops tend to multiply the loop body operations by the loop counter</a:t>
            </a:r>
          </a:p>
          <a:p>
            <a:pPr lvl="2"/>
            <a:r>
              <a:rPr lang="en-US" smtClean="0"/>
              <a:t>Trees and divide-and-conquer algorithms tend to introduce </a:t>
            </a:r>
            <a:r>
              <a:rPr lang="en-US" i="1" smtClean="0"/>
              <a:t>log(n) </a:t>
            </a:r>
            <a:r>
              <a:rPr lang="en-US" smtClean="0"/>
              <a:t>as a factor in the complexity</a:t>
            </a:r>
          </a:p>
          <a:p>
            <a:pPr lvl="2"/>
            <a:r>
              <a:rPr lang="en-US" smtClean="0"/>
              <a:t>Basic recursive algorithms, i.e., binary search or </a:t>
            </a:r>
            <a:r>
              <a:rPr lang="en-US" err="1" smtClean="0"/>
              <a:t>mergesort</a:t>
            </a:r>
            <a:endParaRPr lang="en-US" smtClean="0"/>
          </a:p>
          <a:p>
            <a:pPr lvl="2"/>
            <a:endParaRPr lang="en-US" smtClean="0"/>
          </a:p>
          <a:p>
            <a:pPr lvl="2"/>
            <a:endParaRPr lang="en-US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Searching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Works on directed and undirected graphs</a:t>
            </a:r>
          </a:p>
          <a:p>
            <a:r>
              <a:rPr lang="en-US" smtClean="0"/>
              <a:t>You have a start vertex which you visit first</a:t>
            </a:r>
          </a:p>
          <a:p>
            <a:r>
              <a:rPr lang="en-US" smtClean="0"/>
              <a:t>You want to visit all vertices reachable from the start vertex</a:t>
            </a:r>
          </a:p>
          <a:p>
            <a:pPr lvl="1"/>
            <a:r>
              <a:rPr lang="en-US" smtClean="0"/>
              <a:t>For directed graphs, depending on your start vertex, some vertices may not be reachable</a:t>
            </a:r>
          </a:p>
          <a:p>
            <a:r>
              <a:rPr lang="en-US" smtClean="0"/>
              <a:t>You can traverse an edge from an already visited vertex to another vertex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Searching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Why is choosing any path on a graph risky?</a:t>
            </a:r>
          </a:p>
          <a:p>
            <a:pPr lvl="1"/>
            <a:r>
              <a:rPr lang="en-US" smtClean="0"/>
              <a:t>Cycles!</a:t>
            </a:r>
          </a:p>
          <a:p>
            <a:pPr lvl="1"/>
            <a:r>
              <a:rPr lang="en-US" smtClean="0"/>
              <a:t>Could traverse a cycle forever</a:t>
            </a:r>
          </a:p>
          <a:p>
            <a:r>
              <a:rPr lang="en-US" smtClean="0"/>
              <a:t>Need to </a:t>
            </a:r>
            <a:r>
              <a:rPr lang="en-US" smtClean="0"/>
              <a:t>keep </a:t>
            </a:r>
            <a:r>
              <a:rPr lang="en-US" smtClean="0"/>
              <a:t>track of vertices already visited</a:t>
            </a:r>
          </a:p>
          <a:p>
            <a:pPr lvl="1"/>
            <a:r>
              <a:rPr lang="en-US" smtClean="0"/>
              <a:t>No cycles if you do not visit a vertex twice</a:t>
            </a:r>
          </a:p>
          <a:p>
            <a:r>
              <a:rPr lang="en-US" smtClean="0"/>
              <a:t>Might also help to keep track of all unvisited vertices you can visit from a visited vertex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Searching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Add the start vertex to the collection of vertices to visit</a:t>
            </a:r>
          </a:p>
          <a:p>
            <a:r>
              <a:rPr lang="en-US" smtClean="0"/>
              <a:t>Pick a vertex from the collection to visit</a:t>
            </a:r>
          </a:p>
          <a:p>
            <a:pPr lvl="1"/>
            <a:r>
              <a:rPr lang="en-US" smtClean="0"/>
              <a:t>If you have already visited it, do nothing</a:t>
            </a:r>
          </a:p>
          <a:p>
            <a:pPr lvl="1"/>
            <a:r>
              <a:rPr lang="en-US" smtClean="0"/>
              <a:t>If you have not visited it:</a:t>
            </a:r>
          </a:p>
          <a:p>
            <a:pPr lvl="2"/>
            <a:r>
              <a:rPr lang="en-US" smtClean="0"/>
              <a:t>Visit that vertex</a:t>
            </a:r>
          </a:p>
          <a:p>
            <a:pPr lvl="2"/>
            <a:r>
              <a:rPr lang="en-US" smtClean="0"/>
              <a:t>Follow its edges to neighboring vertices</a:t>
            </a:r>
          </a:p>
          <a:p>
            <a:pPr lvl="2"/>
            <a:r>
              <a:rPr lang="en-US" smtClean="0"/>
              <a:t>Add unvisited neighboring vertices to the set to visit</a:t>
            </a:r>
          </a:p>
          <a:p>
            <a:pPr lvl="2"/>
            <a:r>
              <a:rPr lang="en-US" smtClean="0"/>
              <a:t>(You may add the same unvisited vertex twice)</a:t>
            </a:r>
          </a:p>
          <a:p>
            <a:r>
              <a:rPr lang="en-US" smtClean="0"/>
              <a:t>Repeat until there are no more vertices to visit</a:t>
            </a:r>
          </a:p>
          <a:p>
            <a:pPr lvl="1"/>
            <a:endParaRPr lang="en-US" smtClean="0"/>
          </a:p>
          <a:p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Searching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Runtime analysis</a:t>
            </a:r>
          </a:p>
          <a:p>
            <a:pPr lvl="1"/>
            <a:r>
              <a:rPr lang="en-US" smtClean="0"/>
              <a:t>Visit each vertex only once</a:t>
            </a:r>
          </a:p>
          <a:p>
            <a:pPr lvl="1"/>
            <a:r>
              <a:rPr lang="en-US" smtClean="0"/>
              <a:t>When you visit a vertex, you traverse its edges</a:t>
            </a:r>
          </a:p>
          <a:p>
            <a:pPr lvl="2"/>
            <a:r>
              <a:rPr lang="en-US" smtClean="0"/>
              <a:t>You traverse all edges once on a directed graph</a:t>
            </a:r>
          </a:p>
          <a:p>
            <a:pPr lvl="2"/>
            <a:r>
              <a:rPr lang="en-US" smtClean="0"/>
              <a:t>Twice on an undirected graph</a:t>
            </a:r>
          </a:p>
          <a:p>
            <a:pPr lvl="1"/>
            <a:r>
              <a:rPr lang="en-US" smtClean="0"/>
              <a:t>At worst, you add a new vertex to the collection to visit for each edge (collection has size of O(m))</a:t>
            </a:r>
          </a:p>
          <a:p>
            <a:pPr lvl="1"/>
            <a:r>
              <a:rPr lang="en-US" smtClean="0"/>
              <a:t>Lower bound is Ω(n + m)</a:t>
            </a:r>
          </a:p>
          <a:p>
            <a:pPr lvl="2"/>
            <a:r>
              <a:rPr lang="en-US" smtClean="0"/>
              <a:t>Actual results depends on cost to add/delete vertices to/from the collection of vertices to visit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Searching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Depth-first search and breadth-first search are two graph searching algorithms</a:t>
            </a:r>
          </a:p>
          <a:p>
            <a:r>
              <a:rPr lang="en-US" smtClean="0"/>
              <a:t>DFS pushes vertices to visit onto a stack</a:t>
            </a:r>
          </a:p>
          <a:p>
            <a:pPr lvl="1"/>
            <a:r>
              <a:rPr lang="en-US" smtClean="0"/>
              <a:t>Examines a vertex by popping it off the stack</a:t>
            </a:r>
          </a:p>
          <a:p>
            <a:r>
              <a:rPr lang="en-US" smtClean="0"/>
              <a:t>BFS uses a queue instead</a:t>
            </a:r>
          </a:p>
          <a:p>
            <a:r>
              <a:rPr lang="en-US" smtClean="0"/>
              <a:t>Both have O(n + m) running time</a:t>
            </a:r>
          </a:p>
          <a:p>
            <a:pPr lvl="1"/>
            <a:r>
              <a:rPr lang="en-US" smtClean="0"/>
              <a:t>Push/</a:t>
            </a:r>
            <a:r>
              <a:rPr lang="en-US" err="1"/>
              <a:t>e</a:t>
            </a:r>
            <a:r>
              <a:rPr lang="en-US" err="1" smtClean="0"/>
              <a:t>nqueue</a:t>
            </a:r>
            <a:r>
              <a:rPr lang="en-US" smtClean="0"/>
              <a:t> and pop/</a:t>
            </a:r>
            <a:r>
              <a:rPr lang="en-US" err="1" smtClean="0"/>
              <a:t>dequeue</a:t>
            </a:r>
            <a:r>
              <a:rPr lang="en-US" smtClean="0"/>
              <a:t> have O(1) time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Searching: </a:t>
            </a:r>
            <a:r>
              <a:rPr lang="en-US" err="1" smtClean="0"/>
              <a:t>Pseudocode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8305800" cy="3276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Node search(Node </a:t>
            </a:r>
            <a:r>
              <a:rPr lang="en-US" sz="1600" err="1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startNode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, List&lt;Node&gt; 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nodes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) { 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BagType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&lt;Node&gt; 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bag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60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BagType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&lt;Node&gt;();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Set&lt;Node&gt; 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visited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= new Set&lt;Node&gt;();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bag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.insert(</a:t>
            </a:r>
            <a:r>
              <a:rPr lang="en-US" sz="1600" err="1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startNode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while(!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bag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.isEmpty()) {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err="1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bag</a:t>
            </a:r>
            <a:r>
              <a:rPr lang="en-US" sz="1600" err="1" smtClean="0">
                <a:latin typeface="Courier New" pitchFamily="49" charset="0"/>
                <a:cs typeface="Courier New" pitchFamily="49" charset="0"/>
              </a:rPr>
              <a:t>.extract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	if(</a:t>
            </a:r>
            <a:r>
              <a:rPr lang="en-US" sz="1600" err="1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visited</a:t>
            </a:r>
            <a:r>
              <a:rPr lang="en-US" sz="1600" err="1" smtClean="0">
                <a:latin typeface="Courier New" pitchFamily="49" charset="0"/>
                <a:cs typeface="Courier New" pitchFamily="49" charset="0"/>
              </a:rPr>
              <a:t>.contains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		continue;     </a:t>
            </a:r>
            <a:r>
              <a:rPr lang="en-US" sz="160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// Already visited</a:t>
            </a:r>
          </a:p>
          <a:p>
            <a:pPr>
              <a:buNone/>
            </a:pPr>
            <a:r>
              <a:rPr lang="en-US" sz="160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if(</a:t>
            </a:r>
            <a:r>
              <a:rPr lang="en-US" sz="1600" i="1" smtClean="0">
                <a:latin typeface="Courier New" pitchFamily="49" charset="0"/>
                <a:cs typeface="Courier New" pitchFamily="49" charset="0"/>
              </a:rPr>
              <a:t>found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)) 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		return 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// Search has found its goal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err="1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visited</a:t>
            </a:r>
            <a:r>
              <a:rPr lang="en-US" sz="1600" err="1" smtClean="0">
                <a:latin typeface="Courier New" pitchFamily="49" charset="0"/>
                <a:cs typeface="Courier New" pitchFamily="49" charset="0"/>
              </a:rPr>
              <a:t>.add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lang="en-US" sz="160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// Mark node as visited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	for(Node 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neighbor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: </a:t>
            </a:r>
            <a:r>
              <a:rPr lang="en-US" sz="1600" err="1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node</a:t>
            </a:r>
            <a:r>
              <a:rPr lang="en-US" sz="1600" err="1" smtClean="0">
                <a:latin typeface="Courier New" pitchFamily="49" charset="0"/>
                <a:cs typeface="Courier New" pitchFamily="49" charset="0"/>
              </a:rPr>
              <a:t>.getNeighbors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err="1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bag</a:t>
            </a:r>
            <a:r>
              <a:rPr lang="en-US" sz="1600" err="1" smtClean="0">
                <a:latin typeface="Courier New" pitchFamily="49" charset="0"/>
                <a:cs typeface="Courier New" pitchFamily="49" charset="0"/>
              </a:rPr>
              <a:t>.insert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smtClean="0">
                <a:solidFill>
                  <a:srgbClr val="92D050"/>
                </a:solidFill>
                <a:latin typeface="Courier New" pitchFamily="49" charset="0"/>
                <a:cs typeface="Courier New" pitchFamily="49" charset="0"/>
              </a:rPr>
              <a:t>neighbor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60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5303837"/>
            <a:ext cx="7239000" cy="1020763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mtClean="0"/>
              <a:t>If generic type </a:t>
            </a:r>
            <a:r>
              <a:rPr lang="en-US" i="1" err="1" smtClean="0"/>
              <a:t>BagType</a:t>
            </a:r>
            <a:r>
              <a:rPr lang="en-US" smtClean="0"/>
              <a:t> is a Queue, this is BFS</a:t>
            </a:r>
          </a:p>
          <a:p>
            <a:pPr>
              <a:buNone/>
            </a:pPr>
            <a:r>
              <a:rPr lang="en-US" smtClean="0"/>
              <a:t>If it’s a Stack, this is DFS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Searching: DFS</a:t>
            </a:r>
            <a:endParaRPr lang="en-US"/>
          </a:p>
        </p:txBody>
      </p:sp>
      <p:cxnSp>
        <p:nvCxnSpPr>
          <p:cNvPr id="21" name="Straight Arrow Connector 20"/>
          <p:cNvCxnSpPr>
            <a:stCxn id="9" idx="4"/>
            <a:endCxn id="8" idx="0"/>
          </p:cNvCxnSpPr>
          <p:nvPr/>
        </p:nvCxnSpPr>
        <p:spPr>
          <a:xfrm rot="5400000">
            <a:off x="2590800" y="48768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7620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A</a:t>
            </a:r>
            <a:endParaRPr lang="en-US" sz="3600"/>
          </a:p>
        </p:txBody>
      </p:sp>
      <p:sp>
        <p:nvSpPr>
          <p:cNvPr id="7" name="Oval 6"/>
          <p:cNvSpPr/>
          <p:nvPr/>
        </p:nvSpPr>
        <p:spPr>
          <a:xfrm>
            <a:off x="2590800" y="1676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590800" y="53340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9" name="Oval 8"/>
          <p:cNvSpPr/>
          <p:nvPr/>
        </p:nvSpPr>
        <p:spPr>
          <a:xfrm>
            <a:off x="25908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10" name="Oval 9"/>
          <p:cNvSpPr/>
          <p:nvPr/>
        </p:nvSpPr>
        <p:spPr>
          <a:xfrm>
            <a:off x="44196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C</a:t>
            </a:r>
          </a:p>
        </p:txBody>
      </p:sp>
      <p:cxnSp>
        <p:nvCxnSpPr>
          <p:cNvPr id="12" name="Straight Arrow Connector 11"/>
          <p:cNvCxnSpPr>
            <a:stCxn id="5" idx="7"/>
            <a:endCxn id="7" idx="3"/>
          </p:cNvCxnSpPr>
          <p:nvPr/>
        </p:nvCxnSpPr>
        <p:spPr>
          <a:xfrm rot="5400000" flipH="1" flipV="1">
            <a:off x="1542489" y="24568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4"/>
            <a:endCxn id="9" idx="0"/>
          </p:cNvCxnSpPr>
          <p:nvPr/>
        </p:nvCxnSpPr>
        <p:spPr>
          <a:xfrm rot="5400000">
            <a:off x="2590800" y="3048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5"/>
            <a:endCxn id="10" idx="1"/>
          </p:cNvCxnSpPr>
          <p:nvPr/>
        </p:nvCxnSpPr>
        <p:spPr>
          <a:xfrm rot="16200000" flipH="1">
            <a:off x="3371289" y="24568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3"/>
            <a:endCxn id="8" idx="7"/>
          </p:cNvCxnSpPr>
          <p:nvPr/>
        </p:nvCxnSpPr>
        <p:spPr>
          <a:xfrm rot="5400000">
            <a:off x="3371289" y="42856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1"/>
            <a:endCxn id="5" idx="5"/>
          </p:cNvCxnSpPr>
          <p:nvPr/>
        </p:nvCxnSpPr>
        <p:spPr>
          <a:xfrm rot="16200000" flipV="1">
            <a:off x="1542489" y="42856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6858000" y="51816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∅-A</a:t>
            </a:r>
            <a:endParaRPr lang="en-US" sz="3600"/>
          </a:p>
        </p:txBody>
      </p:sp>
      <p:sp>
        <p:nvSpPr>
          <p:cNvPr id="64" name="Rectangle 63"/>
          <p:cNvSpPr/>
          <p:nvPr/>
        </p:nvSpPr>
        <p:spPr>
          <a:xfrm>
            <a:off x="6858000" y="51816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A-B</a:t>
            </a:r>
            <a:endParaRPr lang="en-US" sz="3600"/>
          </a:p>
        </p:txBody>
      </p:sp>
      <p:sp>
        <p:nvSpPr>
          <p:cNvPr id="62" name="Rectangle 61"/>
          <p:cNvSpPr/>
          <p:nvPr/>
        </p:nvSpPr>
        <p:spPr>
          <a:xfrm>
            <a:off x="6858000" y="51816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B-C</a:t>
            </a:r>
            <a:endParaRPr lang="en-US" sz="3600"/>
          </a:p>
        </p:txBody>
      </p:sp>
      <p:sp>
        <p:nvSpPr>
          <p:cNvPr id="63" name="Rectangle 62"/>
          <p:cNvSpPr/>
          <p:nvPr/>
        </p:nvSpPr>
        <p:spPr>
          <a:xfrm>
            <a:off x="6858000" y="44958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B-E</a:t>
            </a:r>
            <a:endParaRPr lang="en-US" sz="3600"/>
          </a:p>
        </p:txBody>
      </p:sp>
      <p:sp>
        <p:nvSpPr>
          <p:cNvPr id="65" name="Rectangle 64"/>
          <p:cNvSpPr/>
          <p:nvPr/>
        </p:nvSpPr>
        <p:spPr>
          <a:xfrm>
            <a:off x="6858000" y="44958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E-D</a:t>
            </a:r>
            <a:endParaRPr lang="en-US" sz="3600"/>
          </a:p>
        </p:txBody>
      </p:sp>
      <p:sp>
        <p:nvSpPr>
          <p:cNvPr id="66" name="Oval 65"/>
          <p:cNvSpPr/>
          <p:nvPr/>
        </p:nvSpPr>
        <p:spPr>
          <a:xfrm>
            <a:off x="39624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A</a:t>
            </a:r>
            <a:endParaRPr lang="en-US" sz="3600"/>
          </a:p>
        </p:txBody>
      </p:sp>
      <p:sp>
        <p:nvSpPr>
          <p:cNvPr id="67" name="Oval 66"/>
          <p:cNvSpPr/>
          <p:nvPr/>
        </p:nvSpPr>
        <p:spPr>
          <a:xfrm>
            <a:off x="48768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B</a:t>
            </a:r>
          </a:p>
        </p:txBody>
      </p:sp>
      <p:sp>
        <p:nvSpPr>
          <p:cNvPr id="68" name="Oval 67"/>
          <p:cNvSpPr/>
          <p:nvPr/>
        </p:nvSpPr>
        <p:spPr>
          <a:xfrm>
            <a:off x="57912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69" name="Oval 68"/>
          <p:cNvSpPr/>
          <p:nvPr/>
        </p:nvSpPr>
        <p:spPr>
          <a:xfrm>
            <a:off x="67056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70" name="Oval 69"/>
          <p:cNvSpPr/>
          <p:nvPr/>
        </p:nvSpPr>
        <p:spPr>
          <a:xfrm>
            <a:off x="76200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58000" y="60960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Stack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9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9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61" grpId="0" animBg="1"/>
      <p:bldP spid="64" grpId="0" animBg="1"/>
      <p:bldP spid="62" grpId="0" animBg="1"/>
      <p:bldP spid="62" grpId="1" animBg="1"/>
      <p:bldP spid="63" grpId="0" animBg="1"/>
      <p:bldP spid="65" grpId="0" animBg="1"/>
      <p:bldP spid="65" grpId="1" animBg="1"/>
      <p:bldP spid="66" grpId="0" animBg="1"/>
      <p:bldP spid="69" grpId="0" animBg="1"/>
      <p:bldP spid="7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Graph Searching: BFS</a:t>
            </a:r>
            <a:endParaRPr lang="en-US"/>
          </a:p>
        </p:txBody>
      </p:sp>
      <p:cxnSp>
        <p:nvCxnSpPr>
          <p:cNvPr id="7" name="Straight Arrow Connector 6"/>
          <p:cNvCxnSpPr>
            <a:stCxn id="11" idx="4"/>
            <a:endCxn id="10" idx="0"/>
          </p:cNvCxnSpPr>
          <p:nvPr/>
        </p:nvCxnSpPr>
        <p:spPr>
          <a:xfrm rot="5400000">
            <a:off x="2590800" y="48768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7620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A</a:t>
            </a:r>
            <a:endParaRPr lang="en-US" sz="3600"/>
          </a:p>
        </p:txBody>
      </p:sp>
      <p:sp>
        <p:nvSpPr>
          <p:cNvPr id="9" name="Oval 8"/>
          <p:cNvSpPr/>
          <p:nvPr/>
        </p:nvSpPr>
        <p:spPr>
          <a:xfrm>
            <a:off x="2590800" y="1676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2590800" y="53340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11" name="Oval 10"/>
          <p:cNvSpPr/>
          <p:nvPr/>
        </p:nvSpPr>
        <p:spPr>
          <a:xfrm>
            <a:off x="25908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12" name="Oval 11"/>
          <p:cNvSpPr/>
          <p:nvPr/>
        </p:nvSpPr>
        <p:spPr>
          <a:xfrm>
            <a:off x="4419600" y="3505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C</a:t>
            </a:r>
          </a:p>
        </p:txBody>
      </p:sp>
      <p:cxnSp>
        <p:nvCxnSpPr>
          <p:cNvPr id="13" name="Straight Arrow Connector 12"/>
          <p:cNvCxnSpPr>
            <a:stCxn id="8" idx="7"/>
            <a:endCxn id="9" idx="3"/>
          </p:cNvCxnSpPr>
          <p:nvPr/>
        </p:nvCxnSpPr>
        <p:spPr>
          <a:xfrm rot="5400000" flipH="1" flipV="1">
            <a:off x="1542489" y="24568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9" idx="4"/>
            <a:endCxn id="11" idx="0"/>
          </p:cNvCxnSpPr>
          <p:nvPr/>
        </p:nvCxnSpPr>
        <p:spPr>
          <a:xfrm rot="5400000">
            <a:off x="2590800" y="3048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5"/>
            <a:endCxn id="12" idx="1"/>
          </p:cNvCxnSpPr>
          <p:nvPr/>
        </p:nvCxnSpPr>
        <p:spPr>
          <a:xfrm rot="16200000" flipH="1">
            <a:off x="3371289" y="24568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2" idx="3"/>
            <a:endCxn id="10" idx="7"/>
          </p:cNvCxnSpPr>
          <p:nvPr/>
        </p:nvCxnSpPr>
        <p:spPr>
          <a:xfrm rot="5400000">
            <a:off x="3371289" y="42856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1"/>
            <a:endCxn id="8" idx="5"/>
          </p:cNvCxnSpPr>
          <p:nvPr/>
        </p:nvCxnSpPr>
        <p:spPr>
          <a:xfrm rot="16200000" flipV="1">
            <a:off x="1542489" y="4285689"/>
            <a:ext cx="1182222" cy="1182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858000" y="51816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∅-A</a:t>
            </a:r>
            <a:endParaRPr lang="en-US" sz="3600"/>
          </a:p>
        </p:txBody>
      </p:sp>
      <p:sp>
        <p:nvSpPr>
          <p:cNvPr id="19" name="Rectangle 18"/>
          <p:cNvSpPr/>
          <p:nvPr/>
        </p:nvSpPr>
        <p:spPr>
          <a:xfrm>
            <a:off x="6858000" y="31242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E-D</a:t>
            </a:r>
            <a:endParaRPr lang="en-US" sz="3600"/>
          </a:p>
        </p:txBody>
      </p:sp>
      <p:sp>
        <p:nvSpPr>
          <p:cNvPr id="22" name="Rectangle 21"/>
          <p:cNvSpPr/>
          <p:nvPr/>
        </p:nvSpPr>
        <p:spPr>
          <a:xfrm>
            <a:off x="6858000" y="51816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A-B</a:t>
            </a:r>
            <a:endParaRPr lang="en-US" sz="3600"/>
          </a:p>
        </p:txBody>
      </p:sp>
      <p:sp>
        <p:nvSpPr>
          <p:cNvPr id="24" name="Rectangle 23"/>
          <p:cNvSpPr/>
          <p:nvPr/>
        </p:nvSpPr>
        <p:spPr>
          <a:xfrm>
            <a:off x="6858000" y="38100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C-D</a:t>
            </a:r>
            <a:endParaRPr lang="en-US" sz="3600"/>
          </a:p>
        </p:txBody>
      </p:sp>
      <p:sp>
        <p:nvSpPr>
          <p:cNvPr id="21" name="Rectangle 20"/>
          <p:cNvSpPr/>
          <p:nvPr/>
        </p:nvSpPr>
        <p:spPr>
          <a:xfrm>
            <a:off x="6858000" y="51816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B-C</a:t>
            </a:r>
            <a:endParaRPr lang="en-US" sz="3600"/>
          </a:p>
        </p:txBody>
      </p:sp>
      <p:sp>
        <p:nvSpPr>
          <p:cNvPr id="20" name="Rectangle 19"/>
          <p:cNvSpPr/>
          <p:nvPr/>
        </p:nvSpPr>
        <p:spPr>
          <a:xfrm>
            <a:off x="6858000" y="4495800"/>
            <a:ext cx="1371600" cy="685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B-E</a:t>
            </a:r>
            <a:endParaRPr lang="en-US" sz="3600"/>
          </a:p>
        </p:txBody>
      </p:sp>
      <p:sp>
        <p:nvSpPr>
          <p:cNvPr id="25" name="Oval 24"/>
          <p:cNvSpPr/>
          <p:nvPr/>
        </p:nvSpPr>
        <p:spPr>
          <a:xfrm>
            <a:off x="39624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A</a:t>
            </a:r>
            <a:endParaRPr lang="en-US" sz="3600"/>
          </a:p>
        </p:txBody>
      </p:sp>
      <p:sp>
        <p:nvSpPr>
          <p:cNvPr id="26" name="Oval 25"/>
          <p:cNvSpPr/>
          <p:nvPr/>
        </p:nvSpPr>
        <p:spPr>
          <a:xfrm>
            <a:off x="48768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B</a:t>
            </a:r>
          </a:p>
        </p:txBody>
      </p:sp>
      <p:sp>
        <p:nvSpPr>
          <p:cNvPr id="27" name="Oval 26"/>
          <p:cNvSpPr/>
          <p:nvPr/>
        </p:nvSpPr>
        <p:spPr>
          <a:xfrm>
            <a:off x="67056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28" name="Oval 27"/>
          <p:cNvSpPr/>
          <p:nvPr/>
        </p:nvSpPr>
        <p:spPr>
          <a:xfrm>
            <a:off x="76200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29" name="Oval 28"/>
          <p:cNvSpPr/>
          <p:nvPr/>
        </p:nvSpPr>
        <p:spPr>
          <a:xfrm>
            <a:off x="5791200" y="1676400"/>
            <a:ext cx="914400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58000" y="60960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Queue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8" grpId="0" animBg="1"/>
      <p:bldP spid="19" grpId="0" animBg="1"/>
      <p:bldP spid="19" grpId="1" animBg="1"/>
      <p:bldP spid="22" grpId="0" animBg="1"/>
      <p:bldP spid="22" grpId="1" animBg="1"/>
      <p:bldP spid="24" grpId="0" animBg="1"/>
      <p:bldP spid="24" grpId="1" animBg="1"/>
      <p:bldP spid="21" grpId="0" animBg="1"/>
      <p:bldP spid="21" grpId="1" animBg="1"/>
      <p:bldP spid="20" grpId="0" animBg="1"/>
      <p:bldP spid="20" grpId="1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Spanning Trees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81328"/>
            <a:ext cx="4953000" cy="4525963"/>
          </a:xfrm>
        </p:spPr>
        <p:txBody>
          <a:bodyPr/>
          <a:lstStyle/>
          <a:p>
            <a:r>
              <a:rPr lang="en-US" smtClean="0"/>
              <a:t>A </a:t>
            </a:r>
            <a:r>
              <a:rPr lang="en-US" b="1" smtClean="0"/>
              <a:t>spanning tree</a:t>
            </a:r>
            <a:r>
              <a:rPr lang="en-US" smtClean="0"/>
              <a:t> is a </a:t>
            </a:r>
            <a:r>
              <a:rPr lang="en-US" err="1" smtClean="0"/>
              <a:t>subgraph</a:t>
            </a:r>
            <a:r>
              <a:rPr lang="en-US" smtClean="0"/>
              <a:t> of an undirected graph that:</a:t>
            </a:r>
          </a:p>
          <a:p>
            <a:pPr lvl="1"/>
            <a:r>
              <a:rPr lang="en-US" smtClean="0"/>
              <a:t>Is a tree</a:t>
            </a:r>
          </a:p>
          <a:p>
            <a:pPr lvl="1"/>
            <a:r>
              <a:rPr lang="en-US" smtClean="0"/>
              <a:t>Contains every vertex in the graph</a:t>
            </a:r>
          </a:p>
          <a:p>
            <a:r>
              <a:rPr lang="en-US" smtClean="0"/>
              <a:t>Number of edges in a tree</a:t>
            </a:r>
          </a:p>
          <a:p>
            <a:pPr lvl="1">
              <a:buNone/>
            </a:pPr>
            <a:r>
              <a:rPr lang="en-US" smtClean="0"/>
              <a:t>m = n-1</a:t>
            </a:r>
          </a:p>
        </p:txBody>
      </p:sp>
      <p:pic>
        <p:nvPicPr>
          <p:cNvPr id="8" name="Picture 7" descr="252px-4x4_grid_spanning_tre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1676400"/>
            <a:ext cx="37338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Minimum Spanning Trees (MST)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Spanning tree with minimum sum edge weights</a:t>
            </a:r>
          </a:p>
          <a:p>
            <a:pPr lvl="1"/>
            <a:r>
              <a:rPr lang="en-US" smtClean="0"/>
              <a:t>Prim’s algorithm</a:t>
            </a:r>
          </a:p>
          <a:p>
            <a:pPr lvl="1"/>
            <a:r>
              <a:rPr lang="en-US" err="1" smtClean="0"/>
              <a:t>Kruskal’s</a:t>
            </a:r>
            <a:r>
              <a:rPr lang="en-US" smtClean="0"/>
              <a:t> algorithm</a:t>
            </a:r>
          </a:p>
          <a:p>
            <a:pPr lvl="1"/>
            <a:r>
              <a:rPr lang="en-US" smtClean="0"/>
              <a:t>Not necessarily unique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Abstract Data Types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do we mean by “abstract”?</a:t>
            </a:r>
          </a:p>
          <a:p>
            <a:pPr lvl="1"/>
            <a:r>
              <a:rPr lang="en-US"/>
              <a:t>D</a:t>
            </a:r>
            <a:r>
              <a:rPr lang="en-US" smtClean="0"/>
              <a:t>efined in terms of operations that can be performed, not as a concrete structure</a:t>
            </a:r>
          </a:p>
          <a:p>
            <a:pPr lvl="2"/>
            <a:r>
              <a:rPr lang="en-US" smtClean="0"/>
              <a:t>Example: Priority Queue is an ADT, Heap is a concrete data structure</a:t>
            </a:r>
          </a:p>
          <a:p>
            <a:r>
              <a:rPr lang="en-US" smtClean="0"/>
              <a:t>For ADTs, we should know:</a:t>
            </a:r>
          </a:p>
          <a:p>
            <a:pPr lvl="1"/>
            <a:r>
              <a:rPr lang="en-US" smtClean="0"/>
              <a:t>Operations offered, and when to use them</a:t>
            </a:r>
          </a:p>
          <a:p>
            <a:pPr lvl="1"/>
            <a:r>
              <a:rPr lang="en-US" smtClean="0"/>
              <a:t>Big-O complexity of these operations for standard implementations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Prim’s algorithm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Graph search algorithm, builds up a spanning tree from one root vertex</a:t>
            </a:r>
          </a:p>
          <a:p>
            <a:r>
              <a:rPr lang="en-US" smtClean="0"/>
              <a:t>Like BFS, but it uses a priority queue</a:t>
            </a:r>
          </a:p>
          <a:p>
            <a:pPr lvl="2"/>
            <a:r>
              <a:rPr lang="en-US" smtClean="0"/>
              <a:t>Priority is the weight of the edge to the vertex</a:t>
            </a:r>
          </a:p>
          <a:p>
            <a:pPr lvl="2"/>
            <a:r>
              <a:rPr lang="en-US" smtClean="0"/>
              <a:t>Also need to keep track of which edge we used</a:t>
            </a:r>
          </a:p>
          <a:p>
            <a:r>
              <a:rPr lang="en-US" smtClean="0"/>
              <a:t>Always picks smallest edge to an unvisited vertex</a:t>
            </a:r>
          </a:p>
          <a:p>
            <a:r>
              <a:rPr lang="en-US" smtClean="0"/>
              <a:t>Runtime is O(m log m)</a:t>
            </a:r>
          </a:p>
          <a:p>
            <a:pPr lvl="1"/>
            <a:r>
              <a:rPr lang="en-US" smtClean="0"/>
              <a:t>O(m) Priority Queue operations at log(m) each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Prim’s Algorithm</a:t>
            </a:r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572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A</a:t>
            </a:r>
          </a:p>
        </p:txBody>
      </p:sp>
      <p:sp>
        <p:nvSpPr>
          <p:cNvPr id="59" name="Oval 58"/>
          <p:cNvSpPr/>
          <p:nvPr/>
        </p:nvSpPr>
        <p:spPr>
          <a:xfrm>
            <a:off x="2286000" y="2057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B</a:t>
            </a:r>
            <a:endParaRPr lang="en-US" sz="3600"/>
          </a:p>
        </p:txBody>
      </p:sp>
      <p:sp>
        <p:nvSpPr>
          <p:cNvPr id="60" name="Oval 59"/>
          <p:cNvSpPr/>
          <p:nvPr/>
        </p:nvSpPr>
        <p:spPr>
          <a:xfrm>
            <a:off x="2286000" y="3886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C</a:t>
            </a:r>
            <a:endParaRPr lang="en-US" sz="3600"/>
          </a:p>
        </p:txBody>
      </p:sp>
      <p:sp>
        <p:nvSpPr>
          <p:cNvPr id="61" name="Oval 60"/>
          <p:cNvSpPr/>
          <p:nvPr/>
        </p:nvSpPr>
        <p:spPr>
          <a:xfrm>
            <a:off x="41148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62" name="Oval 61"/>
          <p:cNvSpPr/>
          <p:nvPr/>
        </p:nvSpPr>
        <p:spPr>
          <a:xfrm>
            <a:off x="5943600" y="2057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63" name="Oval 62"/>
          <p:cNvSpPr/>
          <p:nvPr/>
        </p:nvSpPr>
        <p:spPr>
          <a:xfrm>
            <a:off x="77724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G</a:t>
            </a:r>
            <a:endParaRPr lang="en-US" sz="3600"/>
          </a:p>
        </p:txBody>
      </p:sp>
      <p:sp>
        <p:nvSpPr>
          <p:cNvPr id="64" name="Oval 63"/>
          <p:cNvSpPr/>
          <p:nvPr/>
        </p:nvSpPr>
        <p:spPr>
          <a:xfrm>
            <a:off x="5943600" y="3886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F</a:t>
            </a:r>
            <a:endParaRPr lang="en-US" sz="3600"/>
          </a:p>
        </p:txBody>
      </p:sp>
      <p:cxnSp>
        <p:nvCxnSpPr>
          <p:cNvPr id="65" name="Straight Arrow Connector 64"/>
          <p:cNvCxnSpPr>
            <a:stCxn id="58" idx="6"/>
            <a:endCxn id="59" idx="2"/>
          </p:cNvCxnSpPr>
          <p:nvPr/>
        </p:nvCxnSpPr>
        <p:spPr>
          <a:xfrm flipV="1">
            <a:off x="13716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8" idx="6"/>
            <a:endCxn id="60" idx="2"/>
          </p:cNvCxnSpPr>
          <p:nvPr/>
        </p:nvCxnSpPr>
        <p:spPr>
          <a:xfrm>
            <a:off x="13716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9" idx="6"/>
            <a:endCxn id="62" idx="2"/>
          </p:cNvCxnSpPr>
          <p:nvPr/>
        </p:nvCxnSpPr>
        <p:spPr>
          <a:xfrm>
            <a:off x="3200400" y="2514600"/>
            <a:ext cx="27432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0" idx="6"/>
            <a:endCxn id="61" idx="2"/>
          </p:cNvCxnSpPr>
          <p:nvPr/>
        </p:nvCxnSpPr>
        <p:spPr>
          <a:xfrm flipV="1">
            <a:off x="32004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1" idx="6"/>
            <a:endCxn id="62" idx="2"/>
          </p:cNvCxnSpPr>
          <p:nvPr/>
        </p:nvCxnSpPr>
        <p:spPr>
          <a:xfrm flipV="1">
            <a:off x="50292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1" idx="6"/>
            <a:endCxn id="64" idx="2"/>
          </p:cNvCxnSpPr>
          <p:nvPr/>
        </p:nvCxnSpPr>
        <p:spPr>
          <a:xfrm>
            <a:off x="50292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4" idx="6"/>
            <a:endCxn id="63" idx="2"/>
          </p:cNvCxnSpPr>
          <p:nvPr/>
        </p:nvCxnSpPr>
        <p:spPr>
          <a:xfrm flipV="1">
            <a:off x="68580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62" idx="6"/>
            <a:endCxn id="63" idx="2"/>
          </p:cNvCxnSpPr>
          <p:nvPr/>
        </p:nvCxnSpPr>
        <p:spPr>
          <a:xfrm>
            <a:off x="68580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61" idx="6"/>
            <a:endCxn id="63" idx="2"/>
          </p:cNvCxnSpPr>
          <p:nvPr/>
        </p:nvCxnSpPr>
        <p:spPr>
          <a:xfrm>
            <a:off x="5029200" y="3429000"/>
            <a:ext cx="27432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524000" y="25908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5</a:t>
            </a:r>
            <a:endParaRPr lang="en-US" sz="2000"/>
          </a:p>
        </p:txBody>
      </p:sp>
      <p:sp>
        <p:nvSpPr>
          <p:cNvPr id="75" name="TextBox 74"/>
          <p:cNvSpPr txBox="1"/>
          <p:nvPr/>
        </p:nvSpPr>
        <p:spPr>
          <a:xfrm>
            <a:off x="4114800" y="2133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7</a:t>
            </a:r>
            <a:endParaRPr lang="en-US" sz="2000"/>
          </a:p>
        </p:txBody>
      </p:sp>
      <p:sp>
        <p:nvSpPr>
          <p:cNvPr id="76" name="TextBox 75"/>
          <p:cNvSpPr txBox="1"/>
          <p:nvPr/>
        </p:nvSpPr>
        <p:spPr>
          <a:xfrm>
            <a:off x="1524000" y="38100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181600" y="26670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8</a:t>
            </a:r>
            <a:endParaRPr lang="en-US" sz="2000"/>
          </a:p>
        </p:txBody>
      </p:sp>
      <p:sp>
        <p:nvSpPr>
          <p:cNvPr id="78" name="TextBox 77"/>
          <p:cNvSpPr txBox="1"/>
          <p:nvPr/>
        </p:nvSpPr>
        <p:spPr>
          <a:xfrm>
            <a:off x="3429000" y="3505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81600" y="39624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10</a:t>
            </a:r>
            <a:endParaRPr lang="en-US" sz="2000"/>
          </a:p>
        </p:txBody>
      </p:sp>
      <p:sp>
        <p:nvSpPr>
          <p:cNvPr id="80" name="TextBox 79"/>
          <p:cNvSpPr txBox="1"/>
          <p:nvPr/>
        </p:nvSpPr>
        <p:spPr>
          <a:xfrm>
            <a:off x="6172200" y="30480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12</a:t>
            </a:r>
            <a:endParaRPr lang="en-US" sz="2000"/>
          </a:p>
        </p:txBody>
      </p:sp>
      <p:sp>
        <p:nvSpPr>
          <p:cNvPr id="81" name="TextBox 80"/>
          <p:cNvSpPr txBox="1"/>
          <p:nvPr/>
        </p:nvSpPr>
        <p:spPr>
          <a:xfrm>
            <a:off x="2743200" y="3200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4</a:t>
            </a:r>
          </a:p>
        </p:txBody>
      </p:sp>
      <p:cxnSp>
        <p:nvCxnSpPr>
          <p:cNvPr id="82" name="Straight Arrow Connector 81"/>
          <p:cNvCxnSpPr>
            <a:stCxn id="60" idx="0"/>
            <a:endCxn id="59" idx="4"/>
          </p:cNvCxnSpPr>
          <p:nvPr/>
        </p:nvCxnSpPr>
        <p:spPr>
          <a:xfrm rot="5400000" flipH="1" flipV="1">
            <a:off x="2286000" y="3429000"/>
            <a:ext cx="9144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7239000" y="3886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239000" y="25908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9</a:t>
            </a:r>
          </a:p>
        </p:txBody>
      </p:sp>
      <p:sp>
        <p:nvSpPr>
          <p:cNvPr id="85" name="Rectangle 84"/>
          <p:cNvSpPr/>
          <p:nvPr/>
        </p:nvSpPr>
        <p:spPr>
          <a:xfrm>
            <a:off x="9144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∅-A</a:t>
            </a:r>
          </a:p>
          <a:p>
            <a:pPr algn="ctr"/>
            <a:r>
              <a:rPr lang="en-US" sz="2400" smtClean="0"/>
              <a:t>0</a:t>
            </a:r>
            <a:endParaRPr lang="en-US" sz="2400"/>
          </a:p>
        </p:txBody>
      </p:sp>
      <p:sp>
        <p:nvSpPr>
          <p:cNvPr id="113" name="Rectangle 112"/>
          <p:cNvSpPr/>
          <p:nvPr/>
        </p:nvSpPr>
        <p:spPr>
          <a:xfrm>
            <a:off x="9144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A-C</a:t>
            </a:r>
          </a:p>
          <a:p>
            <a:pPr algn="ctr"/>
            <a:r>
              <a:rPr lang="en-US" sz="2400" smtClean="0"/>
              <a:t>2</a:t>
            </a:r>
            <a:endParaRPr lang="en-US" sz="2400"/>
          </a:p>
        </p:txBody>
      </p:sp>
      <p:sp>
        <p:nvSpPr>
          <p:cNvPr id="114" name="Rectangle 113"/>
          <p:cNvSpPr/>
          <p:nvPr/>
        </p:nvSpPr>
        <p:spPr>
          <a:xfrm>
            <a:off x="27432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A-B</a:t>
            </a:r>
          </a:p>
          <a:p>
            <a:pPr algn="ctr"/>
            <a:r>
              <a:rPr lang="en-US" sz="2400" smtClean="0"/>
              <a:t>5</a:t>
            </a:r>
            <a:endParaRPr lang="en-US" sz="2400"/>
          </a:p>
        </p:txBody>
      </p:sp>
      <p:sp>
        <p:nvSpPr>
          <p:cNvPr id="115" name="Rectangle 114"/>
          <p:cNvSpPr/>
          <p:nvPr/>
        </p:nvSpPr>
        <p:spPr>
          <a:xfrm>
            <a:off x="18288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C-B</a:t>
            </a:r>
          </a:p>
          <a:p>
            <a:pPr algn="ctr"/>
            <a:r>
              <a:rPr lang="en-US" sz="2400" smtClean="0"/>
              <a:t>4</a:t>
            </a:r>
            <a:endParaRPr lang="en-US" sz="2400"/>
          </a:p>
        </p:txBody>
      </p:sp>
      <p:sp>
        <p:nvSpPr>
          <p:cNvPr id="116" name="Rectangle 115"/>
          <p:cNvSpPr/>
          <p:nvPr/>
        </p:nvSpPr>
        <p:spPr>
          <a:xfrm>
            <a:off x="9144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C-D</a:t>
            </a:r>
          </a:p>
          <a:p>
            <a:pPr algn="ctr"/>
            <a:r>
              <a:rPr lang="en-US" sz="2400" smtClean="0"/>
              <a:t>3</a:t>
            </a:r>
            <a:endParaRPr lang="en-US" sz="2400"/>
          </a:p>
        </p:txBody>
      </p:sp>
      <p:sp>
        <p:nvSpPr>
          <p:cNvPr id="117" name="Rectangle 116"/>
          <p:cNvSpPr/>
          <p:nvPr/>
        </p:nvSpPr>
        <p:spPr>
          <a:xfrm>
            <a:off x="45720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D-E</a:t>
            </a:r>
          </a:p>
          <a:p>
            <a:pPr algn="ctr"/>
            <a:r>
              <a:rPr lang="en-US" sz="2400" smtClean="0"/>
              <a:t>8</a:t>
            </a:r>
            <a:endParaRPr lang="en-US" sz="2400"/>
          </a:p>
        </p:txBody>
      </p:sp>
      <p:sp>
        <p:nvSpPr>
          <p:cNvPr id="118" name="Rectangle 117"/>
          <p:cNvSpPr/>
          <p:nvPr/>
        </p:nvSpPr>
        <p:spPr>
          <a:xfrm>
            <a:off x="64008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D-F</a:t>
            </a:r>
          </a:p>
          <a:p>
            <a:pPr algn="ctr"/>
            <a:r>
              <a:rPr lang="en-US" sz="2400" smtClean="0"/>
              <a:t>10</a:t>
            </a:r>
            <a:endParaRPr lang="en-US" sz="2400"/>
          </a:p>
        </p:txBody>
      </p:sp>
      <p:sp>
        <p:nvSpPr>
          <p:cNvPr id="119" name="Rectangle 118"/>
          <p:cNvSpPr/>
          <p:nvPr/>
        </p:nvSpPr>
        <p:spPr>
          <a:xfrm>
            <a:off x="36576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B-E</a:t>
            </a:r>
          </a:p>
          <a:p>
            <a:pPr algn="ctr"/>
            <a:r>
              <a:rPr lang="en-US" sz="2400" smtClean="0"/>
              <a:t>7</a:t>
            </a:r>
            <a:endParaRPr lang="en-US" sz="2400"/>
          </a:p>
        </p:txBody>
      </p:sp>
      <p:sp>
        <p:nvSpPr>
          <p:cNvPr id="120" name="Rectangle 119"/>
          <p:cNvSpPr/>
          <p:nvPr/>
        </p:nvSpPr>
        <p:spPr>
          <a:xfrm>
            <a:off x="73152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D-G</a:t>
            </a:r>
          </a:p>
          <a:p>
            <a:pPr algn="ctr"/>
            <a:r>
              <a:rPr lang="en-US" sz="2400" smtClean="0"/>
              <a:t>12</a:t>
            </a:r>
            <a:endParaRPr lang="en-US" sz="2400"/>
          </a:p>
        </p:txBody>
      </p:sp>
      <p:sp>
        <p:nvSpPr>
          <p:cNvPr id="121" name="Rectangle 120"/>
          <p:cNvSpPr/>
          <p:nvPr/>
        </p:nvSpPr>
        <p:spPr>
          <a:xfrm>
            <a:off x="54864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E-G</a:t>
            </a:r>
          </a:p>
          <a:p>
            <a:pPr algn="ctr"/>
            <a:r>
              <a:rPr lang="en-US" sz="2400" smtClean="0"/>
              <a:t>9</a:t>
            </a:r>
            <a:endParaRPr lang="en-US" sz="2400"/>
          </a:p>
        </p:txBody>
      </p:sp>
      <p:sp>
        <p:nvSpPr>
          <p:cNvPr id="125" name="Rectangle 124"/>
          <p:cNvSpPr/>
          <p:nvPr/>
        </p:nvSpPr>
        <p:spPr>
          <a:xfrm>
            <a:off x="54864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G-F</a:t>
            </a:r>
          </a:p>
          <a:p>
            <a:pPr algn="ctr"/>
            <a:r>
              <a:rPr lang="en-US" sz="2400" smtClean="0"/>
              <a:t>1</a:t>
            </a:r>
            <a:endParaRPr lang="en-US" sz="2400"/>
          </a:p>
        </p:txBody>
      </p:sp>
      <p:sp>
        <p:nvSpPr>
          <p:cNvPr id="41" name="TextBox 40"/>
          <p:cNvSpPr txBox="1"/>
          <p:nvPr/>
        </p:nvSpPr>
        <p:spPr>
          <a:xfrm>
            <a:off x="3276600" y="6324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Priority Queue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0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1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4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4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4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4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6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6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6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6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6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7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7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7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8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8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85" grpId="0" animBg="1"/>
      <p:bldP spid="113" grpId="0" animBg="1"/>
      <p:bldP spid="113" grpId="1" animBg="1"/>
      <p:bldP spid="114" grpId="0" animBg="1"/>
      <p:bldP spid="114" grpId="1" animBg="1"/>
      <p:bldP spid="115" grpId="0" animBg="1"/>
      <p:bldP spid="115" grpId="1" animBg="1"/>
      <p:bldP spid="116" grpId="0" animBg="1"/>
      <p:bldP spid="116" grpId="1" animBg="1"/>
      <p:bldP spid="117" grpId="0" animBg="1"/>
      <p:bldP spid="117" grpId="1" animBg="1"/>
      <p:bldP spid="118" grpId="0" animBg="1"/>
      <p:bldP spid="118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5" grpId="0" animBg="1"/>
      <p:bldP spid="125" grpId="1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Kruskal’s</a:t>
            </a:r>
            <a:r>
              <a:rPr lang="en-US" smtClean="0"/>
              <a:t> Algorithm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smtClean="0"/>
          </a:p>
          <a:p>
            <a:r>
              <a:rPr lang="en-US" smtClean="0"/>
              <a:t>Idea: Find MST by connecting forest components using shortest edges </a:t>
            </a:r>
          </a:p>
          <a:p>
            <a:pPr lvl="1"/>
            <a:r>
              <a:rPr lang="en-US" smtClean="0"/>
              <a:t>Process edges from least to greatest</a:t>
            </a:r>
          </a:p>
          <a:p>
            <a:pPr lvl="1"/>
            <a:r>
              <a:rPr lang="en-US" smtClean="0"/>
              <a:t>Initially, every node is its own component</a:t>
            </a:r>
          </a:p>
          <a:p>
            <a:pPr lvl="1"/>
            <a:r>
              <a:rPr lang="en-US" smtClean="0"/>
              <a:t>Either an edge connects two different components or it connects a component to itself</a:t>
            </a:r>
          </a:p>
          <a:p>
            <a:pPr lvl="2"/>
            <a:r>
              <a:rPr lang="en-US" smtClean="0"/>
              <a:t>Add an edge only in the former case</a:t>
            </a:r>
          </a:p>
          <a:p>
            <a:pPr lvl="1"/>
            <a:r>
              <a:rPr lang="en-US" smtClean="0"/>
              <a:t>Picks smallest edge between two components</a:t>
            </a:r>
          </a:p>
          <a:p>
            <a:pPr lvl="1"/>
            <a:r>
              <a:rPr lang="en-US" smtClean="0"/>
              <a:t>O(m log m) time to sort the edges</a:t>
            </a:r>
          </a:p>
          <a:p>
            <a:pPr lvl="2"/>
            <a:r>
              <a:rPr lang="en-US" smtClean="0"/>
              <a:t>Also need the union-find structure to keep track of components, but it does not change the running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Kruskal’s Algorithm</a:t>
            </a:r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572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A</a:t>
            </a:r>
          </a:p>
        </p:txBody>
      </p:sp>
      <p:sp>
        <p:nvSpPr>
          <p:cNvPr id="59" name="Oval 58"/>
          <p:cNvSpPr/>
          <p:nvPr/>
        </p:nvSpPr>
        <p:spPr>
          <a:xfrm>
            <a:off x="2286000" y="2057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B</a:t>
            </a:r>
            <a:endParaRPr lang="en-US" sz="3600"/>
          </a:p>
        </p:txBody>
      </p:sp>
      <p:sp>
        <p:nvSpPr>
          <p:cNvPr id="60" name="Oval 59"/>
          <p:cNvSpPr/>
          <p:nvPr/>
        </p:nvSpPr>
        <p:spPr>
          <a:xfrm>
            <a:off x="2286000" y="3886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C</a:t>
            </a:r>
            <a:endParaRPr lang="en-US" sz="3600"/>
          </a:p>
        </p:txBody>
      </p:sp>
      <p:sp>
        <p:nvSpPr>
          <p:cNvPr id="61" name="Oval 60"/>
          <p:cNvSpPr/>
          <p:nvPr/>
        </p:nvSpPr>
        <p:spPr>
          <a:xfrm>
            <a:off x="41148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62" name="Oval 61"/>
          <p:cNvSpPr/>
          <p:nvPr/>
        </p:nvSpPr>
        <p:spPr>
          <a:xfrm>
            <a:off x="5943600" y="2057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63" name="Oval 62"/>
          <p:cNvSpPr/>
          <p:nvPr/>
        </p:nvSpPr>
        <p:spPr>
          <a:xfrm>
            <a:off x="77724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G</a:t>
            </a:r>
            <a:endParaRPr lang="en-US" sz="3600"/>
          </a:p>
        </p:txBody>
      </p:sp>
      <p:sp>
        <p:nvSpPr>
          <p:cNvPr id="64" name="Oval 63"/>
          <p:cNvSpPr/>
          <p:nvPr/>
        </p:nvSpPr>
        <p:spPr>
          <a:xfrm>
            <a:off x="5943600" y="3886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F</a:t>
            </a:r>
            <a:endParaRPr lang="en-US" sz="3600"/>
          </a:p>
        </p:txBody>
      </p:sp>
      <p:cxnSp>
        <p:nvCxnSpPr>
          <p:cNvPr id="65" name="Straight Arrow Connector 64"/>
          <p:cNvCxnSpPr>
            <a:stCxn id="58" idx="6"/>
            <a:endCxn id="59" idx="2"/>
          </p:cNvCxnSpPr>
          <p:nvPr/>
        </p:nvCxnSpPr>
        <p:spPr>
          <a:xfrm flipV="1">
            <a:off x="13716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8" idx="6"/>
            <a:endCxn id="60" idx="2"/>
          </p:cNvCxnSpPr>
          <p:nvPr/>
        </p:nvCxnSpPr>
        <p:spPr>
          <a:xfrm>
            <a:off x="13716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9" idx="6"/>
            <a:endCxn id="62" idx="2"/>
          </p:cNvCxnSpPr>
          <p:nvPr/>
        </p:nvCxnSpPr>
        <p:spPr>
          <a:xfrm>
            <a:off x="3200400" y="2514600"/>
            <a:ext cx="27432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0" idx="6"/>
            <a:endCxn id="61" idx="2"/>
          </p:cNvCxnSpPr>
          <p:nvPr/>
        </p:nvCxnSpPr>
        <p:spPr>
          <a:xfrm flipV="1">
            <a:off x="32004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1" idx="6"/>
            <a:endCxn id="62" idx="2"/>
          </p:cNvCxnSpPr>
          <p:nvPr/>
        </p:nvCxnSpPr>
        <p:spPr>
          <a:xfrm flipV="1">
            <a:off x="50292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61" idx="6"/>
            <a:endCxn id="64" idx="2"/>
          </p:cNvCxnSpPr>
          <p:nvPr/>
        </p:nvCxnSpPr>
        <p:spPr>
          <a:xfrm>
            <a:off x="50292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4" idx="6"/>
            <a:endCxn id="63" idx="2"/>
          </p:cNvCxnSpPr>
          <p:nvPr/>
        </p:nvCxnSpPr>
        <p:spPr>
          <a:xfrm flipV="1">
            <a:off x="68580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62" idx="6"/>
            <a:endCxn id="63" idx="2"/>
          </p:cNvCxnSpPr>
          <p:nvPr/>
        </p:nvCxnSpPr>
        <p:spPr>
          <a:xfrm>
            <a:off x="68580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61" idx="6"/>
            <a:endCxn id="63" idx="2"/>
          </p:cNvCxnSpPr>
          <p:nvPr/>
        </p:nvCxnSpPr>
        <p:spPr>
          <a:xfrm>
            <a:off x="5029200" y="3429000"/>
            <a:ext cx="27432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524000" y="25908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114800" y="2133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7</a:t>
            </a:r>
            <a:endParaRPr lang="en-US" sz="2000"/>
          </a:p>
        </p:txBody>
      </p:sp>
      <p:sp>
        <p:nvSpPr>
          <p:cNvPr id="76" name="TextBox 75"/>
          <p:cNvSpPr txBox="1"/>
          <p:nvPr/>
        </p:nvSpPr>
        <p:spPr>
          <a:xfrm>
            <a:off x="1524000" y="38100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181600" y="26670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8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429000" y="3505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81600" y="39624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10</a:t>
            </a:r>
            <a:endParaRPr lang="en-US" sz="2000"/>
          </a:p>
        </p:txBody>
      </p:sp>
      <p:sp>
        <p:nvSpPr>
          <p:cNvPr id="80" name="TextBox 79"/>
          <p:cNvSpPr txBox="1"/>
          <p:nvPr/>
        </p:nvSpPr>
        <p:spPr>
          <a:xfrm>
            <a:off x="6172200" y="30480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12</a:t>
            </a:r>
            <a:endParaRPr lang="en-US" sz="2000"/>
          </a:p>
        </p:txBody>
      </p:sp>
      <p:sp>
        <p:nvSpPr>
          <p:cNvPr id="81" name="TextBox 80"/>
          <p:cNvSpPr txBox="1"/>
          <p:nvPr/>
        </p:nvSpPr>
        <p:spPr>
          <a:xfrm>
            <a:off x="2743200" y="3200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4</a:t>
            </a:r>
            <a:endParaRPr lang="en-US" sz="2000"/>
          </a:p>
        </p:txBody>
      </p:sp>
      <p:cxnSp>
        <p:nvCxnSpPr>
          <p:cNvPr id="82" name="Straight Arrow Connector 81"/>
          <p:cNvCxnSpPr>
            <a:stCxn id="60" idx="0"/>
            <a:endCxn id="59" idx="4"/>
          </p:cNvCxnSpPr>
          <p:nvPr/>
        </p:nvCxnSpPr>
        <p:spPr>
          <a:xfrm rot="5400000" flipH="1" flipV="1">
            <a:off x="2286000" y="3429000"/>
            <a:ext cx="9144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7239000" y="3886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239000" y="25908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52600" y="5638800"/>
            <a:ext cx="5651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Edges are darkened when added to the tree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2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4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4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Dijkstra’s</a:t>
            </a:r>
            <a:r>
              <a:rPr lang="en-US" smtClean="0"/>
              <a:t> Algorithm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Compute length of shortest path from source vertex to every other vertex</a:t>
            </a:r>
          </a:p>
          <a:p>
            <a:r>
              <a:rPr lang="en-US" smtClean="0"/>
              <a:t>Works on directed and undirected graphs</a:t>
            </a:r>
          </a:p>
          <a:p>
            <a:r>
              <a:rPr lang="en-US" smtClean="0"/>
              <a:t>Works only on graphs with non-negative edge weights</a:t>
            </a:r>
          </a:p>
          <a:p>
            <a:r>
              <a:rPr lang="en-US" b="1" smtClean="0"/>
              <a:t>O(m log m) </a:t>
            </a:r>
            <a:r>
              <a:rPr lang="en-US" smtClean="0"/>
              <a:t>runtime when implemented with Priority Queue, same as Prim’s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Dijkstra’s Algorithm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Similar to Prim’s algorithm</a:t>
            </a:r>
          </a:p>
          <a:p>
            <a:r>
              <a:rPr lang="en-US" smtClean="0"/>
              <a:t>Difference lies in the priority</a:t>
            </a:r>
          </a:p>
          <a:p>
            <a:pPr lvl="1"/>
            <a:r>
              <a:rPr lang="en-US" smtClean="0"/>
              <a:t>Priority is the length of shortest path to a visited vertex + cost of edge to unvisited vertex</a:t>
            </a:r>
          </a:p>
          <a:p>
            <a:pPr lvl="1"/>
            <a:r>
              <a:rPr lang="en-US" smtClean="0"/>
              <a:t>We know the shortest path to every visited vertex </a:t>
            </a:r>
          </a:p>
          <a:p>
            <a:r>
              <a:rPr lang="en-US" smtClean="0"/>
              <a:t>On </a:t>
            </a:r>
            <a:r>
              <a:rPr lang="en-US" err="1" smtClean="0"/>
              <a:t>unweighted</a:t>
            </a:r>
            <a:r>
              <a:rPr lang="en-US" smtClean="0"/>
              <a:t> graphs, BFS gives us the same result as </a:t>
            </a:r>
            <a:r>
              <a:rPr lang="en-US" err="1" smtClean="0"/>
              <a:t>Dijkstra’s</a:t>
            </a:r>
            <a:r>
              <a:rPr lang="en-US" smtClean="0"/>
              <a:t> algorithm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Dijkstra’s</a:t>
            </a:r>
            <a:r>
              <a:rPr lang="en-US" smtClean="0"/>
              <a:t> Algorithm</a:t>
            </a: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572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2286000" y="2057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B</a:t>
            </a:r>
            <a:endParaRPr lang="en-US" sz="3600"/>
          </a:p>
        </p:txBody>
      </p:sp>
      <p:sp>
        <p:nvSpPr>
          <p:cNvPr id="8" name="Oval 7"/>
          <p:cNvSpPr/>
          <p:nvPr/>
        </p:nvSpPr>
        <p:spPr>
          <a:xfrm>
            <a:off x="2286000" y="3886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C</a:t>
            </a:r>
            <a:endParaRPr lang="en-US" sz="3600"/>
          </a:p>
        </p:txBody>
      </p:sp>
      <p:sp>
        <p:nvSpPr>
          <p:cNvPr id="10" name="Oval 9"/>
          <p:cNvSpPr/>
          <p:nvPr/>
        </p:nvSpPr>
        <p:spPr>
          <a:xfrm>
            <a:off x="4114800" y="2971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D</a:t>
            </a:r>
            <a:endParaRPr lang="en-US" sz="3600"/>
          </a:p>
        </p:txBody>
      </p:sp>
      <p:sp>
        <p:nvSpPr>
          <p:cNvPr id="11" name="Oval 10"/>
          <p:cNvSpPr/>
          <p:nvPr/>
        </p:nvSpPr>
        <p:spPr>
          <a:xfrm>
            <a:off x="5943600" y="2057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E</a:t>
            </a:r>
            <a:endParaRPr lang="en-US" sz="3600"/>
          </a:p>
        </p:txBody>
      </p:sp>
      <p:sp>
        <p:nvSpPr>
          <p:cNvPr id="12" name="Oval 11"/>
          <p:cNvSpPr/>
          <p:nvPr/>
        </p:nvSpPr>
        <p:spPr>
          <a:xfrm>
            <a:off x="7772400" y="2971800"/>
            <a:ext cx="914400" cy="914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G</a:t>
            </a:r>
            <a:endParaRPr lang="en-US" sz="3600"/>
          </a:p>
        </p:txBody>
      </p:sp>
      <p:sp>
        <p:nvSpPr>
          <p:cNvPr id="13" name="Oval 12"/>
          <p:cNvSpPr/>
          <p:nvPr/>
        </p:nvSpPr>
        <p:spPr>
          <a:xfrm>
            <a:off x="5943600" y="3886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F</a:t>
            </a:r>
            <a:endParaRPr lang="en-US" sz="3600"/>
          </a:p>
        </p:txBody>
      </p:sp>
      <p:cxnSp>
        <p:nvCxnSpPr>
          <p:cNvPr id="15" name="Straight Arrow Connector 14"/>
          <p:cNvCxnSpPr>
            <a:stCxn id="4" idx="6"/>
            <a:endCxn id="7" idx="2"/>
          </p:cNvCxnSpPr>
          <p:nvPr/>
        </p:nvCxnSpPr>
        <p:spPr>
          <a:xfrm flipV="1">
            <a:off x="13716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6"/>
            <a:endCxn id="8" idx="2"/>
          </p:cNvCxnSpPr>
          <p:nvPr/>
        </p:nvCxnSpPr>
        <p:spPr>
          <a:xfrm>
            <a:off x="13716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6"/>
            <a:endCxn id="11" idx="2"/>
          </p:cNvCxnSpPr>
          <p:nvPr/>
        </p:nvCxnSpPr>
        <p:spPr>
          <a:xfrm>
            <a:off x="3200400" y="2514600"/>
            <a:ext cx="27432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0" idx="2"/>
          </p:cNvCxnSpPr>
          <p:nvPr/>
        </p:nvCxnSpPr>
        <p:spPr>
          <a:xfrm flipV="1">
            <a:off x="32004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6"/>
            <a:endCxn id="11" idx="2"/>
          </p:cNvCxnSpPr>
          <p:nvPr/>
        </p:nvCxnSpPr>
        <p:spPr>
          <a:xfrm flipV="1">
            <a:off x="50292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0" idx="6"/>
            <a:endCxn id="13" idx="2"/>
          </p:cNvCxnSpPr>
          <p:nvPr/>
        </p:nvCxnSpPr>
        <p:spPr>
          <a:xfrm>
            <a:off x="50292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3" idx="6"/>
            <a:endCxn id="12" idx="2"/>
          </p:cNvCxnSpPr>
          <p:nvPr/>
        </p:nvCxnSpPr>
        <p:spPr>
          <a:xfrm flipV="1">
            <a:off x="6858000" y="34290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1" idx="6"/>
            <a:endCxn id="12" idx="2"/>
          </p:cNvCxnSpPr>
          <p:nvPr/>
        </p:nvCxnSpPr>
        <p:spPr>
          <a:xfrm>
            <a:off x="6858000" y="2514600"/>
            <a:ext cx="914400" cy="914400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6"/>
            <a:endCxn id="12" idx="2"/>
          </p:cNvCxnSpPr>
          <p:nvPr/>
        </p:nvCxnSpPr>
        <p:spPr>
          <a:xfrm>
            <a:off x="5029200" y="3429000"/>
            <a:ext cx="27432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524000" y="25908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114800" y="2133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7</a:t>
            </a:r>
            <a:endParaRPr lang="en-US" sz="2000"/>
          </a:p>
        </p:txBody>
      </p:sp>
      <p:sp>
        <p:nvSpPr>
          <p:cNvPr id="56" name="TextBox 55"/>
          <p:cNvSpPr txBox="1"/>
          <p:nvPr/>
        </p:nvSpPr>
        <p:spPr>
          <a:xfrm>
            <a:off x="1524000" y="38100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81600" y="26670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8</a:t>
            </a:r>
            <a:endParaRPr lang="en-US" sz="2000"/>
          </a:p>
        </p:txBody>
      </p:sp>
      <p:sp>
        <p:nvSpPr>
          <p:cNvPr id="58" name="TextBox 57"/>
          <p:cNvSpPr txBox="1"/>
          <p:nvPr/>
        </p:nvSpPr>
        <p:spPr>
          <a:xfrm>
            <a:off x="3429000" y="3505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81600" y="39624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10</a:t>
            </a:r>
            <a:endParaRPr lang="en-US" sz="2000"/>
          </a:p>
        </p:txBody>
      </p:sp>
      <p:sp>
        <p:nvSpPr>
          <p:cNvPr id="60" name="TextBox 59"/>
          <p:cNvSpPr txBox="1"/>
          <p:nvPr/>
        </p:nvSpPr>
        <p:spPr>
          <a:xfrm>
            <a:off x="6172200" y="30480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15</a:t>
            </a:r>
            <a:endParaRPr lang="en-US" sz="2000"/>
          </a:p>
        </p:txBody>
      </p:sp>
      <p:sp>
        <p:nvSpPr>
          <p:cNvPr id="61" name="TextBox 60"/>
          <p:cNvSpPr txBox="1"/>
          <p:nvPr/>
        </p:nvSpPr>
        <p:spPr>
          <a:xfrm>
            <a:off x="2743200" y="3200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4</a:t>
            </a:r>
            <a:endParaRPr lang="en-US" sz="2000"/>
          </a:p>
        </p:txBody>
      </p:sp>
      <p:cxnSp>
        <p:nvCxnSpPr>
          <p:cNvPr id="62" name="Straight Arrow Connector 61"/>
          <p:cNvCxnSpPr>
            <a:stCxn id="8" idx="0"/>
            <a:endCxn id="7" idx="4"/>
          </p:cNvCxnSpPr>
          <p:nvPr/>
        </p:nvCxnSpPr>
        <p:spPr>
          <a:xfrm rot="5400000" flipH="1" flipV="1">
            <a:off x="2286000" y="3429000"/>
            <a:ext cx="914400" cy="158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239000" y="3886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239000" y="25908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9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85800" y="3886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514600" y="1676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5</a:t>
            </a:r>
            <a:endParaRPr lang="en-US" sz="2000" b="1" i="1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90800" y="4800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3886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5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096000" y="16764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12</a:t>
            </a:r>
            <a:endParaRPr lang="en-US" sz="2000" b="1" i="1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096000" y="48006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15</a:t>
            </a:r>
            <a:endParaRPr lang="en-US" sz="2000" b="1" i="1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924800" y="3886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16</a:t>
            </a:r>
            <a:endParaRPr lang="en-US" sz="2000" b="1" i="1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572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/>
              <a:t>∅</a:t>
            </a:r>
            <a:r>
              <a:rPr lang="en-US" sz="2400" smtClean="0"/>
              <a:t>-A</a:t>
            </a:r>
          </a:p>
          <a:p>
            <a:pPr algn="ctr"/>
            <a:r>
              <a:rPr lang="en-US" sz="2400"/>
              <a:t>0</a:t>
            </a:r>
          </a:p>
        </p:txBody>
      </p:sp>
      <p:sp>
        <p:nvSpPr>
          <p:cNvPr id="79" name="Rectangle 78"/>
          <p:cNvSpPr/>
          <p:nvPr/>
        </p:nvSpPr>
        <p:spPr>
          <a:xfrm>
            <a:off x="13716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A-B</a:t>
            </a:r>
          </a:p>
          <a:p>
            <a:pPr algn="ctr"/>
            <a:r>
              <a:rPr lang="en-US" sz="2400"/>
              <a:t>5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572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A-C</a:t>
            </a:r>
          </a:p>
          <a:p>
            <a:pPr algn="ctr"/>
            <a:r>
              <a:rPr lang="en-US" sz="2400" smtClean="0"/>
              <a:t>2</a:t>
            </a:r>
            <a:endParaRPr lang="en-US" sz="2400"/>
          </a:p>
        </p:txBody>
      </p:sp>
      <p:sp>
        <p:nvSpPr>
          <p:cNvPr id="81" name="Rectangle 80"/>
          <p:cNvSpPr/>
          <p:nvPr/>
        </p:nvSpPr>
        <p:spPr>
          <a:xfrm>
            <a:off x="32004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/>
              <a:t>C</a:t>
            </a:r>
            <a:r>
              <a:rPr lang="en-US" sz="2400" smtClean="0"/>
              <a:t>-B</a:t>
            </a:r>
          </a:p>
          <a:p>
            <a:pPr algn="ctr"/>
            <a:r>
              <a:rPr lang="en-US" sz="2400"/>
              <a:t>6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2860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C-D</a:t>
            </a:r>
          </a:p>
          <a:p>
            <a:pPr algn="ctr"/>
            <a:r>
              <a:rPr lang="en-US" sz="2400" smtClean="0"/>
              <a:t>5</a:t>
            </a:r>
            <a:endParaRPr lang="en-US" sz="2400"/>
          </a:p>
        </p:txBody>
      </p:sp>
      <p:sp>
        <p:nvSpPr>
          <p:cNvPr id="83" name="Rectangle 82"/>
          <p:cNvSpPr/>
          <p:nvPr/>
        </p:nvSpPr>
        <p:spPr>
          <a:xfrm>
            <a:off x="41148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B-E</a:t>
            </a:r>
          </a:p>
          <a:p>
            <a:pPr algn="ctr"/>
            <a:r>
              <a:rPr lang="en-US" sz="2400" smtClean="0"/>
              <a:t>12</a:t>
            </a:r>
            <a:endParaRPr lang="en-US" sz="2400"/>
          </a:p>
        </p:txBody>
      </p:sp>
      <p:sp>
        <p:nvSpPr>
          <p:cNvPr id="84" name="Rectangle 83"/>
          <p:cNvSpPr/>
          <p:nvPr/>
        </p:nvSpPr>
        <p:spPr>
          <a:xfrm>
            <a:off x="50292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/>
              <a:t>D</a:t>
            </a:r>
            <a:r>
              <a:rPr lang="en-US" sz="2400" smtClean="0"/>
              <a:t>-E</a:t>
            </a:r>
          </a:p>
          <a:p>
            <a:pPr algn="ctr"/>
            <a:r>
              <a:rPr lang="en-US" sz="2400" smtClean="0"/>
              <a:t>13</a:t>
            </a:r>
            <a:endParaRPr lang="en-US" sz="2400"/>
          </a:p>
        </p:txBody>
      </p:sp>
      <p:sp>
        <p:nvSpPr>
          <p:cNvPr id="85" name="Rectangle 84"/>
          <p:cNvSpPr/>
          <p:nvPr/>
        </p:nvSpPr>
        <p:spPr>
          <a:xfrm>
            <a:off x="59436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D-F</a:t>
            </a:r>
          </a:p>
          <a:p>
            <a:pPr algn="ctr"/>
            <a:r>
              <a:rPr lang="en-US" sz="2400" smtClean="0"/>
              <a:t>15</a:t>
            </a:r>
            <a:endParaRPr lang="en-US" sz="2400"/>
          </a:p>
        </p:txBody>
      </p:sp>
      <p:sp>
        <p:nvSpPr>
          <p:cNvPr id="86" name="Rectangle 85"/>
          <p:cNvSpPr/>
          <p:nvPr/>
        </p:nvSpPr>
        <p:spPr>
          <a:xfrm>
            <a:off x="68580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D-G</a:t>
            </a:r>
          </a:p>
          <a:p>
            <a:pPr algn="ctr"/>
            <a:r>
              <a:rPr lang="en-US" sz="2400" smtClean="0"/>
              <a:t>20</a:t>
            </a:r>
            <a:endParaRPr lang="en-US" sz="2400"/>
          </a:p>
        </p:txBody>
      </p:sp>
      <p:sp>
        <p:nvSpPr>
          <p:cNvPr id="87" name="Rectangle 86"/>
          <p:cNvSpPr/>
          <p:nvPr/>
        </p:nvSpPr>
        <p:spPr>
          <a:xfrm>
            <a:off x="59436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F-G</a:t>
            </a:r>
          </a:p>
          <a:p>
            <a:pPr algn="ctr"/>
            <a:r>
              <a:rPr lang="en-US" sz="2400" smtClean="0"/>
              <a:t>16</a:t>
            </a:r>
            <a:endParaRPr lang="en-US" sz="2400"/>
          </a:p>
        </p:txBody>
      </p:sp>
      <p:sp>
        <p:nvSpPr>
          <p:cNvPr id="88" name="Rectangle 87"/>
          <p:cNvSpPr/>
          <p:nvPr/>
        </p:nvSpPr>
        <p:spPr>
          <a:xfrm>
            <a:off x="7772400" y="5334000"/>
            <a:ext cx="9144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E-G</a:t>
            </a:r>
          </a:p>
          <a:p>
            <a:pPr algn="ctr"/>
            <a:r>
              <a:rPr lang="en-US" sz="2400" smtClean="0"/>
              <a:t>21</a:t>
            </a:r>
            <a:endParaRPr lang="en-US" sz="2400"/>
          </a:p>
        </p:txBody>
      </p:sp>
      <p:sp>
        <p:nvSpPr>
          <p:cNvPr id="48" name="TextBox 47"/>
          <p:cNvSpPr txBox="1"/>
          <p:nvPr/>
        </p:nvSpPr>
        <p:spPr>
          <a:xfrm>
            <a:off x="3276600" y="63246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Priority Queue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5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70" grpId="0"/>
      <p:bldP spid="71" grpId="0"/>
      <p:bldP spid="72" grpId="0"/>
      <p:bldP spid="73" grpId="0"/>
      <p:bldP spid="74" grpId="0"/>
      <p:bldP spid="75" grpId="0"/>
      <p:bldP spid="76" grpId="0"/>
      <p:bldP spid="78" grpId="0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Dijkstra’s Algorithm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Computes shortest path lengths</a:t>
            </a:r>
          </a:p>
          <a:p>
            <a:r>
              <a:rPr lang="en-US" smtClean="0"/>
              <a:t>Optionally, can compute shortest path as well</a:t>
            </a:r>
          </a:p>
          <a:p>
            <a:pPr lvl="1"/>
            <a:r>
              <a:rPr lang="en-US" smtClean="0"/>
              <a:t>Normally, we store the shortest distance to the source for each node</a:t>
            </a:r>
          </a:p>
          <a:p>
            <a:pPr lvl="1"/>
            <a:r>
              <a:rPr lang="en-US" smtClean="0"/>
              <a:t>But if we also store a back-pointer to the neighbor nearest the source, we can reconstruct the shortest path from any node to the source by following pointers</a:t>
            </a:r>
          </a:p>
          <a:p>
            <a:pPr lvl="1"/>
            <a:r>
              <a:rPr lang="en-US" smtClean="0"/>
              <a:t>Example </a:t>
            </a:r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(from previous slide)</a:t>
            </a:r>
            <a:r>
              <a:rPr lang="en-US" smtClean="0"/>
              <a:t>:</a:t>
            </a:r>
          </a:p>
          <a:p>
            <a:pPr lvl="2"/>
            <a:r>
              <a:rPr lang="en-US" smtClean="0"/>
              <a:t>When edge [B-E 12] is removed from the priority queue, we mark vertex E with distance 12.  We can </a:t>
            </a:r>
            <a:r>
              <a:rPr lang="en-US" i="1" smtClean="0"/>
              <a:t>also</a:t>
            </a:r>
            <a:r>
              <a:rPr lang="en-US" smtClean="0"/>
              <a:t> store a pointer to B, since it is the neighbor of E closest to the source A.</a:t>
            </a:r>
          </a:p>
          <a:p>
            <a:pPr lvl="2"/>
            <a:endParaRPr lang="en-US" smtClean="0"/>
          </a:p>
          <a:p>
            <a:pPr lvl="2">
              <a:buNone/>
            </a:pPr>
            <a:r>
              <a:rPr lang="en-US" smtClean="0"/>
              <a:t>	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err="1" smtClean="0"/>
              <a:t>ADTs:The</a:t>
            </a:r>
            <a:r>
              <a:rPr lang="en-US" smtClean="0"/>
              <a:t> Bag Interface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752600"/>
            <a:ext cx="8153400" cy="4495800"/>
          </a:xfrm>
        </p:spPr>
        <p:txBody>
          <a:bodyPr/>
          <a:lstStyle/>
          <a:p>
            <a:pPr eaLnBrk="1" hangingPunct="1">
              <a:buNone/>
            </a:pPr>
            <a:endParaRPr lang="en-US" smtClean="0"/>
          </a:p>
        </p:txBody>
      </p:sp>
      <p:sp>
        <p:nvSpPr>
          <p:cNvPr id="10244" name="Rectangle 2"/>
          <p:cNvSpPr>
            <a:spLocks/>
          </p:cNvSpPr>
          <p:nvPr/>
        </p:nvSpPr>
        <p:spPr bwMode="auto">
          <a:xfrm>
            <a:off x="1524000" y="2590800"/>
            <a:ext cx="6504344" cy="253915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interface Bag&lt;E&gt; {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void insert(E </a:t>
            </a:r>
            <a:r>
              <a:rPr lang="en-US" sz="2000" b="1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obj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 extract(); </a:t>
            </a:r>
            <a:r>
              <a:rPr lang="en-US" sz="2000" b="1">
                <a:solidFill>
                  <a:schemeClr val="accent3">
                    <a:lumMod val="75000"/>
                  </a:schemeClr>
                </a:solidFill>
                <a:latin typeface="Courier New" charset="0"/>
                <a:cs typeface="Courier New" charset="0"/>
                <a:sym typeface="Courier New" charset="0"/>
              </a:rPr>
              <a:t>//extract some element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 err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20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err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isEmpty</a:t>
            </a:r>
            <a:r>
              <a:rPr lang="en-US" sz="20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 smtClean="0">
                <a:latin typeface="Courier New" charset="0"/>
                <a:cs typeface="Courier New" charset="0"/>
                <a:sym typeface="Courier New" charset="0"/>
              </a:rPr>
              <a:t>	 E peek(); </a:t>
            </a:r>
            <a:r>
              <a:rPr lang="en-US" sz="2000" b="1" smtClean="0">
                <a:solidFill>
                  <a:schemeClr val="accent3">
                    <a:lumMod val="75000"/>
                  </a:schemeClr>
                </a:solidFill>
                <a:latin typeface="Courier New" charset="0"/>
                <a:cs typeface="Courier New" charset="0"/>
                <a:sym typeface="Courier New" charset="0"/>
              </a:rPr>
              <a:t>// optional: return next</a:t>
            </a:r>
          </a:p>
          <a:p>
            <a:pPr marL="382588" indent="-342900">
              <a:spcBef>
                <a:spcPts val="450"/>
              </a:spcBef>
            </a:pPr>
            <a:r>
              <a:rPr lang="en-US" sz="2000" b="1" smtClean="0">
                <a:solidFill>
                  <a:schemeClr val="accent3">
                    <a:lumMod val="75000"/>
                  </a:schemeClr>
                </a:solidFill>
                <a:latin typeface="Courier New" charset="0"/>
                <a:cs typeface="Courier New" charset="0"/>
                <a:sym typeface="Courier New" charset="0"/>
              </a:rPr>
              <a:t>				element without removing</a:t>
            </a:r>
            <a:endParaRPr lang="en-US" sz="2000" b="1">
              <a:solidFill>
                <a:schemeClr val="accent3">
                  <a:lumMod val="75000"/>
                </a:schemeClr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82588" indent="-342900">
              <a:spcBef>
                <a:spcPts val="4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10245" name="Rectangle 3"/>
          <p:cNvSpPr>
            <a:spLocks/>
          </p:cNvSpPr>
          <p:nvPr/>
        </p:nvSpPr>
        <p:spPr bwMode="auto">
          <a:xfrm>
            <a:off x="1371600" y="5410200"/>
            <a:ext cx="647700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/>
            <a:r>
              <a:rPr lang="en-US" sz="2800">
                <a:solidFill>
                  <a:schemeClr val="tx1"/>
                </a:solidFill>
                <a:cs typeface="Arial" charset="0"/>
              </a:rPr>
              <a:t>Examples: </a:t>
            </a:r>
            <a:r>
              <a:rPr lang="en-US" sz="2800" smtClean="0">
                <a:solidFill>
                  <a:schemeClr val="tx1"/>
                </a:solidFill>
                <a:cs typeface="Arial" charset="0"/>
              </a:rPr>
              <a:t>Queue</a:t>
            </a:r>
            <a:r>
              <a:rPr lang="en-US" sz="2800">
                <a:solidFill>
                  <a:schemeClr val="tx1"/>
                </a:solidFill>
                <a:cs typeface="Arial" charset="0"/>
              </a:rPr>
              <a:t>, </a:t>
            </a:r>
            <a:r>
              <a:rPr lang="en-US" sz="2800" smtClean="0">
                <a:solidFill>
                  <a:schemeClr val="tx1"/>
                </a:solidFill>
                <a:cs typeface="Arial" charset="0"/>
              </a:rPr>
              <a:t>Stack, </a:t>
            </a:r>
            <a:r>
              <a:rPr lang="en-US" sz="2800" err="1" smtClean="0">
                <a:solidFill>
                  <a:schemeClr val="tx1"/>
                </a:solidFill>
                <a:cs typeface="Arial" charset="0"/>
              </a:rPr>
              <a:t>PriorityQueue</a:t>
            </a:r>
            <a:endParaRPr lang="en-US" sz="280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6069147-87FF-4E8B-BF54-7DF9BCA9C520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Queues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F</a:t>
            </a:r>
            <a:r>
              <a:rPr lang="en-US" smtClean="0"/>
              <a:t>irst-</a:t>
            </a:r>
            <a:r>
              <a:rPr lang="en-US" smtClean="0">
                <a:solidFill>
                  <a:srgbClr val="FF0000"/>
                </a:solidFill>
              </a:rPr>
              <a:t>I</a:t>
            </a:r>
            <a:r>
              <a:rPr lang="en-US" smtClean="0"/>
              <a:t>n-</a:t>
            </a:r>
            <a:r>
              <a:rPr lang="en-US" smtClean="0">
                <a:solidFill>
                  <a:srgbClr val="FF0000"/>
                </a:solidFill>
              </a:rPr>
              <a:t>F</a:t>
            </a:r>
            <a:r>
              <a:rPr lang="en-US" smtClean="0"/>
              <a:t>irst-</a:t>
            </a:r>
            <a:r>
              <a:rPr lang="en-US" smtClean="0">
                <a:solidFill>
                  <a:srgbClr val="FF0000"/>
                </a:solidFill>
              </a:rPr>
              <a:t>O</a:t>
            </a:r>
            <a:r>
              <a:rPr lang="en-US" smtClean="0"/>
              <a:t>ut (FIFO)</a:t>
            </a:r>
          </a:p>
          <a:p>
            <a:pPr lvl="1"/>
            <a:r>
              <a:rPr lang="en-US" smtClean="0"/>
              <a:t>Objects come out of a queue in the same order they were inserted</a:t>
            </a:r>
          </a:p>
          <a:p>
            <a:r>
              <a:rPr lang="en-US" smtClean="0"/>
              <a:t>Linked List implementation</a:t>
            </a:r>
          </a:p>
          <a:p>
            <a:pPr lvl="1"/>
            <a:r>
              <a:rPr lang="en-US" b="1" smtClean="0"/>
              <a:t>insert(</a:t>
            </a:r>
            <a:r>
              <a:rPr lang="en-US" b="1" err="1" smtClean="0"/>
              <a:t>obj</a:t>
            </a:r>
            <a:r>
              <a:rPr lang="en-US" b="1" smtClean="0"/>
              <a:t>):  </a:t>
            </a:r>
            <a:r>
              <a:rPr lang="en-US" smtClean="0"/>
              <a:t>O(1)</a:t>
            </a:r>
          </a:p>
          <a:p>
            <a:pPr lvl="2"/>
            <a:r>
              <a:rPr lang="en-US" smtClean="0"/>
              <a:t>Add object to tail of list</a:t>
            </a:r>
          </a:p>
          <a:p>
            <a:pPr lvl="2"/>
            <a:r>
              <a:rPr lang="en-US" smtClean="0"/>
              <a:t>Also called </a:t>
            </a:r>
            <a:r>
              <a:rPr lang="en-US" b="1" err="1" smtClean="0"/>
              <a:t>enqueue</a:t>
            </a:r>
            <a:r>
              <a:rPr lang="en-US" smtClean="0"/>
              <a:t>,</a:t>
            </a:r>
            <a:r>
              <a:rPr lang="en-US" b="1" smtClean="0"/>
              <a:t> add </a:t>
            </a:r>
            <a:r>
              <a:rPr lang="en-US" b="1" smtClean="0">
                <a:solidFill>
                  <a:schemeClr val="bg1">
                    <a:lumMod val="65000"/>
                  </a:schemeClr>
                </a:solidFill>
              </a:rPr>
              <a:t>(Java)</a:t>
            </a:r>
            <a:endParaRPr lang="en-US" b="1" smtClean="0"/>
          </a:p>
          <a:p>
            <a:pPr lvl="1"/>
            <a:r>
              <a:rPr lang="en-US" b="1"/>
              <a:t>e</a:t>
            </a:r>
            <a:r>
              <a:rPr lang="en-US" b="1" smtClean="0"/>
              <a:t>xtract(): </a:t>
            </a:r>
            <a:r>
              <a:rPr lang="en-US" smtClean="0"/>
              <a:t>O(1) </a:t>
            </a:r>
          </a:p>
          <a:p>
            <a:pPr lvl="2"/>
            <a:r>
              <a:rPr lang="en-US" smtClean="0"/>
              <a:t>Remove object from head of list</a:t>
            </a:r>
          </a:p>
          <a:p>
            <a:pPr lvl="2"/>
            <a:r>
              <a:rPr lang="en-US" smtClean="0"/>
              <a:t>Also called </a:t>
            </a:r>
            <a:r>
              <a:rPr lang="en-US" b="1" err="1" smtClean="0"/>
              <a:t>dequeue</a:t>
            </a:r>
            <a:r>
              <a:rPr lang="en-US" smtClean="0"/>
              <a:t>, </a:t>
            </a:r>
            <a:r>
              <a:rPr lang="en-US" b="1" smtClean="0"/>
              <a:t>poll </a:t>
            </a:r>
            <a:r>
              <a:rPr lang="en-US" b="1" smtClean="0">
                <a:solidFill>
                  <a:schemeClr val="bg1">
                    <a:lumMod val="65000"/>
                  </a:schemeClr>
                </a:solidFill>
              </a:rPr>
              <a:t>(Java)</a:t>
            </a:r>
            <a:endParaRPr lang="en-US" b="1" smtClean="0"/>
          </a:p>
          <a:p>
            <a:pPr lvl="2"/>
            <a:endParaRPr lang="en-US" smtClean="0"/>
          </a:p>
          <a:p>
            <a:pPr lvl="1">
              <a:buNone/>
            </a:pPr>
            <a:endParaRPr lang="en-US" smtClean="0"/>
          </a:p>
          <a:p>
            <a:pPr eaLnBrk="1" hangingPunct="1">
              <a:buNone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6069147-87FF-4E8B-BF54-7DF9BCA9C520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Ins="132080"/>
          <a:lstStyle/>
          <a:p>
            <a:pPr eaLnBrk="1" hangingPunct="1"/>
            <a:r>
              <a:rPr lang="en-US" smtClean="0"/>
              <a:t>Stacks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L</a:t>
            </a:r>
            <a:r>
              <a:rPr lang="en-US" smtClean="0"/>
              <a:t>ast-</a:t>
            </a:r>
            <a:r>
              <a:rPr lang="en-US" smtClean="0">
                <a:solidFill>
                  <a:srgbClr val="FF0000"/>
                </a:solidFill>
              </a:rPr>
              <a:t>I</a:t>
            </a:r>
            <a:r>
              <a:rPr lang="en-US" smtClean="0"/>
              <a:t>n-</a:t>
            </a:r>
            <a:r>
              <a:rPr lang="en-US" smtClean="0">
                <a:solidFill>
                  <a:srgbClr val="FF0000"/>
                </a:solidFill>
              </a:rPr>
              <a:t>F</a:t>
            </a:r>
            <a:r>
              <a:rPr lang="en-US" smtClean="0"/>
              <a:t>irst-</a:t>
            </a:r>
            <a:r>
              <a:rPr lang="en-US" smtClean="0">
                <a:solidFill>
                  <a:srgbClr val="FF0000"/>
                </a:solidFill>
              </a:rPr>
              <a:t>O</a:t>
            </a:r>
            <a:r>
              <a:rPr lang="en-US" smtClean="0"/>
              <a:t>ut (LIFO)</a:t>
            </a:r>
          </a:p>
          <a:p>
            <a:pPr lvl="1"/>
            <a:r>
              <a:rPr lang="en-US" smtClean="0"/>
              <a:t>Objects come out of a queue in the opposite order they were inserted</a:t>
            </a:r>
          </a:p>
          <a:p>
            <a:r>
              <a:rPr lang="en-US" smtClean="0"/>
              <a:t>Linked List implementation</a:t>
            </a:r>
          </a:p>
          <a:p>
            <a:pPr lvl="1"/>
            <a:r>
              <a:rPr lang="en-US" b="1" smtClean="0"/>
              <a:t>insert(</a:t>
            </a:r>
            <a:r>
              <a:rPr lang="en-US" b="1" err="1" smtClean="0"/>
              <a:t>obj</a:t>
            </a:r>
            <a:r>
              <a:rPr lang="en-US" b="1" smtClean="0"/>
              <a:t>):  </a:t>
            </a:r>
            <a:r>
              <a:rPr lang="en-US" smtClean="0"/>
              <a:t>O(1)</a:t>
            </a:r>
          </a:p>
          <a:p>
            <a:pPr lvl="2"/>
            <a:r>
              <a:rPr lang="en-US" smtClean="0"/>
              <a:t>Add object to tail of list</a:t>
            </a:r>
          </a:p>
          <a:p>
            <a:pPr lvl="2"/>
            <a:r>
              <a:rPr lang="en-US" smtClean="0"/>
              <a:t>Also called </a:t>
            </a:r>
            <a:r>
              <a:rPr lang="en-US" b="1" smtClean="0"/>
              <a:t>push</a:t>
            </a:r>
            <a:r>
              <a:rPr lang="en-US" b="1"/>
              <a:t> </a:t>
            </a:r>
            <a:r>
              <a:rPr lang="en-US" b="1" smtClean="0">
                <a:solidFill>
                  <a:schemeClr val="bg1">
                    <a:lumMod val="65000"/>
                  </a:schemeClr>
                </a:solidFill>
              </a:rPr>
              <a:t>(Java)</a:t>
            </a:r>
            <a:endParaRPr lang="en-US" b="1" smtClean="0"/>
          </a:p>
          <a:p>
            <a:pPr lvl="1"/>
            <a:r>
              <a:rPr lang="en-US" b="1"/>
              <a:t>e</a:t>
            </a:r>
            <a:r>
              <a:rPr lang="en-US" b="1" smtClean="0"/>
              <a:t>xtract(): </a:t>
            </a:r>
            <a:r>
              <a:rPr lang="en-US" smtClean="0"/>
              <a:t>O(1) </a:t>
            </a:r>
          </a:p>
          <a:p>
            <a:pPr lvl="2"/>
            <a:r>
              <a:rPr lang="en-US" smtClean="0"/>
              <a:t>Remove object from head of list</a:t>
            </a:r>
          </a:p>
          <a:p>
            <a:pPr lvl="2"/>
            <a:r>
              <a:rPr lang="en-US" smtClean="0"/>
              <a:t>Also called </a:t>
            </a:r>
            <a:r>
              <a:rPr lang="en-US" b="1" smtClean="0"/>
              <a:t>pop</a:t>
            </a:r>
            <a:r>
              <a:rPr lang="en-US" b="1"/>
              <a:t> </a:t>
            </a:r>
            <a:r>
              <a:rPr lang="en-US" b="1" smtClean="0">
                <a:solidFill>
                  <a:schemeClr val="bg1">
                    <a:lumMod val="65000"/>
                  </a:schemeClr>
                </a:solidFill>
              </a:rPr>
              <a:t>(Java)</a:t>
            </a:r>
            <a:endParaRPr lang="en-US" b="1" smtClean="0"/>
          </a:p>
          <a:p>
            <a:pPr lvl="2"/>
            <a:endParaRPr lang="en-US" smtClean="0"/>
          </a:p>
          <a:p>
            <a:pPr lvl="1">
              <a:buNone/>
            </a:pPr>
            <a:endParaRPr lang="en-US" smtClean="0"/>
          </a:p>
          <a:p>
            <a:pPr eaLnBrk="1" hangingPunct="1">
              <a:buNone/>
            </a:pP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6069147-87FF-4E8B-BF54-7DF9BCA9C520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</TotalTime>
  <Words>2901</Words>
  <Application>Microsoft Office PowerPoint</Application>
  <PresentationFormat>On-screen Show (4:3)</PresentationFormat>
  <Paragraphs>829</Paragraphs>
  <Slides>67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Office Theme</vt:lpstr>
      <vt:lpstr>Prelim 2 Review</vt:lpstr>
      <vt:lpstr>Overview</vt:lpstr>
      <vt:lpstr>Big-O notation</vt:lpstr>
      <vt:lpstr>Big-O notation</vt:lpstr>
      <vt:lpstr>Big-O notation</vt:lpstr>
      <vt:lpstr>Abstract Data Types</vt:lpstr>
      <vt:lpstr>ADTs:The Bag Interface</vt:lpstr>
      <vt:lpstr>Queues</vt:lpstr>
      <vt:lpstr>Stacks</vt:lpstr>
      <vt:lpstr>Priority Queues</vt:lpstr>
      <vt:lpstr>Heaps</vt:lpstr>
      <vt:lpstr>Heap insert()</vt:lpstr>
      <vt:lpstr>Heap insert()</vt:lpstr>
      <vt:lpstr>Heap insert()</vt:lpstr>
      <vt:lpstr>Heap insert()</vt:lpstr>
      <vt:lpstr>Heap insert()</vt:lpstr>
      <vt:lpstr>Heap insert()</vt:lpstr>
      <vt:lpstr>insert()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extract()</vt:lpstr>
      <vt:lpstr>Store in an ArrayList or Vector</vt:lpstr>
      <vt:lpstr>Sets</vt:lpstr>
      <vt:lpstr>Dictionaries</vt:lpstr>
      <vt:lpstr>Dictionaries</vt:lpstr>
      <vt:lpstr>For the prelim…</vt:lpstr>
      <vt:lpstr>Searching</vt:lpstr>
      <vt:lpstr>Sorting</vt:lpstr>
      <vt:lpstr>QuickSort</vt:lpstr>
      <vt:lpstr>Slide 43</vt:lpstr>
      <vt:lpstr>QuickSort Questions</vt:lpstr>
      <vt:lpstr>Heap Sort</vt:lpstr>
      <vt:lpstr>Graphs</vt:lpstr>
      <vt:lpstr>Graph Representation</vt:lpstr>
      <vt:lpstr>Topological Sort</vt:lpstr>
      <vt:lpstr>Topological Sorting</vt:lpstr>
      <vt:lpstr>Graph Searching</vt:lpstr>
      <vt:lpstr>Graph Searching</vt:lpstr>
      <vt:lpstr>Graph Searching</vt:lpstr>
      <vt:lpstr>Graph Searching</vt:lpstr>
      <vt:lpstr>Graph Searching</vt:lpstr>
      <vt:lpstr>Graph Searching: Pseudocode</vt:lpstr>
      <vt:lpstr>Graph Searching: DFS</vt:lpstr>
      <vt:lpstr>Graph Searching: BFS</vt:lpstr>
      <vt:lpstr>Spanning Trees</vt:lpstr>
      <vt:lpstr>Minimum Spanning Trees (MST)</vt:lpstr>
      <vt:lpstr>Prim’s algorithm</vt:lpstr>
      <vt:lpstr>Prim’s Algorithm</vt:lpstr>
      <vt:lpstr>Kruskal’s Algorithm</vt:lpstr>
      <vt:lpstr>Kruskal’s Algorithm</vt:lpstr>
      <vt:lpstr>Dijkstra’s Algorithm</vt:lpstr>
      <vt:lpstr>Dijkstra’s Algorithm</vt:lpstr>
      <vt:lpstr>Dijkstra’s Algorithm</vt:lpstr>
      <vt:lpstr>Dijkstra’s Algorithm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Graphs</dc:title>
  <dc:creator>Mike</dc:creator>
  <cp:lastModifiedBy>Lonnie Princehouse</cp:lastModifiedBy>
  <cp:revision>262</cp:revision>
  <dcterms:created xsi:type="dcterms:W3CDTF">2009-11-03T03:17:26Z</dcterms:created>
  <dcterms:modified xsi:type="dcterms:W3CDTF">2009-11-13T06:51:01Z</dcterms:modified>
</cp:coreProperties>
</file>