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96" r:id="rId4"/>
    <p:sldId id="297" r:id="rId5"/>
    <p:sldId id="263" r:id="rId6"/>
    <p:sldId id="276" r:id="rId7"/>
    <p:sldId id="258" r:id="rId8"/>
    <p:sldId id="264" r:id="rId9"/>
    <p:sldId id="277" r:id="rId10"/>
    <p:sldId id="278" r:id="rId11"/>
    <p:sldId id="279" r:id="rId12"/>
    <p:sldId id="281" r:id="rId13"/>
    <p:sldId id="282" r:id="rId14"/>
    <p:sldId id="285" r:id="rId15"/>
    <p:sldId id="286" r:id="rId16"/>
    <p:sldId id="287" r:id="rId17"/>
    <p:sldId id="288" r:id="rId18"/>
    <p:sldId id="293" r:id="rId19"/>
    <p:sldId id="290" r:id="rId20"/>
    <p:sldId id="291" r:id="rId21"/>
    <p:sldId id="259" r:id="rId22"/>
    <p:sldId id="294" r:id="rId23"/>
    <p:sldId id="265" r:id="rId24"/>
    <p:sldId id="295" r:id="rId25"/>
    <p:sldId id="275" r:id="rId26"/>
    <p:sldId id="260" r:id="rId27"/>
    <p:sldId id="298" r:id="rId28"/>
  </p:sldIdLst>
  <p:sldSz cx="10160000" cy="7620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606" y="-11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“things should be as simple as possible, but no simpler” A. Einstein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 the time I had, I could only give you is a TASTE</a:t>
            </a:r>
          </a:p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17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Kent Beck is one of the authors of </a:t>
            </a:r>
            <a:r>
              <a:rPr lang="en-US" sz="17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JUnit</a:t>
            </a:r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solidFill>
                <a:srgbClr val="FF00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634480"/>
            <a:ext cx="10160000" cy="9855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160" y="6725920"/>
            <a:ext cx="2499360" cy="7924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621280" y="6715760"/>
            <a:ext cx="7538720" cy="7924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24667" y="4487333"/>
            <a:ext cx="7196667" cy="2032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24667" y="6722263"/>
            <a:ext cx="7450667" cy="762000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4667" y="6742999"/>
            <a:ext cx="2286000" cy="76200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8/21/2009</a:t>
            </a:fld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17104" y="262821"/>
            <a:ext cx="6519333" cy="40569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90000" y="254000"/>
            <a:ext cx="931333" cy="423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333" y="677334"/>
            <a:ext cx="2286000" cy="612951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77333"/>
            <a:ext cx="6180667" cy="612951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81334" y="6942670"/>
            <a:ext cx="2455333" cy="405694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2" y="6942453"/>
            <a:ext cx="6192759" cy="40569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773687" y="0"/>
            <a:ext cx="355600" cy="7620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24487" y="677333"/>
            <a:ext cx="254000" cy="69426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24487" y="0"/>
            <a:ext cx="254000" cy="5926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55153" y="160513"/>
            <a:ext cx="592667" cy="271640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720" y="254000"/>
            <a:ext cx="9059333" cy="110066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0720" y="1778000"/>
            <a:ext cx="9059333" cy="4995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1" y="3048000"/>
            <a:ext cx="7914570" cy="1859139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93333"/>
            <a:ext cx="10160000" cy="1270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78000"/>
            <a:ext cx="1439333" cy="11006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24000" y="1778000"/>
            <a:ext cx="8636000" cy="11006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78000"/>
            <a:ext cx="8466667" cy="1100667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47333"/>
            <a:ext cx="1439333" cy="779640"/>
          </a:xfrm>
        </p:spPr>
        <p:txBody>
          <a:bodyPr>
            <a:noAutofit/>
          </a:bodyPr>
          <a:lstStyle>
            <a:lvl1pPr>
              <a:defRPr sz="27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7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7333" y="1766186"/>
            <a:ext cx="4318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83223" y="1766186"/>
            <a:ext cx="4318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303389"/>
            <a:ext cx="9059333" cy="96661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7333" y="2709334"/>
            <a:ext cx="4318000" cy="3979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334000" y="2709334"/>
            <a:ext cx="4318000" cy="39793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7333" y="1947333"/>
            <a:ext cx="4318000" cy="7112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334000" y="1947333"/>
            <a:ext cx="4318000" cy="7112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942667"/>
            <a:ext cx="592667" cy="423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03389"/>
            <a:ext cx="8974667" cy="966611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7333" y="1947333"/>
            <a:ext cx="1778000" cy="48260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2398" tIns="203198" rIns="152398" bIns="101599"/>
          <a:lstStyle>
            <a:lvl1pPr marL="0" indent="0">
              <a:spcAft>
                <a:spcPts val="1111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24667" y="1947333"/>
            <a:ext cx="7112000" cy="49106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8000" y="6096000"/>
            <a:ext cx="8128000" cy="762000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160" y="5080000"/>
            <a:ext cx="10160000" cy="9855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160" y="5181600"/>
            <a:ext cx="1625600" cy="7924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17040" y="5171440"/>
            <a:ext cx="8442960" cy="7924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5164667"/>
            <a:ext cx="8128000" cy="762000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608667" y="0"/>
            <a:ext cx="111760" cy="76301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942667" y="6942667"/>
            <a:ext cx="2963333" cy="405694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85832"/>
            <a:ext cx="1608667" cy="737309"/>
          </a:xfrm>
        </p:spPr>
        <p:txBody>
          <a:bodyPr rtlCol="0"/>
          <a:lstStyle>
            <a:lvl1pPr>
              <a:defRPr sz="31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31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78000" y="6942452"/>
            <a:ext cx="5080000" cy="40569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33973" y="0"/>
            <a:ext cx="8426027" cy="507661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7334" y="254000"/>
            <a:ext cx="9059333" cy="1100667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0720" y="1778000"/>
            <a:ext cx="9059333" cy="502920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73334" y="6942667"/>
            <a:ext cx="2963333" cy="405694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8/21/2009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7334" y="6942452"/>
            <a:ext cx="6023426" cy="405694"/>
          </a:xfrm>
          <a:prstGeom prst="rect">
            <a:avLst/>
          </a:prstGeom>
        </p:spPr>
        <p:txBody>
          <a:bodyPr vert="horz" lIns="101599" tIns="50799" rIns="101599" bIns="50799" anchor="ctr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371600"/>
            <a:ext cx="10160000" cy="355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22400"/>
            <a:ext cx="592667" cy="254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56167" y="1422400"/>
            <a:ext cx="9503833" cy="254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13580"/>
            <a:ext cx="592667" cy="271640"/>
          </a:xfrm>
          <a:prstGeom prst="rect">
            <a:avLst/>
          </a:prstGeom>
        </p:spPr>
        <p:txBody>
          <a:bodyPr vert="horz" lIns="101599" tIns="50799" rIns="101599" bIns="50799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6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596" indent="-355596" algn="l" rtl="0" eaLnBrk="1" latinLnBrk="0" hangingPunct="1">
        <a:spcBef>
          <a:spcPts val="778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304797" algn="l" rtl="0" eaLnBrk="1" latinLnBrk="0" hangingPunct="1">
        <a:spcBef>
          <a:spcPts val="611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indent="-253997" algn="l" rtl="0" eaLnBrk="1" latinLnBrk="0" hangingPunct="1">
        <a:spcBef>
          <a:spcPts val="556"/>
        </a:spcBef>
        <a:buClr>
          <a:schemeClr val="accent2"/>
        </a:buClr>
        <a:buSzPct val="75000"/>
        <a:buFont typeface="Wingdings"/>
        <a:buChar char="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indent="-253997" algn="l" rtl="0" eaLnBrk="1" latinLnBrk="0" hangingPunct="1">
        <a:spcBef>
          <a:spcPts val="444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indent="-253997" algn="l" rtl="0" eaLnBrk="1" latinLnBrk="0" hangingPunct="1">
        <a:spcBef>
          <a:spcPts val="444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36777" indent="-253997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41574" indent="-253997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46371" indent="-253997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51167" indent="-253997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/>
              <a:t>CS 2110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/>
              <a:t>Software Design Principles II</a:t>
            </a: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6680200" y="5638800"/>
            <a:ext cx="3389313" cy="92333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Based on slides originally by Juan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Altmayer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Pizzorno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/>
            </a:r>
            <a:b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</a:b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port25.com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Red Bar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308600"/>
          </a:xfrm>
          <a:ln/>
        </p:spPr>
        <p:txBody>
          <a:bodyPr>
            <a:normAutofit fontScale="92500" lnSpcReduction="20000"/>
          </a:bodyPr>
          <a:lstStyle/>
          <a:p>
            <a:pPr marL="698500"/>
            <a:r>
              <a:rPr lang="en-US" dirty="0" smtClean="0"/>
              <a:t>A test can be defined </a:t>
            </a:r>
            <a:r>
              <a:rPr lang="en-US" i="1" dirty="0" smtClean="0"/>
              <a:t>before </a:t>
            </a:r>
            <a:r>
              <a:rPr lang="en-US" dirty="0" smtClean="0"/>
              <a:t>the code is written</a:t>
            </a:r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Running the test</a:t>
            </a:r>
            <a:br>
              <a:rPr lang="en-US" dirty="0"/>
            </a:br>
            <a:r>
              <a:rPr lang="en-US" dirty="0"/>
              <a:t>yields a red bar</a:t>
            </a:r>
            <a:br>
              <a:rPr lang="en-US" dirty="0"/>
            </a:br>
            <a:r>
              <a:rPr lang="en-US" dirty="0"/>
              <a:t>indicating failure:</a:t>
            </a:r>
          </a:p>
          <a:p>
            <a:pPr marL="698500"/>
            <a:endParaRPr lang="en-US" dirty="0"/>
          </a:p>
          <a:p>
            <a:pPr marL="698500"/>
            <a:r>
              <a:rPr lang="en-US" dirty="0" smtClean="0"/>
              <a:t>If we add the size function and re-run the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test, </a:t>
            </a:r>
            <a:r>
              <a:rPr lang="en-US" dirty="0" smtClean="0"/>
              <a:t>it </a:t>
            </a:r>
            <a:r>
              <a:rPr lang="en-US" dirty="0"/>
              <a:t>works!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1041400" y="2362200"/>
            <a:ext cx="2819400" cy="1661993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public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return 42;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1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6600" y="2743200"/>
            <a:ext cx="5427662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Green Bar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461000"/>
          </a:xfrm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 dirty="0"/>
              <a:t>What’s the </a:t>
            </a:r>
            <a:r>
              <a:rPr lang="en-US" dirty="0">
                <a:solidFill>
                  <a:srgbClr val="FF0000"/>
                </a:solidFill>
              </a:rPr>
              <a:t>simplest</a:t>
            </a:r>
            <a:r>
              <a:rPr lang="en-US" dirty="0"/>
              <a:t> way to make </a:t>
            </a:r>
            <a:r>
              <a:rPr lang="en-US" dirty="0" smtClean="0"/>
              <a:t>a test </a:t>
            </a:r>
            <a:r>
              <a:rPr lang="en-US" dirty="0"/>
              <a:t>pass? 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“Fake it till you make it”</a:t>
            </a:r>
          </a:p>
          <a:p>
            <a:pPr marL="698500"/>
            <a:r>
              <a:rPr lang="en-US" dirty="0"/>
              <a:t>Re-running yields the legendary </a:t>
            </a:r>
            <a:r>
              <a:rPr lang="en-US" dirty="0" err="1"/>
              <a:t>JUnit</a:t>
            </a:r>
            <a:r>
              <a:rPr lang="en-US" dirty="0"/>
              <a:t> Green Bar:</a:t>
            </a:r>
            <a:br>
              <a:rPr lang="en-US" dirty="0"/>
            </a:br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We could now </a:t>
            </a:r>
            <a:r>
              <a:rPr lang="en-US" dirty="0" err="1">
                <a:solidFill>
                  <a:srgbClr val="FF0000"/>
                </a:solidFill>
              </a:rPr>
              <a:t>refactor</a:t>
            </a:r>
            <a:r>
              <a:rPr lang="en-US" dirty="0"/>
              <a:t>, but we choose to move on with the next feature </a:t>
            </a:r>
            <a:r>
              <a:rPr lang="en-US" dirty="0" smtClean="0"/>
              <a:t>instead</a:t>
            </a:r>
            <a:endParaRPr lang="en-US" dirty="0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6375400" y="2438400"/>
            <a:ext cx="3108325" cy="1661993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public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return 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1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900" y="5067300"/>
            <a:ext cx="33274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Items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>
                <a:solidFill>
                  <a:srgbClr val="FF0000"/>
                </a:solidFill>
              </a:rPr>
              <a:t>To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implement</a:t>
            </a:r>
            <a:r>
              <a:rPr lang="en-US"/>
              <a:t> adding items, </a:t>
            </a:r>
            <a:r>
              <a:rPr lang="en-US">
                <a:solidFill>
                  <a:srgbClr val="FF0000"/>
                </a:solidFill>
              </a:rPr>
              <a:t>we</a:t>
            </a:r>
            <a:r>
              <a:rPr lang="en-US"/>
              <a:t> first </a:t>
            </a:r>
            <a:r>
              <a:rPr lang="en-US">
                <a:solidFill>
                  <a:srgbClr val="FF0000"/>
                </a:solidFill>
              </a:rPr>
              <a:t>test</a:t>
            </a:r>
            <a:r>
              <a:rPr lang="en-US"/>
              <a:t> for it:</a:t>
            </a:r>
            <a:br>
              <a:rPr lang="en-US"/>
            </a:b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 sz="250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/>
              <a:t> is undefined, so to run the test we define it:</a:t>
            </a: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2260600" y="2362200"/>
            <a:ext cx="6316662" cy="299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testAddOne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(1,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3327400" y="6172200"/>
            <a:ext cx="4143375" cy="1244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...</a:t>
            </a:r>
          </a:p>
          <a:p>
            <a:pPr algn="l"/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Items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/>
              <a:t>The test now </a:t>
            </a:r>
            <a:r>
              <a:rPr lang="en-US">
                <a:solidFill>
                  <a:srgbClr val="FF0000"/>
                </a:solidFill>
              </a:rPr>
              <a:t>fails</a:t>
            </a:r>
            <a:r>
              <a:rPr lang="en-US"/>
              <a:t> as </a:t>
            </a:r>
            <a:r>
              <a:rPr lang="en-US">
                <a:solidFill>
                  <a:srgbClr val="FF0000"/>
                </a:solidFill>
              </a:rPr>
              <a:t>expected</a:t>
            </a:r>
            <a:r>
              <a:rPr lang="en-US"/>
              <a:t>:</a:t>
            </a:r>
          </a:p>
          <a:p>
            <a:pPr marL="698500"/>
            <a:r>
              <a:rPr lang="en-US"/>
              <a:t>It seems obvious we need to count the number of items:</a:t>
            </a:r>
            <a:br>
              <a:rPr lang="en-US"/>
            </a:b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And we get a green bar: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14224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/>
          </p:cNvSpPr>
          <p:nvPr/>
        </p:nvSpPr>
        <p:spPr bwMode="auto">
          <a:xfrm>
            <a:off x="4394200" y="2819400"/>
            <a:ext cx="3998912" cy="32893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9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_size = 0;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size()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0;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_size;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algn="l"/>
            <a:endParaRPr lang="en-US" sz="19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7363" y="66929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4546600" y="4191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Adding Something Again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613400"/>
          </a:xfrm>
          <a:ln/>
        </p:spPr>
        <p:txBody>
          <a:bodyPr>
            <a:normAutofit lnSpcReduction="10000"/>
          </a:bodyPr>
          <a:lstStyle/>
          <a:p>
            <a:pPr marL="698500"/>
            <a:r>
              <a:rPr lang="en-US" dirty="0"/>
              <a:t>So what if we added an item already in the set?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As expected, the test fails...</a:t>
            </a: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2870200" y="2286000"/>
            <a:ext cx="6461125" cy="41656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testAddOne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...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testAddAlreadyInSet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Object o = new Object();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(1,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6858000"/>
            <a:ext cx="2484438" cy="27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Remember that Item?...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8420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We need to remember which items are in the set...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All tests pass, so we can </a:t>
            </a:r>
            <a:r>
              <a:rPr lang="en-US" dirty="0" err="1"/>
              <a:t>refactor</a:t>
            </a:r>
            <a:r>
              <a:rPr lang="en-US" dirty="0"/>
              <a:t> that loop...</a:t>
            </a:r>
          </a:p>
        </p:txBody>
      </p:sp>
      <p:sp>
        <p:nvSpPr>
          <p:cNvPr id="35843" name="Rectangle 3"/>
          <p:cNvSpPr>
            <a:spLocks/>
          </p:cNvSpPr>
          <p:nvPr/>
        </p:nvSpPr>
        <p:spPr bwMode="auto">
          <a:xfrm>
            <a:off x="2717800" y="2558008"/>
            <a:ext cx="4725653" cy="4154984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8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_size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static final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MAX = 10;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Object _items[] = new Object[MAX</a:t>
            </a:r>
            <a:r>
              <a:rPr lang="en-US" sz="1800" b="1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...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8400" y="67818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Refactoring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613400"/>
          </a:xfrm>
          <a:ln/>
        </p:spPr>
        <p:txBody>
          <a:bodyPr>
            <a:normAutofit lnSpcReduction="10000"/>
          </a:bodyPr>
          <a:lstStyle/>
          <a:p>
            <a:pPr marL="698500"/>
            <a:r>
              <a:rPr lang="en-US" dirty="0"/>
              <a:t>(...loop) which doesn’t “</a:t>
            </a:r>
            <a:r>
              <a:rPr lang="en-US" dirty="0">
                <a:solidFill>
                  <a:srgbClr val="FF0000"/>
                </a:solidFill>
              </a:rPr>
              <a:t>speak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us</a:t>
            </a:r>
            <a:r>
              <a:rPr lang="en-US" dirty="0"/>
              <a:t>” as it could...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All tests still pass, so we didn’t break it!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604838" y="2921000"/>
            <a:ext cx="4479925" cy="31496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(before)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8400" y="6934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/>
          </p:cNvSpPr>
          <p:nvPr/>
        </p:nvSpPr>
        <p:spPr bwMode="auto">
          <a:xfrm>
            <a:off x="5202238" y="2589530"/>
            <a:ext cx="3840162" cy="393954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6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6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(after)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private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boolean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(Object o) {</a:t>
            </a:r>
            <a:b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MAX; 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(_items[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 == o)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return true;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return false;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6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Too Many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 dirty="0"/>
              <a:t>What if we try to add more than </a:t>
            </a:r>
            <a:r>
              <a:rPr lang="en-US" sz="25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dirty="0"/>
              <a:t> can hold?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The test fails with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: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ArrayIndexOutOfBoundsException</a:t>
            </a:r>
            <a:endParaRPr lang="en-US" sz="2400" dirty="0">
              <a:latin typeface="Courier" charset="0"/>
              <a:sym typeface="Courier" charset="0"/>
            </a:endParaRPr>
          </a:p>
          <a:p>
            <a:pPr marL="698500"/>
            <a:r>
              <a:rPr lang="en-US" dirty="0" smtClean="0"/>
              <a:t>We know why this occurred, but it should bother us: “</a:t>
            </a:r>
            <a:r>
              <a:rPr lang="en-US" dirty="0" err="1" smtClean="0"/>
              <a:t>ArrayIndex</a:t>
            </a:r>
            <a:r>
              <a:rPr lang="en-US" dirty="0" smtClean="0"/>
              <a:t>” isn’t a sensible error for a “set”</a:t>
            </a:r>
            <a:endParaRPr lang="en-US" dirty="0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3022600" y="2286000"/>
            <a:ext cx="5334000" cy="2362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700" u="sng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testAddTooMany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SmallSet.MAX;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9911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Size Matters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8000" y="1778000"/>
            <a:ext cx="9232053" cy="5689600"/>
          </a:xfrm>
          <a:ln/>
        </p:spPr>
        <p:txBody>
          <a:bodyPr>
            <a:normAutofit/>
          </a:bodyPr>
          <a:lstStyle/>
          <a:p>
            <a:pPr marL="698500"/>
            <a:r>
              <a:rPr lang="en-US" dirty="0"/>
              <a:t>We first have </a:t>
            </a:r>
            <a:r>
              <a:rPr lang="en-US" sz="25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 dirty="0"/>
              <a:t> check the size,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... re-run the tests, check for green,</a:t>
            </a:r>
            <a:br>
              <a:rPr lang="en-US" dirty="0"/>
            </a:br>
            <a:r>
              <a:rPr lang="en-US" dirty="0"/>
              <a:t>define our own exception...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... re-run the tests, check for green,</a:t>
            </a:r>
            <a:br>
              <a:rPr lang="en-US" dirty="0"/>
            </a:br>
            <a:r>
              <a:rPr lang="en-US" dirty="0"/>
              <a:t>and...</a:t>
            </a:r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1498600" y="2286000"/>
            <a:ext cx="7264400" cy="18288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 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&amp;&amp; _size &lt; MAX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4267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0965" name="Rectangle 5"/>
          <p:cNvSpPr>
            <a:spLocks/>
          </p:cNvSpPr>
          <p:nvPr/>
        </p:nvSpPr>
        <p:spPr bwMode="auto">
          <a:xfrm>
            <a:off x="1498600" y="5486400"/>
            <a:ext cx="7264400" cy="584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extends Error {}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6553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Testing for Exceptions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698500"/>
            <a:r>
              <a:rPr lang="en-US"/>
              <a:t>... finally test for our exception:</a:t>
            </a:r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The test fails as expected,</a:t>
            </a:r>
            <a:br>
              <a:rPr lang="en-US"/>
            </a:br>
            <a:r>
              <a:rPr lang="en-US"/>
              <a:t>so now we fix it...</a:t>
            </a:r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1727200" y="2362200"/>
            <a:ext cx="7264400" cy="31242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testAddTooMany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for (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=0;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&lt; SmallSet.MAX;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++)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try {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s.add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(new Object());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fail(“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expected”);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catch (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e) {}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0" y="5562600"/>
            <a:ext cx="24844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Last week:</a:t>
            </a:r>
          </a:p>
          <a:p>
            <a:pPr marL="1384300" lvl="2"/>
            <a:r>
              <a:rPr lang="en-US" dirty="0"/>
              <a:t>Design Concepts &amp; Principles</a:t>
            </a:r>
          </a:p>
          <a:p>
            <a:pPr marL="1384300" lvl="2"/>
            <a:r>
              <a:rPr lang="en-US" dirty="0"/>
              <a:t>Refactoring</a:t>
            </a:r>
          </a:p>
          <a:p>
            <a:pPr marL="698500"/>
            <a:endParaRPr lang="en-US" dirty="0"/>
          </a:p>
          <a:p>
            <a:pPr marL="698500"/>
            <a:r>
              <a:rPr lang="en-US" dirty="0">
                <a:solidFill>
                  <a:srgbClr val="FF0000"/>
                </a:solidFill>
              </a:rPr>
              <a:t>Today</a:t>
            </a:r>
            <a:r>
              <a:rPr lang="en-US" dirty="0"/>
              <a:t>:   Test-Driven Development</a:t>
            </a:r>
          </a:p>
          <a:p>
            <a:pPr marL="1384300" lvl="2"/>
            <a:r>
              <a:rPr lang="en-US" dirty="0"/>
              <a:t>TDD + </a:t>
            </a:r>
            <a:r>
              <a:rPr lang="en-US" dirty="0" err="1"/>
              <a:t>JUnit</a:t>
            </a:r>
            <a:r>
              <a:rPr lang="en-US" dirty="0"/>
              <a:t> by </a:t>
            </a:r>
            <a:r>
              <a:rPr lang="en-US" dirty="0" smtClean="0"/>
              <a:t>Example</a:t>
            </a:r>
          </a:p>
          <a:p>
            <a:pPr marL="1384300" lvl="2"/>
            <a:endParaRPr lang="en-US" dirty="0" smtClean="0"/>
          </a:p>
          <a:p>
            <a:pPr marL="723906"/>
            <a:r>
              <a:rPr lang="en-US" dirty="0" smtClean="0"/>
              <a:t>We use </a:t>
            </a:r>
            <a:r>
              <a:rPr lang="en-US" dirty="0" err="1" smtClean="0"/>
              <a:t>JUnit</a:t>
            </a:r>
            <a:r>
              <a:rPr lang="en-US" dirty="0" smtClean="0"/>
              <a:t> testing to evaluate your homework assignments…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Testing for Exceptions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0720" y="1778000"/>
            <a:ext cx="9059333" cy="5232400"/>
          </a:xfrm>
          <a:ln/>
        </p:spPr>
        <p:txBody>
          <a:bodyPr/>
          <a:lstStyle/>
          <a:p>
            <a:pPr marL="698500"/>
            <a:r>
              <a:rPr lang="en-US" dirty="0"/>
              <a:t>... so now we modify add() to throw:</a:t>
            </a:r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 smtClean="0"/>
          </a:p>
          <a:p>
            <a:pPr marL="698500"/>
            <a:r>
              <a:rPr lang="en-US" dirty="0" smtClean="0"/>
              <a:t>All </a:t>
            </a:r>
            <a:r>
              <a:rPr lang="en-US" dirty="0"/>
              <a:t>tests now pass, so we’re done:</a:t>
            </a:r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1498600" y="2362200"/>
            <a:ext cx="7264400" cy="30988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7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void add(Object o)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if (!</a:t>
            </a:r>
            <a:r>
              <a:rPr lang="en-US" sz="18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inSet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(o) &amp;&amp; _size &lt; MAX)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if (_size &gt;= MAX)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throw new </a:t>
            </a:r>
            <a:r>
              <a:rPr lang="en-US" sz="18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SmallSetFullException</a:t>
            </a:r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}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_items[_size] = o;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++_size;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8800" y="5791200"/>
            <a:ext cx="24765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870200" y="32004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/>
              <a:t>Started with a “</a:t>
            </a:r>
            <a:r>
              <a:rPr lang="en-US">
                <a:solidFill>
                  <a:srgbClr val="FF0000"/>
                </a:solidFill>
              </a:rPr>
              <a:t>to do</a:t>
            </a:r>
            <a:r>
              <a:rPr lang="en-US"/>
              <a:t>” </a:t>
            </a:r>
            <a:r>
              <a:rPr lang="en-US">
                <a:solidFill>
                  <a:srgbClr val="FF0000"/>
                </a:solidFill>
              </a:rPr>
              <a:t>list </a:t>
            </a:r>
            <a:r>
              <a:rPr lang="en-US"/>
              <a:t>of tests / features</a:t>
            </a:r>
          </a:p>
          <a:p>
            <a:pPr marL="1384300" lvl="2"/>
            <a:r>
              <a:rPr lang="en-US"/>
              <a:t>could have been expanded</a:t>
            </a:r>
            <a:br>
              <a:rPr lang="en-US"/>
            </a:br>
            <a:r>
              <a:rPr lang="en-US"/>
              <a:t>as we thought of more tests / features</a:t>
            </a:r>
          </a:p>
          <a:p>
            <a:pPr marL="698500"/>
            <a:r>
              <a:rPr lang="en-US"/>
              <a:t>Added </a:t>
            </a:r>
            <a:r>
              <a:rPr lang="en-US">
                <a:solidFill>
                  <a:srgbClr val="FF0000"/>
                </a:solidFill>
              </a:rPr>
              <a:t>features</a:t>
            </a:r>
            <a:r>
              <a:rPr lang="en-US"/>
              <a:t> in small </a:t>
            </a:r>
            <a:r>
              <a:rPr lang="en-US">
                <a:solidFill>
                  <a:srgbClr val="FF0000"/>
                </a:solidFill>
              </a:rPr>
              <a:t>iterations</a:t>
            </a:r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endParaRPr lang="en-US"/>
          </a:p>
          <a:p>
            <a:pPr marL="698500"/>
            <a:r>
              <a:rPr lang="en-US"/>
              <a:t>“a feature </a:t>
            </a:r>
            <a:r>
              <a:rPr lang="en-US">
                <a:solidFill>
                  <a:srgbClr val="FF0000"/>
                </a:solidFill>
              </a:rPr>
              <a:t>without</a:t>
            </a:r>
            <a:r>
              <a:rPr lang="en-US"/>
              <a:t> a </a:t>
            </a:r>
            <a:r>
              <a:rPr lang="en-US">
                <a:solidFill>
                  <a:srgbClr val="FF0000"/>
                </a:solidFill>
              </a:rPr>
              <a:t>test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doesn’t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exist</a:t>
            </a:r>
            <a:r>
              <a:rPr lang="en-US"/>
              <a:t>”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0600" y="3962400"/>
            <a:ext cx="5397500" cy="20178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testing obligatory?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0720" y="1778000"/>
            <a:ext cx="9059333" cy="546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 and no…</a:t>
            </a:r>
          </a:p>
          <a:p>
            <a:pPr lvl="1"/>
            <a:r>
              <a:rPr lang="en-US" dirty="0" smtClean="0"/>
              <a:t>When you write code in professional settings with teammates, definitely!</a:t>
            </a:r>
          </a:p>
          <a:p>
            <a:pPr lvl="2"/>
            <a:r>
              <a:rPr lang="en-US" dirty="0" smtClean="0"/>
              <a:t>In such settings, failing to test your code just means you are inflicting errors you could have caught on teammates!</a:t>
            </a:r>
          </a:p>
          <a:p>
            <a:pPr lvl="2"/>
            <a:r>
              <a:rPr lang="en-US" dirty="0" smtClean="0"/>
              <a:t>At Google, people get fired for this sort of thing!</a:t>
            </a:r>
          </a:p>
          <a:p>
            <a:pPr lvl="1"/>
            <a:r>
              <a:rPr lang="en-US" dirty="0" smtClean="0"/>
              <a:t>So… in industry… test or perish!</a:t>
            </a:r>
          </a:p>
          <a:p>
            <a:r>
              <a:rPr lang="en-US" dirty="0" smtClean="0"/>
              <a:t>But what if code is just “for yourself”?</a:t>
            </a:r>
          </a:p>
          <a:p>
            <a:pPr lvl="1"/>
            <a:r>
              <a:rPr lang="en-US" dirty="0" smtClean="0"/>
              <a:t>Testing can still help you debug, and if you go to the trouble of doing the test, </a:t>
            </a:r>
            <a:r>
              <a:rPr lang="en-US" dirty="0" err="1" smtClean="0"/>
              <a:t>JUnit</a:t>
            </a:r>
            <a:r>
              <a:rPr lang="en-US" dirty="0" smtClean="0"/>
              <a:t> helps you “keep it” for re-use later.</a:t>
            </a:r>
          </a:p>
          <a:p>
            <a:pPr lvl="1"/>
            <a:r>
              <a:rPr lang="en-US" dirty="0" smtClean="0"/>
              <a:t>But obviously no need to go crazy in this case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Fixing a Bug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What if after releasing we found a bug?</a:t>
            </a:r>
          </a:p>
        </p:txBody>
      </p:sp>
      <p:pic>
        <p:nvPicPr>
          <p:cNvPr id="47113" name="Picture 9" descr="http://static.flickr.com/3018/2370875702_a542a13c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9400" y="3048000"/>
            <a:ext cx="4762500" cy="3571876"/>
          </a:xfrm>
          <a:prstGeom prst="rect">
            <a:avLst/>
          </a:prstGeom>
          <a:noFill/>
        </p:spPr>
      </p:pic>
      <p:pic>
        <p:nvPicPr>
          <p:cNvPr id="47115" name="Picture 11" descr="http://www.bluechameleon.org/Photo%20&amp;%20Image%20Stockpile%20-%20BCV/Horrible_bug_from_Egy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5600" y="5638800"/>
            <a:ext cx="357188" cy="226219"/>
          </a:xfrm>
          <a:prstGeom prst="rect">
            <a:avLst/>
          </a:prstGeom>
          <a:noFill/>
        </p:spPr>
      </p:pic>
      <p:pic>
        <p:nvPicPr>
          <p:cNvPr id="47117" name="Picture 13" descr="http://www.bluechameleon.org/Photo%20&amp;%20Image%20Stockpile%20-%20BCV/Horrible_bug_from_Egyp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3400" y="4114800"/>
            <a:ext cx="1804736" cy="1143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70400" y="6705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Famous last words: “It works!”</a:t>
            </a:r>
            <a:endParaRPr lang="fr-BE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337E-6 2.64694E-6 L -0.15753 -0.15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7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711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bug can reveal a missing test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but can also reveal that the specification was faulty in the first place, or incomplete</a:t>
            </a:r>
          </a:p>
          <a:p>
            <a:pPr lvl="1"/>
            <a:r>
              <a:rPr lang="en-US" dirty="0" smtClean="0"/>
              <a:t>Code “evolves” and some changing conditions can trigger buggy behavior</a:t>
            </a:r>
          </a:p>
          <a:p>
            <a:pPr lvl="1"/>
            <a:r>
              <a:rPr lang="en-US" dirty="0" smtClean="0"/>
              <a:t>This isn’t your fault or the client’s fault but finger pointing is common</a:t>
            </a:r>
          </a:p>
          <a:p>
            <a:r>
              <a:rPr lang="en-US" dirty="0" smtClean="0"/>
              <a:t>Great testing dramatically reduces bug rates</a:t>
            </a:r>
          </a:p>
          <a:p>
            <a:pPr lvl="1"/>
            <a:r>
              <a:rPr lang="en-US" dirty="0" smtClean="0"/>
              <a:t>And can make fixing bugs way easier</a:t>
            </a:r>
          </a:p>
          <a:p>
            <a:pPr lvl="1"/>
            <a:r>
              <a:rPr lang="en-US" dirty="0" smtClean="0"/>
              <a:t>But can’t solve everything: Paradise isn’t attainable in the software industry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Reasons for TDD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By writing the tests first, we</a:t>
            </a:r>
          </a:p>
          <a:p>
            <a:pPr marL="1384300" lvl="2"/>
            <a:r>
              <a:rPr lang="en-US" dirty="0"/>
              <a:t>test the tests</a:t>
            </a:r>
          </a:p>
          <a:p>
            <a:pPr marL="1384300" lvl="2"/>
            <a:r>
              <a:rPr lang="en-US" dirty="0"/>
              <a:t>design the interface by using it</a:t>
            </a:r>
          </a:p>
          <a:p>
            <a:pPr marL="1384300" lvl="2"/>
            <a:r>
              <a:rPr lang="en-US" dirty="0"/>
              <a:t>ensure the code is testable</a:t>
            </a:r>
          </a:p>
          <a:p>
            <a:pPr marL="1384300" lvl="2"/>
            <a:r>
              <a:rPr lang="en-US" dirty="0"/>
              <a:t>ensure good test coverage</a:t>
            </a:r>
          </a:p>
          <a:p>
            <a:pPr marL="698500"/>
            <a:r>
              <a:rPr lang="en-US" dirty="0"/>
              <a:t>By looking for the simplest way to make tests pass,</a:t>
            </a:r>
          </a:p>
          <a:p>
            <a:pPr marL="1384300" lvl="2"/>
            <a:r>
              <a:rPr lang="en-US" dirty="0"/>
              <a:t>the code becomes “as simple as possible, but no simpler”</a:t>
            </a:r>
          </a:p>
          <a:p>
            <a:pPr marL="1384300" lvl="2"/>
            <a:r>
              <a:rPr lang="en-US" dirty="0"/>
              <a:t>may be simpler than you thought!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Not the Whole Story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79400" y="1778000"/>
            <a:ext cx="9677400" cy="4995333"/>
          </a:xfrm>
          <a:ln/>
        </p:spPr>
        <p:txBody>
          <a:bodyPr/>
          <a:lstStyle/>
          <a:p>
            <a:pPr marL="698500"/>
            <a:r>
              <a:rPr lang="en-US" dirty="0"/>
              <a:t>There’s a lot </a:t>
            </a:r>
            <a:r>
              <a:rPr lang="en-US" dirty="0">
                <a:solidFill>
                  <a:srgbClr val="FF0000"/>
                </a:solidFill>
              </a:rPr>
              <a:t>more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worth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knowing</a:t>
            </a:r>
            <a:r>
              <a:rPr lang="en-US" dirty="0"/>
              <a:t> about TDD</a:t>
            </a:r>
          </a:p>
          <a:p>
            <a:pPr marL="1384300" lvl="2"/>
            <a:r>
              <a:rPr lang="en-US" dirty="0"/>
              <a:t>What to test / not to test</a:t>
            </a:r>
          </a:p>
          <a:p>
            <a:pPr marL="2082800" lvl="4"/>
            <a:r>
              <a:rPr lang="en-US" sz="2500" dirty="0"/>
              <a:t>e.g.: external libraries?</a:t>
            </a:r>
          </a:p>
          <a:p>
            <a:pPr marL="1384300" lvl="2"/>
            <a:r>
              <a:rPr lang="en-US" dirty="0"/>
              <a:t>How to </a:t>
            </a:r>
            <a:r>
              <a:rPr lang="en-US" dirty="0" err="1"/>
              <a:t>refactor</a:t>
            </a:r>
            <a:r>
              <a:rPr lang="en-US" dirty="0"/>
              <a:t> tests</a:t>
            </a:r>
          </a:p>
          <a:p>
            <a:pPr marL="1384300" lvl="2"/>
            <a:r>
              <a:rPr lang="en-US" dirty="0"/>
              <a:t>Fixtures</a:t>
            </a:r>
          </a:p>
          <a:p>
            <a:pPr marL="1384300" lvl="2"/>
            <a:r>
              <a:rPr lang="en-US" dirty="0"/>
              <a:t>Mock Objects</a:t>
            </a:r>
          </a:p>
          <a:p>
            <a:pPr marL="1384300" lvl="2"/>
            <a:r>
              <a:rPr lang="en-US" dirty="0"/>
              <a:t>Crash Test Dummies</a:t>
            </a:r>
          </a:p>
          <a:p>
            <a:pPr marL="1384300" lvl="2"/>
            <a:r>
              <a:rPr lang="en-US" dirty="0"/>
              <a:t>...</a:t>
            </a:r>
          </a:p>
          <a:p>
            <a:pPr marL="698500">
              <a:buSzPct val="89000"/>
              <a:buFont typeface="Gill Sans" charset="0"/>
              <a:buBlip>
                <a:blip r:embed="rId3"/>
              </a:buBlip>
            </a:pPr>
            <a:r>
              <a:rPr lang="en-US" sz="2800" dirty="0"/>
              <a:t>Beck, Kent: </a:t>
            </a:r>
            <a:r>
              <a:rPr lang="en-US" sz="2800" i="1" dirty="0"/>
              <a:t>Test-Driven Development: By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so…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best code written by professionals will still have some rate of bugs</a:t>
            </a:r>
          </a:p>
          <a:p>
            <a:pPr lvl="1"/>
            <a:r>
              <a:rPr lang="en-US" dirty="0" smtClean="0"/>
              <a:t>They reflect design oversights</a:t>
            </a:r>
          </a:p>
          <a:p>
            <a:pPr lvl="1"/>
            <a:r>
              <a:rPr lang="en-US" dirty="0" smtClean="0"/>
              <a:t>Evolutionary change in requirements</a:t>
            </a:r>
          </a:p>
          <a:p>
            <a:pPr lvl="1"/>
            <a:r>
              <a:rPr lang="en-US" dirty="0" smtClean="0"/>
              <a:t>Incompatibilities between modules developed by different people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never believe that software will be flawless</a:t>
            </a:r>
          </a:p>
          <a:p>
            <a:r>
              <a:rPr lang="en-US" dirty="0" smtClean="0"/>
              <a:t>Our goal in cs2110 is to do as well as possible</a:t>
            </a:r>
          </a:p>
          <a:p>
            <a:r>
              <a:rPr lang="en-US" dirty="0" smtClean="0"/>
              <a:t>In later </a:t>
            </a:r>
            <a:r>
              <a:rPr lang="en-US" dirty="0" err="1" smtClean="0"/>
              <a:t>cs</a:t>
            </a:r>
            <a:r>
              <a:rPr lang="en-US" dirty="0" smtClean="0"/>
              <a:t> courses we’ll study “fault tolerance”!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can be great!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1600" y="4572000"/>
            <a:ext cx="6260253" cy="1676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“In my country of Kazakhstan testing is very nice!  </a:t>
            </a:r>
            <a:r>
              <a:rPr lang="en-US" dirty="0" smtClean="0"/>
              <a:t>Make many tests please!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  <p:pic>
        <p:nvPicPr>
          <p:cNvPr id="67586" name="Picture 2" descr="http://a330.g.akamai.net/7/330/2540/20080720212530/www.variety.com/graphics/photos/_storypics/borat_thum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600" y="2971800"/>
            <a:ext cx="1905000" cy="1876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can be great!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people</a:t>
            </a:r>
          </a:p>
          <a:p>
            <a:pPr lvl="1"/>
            <a:r>
              <a:rPr lang="en-US" dirty="0" smtClean="0"/>
              <a:t>Write code without being sure it will work</a:t>
            </a:r>
          </a:p>
          <a:p>
            <a:pPr lvl="1"/>
            <a:r>
              <a:rPr lang="en-US" dirty="0" smtClean="0"/>
              <a:t>Press run and pray</a:t>
            </a:r>
          </a:p>
          <a:p>
            <a:pPr lvl="1"/>
            <a:r>
              <a:rPr lang="en-US" dirty="0" smtClean="0"/>
              <a:t>If it fails, they change something random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Never works</a:t>
            </a:r>
          </a:p>
          <a:p>
            <a:pPr lvl="1"/>
            <a:r>
              <a:rPr lang="en-US" dirty="0" smtClean="0"/>
              <a:t>And ruins your Friday evening social plans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Test-Driven Development saves the day!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Example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/>
              <a:t>A collection class </a:t>
            </a:r>
            <a:r>
              <a:rPr lang="en-US"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>
              <a:latin typeface="Courier" charset="0"/>
              <a:sym typeface="Courier" charset="0"/>
            </a:endParaRPr>
          </a:p>
          <a:p>
            <a:pPr marL="1384300" lvl="2"/>
            <a:r>
              <a:rPr lang="en-US"/>
              <a:t>containing up to N objects </a:t>
            </a:r>
            <a:r>
              <a:rPr lang="en-US" sz="2300"/>
              <a:t>(hence “small”)</a:t>
            </a:r>
            <a:endParaRPr lang="en-US"/>
          </a:p>
          <a:p>
            <a:pPr marL="1384300" lvl="2"/>
            <a:r>
              <a:rPr lang="en-US"/>
              <a:t>typical operations:</a:t>
            </a:r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endParaRPr lang="en-US"/>
          </a:p>
          <a:p>
            <a:pPr marL="1384300" lvl="2"/>
            <a:r>
              <a:rPr lang="en-US"/>
              <a:t>we’ll implement </a:t>
            </a:r>
            <a:r>
              <a:rPr lang="en-US" sz="2600">
                <a:latin typeface="Courier" charset="0"/>
                <a:ea typeface="Courier" charset="0"/>
                <a:cs typeface="Courier" charset="0"/>
                <a:sym typeface="Courier" charset="0"/>
              </a:rPr>
              <a:t>add()</a:t>
            </a:r>
            <a:r>
              <a:rPr lang="en-US"/>
              <a:t>, </a:t>
            </a:r>
            <a:r>
              <a:rPr lang="en-US" sz="2600">
                <a:latin typeface="Courier" charset="0"/>
                <a:ea typeface="Courier" charset="0"/>
                <a:cs typeface="Courier" charset="0"/>
                <a:sym typeface="Courier" charset="0"/>
              </a:rPr>
              <a:t>size()</a:t>
            </a:r>
            <a:endParaRPr lang="en-US" sz="2600">
              <a:latin typeface="Courier" charset="0"/>
              <a:sym typeface="Courier" charset="0"/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2374900" y="3111500"/>
          <a:ext cx="5537200" cy="1752600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add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adds item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contains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item in the set?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  <a:sym typeface="Courier" charset="0"/>
                        </a:rPr>
                        <a:t>size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# items</a:t>
                      </a: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Test Driven Development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We’ll go about in small iterations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add a test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run all tests and watch the new one fail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make a small change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/>
              <a:t>run all tests and see them all succeed</a:t>
            </a:r>
          </a:p>
          <a:p>
            <a:pPr marL="1384300" lvl="2">
              <a:buSzPct val="99000"/>
              <a:buFontTx/>
              <a:buAutoNum type="arabicPeriod"/>
            </a:pPr>
            <a:r>
              <a:rPr lang="en-US" dirty="0" err="1"/>
              <a:t>refactor</a:t>
            </a:r>
            <a:r>
              <a:rPr lang="en-US" dirty="0"/>
              <a:t> </a:t>
            </a:r>
            <a:r>
              <a:rPr lang="en-US" sz="1800" dirty="0"/>
              <a:t>(as needed)</a:t>
            </a:r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We’ll use </a:t>
            </a:r>
            <a:r>
              <a:rPr lang="en-US" dirty="0" err="1"/>
              <a:t>JUnit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JUnit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What do </a:t>
            </a:r>
            <a:r>
              <a:rPr lang="en-US" dirty="0" err="1"/>
              <a:t>JUnit</a:t>
            </a:r>
            <a:r>
              <a:rPr lang="en-US" dirty="0"/>
              <a:t> tests look like?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846138" y="2540000"/>
            <a:ext cx="3976687" cy="1600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SmallSet.java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package edu.cornell.cs.cs2110;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999038" y="2540000"/>
            <a:ext cx="4494212" cy="4394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700" u="sng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SmallSetTest.java</a:t>
            </a:r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package edu.cornell.cs.cs2110;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import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org.junit.Test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import static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org.junit.Assert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.*;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public class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1700" b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@Test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public void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testFoo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700" b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assertTrue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(...);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7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testBar</a:t>
            </a:r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...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7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List of Tests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698500"/>
            <a:r>
              <a:rPr lang="en-US" dirty="0"/>
              <a:t>We start by thinking about how to test,</a:t>
            </a:r>
            <a:br>
              <a:rPr lang="en-US" dirty="0"/>
            </a:br>
            <a:r>
              <a:rPr lang="en-US" dirty="0"/>
              <a:t>not how to implement</a:t>
            </a:r>
          </a:p>
          <a:p>
            <a:pPr marL="1384300" lvl="2"/>
            <a:r>
              <a:rPr lang="en-US" dirty="0"/>
              <a:t>size=0 on empty set</a:t>
            </a:r>
          </a:p>
          <a:p>
            <a:pPr marL="1384300" lvl="2"/>
            <a:r>
              <a:rPr lang="en-US" dirty="0"/>
              <a:t>size=N after adding N distinct elements</a:t>
            </a:r>
          </a:p>
          <a:p>
            <a:pPr marL="1384300" lvl="2"/>
            <a:r>
              <a:rPr lang="en-US" dirty="0"/>
              <a:t>adding element already in set doesn’t change it</a:t>
            </a:r>
          </a:p>
          <a:p>
            <a:pPr marL="1384300" lvl="2"/>
            <a:r>
              <a:rPr lang="en-US" dirty="0"/>
              <a:t>throw exception if adding too many</a:t>
            </a:r>
          </a:p>
          <a:p>
            <a:pPr marL="1384300" lvl="2"/>
            <a:r>
              <a:rPr lang="en-US" dirty="0"/>
              <a:t>...</a:t>
            </a:r>
          </a:p>
          <a:p>
            <a:pPr marL="1384300" lvl="2"/>
            <a:endParaRPr lang="en-US" dirty="0"/>
          </a:p>
          <a:p>
            <a:pPr marL="698500"/>
            <a:r>
              <a:rPr lang="en-US" dirty="0"/>
              <a:t>Each test verifies a certain “feature”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Test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98500"/>
            <a:r>
              <a:rPr lang="en-US" dirty="0"/>
              <a:t>We pick a feature and test it:</a:t>
            </a:r>
            <a:br>
              <a:rPr lang="en-US" dirty="0"/>
            </a:br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endParaRPr lang="en-US" dirty="0"/>
          </a:p>
          <a:p>
            <a:pPr marL="698500"/>
            <a:r>
              <a:rPr lang="en-US" dirty="0"/>
              <a:t>This doesn’t compile: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size()</a:t>
            </a:r>
            <a:r>
              <a:rPr lang="en-US" dirty="0"/>
              <a:t> is undefined</a:t>
            </a:r>
          </a:p>
          <a:p>
            <a:pPr marL="698500"/>
            <a:r>
              <a:rPr lang="en-US" dirty="0"/>
              <a:t>But that’s all right: we’ve started designing the interface by using it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727200" y="2209800"/>
            <a:ext cx="6026150" cy="299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{}</a:t>
            </a:r>
          </a:p>
          <a:p>
            <a:pPr algn="l"/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u="sng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endParaRPr lang="en-US" sz="19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SmallSetTest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@Test public void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testEmptySetSize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s = new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SmallSet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();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assertEquals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(0, </a:t>
            </a:r>
            <a:r>
              <a:rPr lang="en-US" sz="19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s.size</a:t>
            </a: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());</a:t>
            </a:r>
            <a:b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19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Pages>0</Pages>
  <Words>1482</Words>
  <Characters>0</Characters>
  <Application>Microsoft Office PowerPoint</Application>
  <PresentationFormat>Custom</PresentationFormat>
  <Lines>0</Lines>
  <Paragraphs>390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Gill Sans</vt:lpstr>
      <vt:lpstr>ヒラギノ角ゴ ProN W3</vt:lpstr>
      <vt:lpstr>Lucida Grande</vt:lpstr>
      <vt:lpstr>Courier</vt:lpstr>
      <vt:lpstr>Median</vt:lpstr>
      <vt:lpstr>CS 2110</vt:lpstr>
      <vt:lpstr>Overview</vt:lpstr>
      <vt:lpstr>Tests can be great!</vt:lpstr>
      <vt:lpstr>Testing can be great!</vt:lpstr>
      <vt:lpstr>The Example</vt:lpstr>
      <vt:lpstr>Test Driven Development</vt:lpstr>
      <vt:lpstr>JUnit</vt:lpstr>
      <vt:lpstr>A List of Tests</vt:lpstr>
      <vt:lpstr>A First Test</vt:lpstr>
      <vt:lpstr>Red Bar</vt:lpstr>
      <vt:lpstr>Green Bar</vt:lpstr>
      <vt:lpstr>Adding Items</vt:lpstr>
      <vt:lpstr>Adding Items</vt:lpstr>
      <vt:lpstr>Adding Something Again</vt:lpstr>
      <vt:lpstr>Remember that Item?...</vt:lpstr>
      <vt:lpstr>Refactoring</vt:lpstr>
      <vt:lpstr>Too Many</vt:lpstr>
      <vt:lpstr>Size Matters</vt:lpstr>
      <vt:lpstr>Testing for Exceptions</vt:lpstr>
      <vt:lpstr>Testing for Exceptions</vt:lpstr>
      <vt:lpstr>Review</vt:lpstr>
      <vt:lpstr>Is testing obligatory?</vt:lpstr>
      <vt:lpstr>Fixing a Bug</vt:lpstr>
      <vt:lpstr>A bug can reveal a missing test</vt:lpstr>
      <vt:lpstr>Reasons for TDD</vt:lpstr>
      <vt:lpstr>Not the Whole Story</vt:lpstr>
      <vt:lpstr>Even so…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2110</dc:title>
  <dc:creator>Ken</dc:creator>
  <cp:lastModifiedBy>ken</cp:lastModifiedBy>
  <cp:revision>7</cp:revision>
  <dcterms:modified xsi:type="dcterms:W3CDTF">2009-08-21T14:32:32Z</dcterms:modified>
</cp:coreProperties>
</file>