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handoutMasterIdLst>
    <p:handoutMasterId r:id="rId52"/>
  </p:handoutMasterIdLst>
  <p:sldIdLst>
    <p:sldId id="350" r:id="rId2"/>
    <p:sldId id="284" r:id="rId3"/>
    <p:sldId id="351" r:id="rId4"/>
    <p:sldId id="285" r:id="rId5"/>
    <p:sldId id="295" r:id="rId6"/>
    <p:sldId id="296" r:id="rId7"/>
    <p:sldId id="356" r:id="rId8"/>
    <p:sldId id="352" r:id="rId9"/>
    <p:sldId id="353" r:id="rId10"/>
    <p:sldId id="355" r:id="rId11"/>
    <p:sldId id="354" r:id="rId12"/>
    <p:sldId id="300" r:id="rId13"/>
    <p:sldId id="297" r:id="rId14"/>
    <p:sldId id="301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38" r:id="rId39"/>
    <p:sldId id="339" r:id="rId40"/>
    <p:sldId id="340" r:id="rId41"/>
    <p:sldId id="341" r:id="rId42"/>
    <p:sldId id="342" r:id="rId43"/>
    <p:sldId id="343" r:id="rId44"/>
    <p:sldId id="344" r:id="rId45"/>
    <p:sldId id="345" r:id="rId46"/>
    <p:sldId id="346" r:id="rId47"/>
    <p:sldId id="347" r:id="rId48"/>
    <p:sldId id="348" r:id="rId49"/>
    <p:sldId id="349" r:id="rId5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08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7D8F911-4044-41B3-A5CE-B0E34773112B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B8B0A81-B683-42EE-AA51-7C551E138AD0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2CB23CD-1F62-4EEB-8464-E67BE5599D92}" type="datetimeFigureOut">
              <a:rPr lang="fr-FR" smtClean="0"/>
              <a:pPr/>
              <a:t>03/09/2009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5DF5ED9-00B4-4A58-9ED5-AAB30ED565CC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5ED9-00B4-4A58-9ED5-AAB30ED565CC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733E71-9D07-477E-B471-0855385C2813}" type="datetimeFigureOut">
              <a:rPr lang="en-US" smtClean="0"/>
              <a:pPr/>
              <a:t>9/3/2009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25E1C2-690F-4FF9-86CC-DA758283C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ctrTitle"/>
          </p:nvPr>
        </p:nvSpPr>
        <p:spPr/>
        <p:txBody>
          <a:bodyPr rIns="13208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More on subclasses, inheritance, interfaces, etc</a:t>
            </a:r>
            <a:endParaRPr lang="en-US" sz="36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 rIns="132080">
            <a:normAutofit fontScale="85000" lnSpcReduction="20000"/>
          </a:bodyPr>
          <a:lstStyle/>
          <a:p>
            <a:pPr marL="39688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solidFill>
                  <a:srgbClr val="008000"/>
                </a:solidFill>
              </a:rPr>
              <a:t>Lecture </a:t>
            </a:r>
            <a:r>
              <a:rPr lang="en-US" sz="2400" dirty="0" smtClean="0">
                <a:solidFill>
                  <a:srgbClr val="008000"/>
                </a:solidFill>
              </a:rPr>
              <a:t>4</a:t>
            </a:r>
            <a:endParaRPr lang="en-US" sz="2400" dirty="0">
              <a:solidFill>
                <a:srgbClr val="008000"/>
              </a:solidFill>
            </a:endParaRPr>
          </a:p>
          <a:p>
            <a:pPr marL="39688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solidFill>
                  <a:srgbClr val="008000"/>
                </a:solidFill>
              </a:rPr>
              <a:t>CS2110 – Fall </a:t>
            </a:r>
            <a:r>
              <a:rPr lang="en-US" sz="2400" dirty="0" smtClean="0">
                <a:solidFill>
                  <a:srgbClr val="008000"/>
                </a:solidFill>
              </a:rPr>
              <a:t>9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600" dirty="0" err="1" smtClean="0"/>
              <a:t>Accessing</a:t>
            </a:r>
            <a:r>
              <a:rPr lang="fr-BE" sz="3600" dirty="0" smtClean="0"/>
              <a:t> </a:t>
            </a:r>
            <a:r>
              <a:rPr lang="fr-BE" sz="3600" dirty="0" err="1" smtClean="0"/>
              <a:t>Array</a:t>
            </a:r>
            <a:r>
              <a:rPr lang="fr-BE" sz="3600" dirty="0" smtClean="0"/>
              <a:t> </a:t>
            </a:r>
            <a:r>
              <a:rPr lang="fr-BE" sz="3600" dirty="0" err="1" smtClean="0"/>
              <a:t>Elements</a:t>
            </a:r>
            <a:r>
              <a:rPr lang="fr-BE" sz="3600" dirty="0" smtClean="0"/>
              <a:t> </a:t>
            </a:r>
            <a:r>
              <a:rPr lang="fr-BE" sz="3600" dirty="0" err="1" smtClean="0"/>
              <a:t>Sequentially</a:t>
            </a:r>
            <a:endParaRPr lang="fr-BE" sz="3600" dirty="0"/>
          </a:p>
        </p:txBody>
      </p:sp>
      <p:sp>
        <p:nvSpPr>
          <p:cNvPr id="5" name="Rectangle 4"/>
          <p:cNvSpPr/>
          <p:nvPr/>
        </p:nvSpPr>
        <p:spPr>
          <a:xfrm>
            <a:off x="838200" y="1447800"/>
            <a:ext cx="7086600" cy="5078313"/>
          </a:xfrm>
          <a:prstGeom prst="rect">
            <a:avLst/>
          </a:prstGeom>
          <a:solidFill>
            <a:srgbClr val="FFFFD5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fr-BE" b="1" dirty="0" smtClean="0">
                <a:latin typeface="Comic Sans MS" pitchFamily="66" charset="0"/>
              </a:rPr>
              <a:t>public class </a:t>
            </a:r>
            <a:r>
              <a:rPr lang="fr-BE" b="1" dirty="0" err="1" smtClean="0">
                <a:latin typeface="Comic Sans MS" pitchFamily="66" charset="0"/>
              </a:rPr>
              <a:t>CommandLineArgs</a:t>
            </a:r>
            <a:r>
              <a:rPr lang="fr-BE" b="1" dirty="0" smtClean="0">
                <a:latin typeface="Comic Sans MS" pitchFamily="66" charset="0"/>
              </a:rPr>
              <a:t> {</a:t>
            </a:r>
          </a:p>
          <a:p>
            <a:endParaRPr lang="fr-BE" b="1" dirty="0" smtClean="0">
              <a:latin typeface="Comic Sans MS" pitchFamily="66" charset="0"/>
            </a:endParaRPr>
          </a:p>
          <a:p>
            <a:r>
              <a:rPr lang="en-US" b="1" dirty="0" smtClean="0">
                <a:latin typeface="Comic Sans MS" pitchFamily="66" charset="0"/>
              </a:rPr>
              <a:t>    public static void main(String[] </a:t>
            </a:r>
            <a:r>
              <a:rPr lang="en-US" b="1" dirty="0" err="1" smtClean="0">
                <a:latin typeface="Comic Sans MS" pitchFamily="66" charset="0"/>
              </a:rPr>
              <a:t>args</a:t>
            </a:r>
            <a:r>
              <a:rPr lang="en-US" b="1" dirty="0" smtClean="0">
                <a:latin typeface="Comic Sans MS" pitchFamily="66" charset="0"/>
              </a:rPr>
              <a:t>) {</a:t>
            </a:r>
          </a:p>
          <a:p>
            <a:endParaRPr lang="en-US" b="1" dirty="0" smtClean="0">
              <a:latin typeface="Comic Sans MS" pitchFamily="66" charset="0"/>
            </a:endParaRPr>
          </a:p>
          <a:p>
            <a:r>
              <a:rPr lang="fr-BE" b="1" dirty="0" smtClean="0">
                <a:latin typeface="Comic Sans MS" pitchFamily="66" charset="0"/>
              </a:rPr>
              <a:t>        </a:t>
            </a:r>
            <a:r>
              <a:rPr lang="fr-BE" b="1" dirty="0" err="1" smtClean="0">
                <a:latin typeface="Comic Sans MS" pitchFamily="66" charset="0"/>
              </a:rPr>
              <a:t>System.out.println</a:t>
            </a:r>
            <a:r>
              <a:rPr lang="fr-BE" b="1" dirty="0" smtClean="0">
                <a:latin typeface="Comic Sans MS" pitchFamily="66" charset="0"/>
              </a:rPr>
              <a:t>(</a:t>
            </a:r>
            <a:r>
              <a:rPr lang="fr-BE" b="1" dirty="0" err="1" smtClean="0">
                <a:latin typeface="Comic Sans MS" pitchFamily="66" charset="0"/>
              </a:rPr>
              <a:t>args.length</a:t>
            </a:r>
            <a:r>
              <a:rPr lang="fr-BE" b="1" dirty="0" smtClean="0">
                <a:latin typeface="Comic Sans MS" pitchFamily="66" charset="0"/>
              </a:rPr>
              <a:t>);</a:t>
            </a:r>
          </a:p>
          <a:p>
            <a:endParaRPr lang="fr-BE" b="1" dirty="0" smtClean="0">
              <a:latin typeface="Comic Sans MS" pitchFamily="66" charset="0"/>
            </a:endParaRPr>
          </a:p>
          <a:p>
            <a:r>
              <a:rPr lang="fr-BE" b="1" dirty="0" smtClean="0">
                <a:latin typeface="Comic Sans MS" pitchFamily="66" charset="0"/>
              </a:rPr>
              <a:t>        </a:t>
            </a:r>
            <a:r>
              <a:rPr lang="fr-BE" b="1" dirty="0" smtClean="0">
                <a:solidFill>
                  <a:srgbClr val="7030A0"/>
                </a:solidFill>
                <a:latin typeface="Comic Sans MS" pitchFamily="66" charset="0"/>
              </a:rPr>
              <a:t>// </a:t>
            </a:r>
            <a:r>
              <a:rPr lang="fr-BE" b="1" dirty="0" err="1" smtClean="0">
                <a:solidFill>
                  <a:srgbClr val="7030A0"/>
                </a:solidFill>
                <a:latin typeface="Comic Sans MS" pitchFamily="66" charset="0"/>
              </a:rPr>
              <a:t>old</a:t>
            </a:r>
            <a:r>
              <a:rPr lang="fr-BE" b="1" dirty="0" smtClean="0">
                <a:solidFill>
                  <a:srgbClr val="7030A0"/>
                </a:solidFill>
                <a:latin typeface="Comic Sans MS" pitchFamily="66" charset="0"/>
              </a:rPr>
              <a:t>-style</a:t>
            </a:r>
          </a:p>
          <a:p>
            <a:r>
              <a:rPr lang="fr-BE" b="1" dirty="0" smtClean="0">
                <a:latin typeface="Comic Sans MS" pitchFamily="66" charset="0"/>
              </a:rPr>
              <a:t>        for (</a:t>
            </a:r>
            <a:r>
              <a:rPr lang="fr-BE" b="1" dirty="0" err="1" smtClean="0">
                <a:latin typeface="Comic Sans MS" pitchFamily="66" charset="0"/>
              </a:rPr>
              <a:t>int</a:t>
            </a:r>
            <a:r>
              <a:rPr lang="fr-BE" b="1" dirty="0" smtClean="0">
                <a:latin typeface="Comic Sans MS" pitchFamily="66" charset="0"/>
              </a:rPr>
              <a:t> i = 0; i &lt; </a:t>
            </a:r>
            <a:r>
              <a:rPr lang="fr-BE" b="1" dirty="0" err="1" smtClean="0">
                <a:latin typeface="Comic Sans MS" pitchFamily="66" charset="0"/>
              </a:rPr>
              <a:t>args.length</a:t>
            </a:r>
            <a:r>
              <a:rPr lang="fr-BE" b="1" dirty="0" smtClean="0">
                <a:latin typeface="Comic Sans MS" pitchFamily="66" charset="0"/>
              </a:rPr>
              <a:t>; i++) {</a:t>
            </a:r>
          </a:p>
          <a:p>
            <a:r>
              <a:rPr lang="fr-BE" b="1" dirty="0" smtClean="0">
                <a:latin typeface="Comic Sans MS" pitchFamily="66" charset="0"/>
              </a:rPr>
              <a:t>             System.out.println(</a:t>
            </a:r>
            <a:r>
              <a:rPr lang="fr-BE" b="1" dirty="0" err="1" smtClean="0">
                <a:latin typeface="Comic Sans MS" pitchFamily="66" charset="0"/>
              </a:rPr>
              <a:t>args</a:t>
            </a:r>
            <a:r>
              <a:rPr lang="fr-BE" b="1" dirty="0" smtClean="0">
                <a:latin typeface="Comic Sans MS" pitchFamily="66" charset="0"/>
              </a:rPr>
              <a:t>[i]);</a:t>
            </a:r>
          </a:p>
          <a:p>
            <a:r>
              <a:rPr lang="fr-BE" b="1" dirty="0" smtClean="0">
                <a:latin typeface="Comic Sans MS" pitchFamily="66" charset="0"/>
              </a:rPr>
              <a:t>        }</a:t>
            </a:r>
          </a:p>
          <a:p>
            <a:endParaRPr lang="fr-BE" b="1" dirty="0" smtClean="0">
              <a:latin typeface="Comic Sans MS" pitchFamily="66" charset="0"/>
            </a:endParaRPr>
          </a:p>
          <a:p>
            <a:r>
              <a:rPr lang="fr-BE" b="1" dirty="0" smtClean="0">
                <a:latin typeface="Comic Sans MS" pitchFamily="66" charset="0"/>
              </a:rPr>
              <a:t>        </a:t>
            </a:r>
            <a:r>
              <a:rPr lang="fr-BE" b="1" dirty="0" smtClean="0">
                <a:solidFill>
                  <a:srgbClr val="7030A0"/>
                </a:solidFill>
                <a:latin typeface="Comic Sans MS" pitchFamily="66" charset="0"/>
              </a:rPr>
              <a:t>// new style</a:t>
            </a:r>
          </a:p>
          <a:p>
            <a:r>
              <a:rPr lang="fr-BE" b="1" dirty="0" smtClean="0">
                <a:latin typeface="Comic Sans MS" pitchFamily="66" charset="0"/>
              </a:rPr>
              <a:t>        for (String s : </a:t>
            </a:r>
            <a:r>
              <a:rPr lang="fr-BE" b="1" dirty="0" err="1" smtClean="0">
                <a:latin typeface="Comic Sans MS" pitchFamily="66" charset="0"/>
              </a:rPr>
              <a:t>args</a:t>
            </a:r>
            <a:r>
              <a:rPr lang="fr-BE" b="1" dirty="0" smtClean="0">
                <a:latin typeface="Comic Sans MS" pitchFamily="66" charset="0"/>
              </a:rPr>
              <a:t>) {</a:t>
            </a:r>
          </a:p>
          <a:p>
            <a:r>
              <a:rPr lang="fr-BE" b="1" dirty="0" smtClean="0">
                <a:latin typeface="Comic Sans MS" pitchFamily="66" charset="0"/>
              </a:rPr>
              <a:t>             System.out.println(s);</a:t>
            </a:r>
          </a:p>
          <a:p>
            <a:r>
              <a:rPr lang="fr-BE" b="1" dirty="0" smtClean="0">
                <a:latin typeface="Comic Sans MS" pitchFamily="66" charset="0"/>
              </a:rPr>
              <a:t>        }</a:t>
            </a:r>
          </a:p>
          <a:p>
            <a:endParaRPr lang="fr-BE" b="1" dirty="0" smtClean="0">
              <a:latin typeface="Comic Sans MS" pitchFamily="66" charset="0"/>
            </a:endParaRPr>
          </a:p>
          <a:p>
            <a:r>
              <a:rPr lang="fr-BE" b="1" dirty="0" smtClean="0">
                <a:latin typeface="Comic Sans MS" pitchFamily="66" charset="0"/>
              </a:rPr>
              <a:t>    }</a:t>
            </a:r>
          </a:p>
          <a:p>
            <a:r>
              <a:rPr lang="fr-BE" b="1" dirty="0" smtClean="0">
                <a:latin typeface="Comic Sans MS" pitchFamily="66" charset="0"/>
              </a:rPr>
              <a:t>}</a:t>
            </a:r>
            <a:endParaRPr lang="fr-BE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Generics</a:t>
            </a:r>
            <a:r>
              <a:rPr lang="fr-BE" dirty="0" smtClean="0"/>
              <a:t> and </a:t>
            </a:r>
            <a:r>
              <a:rPr lang="fr-BE" dirty="0" err="1" smtClean="0"/>
              <a:t>Autoboxing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1219200" y="1905000"/>
            <a:ext cx="5867400" cy="9144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3124200"/>
            <a:ext cx="5867400" cy="12192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4648200"/>
            <a:ext cx="5867400" cy="12192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err="1" smtClean="0"/>
              <a:t>Old</a:t>
            </a:r>
            <a:r>
              <a:rPr lang="fr-BE" dirty="0" smtClean="0"/>
              <a:t> (</a:t>
            </a:r>
            <a:r>
              <a:rPr lang="fr-BE" dirty="0" err="1" smtClean="0"/>
              <a:t>pre</a:t>
            </a:r>
            <a:r>
              <a:rPr lang="fr-BE" dirty="0" smtClean="0"/>
              <a:t>-Java 5)</a:t>
            </a:r>
          </a:p>
          <a:p>
            <a:pPr lvl="2">
              <a:buNone/>
            </a:pP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Map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numbers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= new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HashMap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();</a:t>
            </a:r>
          </a:p>
          <a:p>
            <a:pPr lvl="2">
              <a:buNone/>
            </a:pP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numbers.put("one", new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(1));</a:t>
            </a:r>
          </a:p>
          <a:p>
            <a:pPr lvl="2">
              <a:buNone/>
            </a:pP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s = (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)numbers.get("one");</a:t>
            </a:r>
          </a:p>
          <a:p>
            <a:r>
              <a:rPr lang="fr-BE" dirty="0" smtClean="0"/>
              <a:t>New (</a:t>
            </a:r>
            <a:r>
              <a:rPr lang="fr-BE" dirty="0" err="1" smtClean="0"/>
              <a:t>generics</a:t>
            </a:r>
            <a:r>
              <a:rPr lang="fr-BE" dirty="0" smtClean="0"/>
              <a:t>)</a:t>
            </a:r>
          </a:p>
          <a:p>
            <a:pPr lvl="2">
              <a:buNone/>
            </a:pP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Map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&lt;String,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&gt;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numbers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=</a:t>
            </a:r>
          </a:p>
          <a:p>
            <a:pPr lvl="2">
              <a:buNone/>
            </a:pP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new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HashMap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&lt;String,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&gt;();</a:t>
            </a:r>
          </a:p>
          <a:p>
            <a:pPr lvl="2">
              <a:buNone/>
            </a:pP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numbers.put("one", new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(1));</a:t>
            </a:r>
          </a:p>
          <a:p>
            <a:pPr lvl="2">
              <a:buNone/>
            </a:pP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s = numbers.get("one");</a:t>
            </a:r>
          </a:p>
          <a:p>
            <a:r>
              <a:rPr lang="fr-BE" dirty="0" smtClean="0"/>
              <a:t>New (</a:t>
            </a:r>
            <a:r>
              <a:rPr lang="fr-BE" dirty="0" err="1" smtClean="0"/>
              <a:t>generics</a:t>
            </a:r>
            <a:r>
              <a:rPr lang="fr-BE" dirty="0" smtClean="0"/>
              <a:t> + </a:t>
            </a:r>
            <a:r>
              <a:rPr lang="fr-BE" dirty="0" err="1" smtClean="0"/>
              <a:t>autoboxing</a:t>
            </a:r>
            <a:r>
              <a:rPr lang="fr-BE" dirty="0" smtClean="0"/>
              <a:t>)</a:t>
            </a:r>
          </a:p>
          <a:p>
            <a:pPr lvl="2">
              <a:buNone/>
            </a:pP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Map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&lt;String,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&gt;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numbers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=</a:t>
            </a:r>
          </a:p>
          <a:p>
            <a:pPr lvl="2">
              <a:buNone/>
            </a:pP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new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HashMap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&lt;String,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&gt;();</a:t>
            </a:r>
          </a:p>
          <a:p>
            <a:pPr lvl="2">
              <a:buNone/>
            </a:pP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numbers.put("one", 1);</a:t>
            </a:r>
          </a:p>
          <a:p>
            <a:pPr lvl="2">
              <a:buNone/>
            </a:pP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s = numbers.get("one");</a:t>
            </a:r>
            <a:endParaRPr lang="fr-BE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Shadowing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Like overriding, but for fields instead of methods</a:t>
            </a:r>
          </a:p>
          <a:p>
            <a:pPr lvl="1"/>
            <a:r>
              <a:rPr lang="en-US" sz="2000" dirty="0" err="1" smtClean="0"/>
              <a:t>Superclass</a:t>
            </a:r>
            <a:r>
              <a:rPr lang="en-US" sz="2000" dirty="0" smtClean="0"/>
              <a:t>: variable </a:t>
            </a:r>
            <a:r>
              <a:rPr lang="en-US" sz="2000" dirty="0" smtClean="0">
                <a:solidFill>
                  <a:srgbClr val="00B050"/>
                </a:solidFill>
              </a:rPr>
              <a:t>v</a:t>
            </a:r>
            <a:r>
              <a:rPr lang="en-US" sz="2000" dirty="0" smtClean="0"/>
              <a:t> of some type</a:t>
            </a:r>
          </a:p>
          <a:p>
            <a:pPr lvl="1"/>
            <a:r>
              <a:rPr lang="en-US" sz="2000" dirty="0" smtClean="0"/>
              <a:t>Subclass: variable </a:t>
            </a:r>
            <a:r>
              <a:rPr lang="en-US" sz="2000" dirty="0" smtClean="0">
                <a:solidFill>
                  <a:srgbClr val="00B050"/>
                </a:solidFill>
              </a:rPr>
              <a:t>v</a:t>
            </a:r>
            <a:r>
              <a:rPr lang="en-US" sz="2000" dirty="0" smtClean="0"/>
              <a:t> perhaps of some other type</a:t>
            </a:r>
          </a:p>
          <a:p>
            <a:pPr lvl="1"/>
            <a:r>
              <a:rPr lang="en-US" sz="2000" dirty="0" smtClean="0"/>
              <a:t>Method in subclass can access shadowed variable using </a:t>
            </a:r>
            <a:r>
              <a:rPr lang="en-US" sz="2000" dirty="0" err="1" smtClean="0">
                <a:solidFill>
                  <a:srgbClr val="00B050"/>
                </a:solidFill>
              </a:rPr>
              <a:t>super.v</a:t>
            </a:r>
            <a:endParaRPr lang="en-US" sz="2000" dirty="0" smtClean="0">
              <a:solidFill>
                <a:srgbClr val="00B050"/>
              </a:solidFill>
            </a:endParaRPr>
          </a:p>
          <a:p>
            <a:pPr lvl="1"/>
            <a:r>
              <a:rPr lang="en-US" sz="2000" dirty="0" smtClean="0"/>
              <a:t>Variable references are resolved using static binding (i.e., at compile-time), not dynamic binding (i.e., not at </a:t>
            </a:r>
            <a:r>
              <a:rPr lang="fr-BE" sz="2000" dirty="0" err="1" smtClean="0"/>
              <a:t>runtime</a:t>
            </a:r>
            <a:r>
              <a:rPr lang="fr-BE" sz="2000" dirty="0" smtClean="0"/>
              <a:t>)</a:t>
            </a:r>
          </a:p>
          <a:p>
            <a:pPr lvl="1">
              <a:buNone/>
            </a:pPr>
            <a:endParaRPr lang="fr-BE" sz="2000" dirty="0" smtClean="0"/>
          </a:p>
          <a:p>
            <a:r>
              <a:rPr lang="en-US" sz="2400" dirty="0" smtClean="0"/>
              <a:t>Variable reference </a:t>
            </a:r>
            <a:r>
              <a:rPr lang="en-US" sz="2400" dirty="0" err="1" smtClean="0">
                <a:solidFill>
                  <a:srgbClr val="00B050"/>
                </a:solidFill>
              </a:rPr>
              <a:t>r.v</a:t>
            </a:r>
            <a:r>
              <a:rPr lang="en-US" sz="2400" dirty="0" smtClean="0"/>
              <a:t> uses the static (declared) type of the variable </a:t>
            </a:r>
            <a:r>
              <a:rPr lang="en-US" sz="2400" dirty="0" smtClean="0">
                <a:solidFill>
                  <a:srgbClr val="00B050"/>
                </a:solidFill>
              </a:rPr>
              <a:t>r</a:t>
            </a:r>
            <a:r>
              <a:rPr lang="en-US" sz="2400" dirty="0" smtClean="0"/>
              <a:t>, not the runtime type of the object referred to by </a:t>
            </a:r>
            <a:r>
              <a:rPr lang="en-US" sz="2400" dirty="0" smtClean="0">
                <a:solidFill>
                  <a:srgbClr val="00B050"/>
                </a:solidFill>
              </a:rPr>
              <a:t>r</a:t>
            </a:r>
          </a:p>
          <a:p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/>
              <a:t>Shadowing variables is bad medicine and should be </a:t>
            </a:r>
            <a:r>
              <a:rPr lang="fr-BE" sz="2400" dirty="0" err="1" smtClean="0"/>
              <a:t>avoided</a:t>
            </a:r>
            <a:endParaRPr lang="fr-B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 nasty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8686800" cy="5078313"/>
          </a:xfrm>
          <a:prstGeom prst="rect">
            <a:avLst/>
          </a:prstGeom>
          <a:solidFill>
            <a:srgbClr val="FFFFD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class</a:t>
            </a:r>
            <a:r>
              <a:rPr lang="en-US" b="1" dirty="0" smtClean="0"/>
              <a:t> A {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 = 1;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f() { </a:t>
            </a:r>
            <a:r>
              <a:rPr lang="en-US" b="1" dirty="0" smtClean="0">
                <a:solidFill>
                  <a:srgbClr val="7030A0"/>
                </a:solidFill>
              </a:rPr>
              <a:t>return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; } </a:t>
            </a:r>
          </a:p>
          <a:p>
            <a:r>
              <a:rPr lang="en-US" b="1" dirty="0" smtClean="0"/>
              <a:t>}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class</a:t>
            </a:r>
            <a:r>
              <a:rPr lang="en-US" b="1" dirty="0" smtClean="0"/>
              <a:t> B </a:t>
            </a:r>
            <a:r>
              <a:rPr lang="en-US" b="1" dirty="0" smtClean="0">
                <a:solidFill>
                  <a:srgbClr val="7030A0"/>
                </a:solidFill>
              </a:rPr>
              <a:t>extends</a:t>
            </a:r>
            <a:r>
              <a:rPr lang="en-US" b="1" dirty="0" smtClean="0"/>
              <a:t> A {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 = 2;                                                      // Shadows variable </a:t>
            </a:r>
            <a:r>
              <a:rPr lang="en-US" b="1" dirty="0" err="1" smtClean="0"/>
              <a:t>i</a:t>
            </a:r>
            <a:r>
              <a:rPr lang="en-US" b="1" dirty="0" smtClean="0"/>
              <a:t> in class A.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f() { </a:t>
            </a:r>
            <a:r>
              <a:rPr lang="en-US" b="1" dirty="0" smtClean="0">
                <a:solidFill>
                  <a:srgbClr val="7030A0"/>
                </a:solidFill>
              </a:rPr>
              <a:t>return</a:t>
            </a:r>
            <a:r>
              <a:rPr lang="en-US" b="1" dirty="0" smtClean="0"/>
              <a:t> -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; }                                      // Overrides method f in class A. </a:t>
            </a:r>
          </a:p>
          <a:p>
            <a:r>
              <a:rPr lang="en-US" b="1" dirty="0" smtClean="0"/>
              <a:t>}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public class</a:t>
            </a:r>
            <a:r>
              <a:rPr lang="en-US" b="1" dirty="0" smtClean="0"/>
              <a:t> </a:t>
            </a:r>
            <a:r>
              <a:rPr lang="en-US" b="1" dirty="0" err="1" smtClean="0"/>
              <a:t>override_test</a:t>
            </a:r>
            <a:r>
              <a:rPr lang="en-US" b="1" dirty="0" smtClean="0"/>
              <a:t> { </a:t>
            </a:r>
          </a:p>
          <a:p>
            <a:r>
              <a:rPr lang="en-US" b="1" dirty="0" smtClean="0"/>
              <a:t>    </a:t>
            </a:r>
            <a:r>
              <a:rPr lang="en-US" b="1" dirty="0" smtClean="0">
                <a:solidFill>
                  <a:srgbClr val="7030A0"/>
                </a:solidFill>
              </a:rPr>
              <a:t>public static void </a:t>
            </a:r>
            <a:r>
              <a:rPr lang="en-US" b="1" dirty="0" smtClean="0"/>
              <a:t>main(</a:t>
            </a:r>
            <a:r>
              <a:rPr lang="en-US" b="1" dirty="0" smtClean="0">
                <a:solidFill>
                  <a:srgbClr val="7030A0"/>
                </a:solidFill>
              </a:rPr>
              <a:t>String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args</a:t>
            </a:r>
            <a:r>
              <a:rPr lang="en-US" b="1" dirty="0" smtClean="0"/>
              <a:t>[]) { </a:t>
            </a:r>
          </a:p>
          <a:p>
            <a:r>
              <a:rPr lang="en-US" b="1" dirty="0" smtClean="0"/>
              <a:t>         B </a:t>
            </a:r>
            <a:r>
              <a:rPr lang="en-US" b="1" dirty="0" err="1" smtClean="0">
                <a:solidFill>
                  <a:srgbClr val="0000FF"/>
                </a:solidFill>
              </a:rPr>
              <a:t>b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7030A0"/>
                </a:solidFill>
              </a:rPr>
              <a:t>new</a:t>
            </a:r>
            <a:r>
              <a:rPr lang="en-US" b="1" dirty="0" smtClean="0"/>
              <a:t> B();</a:t>
            </a:r>
          </a:p>
          <a:p>
            <a:r>
              <a:rPr lang="en-US" b="1" dirty="0" smtClean="0"/>
              <a:t>         </a:t>
            </a:r>
            <a:r>
              <a:rPr lang="en-US" b="1" dirty="0" err="1" smtClean="0"/>
              <a:t>System.</a:t>
            </a:r>
            <a:r>
              <a:rPr lang="en-US" b="1" dirty="0" err="1" smtClean="0">
                <a:solidFill>
                  <a:srgbClr val="0000FF"/>
                </a:solidFill>
              </a:rPr>
              <a:t>out</a:t>
            </a:r>
            <a:r>
              <a:rPr lang="en-US" b="1" dirty="0" err="1" smtClean="0"/>
              <a:t>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b.i</a:t>
            </a:r>
            <a:r>
              <a:rPr lang="en-US" b="1" dirty="0" smtClean="0"/>
              <a:t>);                       // Refers to </a:t>
            </a:r>
            <a:r>
              <a:rPr lang="en-US" b="1" dirty="0" err="1" smtClean="0"/>
              <a:t>B.i</a:t>
            </a:r>
            <a:r>
              <a:rPr lang="en-US" b="1" dirty="0" smtClean="0"/>
              <a:t>; prints 2.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/>
              <a:t>System.</a:t>
            </a:r>
            <a:r>
              <a:rPr lang="en-US" b="1" dirty="0" err="1" smtClean="0">
                <a:solidFill>
                  <a:srgbClr val="0000FF"/>
                </a:solidFill>
              </a:rPr>
              <a:t>out</a:t>
            </a:r>
            <a:r>
              <a:rPr lang="en-US" b="1" dirty="0" err="1" smtClean="0"/>
              <a:t>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b</a:t>
            </a:r>
            <a:r>
              <a:rPr lang="en-US" b="1" dirty="0" err="1" smtClean="0"/>
              <a:t>.f</a:t>
            </a:r>
            <a:r>
              <a:rPr lang="en-US" b="1" dirty="0" smtClean="0"/>
              <a:t>());                     // Refers to </a:t>
            </a:r>
            <a:r>
              <a:rPr lang="en-US" b="1" dirty="0" err="1" smtClean="0"/>
              <a:t>B.f</a:t>
            </a:r>
            <a:r>
              <a:rPr lang="en-US" b="1" dirty="0" smtClean="0"/>
              <a:t>(); prints -2.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A </a:t>
            </a:r>
            <a:r>
              <a:rPr lang="en-US" b="1" dirty="0" err="1" smtClean="0">
                <a:solidFill>
                  <a:srgbClr val="0000FF"/>
                </a:solidFill>
              </a:rPr>
              <a:t>a</a:t>
            </a:r>
            <a:r>
              <a:rPr lang="en-US" b="1" dirty="0" smtClean="0"/>
              <a:t> = (A) </a:t>
            </a:r>
            <a:r>
              <a:rPr lang="en-US" b="1" dirty="0" smtClean="0">
                <a:solidFill>
                  <a:srgbClr val="0000FF"/>
                </a:solidFill>
              </a:rPr>
              <a:t>b</a:t>
            </a:r>
            <a:r>
              <a:rPr lang="en-US" b="1" dirty="0" smtClean="0"/>
              <a:t>;                                            // Cast b to an instance of class A.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/>
              <a:t>System.out.println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a.i</a:t>
            </a:r>
            <a:r>
              <a:rPr lang="en-US" b="1" dirty="0" smtClean="0"/>
              <a:t>);                        // Now refers to </a:t>
            </a:r>
            <a:r>
              <a:rPr lang="en-US" b="1" dirty="0" err="1" smtClean="0"/>
              <a:t>A.i</a:t>
            </a:r>
            <a:r>
              <a:rPr lang="en-US" b="1" dirty="0" smtClean="0"/>
              <a:t>; prints 1;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>
                <a:solidFill>
                  <a:srgbClr val="FF0000"/>
                </a:solidFill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a.f</a:t>
            </a:r>
            <a:r>
              <a:rPr lang="en-US" b="1" dirty="0" smtClean="0">
                <a:solidFill>
                  <a:srgbClr val="FF0000"/>
                </a:solidFill>
              </a:rPr>
              <a:t>());                     // Still refers to </a:t>
            </a:r>
            <a:r>
              <a:rPr lang="en-US" b="1" dirty="0" err="1" smtClean="0">
                <a:solidFill>
                  <a:srgbClr val="FF0000"/>
                </a:solidFill>
              </a:rPr>
              <a:t>B.f</a:t>
            </a:r>
            <a:r>
              <a:rPr lang="en-US" b="1" dirty="0" smtClean="0">
                <a:solidFill>
                  <a:srgbClr val="FF0000"/>
                </a:solidFill>
              </a:rPr>
              <a:t>(); prints -2;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} </a:t>
            </a:r>
          </a:p>
          <a:p>
            <a:r>
              <a:rPr lang="en-US" b="1" dirty="0" smtClean="0"/>
              <a:t>}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352800" y="4419600"/>
            <a:ext cx="2362200" cy="1295400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638800" y="3810000"/>
            <a:ext cx="297180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The “runtime” type of “a” is “B”!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 nasty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00200"/>
            <a:ext cx="8686800" cy="5078313"/>
          </a:xfrm>
          <a:prstGeom prst="rect">
            <a:avLst/>
          </a:prstGeom>
          <a:solidFill>
            <a:srgbClr val="FFFFD5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class</a:t>
            </a:r>
            <a:r>
              <a:rPr lang="en-US" b="1" dirty="0" smtClean="0"/>
              <a:t> A {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 = 1;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f() { </a:t>
            </a:r>
            <a:r>
              <a:rPr lang="en-US" b="1" dirty="0" smtClean="0">
                <a:solidFill>
                  <a:srgbClr val="7030A0"/>
                </a:solidFill>
              </a:rPr>
              <a:t>return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; } </a:t>
            </a:r>
          </a:p>
          <a:p>
            <a:r>
              <a:rPr lang="en-US" b="1" dirty="0" smtClean="0"/>
              <a:t>}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class</a:t>
            </a:r>
            <a:r>
              <a:rPr lang="en-US" b="1" dirty="0" smtClean="0"/>
              <a:t> B </a:t>
            </a:r>
            <a:r>
              <a:rPr lang="en-US" b="1" dirty="0" smtClean="0">
                <a:solidFill>
                  <a:srgbClr val="7030A0"/>
                </a:solidFill>
              </a:rPr>
              <a:t>extends</a:t>
            </a:r>
            <a:r>
              <a:rPr lang="en-US" b="1" dirty="0" smtClean="0"/>
              <a:t> A {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 = 2;                                                      // Shadows variable </a:t>
            </a:r>
            <a:r>
              <a:rPr lang="en-US" b="1" dirty="0" err="1" smtClean="0"/>
              <a:t>i</a:t>
            </a:r>
            <a:r>
              <a:rPr lang="en-US" b="1" dirty="0" smtClean="0"/>
              <a:t> in class A. </a:t>
            </a:r>
          </a:p>
          <a:p>
            <a:r>
              <a:rPr lang="en-US" b="1" dirty="0" smtClean="0"/>
              <a:t>    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/>
              <a:t> f() { </a:t>
            </a:r>
            <a:r>
              <a:rPr lang="en-US" b="1" dirty="0" smtClean="0">
                <a:solidFill>
                  <a:srgbClr val="7030A0"/>
                </a:solidFill>
              </a:rPr>
              <a:t>return</a:t>
            </a:r>
            <a:r>
              <a:rPr lang="en-US" b="1" dirty="0" smtClean="0"/>
              <a:t> -</a:t>
            </a:r>
            <a:r>
              <a:rPr lang="en-US" b="1" dirty="0" err="1" smtClean="0">
                <a:solidFill>
                  <a:srgbClr val="0000FF"/>
                </a:solidFill>
              </a:rPr>
              <a:t>i</a:t>
            </a:r>
            <a:r>
              <a:rPr lang="en-US" b="1" dirty="0" smtClean="0"/>
              <a:t>; }                                      // Overrides method f in class A. </a:t>
            </a:r>
          </a:p>
          <a:p>
            <a:r>
              <a:rPr lang="en-US" b="1" dirty="0" smtClean="0"/>
              <a:t>}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public class</a:t>
            </a:r>
            <a:r>
              <a:rPr lang="en-US" b="1" dirty="0" smtClean="0"/>
              <a:t> </a:t>
            </a:r>
            <a:r>
              <a:rPr lang="en-US" b="1" dirty="0" err="1" smtClean="0"/>
              <a:t>override_test</a:t>
            </a:r>
            <a:r>
              <a:rPr lang="en-US" b="1" dirty="0" smtClean="0"/>
              <a:t> { </a:t>
            </a:r>
          </a:p>
          <a:p>
            <a:r>
              <a:rPr lang="en-US" b="1" dirty="0" smtClean="0"/>
              <a:t>    </a:t>
            </a:r>
            <a:r>
              <a:rPr lang="en-US" b="1" dirty="0" smtClean="0">
                <a:solidFill>
                  <a:srgbClr val="7030A0"/>
                </a:solidFill>
              </a:rPr>
              <a:t>public static void </a:t>
            </a:r>
            <a:r>
              <a:rPr lang="en-US" b="1" dirty="0" smtClean="0"/>
              <a:t>main(</a:t>
            </a:r>
            <a:r>
              <a:rPr lang="en-US" b="1" dirty="0" smtClean="0">
                <a:solidFill>
                  <a:srgbClr val="7030A0"/>
                </a:solidFill>
              </a:rPr>
              <a:t>String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args</a:t>
            </a:r>
            <a:r>
              <a:rPr lang="en-US" b="1" dirty="0" smtClean="0"/>
              <a:t>[]) { </a:t>
            </a:r>
          </a:p>
          <a:p>
            <a:r>
              <a:rPr lang="en-US" b="1" dirty="0" smtClean="0"/>
              <a:t>         B </a:t>
            </a:r>
            <a:r>
              <a:rPr lang="en-US" b="1" dirty="0" err="1" smtClean="0">
                <a:solidFill>
                  <a:srgbClr val="0000FF"/>
                </a:solidFill>
              </a:rPr>
              <a:t>b</a:t>
            </a:r>
            <a:r>
              <a:rPr lang="en-US" b="1" dirty="0" smtClean="0"/>
              <a:t> = </a:t>
            </a:r>
            <a:r>
              <a:rPr lang="en-US" b="1" dirty="0" smtClean="0">
                <a:solidFill>
                  <a:srgbClr val="7030A0"/>
                </a:solidFill>
              </a:rPr>
              <a:t>new</a:t>
            </a:r>
            <a:r>
              <a:rPr lang="en-US" b="1" dirty="0" smtClean="0"/>
              <a:t> B();</a:t>
            </a:r>
          </a:p>
          <a:p>
            <a:r>
              <a:rPr lang="en-US" b="1" dirty="0" smtClean="0"/>
              <a:t>         </a:t>
            </a:r>
            <a:r>
              <a:rPr lang="en-US" b="1" dirty="0" err="1" smtClean="0"/>
              <a:t>System.</a:t>
            </a:r>
            <a:r>
              <a:rPr lang="en-US" b="1" dirty="0" err="1" smtClean="0">
                <a:solidFill>
                  <a:srgbClr val="0000FF"/>
                </a:solidFill>
              </a:rPr>
              <a:t>out</a:t>
            </a:r>
            <a:r>
              <a:rPr lang="en-US" b="1" dirty="0" err="1" smtClean="0"/>
              <a:t>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b.i</a:t>
            </a:r>
            <a:r>
              <a:rPr lang="en-US" b="1" dirty="0" smtClean="0"/>
              <a:t>);                       // Refers to </a:t>
            </a:r>
            <a:r>
              <a:rPr lang="en-US" b="1" dirty="0" err="1" smtClean="0"/>
              <a:t>B.i</a:t>
            </a:r>
            <a:r>
              <a:rPr lang="en-US" b="1" dirty="0" smtClean="0"/>
              <a:t>; prints 2.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/>
              <a:t>System.</a:t>
            </a:r>
            <a:r>
              <a:rPr lang="en-US" b="1" dirty="0" err="1" smtClean="0">
                <a:solidFill>
                  <a:srgbClr val="0000FF"/>
                </a:solidFill>
              </a:rPr>
              <a:t>out</a:t>
            </a:r>
            <a:r>
              <a:rPr lang="en-US" b="1" dirty="0" err="1" smtClean="0"/>
              <a:t>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b</a:t>
            </a:r>
            <a:r>
              <a:rPr lang="en-US" b="1" dirty="0" err="1" smtClean="0"/>
              <a:t>.f</a:t>
            </a:r>
            <a:r>
              <a:rPr lang="en-US" b="1" dirty="0" smtClean="0"/>
              <a:t>());                     // Refers to </a:t>
            </a:r>
            <a:r>
              <a:rPr lang="en-US" b="1" dirty="0" err="1" smtClean="0"/>
              <a:t>B.f</a:t>
            </a:r>
            <a:r>
              <a:rPr lang="en-US" b="1" dirty="0" smtClean="0"/>
              <a:t>(); prints -2.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A </a:t>
            </a:r>
            <a:r>
              <a:rPr lang="en-US" b="1" dirty="0" err="1" smtClean="0">
                <a:solidFill>
                  <a:srgbClr val="0000FF"/>
                </a:solidFill>
              </a:rPr>
              <a:t>a</a:t>
            </a:r>
            <a:r>
              <a:rPr lang="en-US" b="1" dirty="0" smtClean="0"/>
              <a:t> = (A) </a:t>
            </a:r>
            <a:r>
              <a:rPr lang="en-US" b="1" dirty="0" smtClean="0">
                <a:solidFill>
                  <a:srgbClr val="0000FF"/>
                </a:solidFill>
              </a:rPr>
              <a:t>b</a:t>
            </a:r>
            <a:r>
              <a:rPr lang="en-US" b="1" dirty="0" smtClean="0"/>
              <a:t>;                                            // Cast b to an instance of class A.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/>
              <a:t>System.out.println</a:t>
            </a:r>
            <a:r>
              <a:rPr lang="en-US" b="1" dirty="0" smtClean="0"/>
              <a:t>(</a:t>
            </a:r>
            <a:r>
              <a:rPr lang="en-US" b="1" dirty="0" err="1" smtClean="0">
                <a:solidFill>
                  <a:srgbClr val="0000FF"/>
                </a:solidFill>
              </a:rPr>
              <a:t>a.i</a:t>
            </a:r>
            <a:r>
              <a:rPr lang="en-US" b="1" dirty="0" smtClean="0"/>
              <a:t>);                        // Now refers to </a:t>
            </a:r>
            <a:r>
              <a:rPr lang="en-US" b="1" dirty="0" err="1" smtClean="0"/>
              <a:t>A.i</a:t>
            </a:r>
            <a:r>
              <a:rPr lang="en-US" b="1" dirty="0" smtClean="0"/>
              <a:t>; prints 1;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</a:t>
            </a:r>
            <a:r>
              <a:rPr lang="en-US" b="1" dirty="0" err="1" smtClean="0">
                <a:solidFill>
                  <a:srgbClr val="FF0000"/>
                </a:solidFill>
              </a:rPr>
              <a:t>System.out.println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a.f</a:t>
            </a:r>
            <a:r>
              <a:rPr lang="en-US" b="1" dirty="0" smtClean="0">
                <a:solidFill>
                  <a:srgbClr val="FF0000"/>
                </a:solidFill>
              </a:rPr>
              <a:t>());                     // Still refers to </a:t>
            </a:r>
            <a:r>
              <a:rPr lang="en-US" b="1" dirty="0" err="1" smtClean="0">
                <a:solidFill>
                  <a:srgbClr val="FF0000"/>
                </a:solidFill>
              </a:rPr>
              <a:t>B.f</a:t>
            </a:r>
            <a:r>
              <a:rPr lang="en-US" b="1" dirty="0" smtClean="0">
                <a:solidFill>
                  <a:srgbClr val="FF0000"/>
                </a:solidFill>
              </a:rPr>
              <a:t>(); prints -2; 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} </a:t>
            </a:r>
          </a:p>
          <a:p>
            <a:r>
              <a:rPr lang="en-US" b="1" dirty="0" smtClean="0"/>
              <a:t>}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3352800" y="4191000"/>
            <a:ext cx="2362200" cy="1295400"/>
          </a:xfrm>
          <a:prstGeom prst="straightConnector1">
            <a:avLst/>
          </a:prstGeom>
          <a:ln w="5715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638800" y="3810000"/>
            <a:ext cx="3048000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The “declared” or “static” type of “a” is “A”!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4CBB1A-951C-47FF-BE67-658FAB89F2B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2247900"/>
            <a:ext cx="7772400" cy="2908300"/>
          </a:xfrm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dirty="0" smtClean="0"/>
              <a:t>What is an </a:t>
            </a:r>
            <a:r>
              <a:rPr lang="en-US" sz="2400" dirty="0" smtClean="0">
                <a:solidFill>
                  <a:srgbClr val="FF0000"/>
                </a:solidFill>
              </a:rPr>
              <a:t>interface</a:t>
            </a:r>
            <a:r>
              <a:rPr lang="en-US" sz="2400" dirty="0" smtClean="0"/>
              <a:t>?  Informally, it is a specification of how an object interacts with the outside world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Java has a construct called </a:t>
            </a:r>
            <a:r>
              <a:rPr lang="en-US" sz="24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</a:t>
            </a:r>
            <a:r>
              <a:rPr lang="en-US" sz="2400" dirty="0" smtClean="0">
                <a:solidFill>
                  <a:srgbClr val="CC0000"/>
                </a:solidFill>
              </a:rPr>
              <a:t> </a:t>
            </a:r>
            <a:r>
              <a:rPr lang="en-US" sz="2400" dirty="0" smtClean="0"/>
              <a:t>which is used formally for this purpose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dirty="0" smtClean="0">
                <a:solidFill>
                  <a:srgbClr val="008000"/>
                </a:solidFill>
              </a:rPr>
              <a:t>an interface describes how a class interacts with its clients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dirty="0" smtClean="0">
                <a:solidFill>
                  <a:srgbClr val="008000"/>
                </a:solidFill>
              </a:rPr>
              <a:t>method names, argument/return types, fields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55588"/>
            <a:ext cx="7772400" cy="1270000"/>
          </a:xfrm>
        </p:spPr>
        <p:txBody>
          <a:bodyPr rIns="132080"/>
          <a:lstStyle/>
          <a:p>
            <a:r>
              <a:rPr lang="en-US" sz="4000" smtClean="0"/>
              <a:t>Java </a:t>
            </a:r>
            <a:r>
              <a:rPr lang="en-US" sz="4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</a:t>
            </a:r>
            <a:endParaRPr lang="en-US" sz="4000" b="1" smtClean="0"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EB6958-E324-488F-B51D-82DEDD90F554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865813" y="1525588"/>
            <a:ext cx="3055937" cy="5332412"/>
          </a:xfrm>
        </p:spPr>
        <p:txBody>
          <a:bodyPr rIns="132080"/>
          <a:lstStyle/>
          <a:p>
            <a:pPr marL="271463" indent="-231775">
              <a:buClr>
                <a:srgbClr val="000000"/>
              </a:buClr>
            </a:pPr>
            <a:r>
              <a:rPr lang="en-US" sz="2400" smtClean="0"/>
              <a:t>name of interface: 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endParaRPr lang="en-US" sz="24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271463" indent="-231775">
              <a:buClr>
                <a:srgbClr val="000000"/>
              </a:buClr>
            </a:pPr>
            <a:r>
              <a:rPr lang="en-US" sz="2400" smtClean="0"/>
              <a:t>a class </a:t>
            </a:r>
            <a:r>
              <a:rPr lang="en-US" sz="2400" smtClean="0">
                <a:solidFill>
                  <a:srgbClr val="CC0000"/>
                </a:solidFill>
              </a:rPr>
              <a:t>implements </a:t>
            </a:r>
            <a:r>
              <a:rPr lang="en-US" sz="2400" smtClean="0"/>
              <a:t>this interface by implementing </a:t>
            </a:r>
            <a:r>
              <a:rPr lang="en-US" sz="2400" smtClean="0">
                <a:solidFill>
                  <a:srgbClr val="CC0000"/>
                </a:solidFill>
              </a:rPr>
              <a:t>public instance methods</a:t>
            </a:r>
            <a:r>
              <a:rPr lang="en-US" sz="2400" smtClean="0"/>
              <a:t> as specified in the interface</a:t>
            </a:r>
          </a:p>
          <a:p>
            <a:pPr marL="271463" indent="-231775">
              <a:buClr>
                <a:srgbClr val="000000"/>
              </a:buClr>
            </a:pPr>
            <a:r>
              <a:rPr lang="en-US" sz="2400" smtClean="0"/>
              <a:t>the class may implement other methods</a:t>
            </a:r>
          </a:p>
        </p:txBody>
      </p:sp>
      <p:sp>
        <p:nvSpPr>
          <p:cNvPr id="11269" name="Rectangle 3"/>
          <p:cNvSpPr>
            <a:spLocks/>
          </p:cNvSpPr>
          <p:nvPr/>
        </p:nvSpPr>
        <p:spPr bwMode="auto">
          <a:xfrm>
            <a:off x="1122363" y="1633538"/>
            <a:ext cx="3746500" cy="1397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IPuzzle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void scramble();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int tile(int r, int c);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boolean move(char d);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328613" y="3602038"/>
            <a:ext cx="5334000" cy="1397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IntPuzzle 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implements 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void scramble() {...}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int tile(int r, int c) {...}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boolean move(char d) {...}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36B7CF9-98F5-4824-B099-C79C55F87366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r>
              <a:rPr lang="en-US" sz="2400" smtClean="0"/>
              <a:t>An interface is not a class!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cannot be instantiated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incomplete specification</a:t>
            </a:r>
          </a:p>
          <a:p>
            <a:pPr marL="782638" lvl="1">
              <a:buClr>
                <a:srgbClr val="008000"/>
              </a:buClr>
            </a:pPr>
            <a:endParaRPr lang="en-US" sz="2400" smtClean="0">
              <a:solidFill>
                <a:srgbClr val="008000"/>
              </a:solidFill>
            </a:endParaRPr>
          </a:p>
          <a:p>
            <a:r>
              <a:rPr lang="en-US" sz="2400" smtClean="0"/>
              <a:t>class header must assert 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implements I</a:t>
            </a:r>
            <a:r>
              <a:rPr lang="en-US" sz="2400" smtClean="0"/>
              <a:t> for Java to recognize that the class implements interface 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</a:t>
            </a:r>
            <a:endParaRPr lang="en-US" sz="2400" b="1" smtClean="0">
              <a:solidFill>
                <a:srgbClr val="CC0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endParaRPr lang="en-US" sz="2400" smtClean="0"/>
          </a:p>
          <a:p>
            <a:r>
              <a:rPr lang="en-US" sz="2400" smtClean="0"/>
              <a:t>A class may implement several interfaces:</a:t>
            </a:r>
          </a:p>
          <a:p>
            <a:pPr marL="782638" lvl="1">
              <a:buFont typeface="Arial" pitchFamily="34" charset="0"/>
              <a:buNone/>
            </a:pP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X implements IPuzzle, IPod {...}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endParaRPr lang="en-US" sz="24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Why an </a:t>
            </a:r>
            <a:r>
              <a:rPr lang="en-US" sz="4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</a:t>
            </a:r>
            <a:r>
              <a:rPr lang="en-US" sz="4000" smtClean="0"/>
              <a:t> construct?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CAB04E3-8005-4420-85DD-B0E10D4F3B2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r>
              <a:rPr lang="en-US" sz="2800" smtClean="0"/>
              <a:t>good software engineering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specify and enforce boundaries between different parts of a team project</a:t>
            </a:r>
          </a:p>
          <a:p>
            <a:pPr>
              <a:lnSpc>
                <a:spcPct val="120000"/>
              </a:lnSpc>
            </a:pPr>
            <a:r>
              <a:rPr lang="en-US" sz="2800" smtClean="0"/>
              <a:t>can use interface as a </a:t>
            </a:r>
            <a:r>
              <a:rPr lang="en-US" sz="2800" smtClean="0">
                <a:solidFill>
                  <a:srgbClr val="CC0000"/>
                </a:solidFill>
              </a:rPr>
              <a:t>type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allows more generic code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reduces code duplication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fr-BE" smtClean="0"/>
              <a:t>Why an interface construct?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CBE0334-F434-4732-B697-954D176510A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4340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609600" y="2057400"/>
            <a:ext cx="8153400" cy="4495800"/>
          </a:xfrm>
        </p:spPr>
        <p:txBody>
          <a:bodyPr rIns="132080"/>
          <a:lstStyle/>
          <a:p>
            <a:r>
              <a:rPr lang="en-US" sz="2800" smtClean="0"/>
              <a:t>Lots of examples in Java</a:t>
            </a:r>
          </a:p>
        </p:txBody>
      </p:sp>
      <p:sp>
        <p:nvSpPr>
          <p:cNvPr id="14341" name="Rectangle 2"/>
          <p:cNvSpPr>
            <a:spLocks/>
          </p:cNvSpPr>
          <p:nvPr/>
        </p:nvSpPr>
        <p:spPr bwMode="auto">
          <a:xfrm>
            <a:off x="685800" y="458788"/>
            <a:ext cx="7772400" cy="177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ctr"/>
            <a:endParaRPr lang="fr-FR" sz="4000">
              <a:solidFill>
                <a:srgbClr val="CC0000"/>
              </a:solidFill>
              <a:cs typeface="Arial" pitchFamily="34" charset="0"/>
            </a:endParaRPr>
          </a:p>
        </p:txBody>
      </p:sp>
      <p:sp>
        <p:nvSpPr>
          <p:cNvPr id="14342" name="Rectangle 3"/>
          <p:cNvSpPr>
            <a:spLocks/>
          </p:cNvSpPr>
          <p:nvPr/>
        </p:nvSpPr>
        <p:spPr bwMode="auto">
          <a:xfrm>
            <a:off x="698500" y="3270250"/>
            <a:ext cx="7734300" cy="218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Map&lt;String, Command&gt; h</a:t>
            </a:r>
          </a:p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= new HashMap&lt;String, Command&gt;();</a:t>
            </a:r>
          </a:p>
          <a:p>
            <a:pPr marL="39688"/>
            <a:endParaRPr lang="en-US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List&lt;Object&gt; t = new ArrayList&lt;Object&gt;();</a:t>
            </a:r>
          </a:p>
          <a:p>
            <a:pPr marL="39688"/>
            <a:endParaRPr lang="en-US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Set&lt;Integer&gt; s = new HashSet&lt;Integer&gt;();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Primitive vs </a:t>
            </a:r>
            <a:r>
              <a:rPr lang="fr-BE" dirty="0" err="1" smtClean="0"/>
              <a:t>Reference</a:t>
            </a:r>
            <a:r>
              <a:rPr lang="fr-BE" dirty="0" smtClean="0"/>
              <a:t> Types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 smtClean="0"/>
              <a:t>Primitive types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, short, long, float, byte,</a:t>
            </a:r>
          </a:p>
          <a:p>
            <a:pPr lvl="1"/>
            <a:r>
              <a:rPr lang="fr-BE" dirty="0" smtClean="0"/>
              <a:t>char, </a:t>
            </a:r>
            <a:r>
              <a:rPr lang="fr-BE" dirty="0" err="1" smtClean="0"/>
              <a:t>boolean</a:t>
            </a:r>
            <a:r>
              <a:rPr lang="fr-BE" dirty="0" smtClean="0"/>
              <a:t>, double</a:t>
            </a:r>
          </a:p>
          <a:p>
            <a:r>
              <a:rPr lang="fr-BE" dirty="0" smtClean="0"/>
              <a:t>Efficient</a:t>
            </a:r>
          </a:p>
          <a:p>
            <a:pPr lvl="1"/>
            <a:r>
              <a:rPr lang="fr-BE" dirty="0" smtClean="0"/>
              <a:t>1 or 2 </a:t>
            </a:r>
            <a:r>
              <a:rPr lang="fr-BE" dirty="0" err="1" smtClean="0"/>
              <a:t>words</a:t>
            </a:r>
            <a:endParaRPr lang="fr-BE" dirty="0" smtClean="0"/>
          </a:p>
          <a:p>
            <a:pPr lvl="1"/>
            <a:r>
              <a:rPr lang="fr-BE" dirty="0" smtClean="0"/>
              <a:t>Not an Object—</a:t>
            </a:r>
            <a:r>
              <a:rPr lang="fr-BE" dirty="0" err="1" smtClean="0"/>
              <a:t>unboxed</a:t>
            </a:r>
            <a:endParaRPr lang="fr-BE" dirty="0" smtClean="0"/>
          </a:p>
          <a:p>
            <a:pPr lvl="1"/>
            <a:endParaRPr lang="fr-BE" dirty="0" smtClean="0"/>
          </a:p>
          <a:p>
            <a:r>
              <a:rPr lang="fr-BE" dirty="0" err="1" smtClean="0"/>
              <a:t>Reference</a:t>
            </a:r>
            <a:r>
              <a:rPr lang="fr-BE" dirty="0" smtClean="0"/>
              <a:t> types</a:t>
            </a:r>
          </a:p>
          <a:p>
            <a:pPr lvl="1"/>
            <a:r>
              <a:rPr lang="fr-BE" dirty="0" err="1" smtClean="0"/>
              <a:t>Objects</a:t>
            </a:r>
            <a:r>
              <a:rPr lang="fr-BE" dirty="0" smtClean="0"/>
              <a:t> and </a:t>
            </a:r>
            <a:r>
              <a:rPr lang="fr-BE" dirty="0" err="1" smtClean="0"/>
              <a:t>arrays</a:t>
            </a:r>
            <a:endParaRPr lang="fr-BE" dirty="0" smtClean="0"/>
          </a:p>
          <a:p>
            <a:pPr lvl="1"/>
            <a:r>
              <a:rPr lang="fr-BE" dirty="0" smtClean="0"/>
              <a:t>String, </a:t>
            </a:r>
            <a:r>
              <a:rPr lang="fr-BE" dirty="0" err="1" smtClean="0"/>
              <a:t>int</a:t>
            </a:r>
            <a:r>
              <a:rPr lang="fr-BE" dirty="0" smtClean="0"/>
              <a:t>[], </a:t>
            </a:r>
            <a:r>
              <a:rPr lang="fr-BE" dirty="0" err="1" smtClean="0"/>
              <a:t>HashSet</a:t>
            </a:r>
            <a:endParaRPr lang="fr-BE" dirty="0" smtClean="0"/>
          </a:p>
          <a:p>
            <a:pPr lvl="1"/>
            <a:r>
              <a:rPr lang="fr-BE" dirty="0" err="1" smtClean="0"/>
              <a:t>Usually</a:t>
            </a:r>
            <a:r>
              <a:rPr lang="fr-BE" dirty="0" smtClean="0"/>
              <a:t> </a:t>
            </a:r>
            <a:r>
              <a:rPr lang="fr-BE" dirty="0" err="1" smtClean="0"/>
              <a:t>require</a:t>
            </a:r>
            <a:r>
              <a:rPr lang="fr-BE" dirty="0" smtClean="0"/>
              <a:t> more </a:t>
            </a:r>
            <a:r>
              <a:rPr lang="fr-BE" dirty="0" err="1" smtClean="0"/>
              <a:t>memory</a:t>
            </a:r>
            <a:endParaRPr lang="fr-BE" dirty="0" smtClean="0"/>
          </a:p>
          <a:p>
            <a:pPr lvl="1"/>
            <a:r>
              <a:rPr lang="en-US" dirty="0" smtClean="0"/>
              <a:t>Can have special value null</a:t>
            </a:r>
          </a:p>
          <a:p>
            <a:pPr lvl="1"/>
            <a:r>
              <a:rPr lang="fr-BE" dirty="0" smtClean="0"/>
              <a:t>Can compare </a:t>
            </a:r>
            <a:r>
              <a:rPr lang="fr-BE" dirty="0" err="1" smtClean="0"/>
              <a:t>null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==, !=</a:t>
            </a:r>
          </a:p>
          <a:p>
            <a:pPr lvl="1"/>
            <a:r>
              <a:rPr lang="fr-BE" dirty="0" err="1" smtClean="0"/>
              <a:t>Generates</a:t>
            </a:r>
            <a:r>
              <a:rPr lang="fr-BE" dirty="0" smtClean="0"/>
              <a:t> </a:t>
            </a:r>
            <a:r>
              <a:rPr lang="fr-BE" dirty="0" err="1" smtClean="0"/>
              <a:t>NullPointerException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en-US" dirty="0" smtClean="0"/>
              <a:t>if you try to dereference null</a:t>
            </a:r>
            <a:endParaRPr lang="fr-BE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2057400"/>
            <a:ext cx="9144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57</a:t>
            </a:r>
            <a:endParaRPr lang="fr-BE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20574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abc</a:t>
            </a:r>
            <a:endParaRPr lang="fr-BE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3962400"/>
            <a:ext cx="9144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</a:t>
            </a:r>
            <a:endParaRPr lang="fr-BE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9624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abc</a:t>
            </a:r>
            <a:endParaRPr lang="fr-BE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4876800"/>
            <a:ext cx="914400" cy="369332"/>
          </a:xfrm>
          <a:prstGeom prst="rect">
            <a:avLst/>
          </a:prstGeom>
          <a:solidFill>
            <a:srgbClr val="7030A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fr-BE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4876800"/>
            <a:ext cx="1118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nonzero</a:t>
            </a:r>
            <a:endParaRPr lang="fr-BE" dirty="0"/>
          </a:p>
        </p:txBody>
      </p:sp>
      <p:sp>
        <p:nvSpPr>
          <p:cNvPr id="12" name="TextBox 11"/>
          <p:cNvSpPr txBox="1"/>
          <p:nvPr/>
        </p:nvSpPr>
        <p:spPr>
          <a:xfrm>
            <a:off x="7010400" y="5334000"/>
            <a:ext cx="9144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57</a:t>
            </a:r>
            <a:endParaRPr lang="fr-BE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5334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val</a:t>
            </a:r>
            <a:endParaRPr lang="fr-BE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5791200"/>
            <a:ext cx="9144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null</a:t>
            </a:r>
            <a:endParaRPr lang="fr-BE" dirty="0"/>
          </a:p>
        </p:txBody>
      </p:sp>
      <p:sp>
        <p:nvSpPr>
          <p:cNvPr id="15" name="TextBox 14"/>
          <p:cNvSpPr txBox="1"/>
          <p:nvPr/>
        </p:nvSpPr>
        <p:spPr>
          <a:xfrm>
            <a:off x="6400800" y="57912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  <a:endParaRPr lang="fr-BE" dirty="0"/>
          </a:p>
        </p:txBody>
      </p:sp>
      <p:sp>
        <p:nvSpPr>
          <p:cNvPr id="16" name="Freeform 15"/>
          <p:cNvSpPr/>
          <p:nvPr/>
        </p:nvSpPr>
        <p:spPr>
          <a:xfrm>
            <a:off x="6550701" y="4174761"/>
            <a:ext cx="704539" cy="809469"/>
          </a:xfrm>
          <a:custGeom>
            <a:avLst/>
            <a:gdLst>
              <a:gd name="connsiteX0" fmla="*/ 359765 w 704539"/>
              <a:gd name="connsiteY0" fmla="*/ 0 h 809469"/>
              <a:gd name="connsiteX1" fmla="*/ 652073 w 704539"/>
              <a:gd name="connsiteY1" fmla="*/ 299803 h 809469"/>
              <a:gd name="connsiteX2" fmla="*/ 44971 w 704539"/>
              <a:gd name="connsiteY2" fmla="*/ 502170 h 809469"/>
              <a:gd name="connsiteX3" fmla="*/ 382250 w 704539"/>
              <a:gd name="connsiteY3" fmla="*/ 809469 h 809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4539" h="809469">
                <a:moveTo>
                  <a:pt x="359765" y="0"/>
                </a:moveTo>
                <a:cubicBezTo>
                  <a:pt x="532152" y="108054"/>
                  <a:pt x="704539" y="216108"/>
                  <a:pt x="652073" y="299803"/>
                </a:cubicBezTo>
                <a:cubicBezTo>
                  <a:pt x="599607" y="383498"/>
                  <a:pt x="89942" y="417226"/>
                  <a:pt x="44971" y="502170"/>
                </a:cubicBezTo>
                <a:cubicBezTo>
                  <a:pt x="0" y="587114"/>
                  <a:pt x="191125" y="698291"/>
                  <a:pt x="382250" y="809469"/>
                </a:cubicBezTo>
              </a:path>
            </a:pathLst>
          </a:cu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70050"/>
          </a:xfrm>
        </p:spPr>
        <p:txBody>
          <a:bodyPr rIns="132080"/>
          <a:lstStyle/>
          <a:p>
            <a:r>
              <a:rPr lang="en-US" sz="4000" smtClean="0"/>
              <a:t>Example of code duplication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9B48BF8-6868-43F0-9561-8234E64D2A9C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838325"/>
            <a:ext cx="7772400" cy="3962400"/>
          </a:xfrm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smtClean="0"/>
              <a:t>Suppose we have two implementations of puzzles: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class</a:t>
            </a:r>
            <a:r>
              <a:rPr lang="en-US" sz="2000" smtClean="0"/>
              <a:t> </a:t>
            </a:r>
            <a:r>
              <a:rPr lang="en-US" sz="20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8000"/>
                </a:solidFill>
              </a:rPr>
              <a:t>uses an</a:t>
            </a:r>
            <a:r>
              <a:rPr lang="en-US" sz="2000" smtClean="0"/>
              <a:t> </a:t>
            </a:r>
            <a:r>
              <a:rPr lang="en-US" sz="20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</a:t>
            </a:r>
            <a:r>
              <a:rPr lang="en-US" sz="2000" i="1" smtClean="0"/>
              <a:t> </a:t>
            </a:r>
            <a:r>
              <a:rPr lang="en-US" sz="2000" smtClean="0">
                <a:solidFill>
                  <a:srgbClr val="008000"/>
                </a:solidFill>
              </a:rPr>
              <a:t>to hold state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class</a:t>
            </a:r>
            <a:r>
              <a:rPr lang="en-US" sz="2000" smtClean="0"/>
              <a:t> </a:t>
            </a:r>
            <a:r>
              <a:rPr lang="en-US" sz="20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ArrayPuzzle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008000"/>
                </a:solidFill>
              </a:rPr>
              <a:t>uses an array to hold state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endParaRPr lang="en-US" sz="200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/>
              <a:t>Say the client wants to use both implementations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perhaps for benchmarking both implementations to pick the best one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client code has a </a:t>
            </a:r>
            <a:r>
              <a:rPr lang="en-US" sz="20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display</a:t>
            </a:r>
            <a:r>
              <a:rPr lang="en-US" sz="2000" smtClean="0">
                <a:solidFill>
                  <a:srgbClr val="008000"/>
                </a:solidFill>
              </a:rPr>
              <a:t> method to print out puzzles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endParaRPr lang="en-US" sz="200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/>
              <a:t>What would the 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display</a:t>
            </a:r>
            <a:r>
              <a:rPr lang="en-US" sz="2400" smtClean="0"/>
              <a:t> method look like?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D2F487DE-9A3D-43A8-BA38-C010EE6D9E6D}" type="slidenum">
              <a:rPr lang="en-US">
                <a:latin typeface="Arial" pitchFamily="34" charset="0"/>
                <a:sym typeface="Arial" pitchFamily="34" charset="0"/>
              </a:rPr>
              <a:pPr/>
              <a:t>21</a:t>
            </a:fld>
            <a:endParaRPr lang="en-US">
              <a:latin typeface="Arial" pitchFamily="34" charset="0"/>
              <a:sym typeface="Arial" pitchFamily="34" charset="0"/>
            </a:endParaRPr>
          </a:p>
        </p:txBody>
      </p:sp>
      <p:sp>
        <p:nvSpPr>
          <p:cNvPr id="16387" name="Rectangle 1"/>
          <p:cNvSpPr>
            <a:spLocks/>
          </p:cNvSpPr>
          <p:nvPr/>
        </p:nvSpPr>
        <p:spPr bwMode="auto">
          <a:xfrm>
            <a:off x="342900" y="1022350"/>
            <a:ext cx="6375400" cy="4648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Client{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IntPuzzle p1 = new IntPuzzle();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ArrayPuzzle p2 = new ArrayPuzzle();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...display(p1)...display(p2)...</a:t>
            </a:r>
          </a:p>
          <a:p>
            <a:pPr marL="39688"/>
            <a:endParaRPr lang="en-US">
              <a:solidFill>
                <a:schemeClr val="tx1"/>
              </a:solidFill>
              <a:cs typeface="Arial" pitchFamily="34" charset="0"/>
            </a:endParaRP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static void display(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p){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(int r = 0; r &lt; 3; r++)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for (int c = 0; c &lt; 3; c++)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System.out.println(p.tile(r,c));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}</a:t>
            </a:r>
          </a:p>
          <a:p>
            <a:pPr marL="39688"/>
            <a:endParaRPr lang="en-US">
              <a:solidFill>
                <a:schemeClr val="tx1"/>
              </a:solidFill>
              <a:cs typeface="Arial" pitchFamily="34" charset="0"/>
            </a:endParaRP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static void display(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ArrayPuzzle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p){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(int r = 0; r &lt; 3; r++)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for (int c = 0; c &lt; 3; c++)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System.out.println(p.tile(r,c));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542088" y="2374900"/>
            <a:ext cx="382587" cy="1350963"/>
            <a:chOff x="0" y="0"/>
            <a:chExt cx="241" cy="850"/>
          </a:xfrm>
        </p:grpSpPr>
        <p:sp>
          <p:nvSpPr>
            <p:cNvPr id="16394" name="Line 3"/>
            <p:cNvSpPr>
              <a:spLocks noChangeShapeType="1"/>
            </p:cNvSpPr>
            <p:nvPr/>
          </p:nvSpPr>
          <p:spPr bwMode="auto">
            <a:xfrm>
              <a:off x="0" y="0"/>
              <a:ext cx="24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6395" name="Line 4"/>
            <p:cNvSpPr>
              <a:spLocks noChangeShapeType="1"/>
            </p:cNvSpPr>
            <p:nvPr/>
          </p:nvSpPr>
          <p:spPr bwMode="auto">
            <a:xfrm>
              <a:off x="240" y="9"/>
              <a:ext cx="1" cy="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6396" name="Line 5"/>
            <p:cNvSpPr>
              <a:spLocks noChangeShapeType="1"/>
            </p:cNvSpPr>
            <p:nvPr/>
          </p:nvSpPr>
          <p:spPr bwMode="auto">
            <a:xfrm>
              <a:off x="0" y="849"/>
              <a:ext cx="24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16389" name="Rectangle 6"/>
          <p:cNvSpPr>
            <a:spLocks/>
          </p:cNvSpPr>
          <p:nvPr/>
        </p:nvSpPr>
        <p:spPr bwMode="auto">
          <a:xfrm>
            <a:off x="6951663" y="2814638"/>
            <a:ext cx="1866900" cy="215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Code duplicated</a:t>
            </a:r>
          </a:p>
          <a:p>
            <a:pPr marL="39688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because</a:t>
            </a:r>
          </a:p>
          <a:p>
            <a:pPr marL="39688"/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 and</a:t>
            </a:r>
          </a:p>
          <a:p>
            <a:pPr marL="39688"/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ArrayPuzzle</a:t>
            </a:r>
          </a:p>
          <a:p>
            <a:pPr marL="39688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are different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6542088" y="4057650"/>
            <a:ext cx="382587" cy="1349375"/>
            <a:chOff x="0" y="0"/>
            <a:chExt cx="241" cy="850"/>
          </a:xfrm>
        </p:grpSpPr>
        <p:sp>
          <p:nvSpPr>
            <p:cNvPr id="16391" name="Line 8"/>
            <p:cNvSpPr>
              <a:spLocks noChangeShapeType="1"/>
            </p:cNvSpPr>
            <p:nvPr/>
          </p:nvSpPr>
          <p:spPr bwMode="auto">
            <a:xfrm>
              <a:off x="0" y="0"/>
              <a:ext cx="24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6392" name="Line 9"/>
            <p:cNvSpPr>
              <a:spLocks noChangeShapeType="1"/>
            </p:cNvSpPr>
            <p:nvPr/>
          </p:nvSpPr>
          <p:spPr bwMode="auto">
            <a:xfrm>
              <a:off x="240" y="9"/>
              <a:ext cx="1" cy="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>
              <a:off x="0" y="849"/>
              <a:ext cx="24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BE"/>
            </a:p>
          </p:txBody>
        </p:sp>
      </p:grp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Observation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12BF10B-144D-416B-818B-FB2EE54519E2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smtClean="0"/>
              <a:t>Two display methods are needed because 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  <a:r>
              <a:rPr lang="en-US" sz="2400" smtClean="0"/>
              <a:t> and 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ArrayPuzzle</a:t>
            </a:r>
            <a:r>
              <a:rPr lang="en-US" sz="2400" smtClean="0"/>
              <a:t> are different types, and parameter 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p</a:t>
            </a:r>
            <a:r>
              <a:rPr lang="en-US" sz="2400" smtClean="0"/>
              <a:t> must be one or the other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but the code inside the two methods is identical!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code relies only on the assumption that the object </a:t>
            </a:r>
            <a:r>
              <a:rPr lang="en-US" sz="20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p</a:t>
            </a:r>
            <a:r>
              <a:rPr lang="en-US" sz="2000" smtClean="0">
                <a:solidFill>
                  <a:srgbClr val="008000"/>
                </a:solidFill>
              </a:rPr>
              <a:t> has an instance method </a:t>
            </a:r>
            <a:r>
              <a:rPr lang="en-US" sz="20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tile(int,int)</a:t>
            </a:r>
            <a:endParaRPr lang="en-US" sz="2000" b="1" smtClean="0">
              <a:solidFill>
                <a:srgbClr val="CC0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  <a:buClr>
                <a:srgbClr val="3333CC"/>
              </a:buClr>
            </a:pPr>
            <a:r>
              <a:rPr lang="en-US" sz="2400" smtClean="0">
                <a:solidFill>
                  <a:srgbClr val="3333CC"/>
                </a:solidFill>
              </a:rPr>
              <a:t>Is there a way to avoid this code duplication?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38275"/>
          </a:xfrm>
        </p:spPr>
        <p:txBody>
          <a:bodyPr rIns="132080"/>
          <a:lstStyle/>
          <a:p>
            <a:r>
              <a:rPr lang="en-US" sz="4000" smtClean="0"/>
              <a:t>One Solution ― Abstract Classes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E7A3A6E-98F1-46FF-B05A-F8C4E08C2F5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8436" name="Rectangle 2"/>
          <p:cNvSpPr>
            <a:spLocks/>
          </p:cNvSpPr>
          <p:nvPr/>
        </p:nvSpPr>
        <p:spPr bwMode="auto">
          <a:xfrm>
            <a:off x="1776413" y="1223963"/>
            <a:ext cx="6273800" cy="317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abstract class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abstract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int tile(int r, int c);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IntPuzzle 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extends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int tile(int r, int c) {...}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ArrayPuzzle 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extends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int tile(int r, int c) {...}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  <p:sp>
        <p:nvSpPr>
          <p:cNvPr id="18437" name="Rectangle 3"/>
          <p:cNvSpPr>
            <a:spLocks/>
          </p:cNvSpPr>
          <p:nvPr/>
        </p:nvSpPr>
        <p:spPr bwMode="auto">
          <a:xfrm>
            <a:off x="1779588" y="4810125"/>
            <a:ext cx="5667375" cy="1397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public static void display(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Puzzle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p){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(int r = 0; r &lt; 3; r++)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for (int c = 0; c &lt; 3; c++)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System.out.println(p.tile(r,c));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}}</a:t>
            </a:r>
          </a:p>
        </p:txBody>
      </p:sp>
      <p:sp>
        <p:nvSpPr>
          <p:cNvPr id="18438" name="Rectangle 4"/>
          <p:cNvSpPr>
            <a:spLocks/>
          </p:cNvSpPr>
          <p:nvPr/>
        </p:nvSpPr>
        <p:spPr bwMode="auto">
          <a:xfrm>
            <a:off x="820738" y="2525713"/>
            <a:ext cx="917575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Puzzle</a:t>
            </a:r>
          </a:p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code</a:t>
            </a:r>
          </a:p>
        </p:txBody>
      </p:sp>
      <p:sp>
        <p:nvSpPr>
          <p:cNvPr id="18439" name="Rectangle 5"/>
          <p:cNvSpPr>
            <a:spLocks/>
          </p:cNvSpPr>
          <p:nvPr/>
        </p:nvSpPr>
        <p:spPr bwMode="auto">
          <a:xfrm>
            <a:off x="908050" y="5126038"/>
            <a:ext cx="804863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Client</a:t>
            </a:r>
          </a:p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code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38275"/>
          </a:xfrm>
        </p:spPr>
        <p:txBody>
          <a:bodyPr rIns="132080"/>
          <a:lstStyle/>
          <a:p>
            <a:r>
              <a:rPr lang="en-US" sz="4000" smtClean="0"/>
              <a:t>Another Solution ― Interfaces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12EA893-6585-4386-B4E5-C6604605764F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9460" name="Rectangle 2"/>
          <p:cNvSpPr>
            <a:spLocks/>
          </p:cNvSpPr>
          <p:nvPr/>
        </p:nvSpPr>
        <p:spPr bwMode="auto">
          <a:xfrm>
            <a:off x="1776413" y="1223963"/>
            <a:ext cx="6273800" cy="317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IPuzzle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int tile(int r, int c);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IntPuzzle 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implements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IPuzzle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int tile(int r, int c) {...}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ArrayPuzzle 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implements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IPuzzle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int tile(int r, int c) {...}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  <p:sp>
        <p:nvSpPr>
          <p:cNvPr id="19461" name="Rectangle 3"/>
          <p:cNvSpPr>
            <a:spLocks/>
          </p:cNvSpPr>
          <p:nvPr/>
        </p:nvSpPr>
        <p:spPr bwMode="auto">
          <a:xfrm>
            <a:off x="1779588" y="4810125"/>
            <a:ext cx="5667375" cy="1397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public static void display(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p){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(int r = 0; r &lt; 3; r++)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for (int c = 0; c &lt; 3; c++)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System.out.println(p.tile(r,c));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}}</a:t>
            </a:r>
          </a:p>
        </p:txBody>
      </p:sp>
      <p:sp>
        <p:nvSpPr>
          <p:cNvPr id="19462" name="Rectangle 4"/>
          <p:cNvSpPr>
            <a:spLocks/>
          </p:cNvSpPr>
          <p:nvPr/>
        </p:nvSpPr>
        <p:spPr bwMode="auto">
          <a:xfrm>
            <a:off x="820738" y="2525713"/>
            <a:ext cx="917575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Puzzle</a:t>
            </a:r>
          </a:p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code</a:t>
            </a:r>
          </a:p>
        </p:txBody>
      </p:sp>
      <p:sp>
        <p:nvSpPr>
          <p:cNvPr id="19463" name="Rectangle 5"/>
          <p:cNvSpPr>
            <a:spLocks/>
          </p:cNvSpPr>
          <p:nvPr/>
        </p:nvSpPr>
        <p:spPr bwMode="auto">
          <a:xfrm>
            <a:off x="908050" y="5126038"/>
            <a:ext cx="804863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Client</a:t>
            </a:r>
          </a:p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code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1A8DE454-0724-423A-8596-03B52C00B54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0483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457200" y="3722688"/>
            <a:ext cx="8382000" cy="2754312"/>
          </a:xfrm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smtClean="0"/>
              <a:t>interface names can be used in type declarations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  <a:buFont typeface="Courier New" pitchFamily="49" charset="0"/>
              <a:buChar char="–"/>
            </a:pP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 p1, p2;</a:t>
            </a: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lnSpc>
                <a:spcPct val="90000"/>
              </a:lnSpc>
              <a:buClr>
                <a:srgbClr val="008000"/>
              </a:buClr>
              <a:buFont typeface="Courier New" pitchFamily="49" charset="0"/>
              <a:buChar char="–"/>
            </a:pP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/>
              <a:t>a class that implements the interface is a </a:t>
            </a:r>
            <a:r>
              <a:rPr lang="en-US" sz="2400" smtClean="0">
                <a:solidFill>
                  <a:srgbClr val="CC0000"/>
                </a:solidFill>
              </a:rPr>
              <a:t>subtype</a:t>
            </a:r>
            <a:r>
              <a:rPr lang="en-US" sz="2400" smtClean="0"/>
              <a:t> of the interface type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  <a:buFont typeface="Courier New" pitchFamily="49" charset="0"/>
              <a:buChar char="–"/>
            </a:pP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  <a:r>
              <a:rPr lang="en-US" sz="2000" smtClean="0">
                <a:solidFill>
                  <a:srgbClr val="008000"/>
                </a:solidFill>
              </a:rPr>
              <a:t> and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ArrayPuzzle</a:t>
            </a:r>
            <a:r>
              <a:rPr lang="en-US" sz="2000" smtClean="0">
                <a:solidFill>
                  <a:srgbClr val="008000"/>
                </a:solidFill>
              </a:rPr>
              <a:t> are </a:t>
            </a:r>
            <a:r>
              <a:rPr lang="en-US" sz="2000" smtClean="0">
                <a:solidFill>
                  <a:srgbClr val="CC0000"/>
                </a:solidFill>
              </a:rPr>
              <a:t>subtypes</a:t>
            </a:r>
            <a:r>
              <a:rPr lang="en-US" sz="2000" smtClean="0">
                <a:solidFill>
                  <a:srgbClr val="008000"/>
                </a:solidFill>
              </a:rPr>
              <a:t> of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lnSpc>
                <a:spcPct val="90000"/>
              </a:lnSpc>
              <a:buClr>
                <a:srgbClr val="008000"/>
              </a:buClr>
              <a:buFont typeface="Courier New" pitchFamily="49" charset="0"/>
              <a:buChar char="–"/>
            </a:pP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2000" smtClean="0">
                <a:solidFill>
                  <a:srgbClr val="008000"/>
                </a:solidFill>
              </a:rPr>
              <a:t> is a </a:t>
            </a:r>
            <a:r>
              <a:rPr lang="en-US" sz="2000" smtClean="0">
                <a:solidFill>
                  <a:srgbClr val="CC0000"/>
                </a:solidFill>
              </a:rPr>
              <a:t>supertype</a:t>
            </a:r>
            <a:r>
              <a:rPr lang="en-US" sz="2000" smtClean="0">
                <a:solidFill>
                  <a:srgbClr val="008000"/>
                </a:solidFill>
              </a:rPr>
              <a:t> of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  <a:r>
              <a:rPr lang="en-US" sz="2000" smtClean="0">
                <a:solidFill>
                  <a:srgbClr val="008000"/>
                </a:solidFill>
              </a:rPr>
              <a:t> and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ArrayPuzzle</a:t>
            </a: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</p:txBody>
      </p:sp>
      <p:sp>
        <p:nvSpPr>
          <p:cNvPr id="20484" name="Rectangle 2"/>
          <p:cNvSpPr>
            <a:spLocks/>
          </p:cNvSpPr>
          <p:nvPr/>
        </p:nvSpPr>
        <p:spPr bwMode="auto">
          <a:xfrm>
            <a:off x="3717925" y="1844675"/>
            <a:ext cx="12207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</a:p>
        </p:txBody>
      </p:sp>
      <p:sp>
        <p:nvSpPr>
          <p:cNvPr id="20485" name="Oval 3"/>
          <p:cNvSpPr>
            <a:spLocks/>
          </p:cNvSpPr>
          <p:nvPr/>
        </p:nvSpPr>
        <p:spPr bwMode="auto">
          <a:xfrm>
            <a:off x="3695700" y="1781175"/>
            <a:ext cx="1295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0486" name="Rectangle 4"/>
          <p:cNvSpPr>
            <a:spLocks/>
          </p:cNvSpPr>
          <p:nvPr/>
        </p:nvSpPr>
        <p:spPr bwMode="auto">
          <a:xfrm>
            <a:off x="2508250" y="2711450"/>
            <a:ext cx="15255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</a:p>
        </p:txBody>
      </p:sp>
      <p:sp>
        <p:nvSpPr>
          <p:cNvPr id="20487" name="Rectangle 5"/>
          <p:cNvSpPr>
            <a:spLocks/>
          </p:cNvSpPr>
          <p:nvPr/>
        </p:nvSpPr>
        <p:spPr bwMode="auto">
          <a:xfrm>
            <a:off x="4841875" y="2732088"/>
            <a:ext cx="183038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ArrayPuzzle</a:t>
            </a:r>
          </a:p>
        </p:txBody>
      </p:sp>
      <p:sp>
        <p:nvSpPr>
          <p:cNvPr id="20488" name="Oval 6"/>
          <p:cNvSpPr>
            <a:spLocks/>
          </p:cNvSpPr>
          <p:nvPr/>
        </p:nvSpPr>
        <p:spPr bwMode="auto">
          <a:xfrm>
            <a:off x="2420938" y="2605088"/>
            <a:ext cx="16891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0489" name="Oval 7"/>
          <p:cNvSpPr>
            <a:spLocks/>
          </p:cNvSpPr>
          <p:nvPr/>
        </p:nvSpPr>
        <p:spPr bwMode="auto">
          <a:xfrm>
            <a:off x="4667250" y="2571750"/>
            <a:ext cx="2144713" cy="685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rot="10800000" flipH="1">
            <a:off x="3619500" y="2286000"/>
            <a:ext cx="45720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20491" name="Line 9"/>
          <p:cNvSpPr>
            <a:spLocks noChangeShapeType="1"/>
          </p:cNvSpPr>
          <p:nvPr/>
        </p:nvSpPr>
        <p:spPr bwMode="auto">
          <a:xfrm rot="10800000">
            <a:off x="4533900" y="2295525"/>
            <a:ext cx="49530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A2E444E-78DB-4200-8DF3-A746D3686FC0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1507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574675" y="4260850"/>
            <a:ext cx="8053388" cy="2597150"/>
          </a:xfrm>
        </p:spPr>
        <p:txBody>
          <a:bodyPr rIns="132080"/>
          <a:lstStyle/>
          <a:p>
            <a:r>
              <a:rPr lang="en-US" sz="2800" smtClean="0"/>
              <a:t>Unlike classes, types do not form a tree!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a class may implement several interfaces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an interface may be implemented by several classes</a:t>
            </a:r>
          </a:p>
        </p:txBody>
      </p:sp>
      <p:sp>
        <p:nvSpPr>
          <p:cNvPr id="21508" name="Rectangle 2"/>
          <p:cNvSpPr>
            <a:spLocks/>
          </p:cNvSpPr>
          <p:nvPr/>
        </p:nvSpPr>
        <p:spPr bwMode="auto">
          <a:xfrm>
            <a:off x="2665413" y="1711325"/>
            <a:ext cx="12207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</a:p>
        </p:txBody>
      </p:sp>
      <p:sp>
        <p:nvSpPr>
          <p:cNvPr id="21509" name="Rectangle 3"/>
          <p:cNvSpPr>
            <a:spLocks/>
          </p:cNvSpPr>
          <p:nvPr/>
        </p:nvSpPr>
        <p:spPr bwMode="auto">
          <a:xfrm>
            <a:off x="4999038" y="1673225"/>
            <a:ext cx="7635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IPod</a:t>
            </a:r>
          </a:p>
        </p:txBody>
      </p:sp>
      <p:sp>
        <p:nvSpPr>
          <p:cNvPr id="21510" name="Rectangle 4"/>
          <p:cNvSpPr>
            <a:spLocks/>
          </p:cNvSpPr>
          <p:nvPr/>
        </p:nvSpPr>
        <p:spPr bwMode="auto">
          <a:xfrm>
            <a:off x="7056438" y="1670050"/>
            <a:ext cx="7635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IRon</a:t>
            </a:r>
          </a:p>
        </p:txBody>
      </p:sp>
      <p:sp>
        <p:nvSpPr>
          <p:cNvPr id="21511" name="Oval 5"/>
          <p:cNvSpPr>
            <a:spLocks/>
          </p:cNvSpPr>
          <p:nvPr/>
        </p:nvSpPr>
        <p:spPr bwMode="auto">
          <a:xfrm>
            <a:off x="2628900" y="1647825"/>
            <a:ext cx="12954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1512" name="Oval 6"/>
          <p:cNvSpPr>
            <a:spLocks/>
          </p:cNvSpPr>
          <p:nvPr/>
        </p:nvSpPr>
        <p:spPr bwMode="auto">
          <a:xfrm>
            <a:off x="4881563" y="1638300"/>
            <a:ext cx="9906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1513" name="Oval 7"/>
          <p:cNvSpPr>
            <a:spLocks/>
          </p:cNvSpPr>
          <p:nvPr/>
        </p:nvSpPr>
        <p:spPr bwMode="auto">
          <a:xfrm>
            <a:off x="6896100" y="1638300"/>
            <a:ext cx="10668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1514" name="Rectangle 8"/>
          <p:cNvSpPr>
            <a:spLocks/>
          </p:cNvSpPr>
          <p:nvPr/>
        </p:nvSpPr>
        <p:spPr bwMode="auto">
          <a:xfrm>
            <a:off x="3675063" y="3025775"/>
            <a:ext cx="10683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AClass</a:t>
            </a:r>
          </a:p>
        </p:txBody>
      </p:sp>
      <p:sp>
        <p:nvSpPr>
          <p:cNvPr id="21515" name="Rectangle 9"/>
          <p:cNvSpPr>
            <a:spLocks/>
          </p:cNvSpPr>
          <p:nvPr/>
        </p:nvSpPr>
        <p:spPr bwMode="auto">
          <a:xfrm>
            <a:off x="5862638" y="3017838"/>
            <a:ext cx="10683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20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BClass</a:t>
            </a:r>
          </a:p>
        </p:txBody>
      </p:sp>
      <p:sp>
        <p:nvSpPr>
          <p:cNvPr id="21516" name="Oval 10"/>
          <p:cNvSpPr>
            <a:spLocks/>
          </p:cNvSpPr>
          <p:nvPr/>
        </p:nvSpPr>
        <p:spPr bwMode="auto">
          <a:xfrm>
            <a:off x="3600450" y="2952750"/>
            <a:ext cx="1143000" cy="533400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1517" name="Oval 11"/>
          <p:cNvSpPr>
            <a:spLocks/>
          </p:cNvSpPr>
          <p:nvPr/>
        </p:nvSpPr>
        <p:spPr bwMode="auto">
          <a:xfrm>
            <a:off x="5781675" y="2938463"/>
            <a:ext cx="1219200" cy="533400"/>
          </a:xfrm>
          <a:prstGeom prst="ellipse">
            <a:avLst/>
          </a:prstGeom>
          <a:noFill/>
          <a:ln w="12700">
            <a:solidFill>
              <a:srgbClr val="3333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 rot="10800000">
            <a:off x="3295650" y="2189163"/>
            <a:ext cx="438150" cy="858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21519" name="Line 13"/>
          <p:cNvSpPr>
            <a:spLocks noChangeShapeType="1"/>
          </p:cNvSpPr>
          <p:nvPr/>
        </p:nvSpPr>
        <p:spPr bwMode="auto">
          <a:xfrm rot="10800000">
            <a:off x="5486400" y="2076450"/>
            <a:ext cx="438150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21520" name="Line 14"/>
          <p:cNvSpPr>
            <a:spLocks noChangeShapeType="1"/>
          </p:cNvSpPr>
          <p:nvPr/>
        </p:nvSpPr>
        <p:spPr bwMode="auto">
          <a:xfrm rot="10800000">
            <a:off x="3810000" y="2076450"/>
            <a:ext cx="19812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21521" name="Line 15"/>
          <p:cNvSpPr>
            <a:spLocks noChangeShapeType="1"/>
          </p:cNvSpPr>
          <p:nvPr/>
        </p:nvSpPr>
        <p:spPr bwMode="auto">
          <a:xfrm rot="10800000" flipH="1">
            <a:off x="4495800" y="1960563"/>
            <a:ext cx="2438400" cy="1030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21522" name="Line 16"/>
          <p:cNvSpPr>
            <a:spLocks noChangeShapeType="1"/>
          </p:cNvSpPr>
          <p:nvPr/>
        </p:nvSpPr>
        <p:spPr bwMode="auto">
          <a:xfrm rot="10800000" flipH="1">
            <a:off x="6781800" y="2054225"/>
            <a:ext cx="304800" cy="936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21523" name="Rectangle 17"/>
          <p:cNvSpPr>
            <a:spLocks/>
          </p:cNvSpPr>
          <p:nvPr/>
        </p:nvSpPr>
        <p:spPr bwMode="auto">
          <a:xfrm>
            <a:off x="898525" y="1674813"/>
            <a:ext cx="149225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pitchFamily="34" charset="0"/>
              </a:rPr>
              <a:t>Interfaces</a:t>
            </a:r>
          </a:p>
        </p:txBody>
      </p:sp>
      <p:sp>
        <p:nvSpPr>
          <p:cNvPr id="21524" name="Rectangle 18"/>
          <p:cNvSpPr>
            <a:spLocks/>
          </p:cNvSpPr>
          <p:nvPr/>
        </p:nvSpPr>
        <p:spPr bwMode="auto">
          <a:xfrm>
            <a:off x="1122363" y="2970213"/>
            <a:ext cx="123825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3333CC"/>
                </a:solidFill>
                <a:cs typeface="Arial" pitchFamily="34" charset="0"/>
              </a:rPr>
              <a:t>Classes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2057400"/>
          </a:xfrm>
        </p:spPr>
        <p:txBody>
          <a:bodyPr rIns="132080"/>
          <a:lstStyle/>
          <a:p>
            <a:pPr algn="ctr"/>
            <a:r>
              <a:rPr lang="en-US" sz="3600" smtClean="0"/>
              <a:t>Extending a Class</a:t>
            </a:r>
            <a:br>
              <a:rPr lang="en-US" sz="3600" smtClean="0"/>
            </a:br>
            <a:r>
              <a:rPr lang="en-US" sz="3600" smtClean="0">
                <a:solidFill>
                  <a:schemeClr val="bg1"/>
                </a:solidFill>
              </a:rPr>
              <a:t>vs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Implementing an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D2B965-BFE8-4915-B736-B26B82468152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079500" y="2741613"/>
            <a:ext cx="6950075" cy="4116387"/>
          </a:xfrm>
        </p:spPr>
        <p:txBody>
          <a:bodyPr rIns="132080"/>
          <a:lstStyle/>
          <a:p>
            <a:r>
              <a:rPr lang="en-US" sz="2800" smtClean="0"/>
              <a:t>A class can 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implement many interfaces, but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extend only one class</a:t>
            </a:r>
          </a:p>
          <a:p>
            <a:pPr marL="782638" lvl="1"/>
            <a:endParaRPr lang="en-US" sz="2400" smtClean="0"/>
          </a:p>
          <a:p>
            <a:r>
              <a:rPr lang="en-US" sz="2800" smtClean="0"/>
              <a:t>To share code between two classes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put shared code in a common superclass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interfaces cannot contain code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9550"/>
            <a:ext cx="7772400" cy="1314450"/>
          </a:xfrm>
        </p:spPr>
        <p:txBody>
          <a:bodyPr rIns="132080"/>
          <a:lstStyle/>
          <a:p>
            <a:r>
              <a:rPr lang="en-US" sz="4000" smtClean="0"/>
              <a:t>Static vs Dynamic Types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806FD7C-5AA8-4882-AD53-DE5459A1CEEF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28650" y="1524000"/>
            <a:ext cx="7937500" cy="5203825"/>
          </a:xfrm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smtClean="0"/>
              <a:t>Every variable (more generally, every expression that denotes some kind of data) has a </a:t>
            </a:r>
            <a:r>
              <a:rPr lang="en-US" sz="2400" smtClean="0">
                <a:solidFill>
                  <a:srgbClr val="CC0000"/>
                </a:solidFill>
              </a:rPr>
              <a:t>static* </a:t>
            </a:r>
            <a:r>
              <a:rPr lang="en-US" sz="2400" smtClean="0"/>
              <a:t>or</a:t>
            </a:r>
            <a:r>
              <a:rPr lang="en-US" sz="2400" smtClean="0">
                <a:solidFill>
                  <a:srgbClr val="CC0000"/>
                </a:solidFill>
              </a:rPr>
              <a:t> compile-time type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derived from declarations – you can see it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known at compile time, without running the program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does not change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endParaRPr lang="en-US" sz="200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/>
              <a:t>Every object has a </a:t>
            </a:r>
            <a:r>
              <a:rPr lang="en-US" sz="2400" smtClean="0">
                <a:solidFill>
                  <a:srgbClr val="CC0000"/>
                </a:solidFill>
              </a:rPr>
              <a:t>dynamic </a:t>
            </a:r>
            <a:r>
              <a:rPr lang="en-US" sz="2400" smtClean="0"/>
              <a:t>or</a:t>
            </a:r>
            <a:r>
              <a:rPr lang="en-US" sz="2400" smtClean="0">
                <a:solidFill>
                  <a:srgbClr val="CC0000"/>
                </a:solidFill>
              </a:rPr>
              <a:t> runtime type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obtained when the object is created using </a:t>
            </a:r>
            <a:r>
              <a:rPr lang="en-US" sz="2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new</a:t>
            </a:r>
            <a:endParaRPr lang="en-US" sz="2000" b="1" smtClean="0"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not known at compile time – you can’t see it</a:t>
            </a:r>
          </a:p>
        </p:txBody>
      </p:sp>
      <p:sp>
        <p:nvSpPr>
          <p:cNvPr id="23557" name="Line 3"/>
          <p:cNvSpPr>
            <a:spLocks noChangeShapeType="1"/>
          </p:cNvSpPr>
          <p:nvPr/>
        </p:nvSpPr>
        <p:spPr bwMode="auto">
          <a:xfrm>
            <a:off x="695325" y="5703888"/>
            <a:ext cx="7881938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23558" name="Rectangle 4"/>
          <p:cNvSpPr>
            <a:spLocks/>
          </p:cNvSpPr>
          <p:nvPr/>
        </p:nvSpPr>
        <p:spPr bwMode="auto">
          <a:xfrm>
            <a:off x="600075" y="5716588"/>
            <a:ext cx="5591175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2000">
                <a:solidFill>
                  <a:schemeClr val="tx1"/>
                </a:solidFill>
                <a:cs typeface="Arial" pitchFamily="34" charset="0"/>
              </a:rPr>
              <a:t>* Warning!  No relation to Java keyword 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static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5900"/>
            <a:ext cx="7772400" cy="1149350"/>
          </a:xfrm>
        </p:spPr>
        <p:txBody>
          <a:bodyPr rIns="132080"/>
          <a:lstStyle/>
          <a:p>
            <a:r>
              <a:rPr lang="en-US" sz="4000" smtClean="0"/>
              <a:t>Example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B8BA1F9-0C5B-4553-A9C9-FB68BC529308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019300" y="1365250"/>
            <a:ext cx="5245100" cy="12319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rIns="132080"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>
                <a:latin typeface="Courier New" charset="0"/>
                <a:cs typeface="Courier New" charset="0"/>
                <a:sym typeface="Courier New" charset="0"/>
              </a:rPr>
              <a:t>int i = 3, j = 4;</a:t>
            </a:r>
            <a:endParaRPr lang="en-US" sz="2000" b="1"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marL="320040" indent="-32004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>
                <a:latin typeface="Courier New" charset="0"/>
                <a:cs typeface="Courier New" charset="0"/>
                <a:sym typeface="Courier New" charset="0"/>
              </a:rPr>
              <a:t>Integer x = new Integer(i+3*j-1);</a:t>
            </a:r>
            <a:endParaRPr lang="en-US" sz="2000" b="1"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marL="320040" indent="-32004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>
                <a:latin typeface="Courier New" charset="0"/>
                <a:cs typeface="Courier New" charset="0"/>
                <a:sym typeface="Courier New" charset="0"/>
              </a:rPr>
              <a:t>System.out.println(x.toString());</a:t>
            </a:r>
            <a:endParaRPr lang="en-US" sz="2000" b="1"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24581" name="Rectangle 3"/>
          <p:cNvSpPr>
            <a:spLocks/>
          </p:cNvSpPr>
          <p:nvPr/>
        </p:nvSpPr>
        <p:spPr bwMode="auto">
          <a:xfrm>
            <a:off x="812800" y="2782888"/>
            <a:ext cx="7404100" cy="374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8288" indent="-228600">
              <a:lnSpc>
                <a:spcPct val="90000"/>
              </a:lnSpc>
              <a:spcBef>
                <a:spcPts val="1400"/>
              </a:spcBef>
              <a:buClr>
                <a:srgbClr val="CC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rgbClr val="CC0000"/>
                </a:solidFill>
                <a:cs typeface="Arial" pitchFamily="34" charset="0"/>
              </a:rPr>
              <a:t>static type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of the variables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i,j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and the expression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i+3*j-1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</a:t>
            </a:r>
          </a:p>
          <a:p>
            <a:pPr marL="268288" indent="-228600">
              <a:lnSpc>
                <a:spcPct val="90000"/>
              </a:lnSpc>
              <a:spcBef>
                <a:spcPts val="1400"/>
              </a:spcBef>
              <a:buClr>
                <a:srgbClr val="CC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rgbClr val="CC0000"/>
                </a:solidFill>
                <a:cs typeface="Arial" pitchFamily="34" charset="0"/>
              </a:rPr>
              <a:t>static type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of the variable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x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and the expression</a:t>
            </a:r>
            <a:br>
              <a:rPr lang="en-US">
                <a:solidFill>
                  <a:schemeClr val="tx1"/>
                </a:solidFill>
                <a:cs typeface="Arial" pitchFamily="34" charset="0"/>
              </a:rPr>
            </a:b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new Integer(i+3*j-1)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</a:p>
          <a:p>
            <a:pPr marL="268288" indent="-228600">
              <a:lnSpc>
                <a:spcPct val="90000"/>
              </a:lnSpc>
              <a:spcBef>
                <a:spcPts val="1400"/>
              </a:spcBef>
              <a:buClr>
                <a:srgbClr val="CC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rgbClr val="CC0000"/>
                </a:solidFill>
                <a:cs typeface="Arial" pitchFamily="34" charset="0"/>
              </a:rPr>
              <a:t>static type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of the expression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x.toString()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String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(because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toString()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declared in the class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to have return type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String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)</a:t>
            </a:r>
          </a:p>
          <a:p>
            <a:pPr marL="268288" indent="-228600">
              <a:lnSpc>
                <a:spcPct val="90000"/>
              </a:lnSpc>
              <a:spcBef>
                <a:spcPts val="1400"/>
              </a:spcBef>
              <a:buClr>
                <a:srgbClr val="CC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rgbClr val="CC0000"/>
                </a:solidFill>
                <a:cs typeface="Arial" pitchFamily="34" charset="0"/>
              </a:rPr>
              <a:t>dynamic type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of the object created by the execution of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new Integer(i+3*j-1)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Comparing/copying 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Works just as you would expect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a, b;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if(a &lt; b) { … }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 = b+3;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9550"/>
            <a:ext cx="7772400" cy="1866900"/>
          </a:xfrm>
        </p:spPr>
        <p:txBody>
          <a:bodyPr rIns="132080"/>
          <a:lstStyle/>
          <a:p>
            <a:r>
              <a:rPr lang="en-US" sz="4000" smtClean="0"/>
              <a:t>Reference vs Primitive Types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E537D7-0CE2-4655-A41C-8D2C2F661F2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2076450"/>
            <a:ext cx="7937500" cy="3505200"/>
          </a:xfrm>
        </p:spPr>
        <p:txBody>
          <a:bodyPr rIns="132080"/>
          <a:lstStyle/>
          <a:p>
            <a:r>
              <a:rPr lang="en-US" sz="2800" smtClean="0"/>
              <a:t>Reference types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classes, interfaces, arrays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E.g.: 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  <a:endParaRPr lang="en-US" sz="24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US" sz="2800" smtClean="0">
              <a:solidFill>
                <a:srgbClr val="008000"/>
              </a:solidFill>
            </a:endParaRPr>
          </a:p>
          <a:p>
            <a:pPr>
              <a:buFont typeface="Arial" pitchFamily="34" charset="0"/>
              <a:buNone/>
            </a:pPr>
            <a:endParaRPr lang="en-US" sz="2800" smtClean="0">
              <a:solidFill>
                <a:srgbClr val="008000"/>
              </a:solidFill>
            </a:endParaRPr>
          </a:p>
          <a:p>
            <a:r>
              <a:rPr lang="en-US" sz="2800" smtClean="0"/>
              <a:t>Primitive types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int, long, short, byte, boolean, char, float, double</a:t>
            </a:r>
          </a:p>
        </p:txBody>
      </p:sp>
      <p:sp>
        <p:nvSpPr>
          <p:cNvPr id="25605" name="Rectangle 3"/>
          <p:cNvSpPr>
            <a:spLocks/>
          </p:cNvSpPr>
          <p:nvPr/>
        </p:nvSpPr>
        <p:spPr bwMode="auto">
          <a:xfrm>
            <a:off x="5116513" y="1890713"/>
            <a:ext cx="1041400" cy="40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5606" name="Rectangle 4"/>
          <p:cNvSpPr>
            <a:spLocks/>
          </p:cNvSpPr>
          <p:nvPr/>
        </p:nvSpPr>
        <p:spPr bwMode="auto">
          <a:xfrm>
            <a:off x="4637088" y="1846263"/>
            <a:ext cx="55880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lnSpc>
                <a:spcPct val="70000"/>
              </a:lnSpc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x:</a:t>
            </a:r>
          </a:p>
        </p:txBody>
      </p:sp>
      <p:sp>
        <p:nvSpPr>
          <p:cNvPr id="25607" name="Rectangle 5"/>
          <p:cNvSpPr>
            <a:spLocks/>
          </p:cNvSpPr>
          <p:nvPr/>
        </p:nvSpPr>
        <p:spPr bwMode="auto">
          <a:xfrm>
            <a:off x="5507038" y="2822575"/>
            <a:ext cx="2771775" cy="1219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>
              <a:lnSpc>
                <a:spcPct val="70000"/>
              </a:lnSpc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(Integer)</a:t>
            </a:r>
          </a:p>
          <a:p>
            <a:pPr marL="39688">
              <a:lnSpc>
                <a:spcPct val="70000"/>
              </a:lnSpc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 value: 13</a:t>
            </a:r>
          </a:p>
          <a:p>
            <a:pPr marL="39688">
              <a:lnSpc>
                <a:spcPct val="70000"/>
              </a:lnSpc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String toString()</a:t>
            </a:r>
          </a:p>
          <a:p>
            <a:pPr marL="39688">
              <a:lnSpc>
                <a:spcPct val="70000"/>
              </a:lnSpc>
              <a:spcBef>
                <a:spcPts val="450"/>
              </a:spcBef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...</a:t>
            </a:r>
          </a:p>
        </p:txBody>
      </p:sp>
      <p:sp>
        <p:nvSpPr>
          <p:cNvPr id="25608" name="Oval 6"/>
          <p:cNvSpPr>
            <a:spLocks/>
          </p:cNvSpPr>
          <p:nvPr/>
        </p:nvSpPr>
        <p:spPr bwMode="auto">
          <a:xfrm>
            <a:off x="5929313" y="2028825"/>
            <a:ext cx="119062" cy="119063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5609" name="AutoShape 7"/>
          <p:cNvSpPr>
            <a:spLocks/>
          </p:cNvSpPr>
          <p:nvPr/>
        </p:nvSpPr>
        <p:spPr bwMode="auto">
          <a:xfrm>
            <a:off x="6048375" y="2076450"/>
            <a:ext cx="852488" cy="7461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21600 h 21600"/>
            </a:gdLst>
            <a:ahLst/>
            <a:cxnLst>
              <a:cxn ang="0">
                <a:pos x="0" y="0"/>
              </a:cxn>
              <a:cxn ang="0">
                <a:pos x="21600" y="21600"/>
              </a:cxn>
            </a:cxnLst>
            <a:rect l="T0" t="T1" r="T2" b="T3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25610" name="Rectangle 8"/>
          <p:cNvSpPr>
            <a:spLocks/>
          </p:cNvSpPr>
          <p:nvPr/>
        </p:nvSpPr>
        <p:spPr bwMode="auto">
          <a:xfrm>
            <a:off x="6208713" y="5611813"/>
            <a:ext cx="1041400" cy="444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 anchor="ctr"/>
          <a:lstStyle/>
          <a:p>
            <a:pPr marL="39688" algn="r"/>
            <a:r>
              <a:rPr lang="en-US">
                <a:solidFill>
                  <a:schemeClr val="tx1"/>
                </a:solidFill>
                <a:cs typeface="Arial" pitchFamily="34" charset="0"/>
              </a:rPr>
              <a:t>13</a:t>
            </a:r>
          </a:p>
        </p:txBody>
      </p:sp>
      <p:sp>
        <p:nvSpPr>
          <p:cNvPr id="25611" name="Rectangle 9"/>
          <p:cNvSpPr>
            <a:spLocks/>
          </p:cNvSpPr>
          <p:nvPr/>
        </p:nvSpPr>
        <p:spPr bwMode="auto">
          <a:xfrm>
            <a:off x="5729288" y="5592763"/>
            <a:ext cx="55880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r">
              <a:lnSpc>
                <a:spcPct val="70000"/>
              </a:lnSpc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x: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3975"/>
            <a:ext cx="7772400" cy="2178050"/>
          </a:xfrm>
        </p:spPr>
        <p:txBody>
          <a:bodyPr rIns="132080"/>
          <a:lstStyle/>
          <a:p>
            <a:r>
              <a:rPr lang="en-US" sz="4000" smtClean="0"/>
              <a:t>Why Both </a:t>
            </a:r>
            <a:r>
              <a:rPr lang="en-US" sz="4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int</a:t>
            </a:r>
            <a:r>
              <a:rPr lang="en-US" sz="4000" smtClean="0"/>
              <a:t> and </a:t>
            </a:r>
            <a:r>
              <a:rPr lang="en-US" sz="4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  <a:r>
              <a:rPr lang="en-US" sz="400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F4ADAF3-BCE8-4B60-9C4F-B6AFC9383D66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2232025"/>
            <a:ext cx="7937500" cy="3851275"/>
          </a:xfrm>
        </p:spPr>
        <p:txBody>
          <a:bodyPr rIns="132080"/>
          <a:lstStyle/>
          <a:p>
            <a:pPr marL="268288" indent="-228600">
              <a:buClr>
                <a:srgbClr val="000000"/>
              </a:buClr>
            </a:pPr>
            <a:r>
              <a:rPr lang="en-US" sz="2400" smtClean="0"/>
              <a:t>Some data structures work only with reference types (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Hashtable, Vector, Stack, ...</a:t>
            </a:r>
            <a:r>
              <a:rPr lang="en-US" sz="2400" smtClean="0"/>
              <a:t>)</a:t>
            </a:r>
          </a:p>
          <a:p>
            <a:pPr marL="268288" indent="-228600">
              <a:buFont typeface="Arial" pitchFamily="34" charset="0"/>
              <a:buNone/>
            </a:pPr>
            <a:endParaRPr lang="en-US" sz="2400" smtClean="0">
              <a:solidFill>
                <a:srgbClr val="008000"/>
              </a:solidFill>
            </a:endParaRPr>
          </a:p>
          <a:p>
            <a:pPr marL="268288" indent="-228600">
              <a:buClr>
                <a:srgbClr val="000000"/>
              </a:buClr>
            </a:pPr>
            <a:r>
              <a:rPr lang="en-US" sz="2400" smtClean="0"/>
              <a:t>Primitive types are more efficient</a:t>
            </a:r>
          </a:p>
          <a:p>
            <a:pPr marL="727075" lvl="1" indent="-230188">
              <a:buFont typeface="Arial" pitchFamily="34" charset="0"/>
              <a:buNone/>
            </a:pP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for (int i = 0; i &lt; n; i++) {...}</a:t>
            </a:r>
            <a:endParaRPr lang="en-US" sz="24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Upcasting and Downcasting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052DB8-C169-4C27-82A8-A13DF977DF9C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smtClean="0"/>
              <a:t>Applies to reference types only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Used to assign the value of an expression of one (static) type to a variable of another (static) type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upcasting: subtype </a:t>
            </a:r>
            <a:r>
              <a:rPr lang="en-US" sz="2000" smtClean="0">
                <a:solidFill>
                  <a:srgbClr val="008000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→</a:t>
            </a:r>
            <a:r>
              <a:rPr lang="en-US" sz="2000" smtClean="0">
                <a:solidFill>
                  <a:srgbClr val="008000"/>
                </a:solidFill>
              </a:rPr>
              <a:t> supertype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downcasting: supertype </a:t>
            </a:r>
            <a:r>
              <a:rPr lang="en-US" sz="2000" smtClean="0">
                <a:solidFill>
                  <a:srgbClr val="008000"/>
                </a:solidFill>
                <a:latin typeface="Symbol" pitchFamily="18" charset="2"/>
                <a:ea typeface="Symbol" pitchFamily="18" charset="2"/>
                <a:cs typeface="Symbol" pitchFamily="18" charset="2"/>
                <a:sym typeface="Symbol" pitchFamily="18" charset="2"/>
              </a:rPr>
              <a:t>→</a:t>
            </a:r>
            <a:r>
              <a:rPr lang="en-US" sz="2000" smtClean="0">
                <a:solidFill>
                  <a:srgbClr val="008000"/>
                </a:solidFill>
              </a:rPr>
              <a:t> subtype</a:t>
            </a: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endParaRPr lang="en-US" sz="2000" smtClean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en-US" sz="2400" smtClean="0">
                <a:solidFill>
                  <a:srgbClr val="CC0000"/>
                </a:solidFill>
              </a:rPr>
              <a:t>A crucial invariant:</a:t>
            </a:r>
          </a:p>
        </p:txBody>
      </p:sp>
      <p:sp>
        <p:nvSpPr>
          <p:cNvPr id="27653" name="Rectangle 3"/>
          <p:cNvSpPr>
            <a:spLocks/>
          </p:cNvSpPr>
          <p:nvPr/>
        </p:nvSpPr>
        <p:spPr bwMode="auto">
          <a:xfrm>
            <a:off x="742950" y="4605338"/>
            <a:ext cx="7645400" cy="1117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lnSpc>
                <a:spcPct val="90000"/>
              </a:lnSpc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pitchFamily="34" charset="0"/>
              </a:rPr>
              <a:t>If during execution, an expression </a:t>
            </a:r>
            <a:r>
              <a:rPr lang="en-US" i="1">
                <a:solidFill>
                  <a:schemeClr val="tx1"/>
                </a:solidFill>
                <a:cs typeface="Arial" pitchFamily="34" charset="0"/>
              </a:rPr>
              <a:t>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ever evaluated and its value is an object </a:t>
            </a:r>
            <a:r>
              <a:rPr lang="en-US" i="1">
                <a:solidFill>
                  <a:schemeClr val="tx1"/>
                </a:solidFill>
                <a:cs typeface="Arial" pitchFamily="34" charset="0"/>
              </a:rPr>
              <a:t>O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, then the </a:t>
            </a:r>
            <a:r>
              <a:rPr lang="en-US">
                <a:solidFill>
                  <a:srgbClr val="CC0000"/>
                </a:solidFill>
                <a:cs typeface="Arial" pitchFamily="34" charset="0"/>
              </a:rPr>
              <a:t>dynamic type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of </a:t>
            </a:r>
            <a:r>
              <a:rPr lang="en-US" i="1">
                <a:solidFill>
                  <a:schemeClr val="tx1"/>
                </a:solidFill>
                <a:cs typeface="Arial" pitchFamily="34" charset="0"/>
              </a:rPr>
              <a:t>O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a </a:t>
            </a:r>
            <a:r>
              <a:rPr lang="en-US">
                <a:solidFill>
                  <a:srgbClr val="CC0000"/>
                </a:solidFill>
                <a:cs typeface="Arial" pitchFamily="34" charset="0"/>
              </a:rPr>
              <a:t>subtype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of the </a:t>
            </a:r>
            <a:r>
              <a:rPr lang="en-US">
                <a:solidFill>
                  <a:srgbClr val="CC0000"/>
                </a:solidFill>
                <a:cs typeface="Arial" pitchFamily="34" charset="0"/>
              </a:rPr>
              <a:t>static type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of </a:t>
            </a:r>
            <a:r>
              <a:rPr lang="en-US" i="1">
                <a:solidFill>
                  <a:schemeClr val="tx1"/>
                </a:solidFill>
                <a:cs typeface="Arial" pitchFamily="34" charset="0"/>
              </a:rPr>
              <a:t>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7975"/>
            <a:ext cx="7772400" cy="1308100"/>
          </a:xfrm>
        </p:spPr>
        <p:txBody>
          <a:bodyPr rIns="132080"/>
          <a:lstStyle/>
          <a:p>
            <a:r>
              <a:rPr lang="en-US" sz="4000" smtClean="0"/>
              <a:t>Upcasting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5E20D69-FFA0-4C1D-95DC-462E270903B1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6275" y="1616075"/>
            <a:ext cx="7772400" cy="5241925"/>
          </a:xfrm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smtClean="0"/>
              <a:t>Example of upcasting: 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400" smtClean="0"/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en-US" sz="2400" smtClean="0"/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static type of expression on rhs is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lnSpc>
                <a:spcPct val="90000"/>
              </a:lnSpc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static type of variable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x</a:t>
            </a:r>
            <a:r>
              <a:rPr lang="en-US" sz="2000" smtClean="0">
                <a:solidFill>
                  <a:srgbClr val="008000"/>
                </a:solidFill>
              </a:rPr>
              <a:t> on lhs is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Object</a:t>
            </a: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lnSpc>
                <a:spcPct val="90000"/>
              </a:lnSpc>
              <a:buClr>
                <a:srgbClr val="008000"/>
              </a:buClr>
              <a:buFont typeface="Courier New" pitchFamily="49" charset="0"/>
              <a:buChar char="–"/>
            </a:pP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  <a:r>
              <a:rPr lang="en-US" sz="2000" smtClean="0">
                <a:solidFill>
                  <a:srgbClr val="008000"/>
                </a:solidFill>
              </a:rPr>
              <a:t> is a subtype of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Object</a:t>
            </a:r>
            <a:r>
              <a:rPr lang="en-US" sz="2000" smtClean="0">
                <a:solidFill>
                  <a:srgbClr val="008000"/>
                </a:solidFill>
              </a:rPr>
              <a:t>, so this is an </a:t>
            </a:r>
            <a:r>
              <a:rPr lang="en-US" sz="2000" smtClean="0">
                <a:solidFill>
                  <a:srgbClr val="CC0000"/>
                </a:solidFill>
              </a:rPr>
              <a:t>upcast</a:t>
            </a:r>
          </a:p>
          <a:p>
            <a:pPr marL="782638" lvl="1">
              <a:lnSpc>
                <a:spcPct val="90000"/>
              </a:lnSpc>
              <a:buClr>
                <a:srgbClr val="CC0000"/>
              </a:buClr>
            </a:pPr>
            <a:endParaRPr lang="en-US" sz="2000" smtClean="0">
              <a:solidFill>
                <a:srgbClr val="CC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smtClean="0"/>
              <a:t>static type of expression on rhs must be a subtype of static type of variable on lhs – compiler checks this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upcasting is always type correct – preserves the invariant automatically</a:t>
            </a:r>
          </a:p>
        </p:txBody>
      </p:sp>
      <p:sp>
        <p:nvSpPr>
          <p:cNvPr id="28677" name="Rectangle 3"/>
          <p:cNvSpPr>
            <a:spLocks/>
          </p:cNvSpPr>
          <p:nvPr/>
        </p:nvSpPr>
        <p:spPr bwMode="auto">
          <a:xfrm>
            <a:off x="1382713" y="2225675"/>
            <a:ext cx="5942012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>
              <a:lnSpc>
                <a:spcPct val="70000"/>
              </a:lnSpc>
              <a:spcBef>
                <a:spcPts val="613"/>
              </a:spcBef>
            </a:pPr>
            <a:r>
              <a:rPr lang="en-US" sz="2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Object x = new Integer(13);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7975"/>
            <a:ext cx="7772400" cy="1308100"/>
          </a:xfrm>
        </p:spPr>
        <p:txBody>
          <a:bodyPr rIns="132080"/>
          <a:lstStyle/>
          <a:p>
            <a:r>
              <a:rPr lang="en-US" sz="4000" smtClean="0"/>
              <a:t>Downcasting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E5B880-3E40-4706-B28B-8BF2C3FBA959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76275" y="1616075"/>
            <a:ext cx="8053388" cy="5241925"/>
          </a:xfrm>
        </p:spPr>
        <p:txBody>
          <a:bodyPr rIns="132080"/>
          <a:lstStyle/>
          <a:p>
            <a:pPr marL="266700" indent="-227013">
              <a:buClr>
                <a:srgbClr val="000000"/>
              </a:buClr>
            </a:pPr>
            <a:r>
              <a:rPr lang="en-US" sz="2400" smtClean="0"/>
              <a:t>Example of downcasting: </a:t>
            </a:r>
          </a:p>
          <a:p>
            <a:pPr marL="266700" indent="-227013">
              <a:buFont typeface="Arial" pitchFamily="34" charset="0"/>
              <a:buNone/>
            </a:pPr>
            <a:endParaRPr lang="en-US" sz="2400" smtClean="0"/>
          </a:p>
          <a:p>
            <a:pPr marL="266700" indent="-227013">
              <a:buFont typeface="Arial" pitchFamily="34" charset="0"/>
              <a:buNone/>
            </a:pPr>
            <a:endParaRPr lang="en-US" sz="2400" smtClean="0"/>
          </a:p>
          <a:p>
            <a:pPr marL="728663" lvl="1" indent="-231775"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static type of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y</a:t>
            </a:r>
            <a:r>
              <a:rPr lang="en-US" sz="2000" smtClean="0">
                <a:solidFill>
                  <a:srgbClr val="008000"/>
                </a:solidFill>
              </a:rPr>
              <a:t> is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Object</a:t>
            </a:r>
            <a:r>
              <a:rPr lang="en-US" sz="2000" smtClean="0">
                <a:solidFill>
                  <a:srgbClr val="008000"/>
                </a:solidFill>
              </a:rPr>
              <a:t> (say)</a:t>
            </a:r>
          </a:p>
          <a:p>
            <a:pPr marL="728663" lvl="1" indent="-231775"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static type of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x</a:t>
            </a:r>
            <a:r>
              <a:rPr lang="en-US" sz="2000" smtClean="0">
                <a:solidFill>
                  <a:srgbClr val="008000"/>
                </a:solidFill>
              </a:rPr>
              <a:t> is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28663" lvl="1" indent="-231775">
              <a:buClr>
                <a:srgbClr val="008000"/>
              </a:buClr>
            </a:pPr>
            <a:r>
              <a:rPr lang="en-US" sz="2000" smtClean="0">
                <a:solidFill>
                  <a:srgbClr val="008000"/>
                </a:solidFill>
              </a:rPr>
              <a:t>static type of expression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(Integer)y</a:t>
            </a:r>
            <a:r>
              <a:rPr lang="en-US" sz="2000" smtClean="0">
                <a:solidFill>
                  <a:srgbClr val="008000"/>
                </a:solidFill>
              </a:rPr>
              <a:t> is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28663" lvl="1" indent="-231775">
              <a:buClr>
                <a:srgbClr val="008000"/>
              </a:buClr>
              <a:buFont typeface="Courier New" pitchFamily="49" charset="0"/>
              <a:buChar char="–"/>
            </a:pP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</a:t>
            </a:r>
            <a:r>
              <a:rPr lang="en-US" sz="2000" smtClean="0">
                <a:solidFill>
                  <a:srgbClr val="008000"/>
                </a:solidFill>
              </a:rPr>
              <a:t> is a subtype of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Object</a:t>
            </a:r>
            <a:r>
              <a:rPr lang="en-US" sz="2000" smtClean="0">
                <a:solidFill>
                  <a:srgbClr val="008000"/>
                </a:solidFill>
              </a:rPr>
              <a:t>, so this is a </a:t>
            </a:r>
            <a:r>
              <a:rPr lang="en-US" sz="2000" smtClean="0">
                <a:solidFill>
                  <a:srgbClr val="CC0000"/>
                </a:solidFill>
              </a:rPr>
              <a:t>downcast</a:t>
            </a:r>
          </a:p>
          <a:p>
            <a:pPr marL="266700" indent="-227013">
              <a:buClr>
                <a:srgbClr val="000000"/>
              </a:buClr>
            </a:pPr>
            <a:r>
              <a:rPr lang="en-US" sz="2400" smtClean="0"/>
              <a:t>In any downcast, </a:t>
            </a:r>
            <a:r>
              <a:rPr lang="en-US" sz="2400" smtClean="0">
                <a:solidFill>
                  <a:srgbClr val="CC0000"/>
                </a:solidFill>
              </a:rPr>
              <a:t>dynamic type</a:t>
            </a:r>
            <a:r>
              <a:rPr lang="en-US" sz="2400" smtClean="0"/>
              <a:t> of object must be a subtype of </a:t>
            </a:r>
            <a:r>
              <a:rPr lang="en-US" sz="2400" smtClean="0">
                <a:solidFill>
                  <a:srgbClr val="CC0000"/>
                </a:solidFill>
              </a:rPr>
              <a:t>static type</a:t>
            </a:r>
            <a:r>
              <a:rPr lang="en-US" sz="2400" smtClean="0"/>
              <a:t> of cast expression</a:t>
            </a:r>
          </a:p>
          <a:p>
            <a:pPr marL="266700" indent="-227013">
              <a:buClr>
                <a:srgbClr val="000000"/>
              </a:buClr>
            </a:pPr>
            <a:r>
              <a:rPr lang="en-US" sz="2400" smtClean="0"/>
              <a:t>runtime check, </a:t>
            </a:r>
            <a:r>
              <a:rPr lang="en-US" sz="2400" b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ClassCastException</a:t>
            </a:r>
            <a:r>
              <a:rPr lang="en-US" sz="2400" smtClean="0"/>
              <a:t> if failure</a:t>
            </a:r>
          </a:p>
          <a:p>
            <a:pPr marL="266700" indent="-227013">
              <a:buClr>
                <a:srgbClr val="000000"/>
              </a:buClr>
            </a:pPr>
            <a:r>
              <a:rPr lang="en-US" sz="2400" smtClean="0"/>
              <a:t>needed to maintain invariant (and </a:t>
            </a:r>
            <a:r>
              <a:rPr lang="en-US" sz="2400" smtClean="0">
                <a:solidFill>
                  <a:srgbClr val="CC0000"/>
                </a:solidFill>
              </a:rPr>
              <a:t>only</a:t>
            </a:r>
            <a:r>
              <a:rPr lang="en-US" sz="2400" smtClean="0"/>
              <a:t> time it is needed)</a:t>
            </a:r>
          </a:p>
        </p:txBody>
      </p:sp>
      <p:sp>
        <p:nvSpPr>
          <p:cNvPr id="29701" name="Rectangle 3"/>
          <p:cNvSpPr>
            <a:spLocks/>
          </p:cNvSpPr>
          <p:nvPr/>
        </p:nvSpPr>
        <p:spPr bwMode="auto">
          <a:xfrm>
            <a:off x="1962150" y="2282825"/>
            <a:ext cx="5089525" cy="520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>
              <a:lnSpc>
                <a:spcPct val="70000"/>
              </a:lnSpc>
              <a:spcBef>
                <a:spcPts val="613"/>
              </a:spcBef>
            </a:pPr>
            <a:r>
              <a:rPr lang="en-US" sz="2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Integer x = (Integer)y;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74013" cy="1924050"/>
          </a:xfrm>
        </p:spPr>
        <p:txBody>
          <a:bodyPr rIns="132080">
            <a:normAutofit/>
          </a:bodyPr>
          <a:lstStyle/>
          <a:p>
            <a:r>
              <a:rPr lang="en-US" sz="2800" dirty="0" smtClean="0"/>
              <a:t>Some type checking can only be done at runtime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23E822F-197F-42ED-8C46-70E284D536B3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0724" name="Rectangle 2"/>
          <p:cNvSpPr>
            <a:spLocks/>
          </p:cNvSpPr>
          <p:nvPr/>
        </p:nvSpPr>
        <p:spPr bwMode="auto">
          <a:xfrm>
            <a:off x="1365250" y="2901950"/>
            <a:ext cx="6399213" cy="2641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>
              <a:lnSpc>
                <a:spcPct val="70000"/>
              </a:lnSpc>
              <a:spcBef>
                <a:spcPts val="538"/>
              </a:spcBef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bar() {</a:t>
            </a:r>
          </a:p>
          <a:p>
            <a:pPr marL="39688">
              <a:lnSpc>
                <a:spcPct val="70000"/>
              </a:lnSpc>
              <a:spcBef>
                <a:spcPts val="538"/>
              </a:spcBef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foo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(new Integer(13));</a:t>
            </a:r>
          </a:p>
          <a:p>
            <a:pPr marL="39688">
              <a:lnSpc>
                <a:spcPct val="70000"/>
              </a:lnSpc>
              <a:spcBef>
                <a:spcPts val="538"/>
              </a:spcBef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39688">
              <a:lnSpc>
                <a:spcPct val="70000"/>
              </a:lnSpc>
              <a:spcBef>
                <a:spcPts val="538"/>
              </a:spcBef>
            </a:pP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39688">
              <a:lnSpc>
                <a:spcPct val="70000"/>
              </a:lnSpc>
              <a:spcBef>
                <a:spcPts val="538"/>
              </a:spcBef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foo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(Object y) {</a:t>
            </a:r>
          </a:p>
          <a:p>
            <a:pPr marL="39688">
              <a:lnSpc>
                <a:spcPct val="70000"/>
              </a:lnSpc>
              <a:spcBef>
                <a:spcPts val="538"/>
              </a:spcBef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z = ((Integer)y).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intValue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();</a:t>
            </a:r>
          </a:p>
          <a:p>
            <a:pPr marL="39688">
              <a:lnSpc>
                <a:spcPct val="70000"/>
              </a:lnSpc>
              <a:spcBef>
                <a:spcPts val="538"/>
              </a:spcBef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>
              <a:lnSpc>
                <a:spcPct val="70000"/>
              </a:lnSpc>
              <a:spcBef>
                <a:spcPts val="538"/>
              </a:spcBef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914400" y="1752600"/>
            <a:ext cx="70358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lnSpc>
                <a:spcPct val="80000"/>
              </a:lnSpc>
              <a:spcBef>
                <a:spcPts val="638"/>
              </a:spcBef>
            </a:pPr>
            <a:r>
              <a:rPr lang="en-US" sz="2800" dirty="0" smtClean="0">
                <a:solidFill>
                  <a:srgbClr val="3333CC"/>
                </a:solidFill>
                <a:cs typeface="Arial" pitchFamily="34" charset="0"/>
              </a:rPr>
              <a:t>…. because </a:t>
            </a:r>
            <a:r>
              <a:rPr lang="en-US" sz="2800" dirty="0">
                <a:solidFill>
                  <a:srgbClr val="3333CC"/>
                </a:solidFill>
                <a:cs typeface="Arial" pitchFamily="34" charset="0"/>
              </a:rPr>
              <a:t>dynamic type of object may not be known at compile time</a:t>
            </a:r>
          </a:p>
        </p:txBody>
      </p:sp>
      <p:sp>
        <p:nvSpPr>
          <p:cNvPr id="30726" name="Rectangle 4"/>
          <p:cNvSpPr>
            <a:spLocks/>
          </p:cNvSpPr>
          <p:nvPr/>
        </p:nvSpPr>
        <p:spPr bwMode="auto">
          <a:xfrm>
            <a:off x="2133600" y="3403600"/>
            <a:ext cx="2166938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 anchor="ctr">
            <a:spAutoFit/>
          </a:bodyPr>
          <a:lstStyle/>
          <a:p>
            <a:pPr marL="39688"/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String(“x”)</a:t>
            </a:r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>
            <a:off x="2184400" y="3200400"/>
            <a:ext cx="2019300" cy="12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Upcasting with 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24D6747-1E2E-4E74-A31E-D4F093FD7CA8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>
              <a:lnSpc>
                <a:spcPct val="90000"/>
              </a:lnSpc>
            </a:pPr>
            <a:r>
              <a:rPr lang="en-US" sz="2400" smtClean="0"/>
              <a:t>Java allows up-casting:</a:t>
            </a:r>
          </a:p>
          <a:p>
            <a:pPr marL="782638" lvl="1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>
                <a:solidFill>
                  <a:srgbClr val="008000"/>
                </a:solidFill>
              </a:rPr>
              <a:t>   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 p1 = new ArrayPuzzle();</a:t>
            </a: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lnSpc>
                <a:spcPct val="90000"/>
              </a:lnSpc>
              <a:buFont typeface="Arial" pitchFamily="34" charset="0"/>
              <a:buNone/>
            </a:pPr>
            <a:r>
              <a:rPr lang="en-US" sz="2000" smtClean="0">
                <a:solidFill>
                  <a:srgbClr val="008000"/>
                </a:solidFill>
              </a:rPr>
              <a:t>    </a:t>
            </a:r>
            <a:r>
              <a:rPr 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 p2 = new IntPuzzle();</a:t>
            </a:r>
            <a:endParaRPr lang="en-US" sz="20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lnSpc>
                <a:spcPct val="90000"/>
              </a:lnSpc>
              <a:buFont typeface="Arial" pitchFamily="34" charset="0"/>
              <a:buNone/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400" smtClean="0"/>
              <a:t>Static types of right-hand side expressions are 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ArrayPuzzle</a:t>
            </a:r>
            <a:r>
              <a:rPr lang="en-US" sz="2400" smtClean="0"/>
              <a:t> and 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  <a:r>
              <a:rPr lang="en-US" sz="2400" smtClean="0"/>
              <a:t>, resp.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z="2400" smtClean="0"/>
              <a:t>Static type of left-hand side variables is 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endParaRPr lang="en-US" sz="24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>
              <a:lnSpc>
                <a:spcPct val="90000"/>
              </a:lnSpc>
              <a:buClr>
                <a:srgbClr val="008000"/>
              </a:buClr>
              <a:buFont typeface="Courier New" pitchFamily="49" charset="0"/>
              <a:buChar char="•"/>
            </a:pPr>
            <a:endParaRPr lang="en-US" sz="24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/>
              <a:t>Rhs static types are subtypes of lhs static type, so this is ok   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Why Upcasting?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AD014C2-2ABE-405B-86A6-993C209A1E89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r>
              <a:rPr lang="en-US" sz="2400" smtClean="0"/>
              <a:t>Subtyping and upcasting can be used to avoid code duplication</a:t>
            </a:r>
          </a:p>
          <a:p>
            <a:r>
              <a:rPr lang="en-US" sz="2400" smtClean="0"/>
              <a:t>Puzzle example: you and client agree on interface </a:t>
            </a:r>
            <a:r>
              <a:rPr 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endParaRPr lang="en-US" sz="2400" b="1" smtClean="0"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</p:txBody>
      </p:sp>
      <p:sp>
        <p:nvSpPr>
          <p:cNvPr id="32773" name="Rectangle 3"/>
          <p:cNvSpPr>
            <a:spLocks/>
          </p:cNvSpPr>
          <p:nvPr/>
        </p:nvSpPr>
        <p:spPr bwMode="auto">
          <a:xfrm>
            <a:off x="685800" y="4114800"/>
            <a:ext cx="77724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82588" indent="-342900">
              <a:spcBef>
                <a:spcPts val="638"/>
              </a:spcBef>
            </a:pPr>
            <a:r>
              <a:rPr lang="en-US" sz="2800">
                <a:solidFill>
                  <a:schemeClr val="tx1"/>
                </a:solidFill>
                <a:cs typeface="Arial" pitchFamily="34" charset="0"/>
              </a:rPr>
              <a:t>    </a:t>
            </a:r>
          </a:p>
        </p:txBody>
      </p:sp>
      <p:sp>
        <p:nvSpPr>
          <p:cNvPr id="32774" name="Rectangle 4"/>
          <p:cNvSpPr>
            <a:spLocks/>
          </p:cNvSpPr>
          <p:nvPr/>
        </p:nvSpPr>
        <p:spPr bwMode="auto">
          <a:xfrm>
            <a:off x="2211388" y="3986213"/>
            <a:ext cx="4800600" cy="1841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IPuzzle {</a:t>
            </a:r>
          </a:p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void scramble();</a:t>
            </a:r>
          </a:p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int tile(int r, int c);</a:t>
            </a:r>
          </a:p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boolean move(char d);</a:t>
            </a:r>
          </a:p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38275"/>
          </a:xfrm>
        </p:spPr>
        <p:txBody>
          <a:bodyPr rIns="132080"/>
          <a:lstStyle/>
          <a:p>
            <a:r>
              <a:rPr lang="en-US" sz="4000" smtClean="0"/>
              <a:t>Solution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99EF123-3E6A-4799-B7B5-252FDCAF4E92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3796" name="Rectangle 2"/>
          <p:cNvSpPr>
            <a:spLocks/>
          </p:cNvSpPr>
          <p:nvPr/>
        </p:nvSpPr>
        <p:spPr bwMode="auto">
          <a:xfrm>
            <a:off x="1776413" y="1223963"/>
            <a:ext cx="6273800" cy="317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IPuzzle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int tile(int r, int c);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IntPuzzle 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implements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IPuzzle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int tile(int r, int c) {...}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ArrayPuzzle 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implements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IPuzzle 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public int tile(int r, int c) {...}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...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  <p:sp>
        <p:nvSpPr>
          <p:cNvPr id="33797" name="Rectangle 3"/>
          <p:cNvSpPr>
            <a:spLocks/>
          </p:cNvSpPr>
          <p:nvPr/>
        </p:nvSpPr>
        <p:spPr bwMode="auto">
          <a:xfrm>
            <a:off x="1779588" y="4810125"/>
            <a:ext cx="5667375" cy="1397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public static void display(</a:t>
            </a:r>
            <a:r>
              <a:rPr lang="en-US" sz="18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p){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(int r = 0; r &lt; 3; r++)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for (int c = 0; c &lt; 3; c++)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  System.out.println(p.tile(r,c));</a:t>
            </a:r>
          </a:p>
          <a:p>
            <a:pPr marL="39688"/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}}</a:t>
            </a:r>
          </a:p>
        </p:txBody>
      </p:sp>
      <p:sp>
        <p:nvSpPr>
          <p:cNvPr id="33798" name="Rectangle 4"/>
          <p:cNvSpPr>
            <a:spLocks/>
          </p:cNvSpPr>
          <p:nvPr/>
        </p:nvSpPr>
        <p:spPr bwMode="auto">
          <a:xfrm>
            <a:off x="820738" y="2525713"/>
            <a:ext cx="917575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Puzzle</a:t>
            </a:r>
          </a:p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code</a:t>
            </a:r>
          </a:p>
        </p:txBody>
      </p:sp>
      <p:sp>
        <p:nvSpPr>
          <p:cNvPr id="33799" name="Rectangle 5"/>
          <p:cNvSpPr>
            <a:spLocks/>
          </p:cNvSpPr>
          <p:nvPr/>
        </p:nvSpPr>
        <p:spPr bwMode="auto">
          <a:xfrm>
            <a:off x="908050" y="5126038"/>
            <a:ext cx="804863" cy="67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Client</a:t>
            </a:r>
          </a:p>
          <a:p>
            <a:pPr marL="39688" algn="r"/>
            <a:r>
              <a:rPr lang="en-US" sz="2000">
                <a:solidFill>
                  <a:srgbClr val="008000"/>
                </a:solidFill>
                <a:cs typeface="Arial" pitchFamily="34" charset="0"/>
              </a:rPr>
              <a:t>code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38300"/>
          </a:xfrm>
        </p:spPr>
        <p:txBody>
          <a:bodyPr rIns="132080"/>
          <a:lstStyle/>
          <a:p>
            <a:r>
              <a:rPr lang="en-US" sz="4000" smtClean="0"/>
              <a:t>Method Dispatch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5598F38-3C7D-47E5-A9A1-24551BB6330A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9125" y="3297238"/>
            <a:ext cx="7848600" cy="3560762"/>
          </a:xfrm>
        </p:spPr>
        <p:txBody>
          <a:bodyPr rIns="132080"/>
          <a:lstStyle/>
          <a:p>
            <a:pPr marL="266700" indent="-227013">
              <a:buClr>
                <a:srgbClr val="000000"/>
              </a:buClr>
            </a:pPr>
            <a:r>
              <a:rPr lang="en-US" sz="2800" smtClean="0"/>
              <a:t>Which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tile</a:t>
            </a:r>
            <a:r>
              <a:rPr lang="en-US" sz="2800" smtClean="0"/>
              <a:t> method is invoked?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depends on </a:t>
            </a:r>
            <a:r>
              <a:rPr lang="en-US" sz="2400" smtClean="0">
                <a:solidFill>
                  <a:srgbClr val="CC0000"/>
                </a:solidFill>
              </a:rPr>
              <a:t>dynamic type</a:t>
            </a:r>
            <a:r>
              <a:rPr lang="en-US" sz="2400" smtClean="0">
                <a:solidFill>
                  <a:srgbClr val="008000"/>
                </a:solidFill>
              </a:rPr>
              <a:t> of object </a:t>
            </a:r>
            <a:r>
              <a:rPr 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p</a:t>
            </a:r>
            <a:r>
              <a:rPr lang="en-US" sz="2400" smtClean="0">
                <a:solidFill>
                  <a:srgbClr val="008000"/>
                </a:solidFill>
              </a:rPr>
              <a:t> (</a:t>
            </a:r>
            <a:r>
              <a:rPr 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  <a:r>
              <a:rPr lang="en-US" sz="2400" smtClean="0">
                <a:solidFill>
                  <a:srgbClr val="008000"/>
                </a:solidFill>
              </a:rPr>
              <a:t> or </a:t>
            </a:r>
            <a:r>
              <a:rPr 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ArrayPuzzle</a:t>
            </a:r>
            <a:r>
              <a:rPr lang="en-US" sz="2400" smtClean="0">
                <a:solidFill>
                  <a:srgbClr val="008000"/>
                </a:solidFill>
              </a:rPr>
              <a:t>)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we don't know what it is, but whatever it is, we know it has a </a:t>
            </a:r>
            <a:r>
              <a:rPr 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tile</a:t>
            </a:r>
            <a:r>
              <a:rPr lang="en-US" sz="2400" smtClean="0">
                <a:solidFill>
                  <a:srgbClr val="008000"/>
                </a:solidFill>
              </a:rPr>
              <a:t> method (since any class that implements </a:t>
            </a:r>
            <a:r>
              <a:rPr 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2400" smtClean="0">
                <a:solidFill>
                  <a:srgbClr val="008000"/>
                </a:solidFill>
              </a:rPr>
              <a:t> must have a </a:t>
            </a:r>
            <a:r>
              <a:rPr lang="en-US" sz="24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tile</a:t>
            </a:r>
            <a:r>
              <a:rPr lang="en-US" sz="2400" smtClean="0">
                <a:solidFill>
                  <a:srgbClr val="008000"/>
                </a:solidFill>
              </a:rPr>
              <a:t> method)</a:t>
            </a:r>
          </a:p>
        </p:txBody>
      </p:sp>
      <p:sp>
        <p:nvSpPr>
          <p:cNvPr id="34821" name="Rectangle 3"/>
          <p:cNvSpPr>
            <a:spLocks/>
          </p:cNvSpPr>
          <p:nvPr/>
        </p:nvSpPr>
        <p:spPr bwMode="auto">
          <a:xfrm>
            <a:off x="1249363" y="1422400"/>
            <a:ext cx="6692900" cy="1587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public static void display(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p) {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for (int row = 0; row &lt; 3; row++)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(int col = 0; col &lt; 3; col++)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System.out.println(p.tile(row,col));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Comparing/Copying Reference Types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Comparing objects (or copying them) isn’t easy!</a:t>
            </a:r>
          </a:p>
          <a:p>
            <a:pPr lvl="1"/>
            <a:r>
              <a:rPr lang="en-US" dirty="0" smtClean="0"/>
              <a:t>You need to copy them element by element</a:t>
            </a:r>
          </a:p>
          <a:p>
            <a:pPr lvl="1"/>
            <a:r>
              <a:rPr lang="en-US" dirty="0" smtClean="0"/>
              <a:t>Compare objects using the “equals” method, which implements “deep equality”</a:t>
            </a:r>
          </a:p>
          <a:p>
            <a:pPr lvl="1"/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3810000"/>
          <a:ext cx="6781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900"/>
                <a:gridCol w="3390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you wrote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to write</a:t>
                      </a:r>
                      <a:r>
                        <a:rPr lang="en-US" baseline="0" dirty="0" smtClean="0"/>
                        <a:t> it correctly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"</a:t>
                      </a:r>
                      <a:r>
                        <a:rPr lang="en-US" b="1" dirty="0" err="1" smtClean="0"/>
                        <a:t>xy</a:t>
                      </a:r>
                      <a:r>
                        <a:rPr lang="en-US" b="1" dirty="0" smtClean="0"/>
                        <a:t>" == "</a:t>
                      </a:r>
                      <a:r>
                        <a:rPr lang="en-US" b="1" dirty="0" err="1" smtClean="0"/>
                        <a:t>xy</a:t>
                      </a:r>
                      <a:r>
                        <a:rPr lang="en-US" b="1" dirty="0" smtClean="0"/>
                        <a:t>"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“</a:t>
                      </a:r>
                      <a:r>
                        <a:rPr lang="en-US" b="1" dirty="0" err="1" smtClean="0"/>
                        <a:t>xy".equals</a:t>
                      </a:r>
                      <a:r>
                        <a:rPr lang="en-US" b="1" dirty="0" smtClean="0"/>
                        <a:t>("</a:t>
                      </a:r>
                      <a:r>
                        <a:rPr lang="en-US" b="1" dirty="0" err="1" smtClean="0"/>
                        <a:t>xy</a:t>
                      </a:r>
                      <a:r>
                        <a:rPr lang="en-US" b="1" dirty="0" smtClean="0"/>
                        <a:t>")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"</a:t>
                      </a:r>
                      <a:r>
                        <a:rPr lang="es-ES" b="1" dirty="0" err="1" smtClean="0"/>
                        <a:t>xy</a:t>
                      </a:r>
                      <a:r>
                        <a:rPr lang="es-ES" b="1" dirty="0" smtClean="0"/>
                        <a:t>" == "x" + "y" 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"</a:t>
                      </a:r>
                      <a:r>
                        <a:rPr lang="es-ES" b="1" dirty="0" err="1" smtClean="0"/>
                        <a:t>xy".equals</a:t>
                      </a:r>
                      <a:r>
                        <a:rPr lang="es-ES" b="1" dirty="0" smtClean="0"/>
                        <a:t>("x" + "y")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“</a:t>
                      </a:r>
                      <a:r>
                        <a:rPr lang="en-US" b="1" dirty="0" err="1" smtClean="0"/>
                        <a:t>xy</a:t>
                      </a:r>
                      <a:r>
                        <a:rPr lang="en-US" b="1" dirty="0" smtClean="0"/>
                        <a:t>" == new String("</a:t>
                      </a:r>
                      <a:r>
                        <a:rPr lang="en-US" b="1" dirty="0" err="1" smtClean="0"/>
                        <a:t>xy</a:t>
                      </a:r>
                      <a:r>
                        <a:rPr lang="en-US" b="1" dirty="0" smtClean="0"/>
                        <a:t>“)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"</a:t>
                      </a:r>
                      <a:r>
                        <a:rPr lang="en-US" b="1" dirty="0" err="1" smtClean="0"/>
                        <a:t>xy".equals</a:t>
                      </a:r>
                      <a:r>
                        <a:rPr lang="en-US" b="1" dirty="0" smtClean="0"/>
                        <a:t>(new String("</a:t>
                      </a:r>
                      <a:r>
                        <a:rPr lang="en-US" b="1" dirty="0" err="1" smtClean="0"/>
                        <a:t>xy</a:t>
                      </a:r>
                      <a:r>
                        <a:rPr lang="en-US" b="1" dirty="0" smtClean="0"/>
                        <a:t>"))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638300"/>
          </a:xfrm>
        </p:spPr>
        <p:txBody>
          <a:bodyPr rIns="132080"/>
          <a:lstStyle/>
          <a:p>
            <a:r>
              <a:rPr lang="en-US" sz="4000" smtClean="0"/>
              <a:t>Method Dispatch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D49BC25-161C-4363-A23C-83058DD67069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95325" y="3373438"/>
            <a:ext cx="7772400" cy="3149600"/>
          </a:xfrm>
        </p:spPr>
        <p:txBody>
          <a:bodyPr rIns="132080"/>
          <a:lstStyle/>
          <a:p>
            <a:pPr marL="266700" indent="-227013">
              <a:lnSpc>
                <a:spcPct val="90000"/>
              </a:lnSpc>
              <a:buClr>
                <a:srgbClr val="3333CC"/>
              </a:buClr>
            </a:pPr>
            <a:r>
              <a:rPr lang="en-US" sz="2800" dirty="0" smtClean="0">
                <a:solidFill>
                  <a:srgbClr val="3333CC"/>
                </a:solidFill>
              </a:rPr>
              <a:t>Compile-time check:</a:t>
            </a:r>
            <a:r>
              <a:rPr lang="en-US" sz="2800" dirty="0" smtClean="0"/>
              <a:t> does the </a:t>
            </a:r>
            <a:r>
              <a:rPr lang="en-US" sz="2800" dirty="0" smtClean="0">
                <a:solidFill>
                  <a:srgbClr val="CC0000"/>
                </a:solidFill>
              </a:rPr>
              <a:t>static type</a:t>
            </a:r>
            <a:r>
              <a:rPr lang="en-US" sz="2800" dirty="0" smtClean="0"/>
              <a:t> of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p</a:t>
            </a:r>
            <a:r>
              <a:rPr lang="en-US" sz="2800" dirty="0" smtClean="0"/>
              <a:t> (namely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2800" dirty="0" smtClean="0"/>
              <a:t>) have a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tile</a:t>
            </a:r>
            <a:r>
              <a:rPr lang="en-US" sz="2800" dirty="0" smtClean="0"/>
              <a:t> method with the right type signature?  </a:t>
            </a:r>
            <a:r>
              <a:rPr lang="en-US" sz="2800" dirty="0" smtClean="0">
                <a:solidFill>
                  <a:srgbClr val="CC0000"/>
                </a:solidFill>
              </a:rPr>
              <a:t>If not → error</a:t>
            </a:r>
          </a:p>
          <a:p>
            <a:pPr marL="266700" indent="-227013">
              <a:lnSpc>
                <a:spcPct val="90000"/>
              </a:lnSpc>
              <a:buClr>
                <a:srgbClr val="3333CC"/>
              </a:buClr>
            </a:pPr>
            <a:r>
              <a:rPr lang="en-US" sz="2800" dirty="0" smtClean="0">
                <a:solidFill>
                  <a:srgbClr val="3333CC"/>
                </a:solidFill>
              </a:rPr>
              <a:t>Runtime:</a:t>
            </a:r>
            <a:r>
              <a:rPr lang="en-US" sz="2800" dirty="0" smtClean="0"/>
              <a:t> go to </a:t>
            </a:r>
            <a:r>
              <a:rPr lang="en-US" sz="2800" dirty="0" smtClean="0">
                <a:solidFill>
                  <a:srgbClr val="3333CC"/>
                </a:solidFill>
              </a:rPr>
              <a:t>object </a:t>
            </a:r>
            <a:r>
              <a:rPr lang="en-US" sz="2800" dirty="0" smtClean="0"/>
              <a:t>that is the value of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p</a:t>
            </a:r>
            <a:r>
              <a:rPr lang="en-US" sz="2800" dirty="0" smtClean="0"/>
              <a:t>, find its </a:t>
            </a:r>
            <a:r>
              <a:rPr lang="en-US" sz="2800" dirty="0" smtClean="0">
                <a:solidFill>
                  <a:srgbClr val="CC0000"/>
                </a:solidFill>
              </a:rPr>
              <a:t>dynamic type</a:t>
            </a:r>
            <a:r>
              <a:rPr lang="en-US" sz="2800" dirty="0" smtClean="0"/>
              <a:t>, look up its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tile</a:t>
            </a:r>
            <a:r>
              <a:rPr lang="en-US" sz="2800" dirty="0" smtClean="0"/>
              <a:t> method</a:t>
            </a:r>
          </a:p>
          <a:p>
            <a:pPr marL="266700" indent="-227013">
              <a:lnSpc>
                <a:spcPct val="90000"/>
              </a:lnSpc>
              <a:buClr>
                <a:srgbClr val="000000"/>
              </a:buClr>
            </a:pPr>
            <a:r>
              <a:rPr lang="en-US" sz="2800" dirty="0" smtClean="0"/>
              <a:t>The compile-time check guarantees that an appropriate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tile</a:t>
            </a:r>
            <a:r>
              <a:rPr lang="en-US" sz="2800" dirty="0" smtClean="0"/>
              <a:t> method exists</a:t>
            </a:r>
          </a:p>
        </p:txBody>
      </p:sp>
      <p:sp>
        <p:nvSpPr>
          <p:cNvPr id="35845" name="Rectangle 3"/>
          <p:cNvSpPr>
            <a:spLocks/>
          </p:cNvSpPr>
          <p:nvPr/>
        </p:nvSpPr>
        <p:spPr bwMode="auto">
          <a:xfrm>
            <a:off x="1249363" y="1422400"/>
            <a:ext cx="6692900" cy="1587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public static void display(</a:t>
            </a:r>
            <a:r>
              <a:rPr lang="en-US" sz="2000" b="1">
                <a:solidFill>
                  <a:srgbClr val="CC0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p) {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for (int row = 0; row &lt; 3; row++)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for (int col = 0; col &lt; 3; col++)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System.out.println(p.tile(row,col));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524000"/>
          </a:xfrm>
        </p:spPr>
        <p:txBody>
          <a:bodyPr rIns="132080"/>
          <a:lstStyle/>
          <a:p>
            <a:r>
              <a:rPr lang="en-US" sz="4000" smtClean="0"/>
              <a:t>Note on Casting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F2BAD5-0D75-4E28-A84F-6E0BFDF080A5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65300"/>
            <a:ext cx="7772400" cy="4114800"/>
          </a:xfrm>
        </p:spPr>
        <p:txBody>
          <a:bodyPr rIns="132080"/>
          <a:lstStyle/>
          <a:p>
            <a:pPr>
              <a:buClr>
                <a:srgbClr val="3333CC"/>
              </a:buClr>
            </a:pPr>
            <a:r>
              <a:rPr lang="en-US" smtClean="0">
                <a:solidFill>
                  <a:srgbClr val="3333CC"/>
                </a:solidFill>
              </a:rPr>
              <a:t>Up- and downcasting merely allow the object to be viewed at compile time as a different static type</a:t>
            </a:r>
          </a:p>
          <a:p>
            <a:pPr>
              <a:buClr>
                <a:srgbClr val="3333CC"/>
              </a:buClr>
            </a:pPr>
            <a:r>
              <a:rPr lang="en-US" smtClean="0">
                <a:solidFill>
                  <a:srgbClr val="3333CC"/>
                </a:solidFill>
              </a:rPr>
              <a:t>Important: when you do a cast, either up or down, </a:t>
            </a:r>
            <a:r>
              <a:rPr lang="en-US" smtClean="0">
                <a:solidFill>
                  <a:srgbClr val="FF0000"/>
                </a:solidFill>
              </a:rPr>
              <a:t>nothing changes</a:t>
            </a:r>
          </a:p>
          <a:p>
            <a:pPr marL="782638" lvl="1"/>
            <a:r>
              <a:rPr lang="en-US" smtClean="0">
                <a:solidFill>
                  <a:srgbClr val="007F00"/>
                </a:solidFill>
              </a:rPr>
              <a:t>not the dynamic type of the object</a:t>
            </a:r>
          </a:p>
          <a:p>
            <a:pPr marL="782638" lvl="1"/>
            <a:r>
              <a:rPr lang="en-US" smtClean="0">
                <a:solidFill>
                  <a:srgbClr val="007F00"/>
                </a:solidFill>
              </a:rPr>
              <a:t>not the static type of the expression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61950"/>
            <a:ext cx="7772400" cy="1238250"/>
          </a:xfrm>
        </p:spPr>
        <p:txBody>
          <a:bodyPr rIns="132080"/>
          <a:lstStyle/>
          <a:p>
            <a:r>
              <a:rPr lang="en-US" sz="4000" smtClean="0"/>
              <a:t>Another Use of Upcasting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5328332-4019-4949-9BC0-03D9BE384677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5257800"/>
          </a:xfrm>
        </p:spPr>
        <p:txBody>
          <a:bodyPr rIns="132080"/>
          <a:lstStyle/>
          <a:p>
            <a:pPr algn="ctr">
              <a:lnSpc>
                <a:spcPct val="90000"/>
              </a:lnSpc>
              <a:buFont typeface="Arial" pitchFamily="34" charset="0"/>
              <a:buNone/>
            </a:pPr>
            <a:r>
              <a:rPr lang="en-US" smtClean="0">
                <a:solidFill>
                  <a:srgbClr val="3333CC"/>
                </a:solidFill>
              </a:rPr>
              <a:t>Heterogeneous Data Structures</a:t>
            </a:r>
          </a:p>
          <a:p>
            <a:pPr algn="ctr">
              <a:lnSpc>
                <a:spcPct val="90000"/>
              </a:lnSpc>
              <a:buFont typeface="Arial" pitchFamily="34" charset="0"/>
              <a:buNone/>
            </a:pPr>
            <a:endParaRPr lang="en-US" smtClean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en-US" sz="2800" smtClean="0">
                <a:solidFill>
                  <a:srgbClr val="008000"/>
                </a:solidFill>
              </a:rPr>
              <a:t>Example: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IPuzzle[] pzls = new IPuzzle[9];</a:t>
            </a:r>
            <a:endParaRPr lang="en-US" sz="2800" b="1" smtClean="0"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pzls[0] = new IntPuzzle();</a:t>
            </a:r>
            <a:endParaRPr lang="en-US" sz="2800" b="1" smtClean="0"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US" sz="28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   pzls[1] = new ArrayPuzzle();</a:t>
            </a:r>
            <a:r>
              <a:rPr lang="en-US" sz="28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</a:t>
            </a:r>
            <a:endParaRPr lang="en-US" sz="28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en-US" sz="2800" smtClean="0">
                <a:solidFill>
                  <a:srgbClr val="008000"/>
                </a:solidFill>
              </a:rPr>
              <a:t>expression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pzls[i]</a:t>
            </a:r>
            <a:r>
              <a:rPr lang="en-US" sz="2800" smtClean="0">
                <a:solidFill>
                  <a:srgbClr val="008000"/>
                </a:solidFill>
              </a:rPr>
              <a:t> is of type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2800" smtClean="0">
                <a:solidFill>
                  <a:srgbClr val="008000"/>
                </a:solidFill>
              </a:rPr>
              <a:t> </a:t>
            </a:r>
          </a:p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en-US" sz="2800" smtClean="0">
                <a:solidFill>
                  <a:srgbClr val="008000"/>
                </a:solidFill>
              </a:rPr>
              <a:t>objects created on right hand sides are of subtypes of </a:t>
            </a:r>
            <a:r>
              <a:rPr lang="en-US" sz="28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endParaRPr lang="en-US" sz="2800" b="1" smtClean="0"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Java </a:t>
            </a:r>
            <a:r>
              <a:rPr lang="en-US" sz="4000" b="1" smtClean="0">
                <a:latin typeface="Courier New" pitchFamily="49" charset="0"/>
                <a:cs typeface="Courier New" pitchFamily="49" charset="0"/>
                <a:sym typeface="Courier New" pitchFamily="49" charset="0"/>
              </a:rPr>
              <a:t>instanceof</a:t>
            </a:r>
            <a:endParaRPr lang="en-US" sz="4000" b="1" smtClean="0"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BC8844B-A63E-4963-8783-E1BC5D7448FB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>
            <a:normAutofit fontScale="92500" lnSpcReduction="10000"/>
          </a:bodyPr>
          <a:lstStyle/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Example:</a:t>
            </a:r>
            <a:br>
              <a:rPr lang="en-US" sz="2800" dirty="0"/>
            </a:br>
            <a:r>
              <a:rPr lang="en-US" sz="28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if (p </a:t>
            </a:r>
            <a:r>
              <a:rPr lang="en-US" sz="2800" b="1" dirty="0" err="1">
                <a:solidFill>
                  <a:srgbClr val="CC0000"/>
                </a:solidFill>
                <a:latin typeface="Courier New" charset="0"/>
                <a:cs typeface="Courier New" charset="0"/>
                <a:sym typeface="Courier New" charset="0"/>
              </a:rPr>
              <a:t>instanceof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sz="2800" b="1" dirty="0" err="1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IntPuzzle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 {...}</a:t>
            </a:r>
            <a:endParaRPr lang="en-US" sz="2800" b="1" dirty="0">
              <a:solidFill>
                <a:srgbClr val="008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Clr>
                <a:srgbClr val="008000"/>
              </a:buClr>
              <a:buFont typeface="Courier New" charset="0"/>
              <a:buChar char="•"/>
              <a:defRPr/>
            </a:pPr>
            <a:endParaRPr lang="en-US" sz="2800" b="1" dirty="0">
              <a:solidFill>
                <a:srgbClr val="008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true if dynamic type of </a:t>
            </a:r>
            <a:r>
              <a:rPr lang="en-US" sz="2800" b="1" dirty="0">
                <a:latin typeface="Courier New" charset="0"/>
                <a:cs typeface="Courier New" charset="0"/>
                <a:sym typeface="Courier New" charset="0"/>
              </a:rPr>
              <a:t>p</a:t>
            </a:r>
            <a:r>
              <a:rPr lang="en-US" sz="2800" dirty="0"/>
              <a:t> is a subtype of </a:t>
            </a:r>
            <a:r>
              <a:rPr lang="en-US" sz="2800" b="1" dirty="0" err="1">
                <a:latin typeface="Courier New" charset="0"/>
                <a:cs typeface="Courier New" charset="0"/>
                <a:sym typeface="Courier New" charset="0"/>
              </a:rPr>
              <a:t>IntPuzzle</a:t>
            </a:r>
            <a:endParaRPr lang="en-US" sz="2800" b="1" dirty="0"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buFont typeface="Courier New" charset="0"/>
              <a:buChar char="•"/>
              <a:defRPr/>
            </a:pPr>
            <a:endParaRPr lang="en-US" sz="2800" b="1" dirty="0"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/>
              <a:t>usually used to check if a downcast will </a:t>
            </a:r>
            <a:r>
              <a:rPr lang="en-US" sz="2800" dirty="0" smtClean="0"/>
              <a:t>succeed</a:t>
            </a:r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800" dirty="0" smtClean="0"/>
          </a:p>
          <a:p>
            <a:pPr marL="320040" indent="-320040" fontAlgn="auto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smtClean="0"/>
              <a:t>When is this useful?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en-US" sz="2500" dirty="0" smtClean="0"/>
              <a:t>Enables us to write “reflexive” code: software that operates in very general ways and customizes its behavior based on the types of objects it “observes”</a:t>
            </a:r>
            <a:endParaRPr lang="en-US" sz="2500" dirty="0"/>
          </a:p>
        </p:txBody>
      </p:sp>
      <p:pic>
        <p:nvPicPr>
          <p:cNvPr id="38917" name="Picture 5" descr="http://sol.sci.uop.edu/~jfalward/reflection/escherdraw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600200"/>
            <a:ext cx="12001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962150"/>
          </a:xfrm>
        </p:spPr>
        <p:txBody>
          <a:bodyPr rIns="132080"/>
          <a:lstStyle/>
          <a:p>
            <a:r>
              <a:rPr lang="en-US" sz="4000" smtClean="0"/>
              <a:t>Example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90A6D03-2A9A-401E-8439-A42D5F5563E6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39940" name="Rectangle 2"/>
          <p:cNvSpPr>
            <a:spLocks/>
          </p:cNvSpPr>
          <p:nvPr/>
        </p:nvSpPr>
        <p:spPr bwMode="auto">
          <a:xfrm>
            <a:off x="455613" y="2817813"/>
            <a:ext cx="8382000" cy="3048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twist(IPuzzle[] pzls) {</a:t>
            </a:r>
          </a:p>
          <a:p>
            <a:pPr marL="39688"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for (int i = 0; i &lt; pzls.length; i++) {</a:t>
            </a:r>
          </a:p>
          <a:p>
            <a:pPr marL="39688"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if (pzls[i] instanceof IntPuzzle) {</a:t>
            </a:r>
          </a:p>
          <a:p>
            <a:pPr marL="39688"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IntPuzzle p = (IntPuzzle)pzls[i];</a:t>
            </a:r>
          </a:p>
          <a:p>
            <a:pPr marL="39688"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p.twist();</a:t>
            </a:r>
          </a:p>
          <a:p>
            <a:pPr marL="39688"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}</a:t>
            </a:r>
          </a:p>
          <a:p>
            <a:pPr marL="39688"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}</a:t>
            </a:r>
          </a:p>
          <a:p>
            <a:pPr marL="39688">
              <a:spcBef>
                <a:spcPts val="135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  <p:sp>
        <p:nvSpPr>
          <p:cNvPr id="39941" name="Rectangle 3"/>
          <p:cNvSpPr>
            <a:spLocks/>
          </p:cNvSpPr>
          <p:nvPr/>
        </p:nvSpPr>
        <p:spPr bwMode="auto">
          <a:xfrm>
            <a:off x="625475" y="1552575"/>
            <a:ext cx="79756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6700" indent="-227013">
              <a:lnSpc>
                <a:spcPct val="90000"/>
              </a:lnSpc>
              <a:spcBef>
                <a:spcPts val="738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 sz="3200">
                <a:solidFill>
                  <a:schemeClr val="tx1"/>
                </a:solidFill>
                <a:cs typeface="Arial" pitchFamily="34" charset="0"/>
              </a:rPr>
              <a:t>suppose </a:t>
            </a:r>
            <a:r>
              <a:rPr lang="en-US" sz="32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twist</a:t>
            </a:r>
            <a:r>
              <a:rPr lang="en-US" sz="3200">
                <a:solidFill>
                  <a:schemeClr val="tx1"/>
                </a:solidFill>
                <a:cs typeface="Arial" pitchFamily="34" charset="0"/>
              </a:rPr>
              <a:t> is a method implemented only in </a:t>
            </a:r>
            <a:r>
              <a:rPr lang="en-US" sz="3200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IntPuzzle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8566150" cy="1857375"/>
          </a:xfrm>
        </p:spPr>
        <p:txBody>
          <a:bodyPr rIns="132080"/>
          <a:lstStyle/>
          <a:p>
            <a:r>
              <a:rPr lang="en-US" sz="4000" smtClean="0"/>
              <a:t>Avoid Useless Downcasting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1B236D-302B-4D6A-89A5-A7D1B82E8D79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0964" name="Rectangle 2"/>
          <p:cNvSpPr>
            <a:spLocks/>
          </p:cNvSpPr>
          <p:nvPr/>
        </p:nvSpPr>
        <p:spPr bwMode="auto">
          <a:xfrm>
            <a:off x="2087563" y="1897063"/>
            <a:ext cx="6083300" cy="22939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moveAll(IPuzzle[] pzls) {</a:t>
            </a:r>
          </a:p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for (int i = 0; i &lt; pzls.length; i++) {</a:t>
            </a:r>
          </a:p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if (pzls[i] instanceof IntPuzzle)</a:t>
            </a:r>
          </a:p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  ((IntPuzzle)pzls[i]).move("N");</a:t>
            </a:r>
          </a:p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else ((ArrayPuzzle)pzls[i]).move("N");</a:t>
            </a:r>
          </a:p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}}</a:t>
            </a:r>
          </a:p>
        </p:txBody>
      </p:sp>
      <p:sp>
        <p:nvSpPr>
          <p:cNvPr id="40965" name="Rectangle 3"/>
          <p:cNvSpPr>
            <a:spLocks/>
          </p:cNvSpPr>
          <p:nvPr/>
        </p:nvSpPr>
        <p:spPr bwMode="auto">
          <a:xfrm>
            <a:off x="2087563" y="4329113"/>
            <a:ext cx="6065837" cy="15382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void moveAll(IPuzzle[] pzls) {</a:t>
            </a:r>
          </a:p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for (int i = 0; i &lt; pzls.length; i++)</a:t>
            </a:r>
          </a:p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 pzls[i].move("N");</a:t>
            </a:r>
          </a:p>
          <a:p>
            <a:pPr marL="39688">
              <a:spcBef>
                <a:spcPts val="1000"/>
              </a:spcBef>
            </a:pPr>
            <a:r>
              <a:rPr lang="en-US"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  <p:sp>
        <p:nvSpPr>
          <p:cNvPr id="40966" name="Rectangle 4"/>
          <p:cNvSpPr>
            <a:spLocks/>
          </p:cNvSpPr>
          <p:nvPr/>
        </p:nvSpPr>
        <p:spPr bwMode="auto">
          <a:xfrm>
            <a:off x="1025525" y="2605088"/>
            <a:ext cx="919163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>
              <a:lnSpc>
                <a:spcPct val="70000"/>
              </a:lnSpc>
              <a:spcBef>
                <a:spcPts val="838"/>
              </a:spcBef>
            </a:pPr>
            <a:r>
              <a:rPr lang="en-US" sz="3600">
                <a:solidFill>
                  <a:srgbClr val="3333CC"/>
                </a:solidFill>
                <a:cs typeface="Arial" pitchFamily="34" charset="0"/>
              </a:rPr>
              <a:t>bad</a:t>
            </a:r>
          </a:p>
        </p:txBody>
      </p:sp>
      <p:sp>
        <p:nvSpPr>
          <p:cNvPr id="40967" name="Rectangle 5"/>
          <p:cNvSpPr>
            <a:spLocks/>
          </p:cNvSpPr>
          <p:nvPr/>
        </p:nvSpPr>
        <p:spPr bwMode="auto">
          <a:xfrm>
            <a:off x="771525" y="4773613"/>
            <a:ext cx="1173163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r">
              <a:lnSpc>
                <a:spcPct val="70000"/>
              </a:lnSpc>
              <a:spcBef>
                <a:spcPts val="838"/>
              </a:spcBef>
            </a:pPr>
            <a:r>
              <a:rPr lang="en-US" sz="3600">
                <a:solidFill>
                  <a:srgbClr val="3333CC"/>
                </a:solidFill>
                <a:cs typeface="Arial" pitchFamily="34" charset="0"/>
              </a:rPr>
              <a:t>good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Subinterfaces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5CA7D7B-707E-4ED2-83EF-955CBE7B2CF7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r>
              <a:rPr lang="en-US" sz="2800" smtClean="0"/>
              <a:t>Suppose you want to extend the interface to include more methods</a:t>
            </a:r>
          </a:p>
          <a:p>
            <a:pPr marL="782638" lvl="1">
              <a:buClr>
                <a:srgbClr val="008000"/>
              </a:buClr>
              <a:buFont typeface="Courier New" pitchFamily="49" charset="0"/>
              <a:buChar char="–"/>
            </a:pP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2400" smtClean="0">
                <a:solidFill>
                  <a:srgbClr val="008000"/>
                </a:solidFill>
              </a:rPr>
              <a:t>: 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scramble, move, tile</a:t>
            </a:r>
            <a:endParaRPr lang="en-US" sz="24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buClr>
                <a:srgbClr val="008000"/>
              </a:buClr>
              <a:buFont typeface="Courier New" pitchFamily="49" charset="0"/>
              <a:buChar char="–"/>
            </a:pP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ImprovedPuzzle</a:t>
            </a:r>
            <a:r>
              <a:rPr lang="en-US" sz="2400" smtClean="0">
                <a:solidFill>
                  <a:srgbClr val="008000"/>
                </a:solidFill>
              </a:rPr>
              <a:t>: 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scramble, move, tile, samLoyd</a:t>
            </a:r>
            <a:endParaRPr lang="en-US" sz="24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pPr marL="782638" lvl="1">
              <a:buClr>
                <a:srgbClr val="008000"/>
              </a:buClr>
              <a:buFont typeface="Courier New" pitchFamily="49" charset="0"/>
              <a:buChar char="–"/>
            </a:pPr>
            <a:endParaRPr lang="en-US" sz="2400" b="1" smtClean="0">
              <a:solidFill>
                <a:srgbClr val="008000"/>
              </a:solidFill>
              <a:latin typeface="Courier New" pitchFamily="49" charset="0"/>
              <a:ea typeface="ヒラギノ角ゴ ProN W6" charset="0"/>
              <a:cs typeface="ヒラギノ角ゴ ProN W6" charset="0"/>
              <a:sym typeface="Courier New" pitchFamily="49" charset="0"/>
            </a:endParaRPr>
          </a:p>
          <a:p>
            <a:r>
              <a:rPr lang="en-US" sz="2800" smtClean="0"/>
              <a:t>Two approaches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start from scratch and write an interface</a:t>
            </a:r>
          </a:p>
          <a:p>
            <a:pPr marL="782638" lvl="1">
              <a:buClr>
                <a:srgbClr val="008000"/>
              </a:buClr>
            </a:pPr>
            <a:r>
              <a:rPr lang="en-US" sz="2400" smtClean="0">
                <a:solidFill>
                  <a:srgbClr val="008000"/>
                </a:solidFill>
              </a:rPr>
              <a:t>extend the </a:t>
            </a:r>
            <a:r>
              <a:rPr lang="en-US" sz="24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 sz="2400" smtClean="0">
                <a:solidFill>
                  <a:srgbClr val="008000"/>
                </a:solidFill>
              </a:rPr>
              <a:t> interface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F7DBDBD-42B8-4189-9392-9B4851DBBE56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3011" name="Rectangle 1"/>
          <p:cNvSpPr>
            <a:spLocks/>
          </p:cNvSpPr>
          <p:nvPr/>
        </p:nvSpPr>
        <p:spPr bwMode="auto">
          <a:xfrm>
            <a:off x="1309688" y="600075"/>
            <a:ext cx="6769100" cy="2755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150"/>
              </a:spcBef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 IPuzzle {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void scramble();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int tile(int r, int c);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boolean move(char d);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  <a:p>
            <a:pPr marL="39688"/>
            <a:endParaRPr lang="en-US" sz="2000" b="1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 ImprovedPuzzle extends IPuzzle {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   void samLoyd();</a:t>
            </a:r>
          </a:p>
          <a:p>
            <a:pPr marL="39688"/>
            <a:r>
              <a:rPr lang="en-US" sz="20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}</a:t>
            </a:r>
          </a:p>
        </p:txBody>
      </p:sp>
      <p:sp>
        <p:nvSpPr>
          <p:cNvPr id="43012" name="Rectangle 2"/>
          <p:cNvSpPr>
            <a:spLocks/>
          </p:cNvSpPr>
          <p:nvPr/>
        </p:nvSpPr>
        <p:spPr bwMode="auto">
          <a:xfrm>
            <a:off x="603250" y="3733800"/>
            <a:ext cx="7937500" cy="2451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8288" indent="-228600">
              <a:buClr>
                <a:srgbClr val="008000"/>
              </a:buClr>
              <a:buSzPct val="100000"/>
              <a:buFont typeface="Courier New" pitchFamily="49" charset="0"/>
              <a:buChar char="•"/>
            </a:pP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a superinterface of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ImprovedPuzzle</a:t>
            </a:r>
          </a:p>
          <a:p>
            <a:pPr marL="268288" indent="-228600">
              <a:buClr>
                <a:srgbClr val="008000"/>
              </a:buClr>
              <a:buSzPct val="100000"/>
              <a:buFont typeface="Courier New" pitchFamily="49" charset="0"/>
              <a:buChar char="•"/>
            </a:pP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ImprovedPuzzle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a subinterface of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marL="268288" indent="-228600">
              <a:buClr>
                <a:srgbClr val="008000"/>
              </a:buClr>
              <a:buSzPct val="100000"/>
              <a:buFont typeface="Courier New" pitchFamily="49" charset="0"/>
              <a:buChar char="•"/>
            </a:pP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ImprovedPuzzle</a:t>
            </a:r>
            <a:r>
              <a:rPr lang="en-US">
                <a:solidFill>
                  <a:schemeClr val="tx1"/>
                </a:solidFill>
                <a:cs typeface="Arial" pitchFamily="34" charset="0"/>
              </a:rPr>
              <a:t> is a subtype of </a:t>
            </a:r>
            <a:r>
              <a:rPr lang="en-US" b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IPuzzle</a:t>
            </a:r>
          </a:p>
          <a:p>
            <a:pPr marL="268288" indent="-228600">
              <a:spcBef>
                <a:spcPts val="5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Arial" pitchFamily="34" charset="0"/>
              </a:rPr>
              <a:t>An interface can extend multiple superinterfaces</a:t>
            </a:r>
          </a:p>
          <a:p>
            <a:pPr marL="268288" indent="-228600">
              <a:spcBef>
                <a:spcPts val="5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  <a:cs typeface="Arial" pitchFamily="34" charset="0"/>
              </a:rPr>
              <a:t>A class that implements an interface must implement all methods declared in all superinterfaces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272403D-E1EC-405B-B103-0CD1DABBF91F}" type="slidenum">
              <a:rPr lang="en-US"/>
              <a:pPr>
                <a:defRPr/>
              </a:pPr>
              <a:t>48</a:t>
            </a:fld>
            <a:endParaRPr lang="en-US"/>
          </a:p>
        </p:txBody>
      </p:sp>
      <p:sp>
        <p:nvSpPr>
          <p:cNvPr id="44035" name="Rectangle 1"/>
          <p:cNvSpPr>
            <a:spLocks/>
          </p:cNvSpPr>
          <p:nvPr/>
        </p:nvSpPr>
        <p:spPr bwMode="auto">
          <a:xfrm>
            <a:off x="5438775" y="811213"/>
            <a:ext cx="428625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36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D</a:t>
            </a:r>
          </a:p>
        </p:txBody>
      </p:sp>
      <p:sp>
        <p:nvSpPr>
          <p:cNvPr id="44036" name="Rectangle 2"/>
          <p:cNvSpPr>
            <a:spLocks/>
          </p:cNvSpPr>
          <p:nvPr/>
        </p:nvSpPr>
        <p:spPr bwMode="auto">
          <a:xfrm>
            <a:off x="4673600" y="1589088"/>
            <a:ext cx="428625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36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E</a:t>
            </a:r>
          </a:p>
        </p:txBody>
      </p:sp>
      <p:sp>
        <p:nvSpPr>
          <p:cNvPr id="44037" name="Rectangle 3"/>
          <p:cNvSpPr>
            <a:spLocks/>
          </p:cNvSpPr>
          <p:nvPr/>
        </p:nvSpPr>
        <p:spPr bwMode="auto">
          <a:xfrm>
            <a:off x="5935663" y="1576388"/>
            <a:ext cx="428625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36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F</a:t>
            </a:r>
          </a:p>
        </p:txBody>
      </p:sp>
      <p:sp>
        <p:nvSpPr>
          <p:cNvPr id="44038" name="Rectangle 4"/>
          <p:cNvSpPr>
            <a:spLocks/>
          </p:cNvSpPr>
          <p:nvPr/>
        </p:nvSpPr>
        <p:spPr bwMode="auto">
          <a:xfrm>
            <a:off x="5478463" y="2640013"/>
            <a:ext cx="428625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36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G</a:t>
            </a:r>
          </a:p>
        </p:txBody>
      </p:sp>
      <p:sp>
        <p:nvSpPr>
          <p:cNvPr id="44039" name="Rectangle 5"/>
          <p:cNvSpPr>
            <a:spLocks/>
          </p:cNvSpPr>
          <p:nvPr/>
        </p:nvSpPr>
        <p:spPr bwMode="auto">
          <a:xfrm>
            <a:off x="7032625" y="3303588"/>
            <a:ext cx="428625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3600" b="1">
                <a:solidFill>
                  <a:srgbClr val="3333CC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</a:t>
            </a:r>
          </a:p>
        </p:txBody>
      </p:sp>
      <p:sp>
        <p:nvSpPr>
          <p:cNvPr id="44040" name="Oval 6"/>
          <p:cNvSpPr>
            <a:spLocks/>
          </p:cNvSpPr>
          <p:nvPr/>
        </p:nvSpPr>
        <p:spPr bwMode="auto">
          <a:xfrm>
            <a:off x="5324475" y="909638"/>
            <a:ext cx="620713" cy="428625"/>
          </a:xfrm>
          <a:prstGeom prst="ellips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4041" name="Oval 7"/>
          <p:cNvSpPr>
            <a:spLocks/>
          </p:cNvSpPr>
          <p:nvPr/>
        </p:nvSpPr>
        <p:spPr bwMode="auto">
          <a:xfrm>
            <a:off x="4572000" y="1682750"/>
            <a:ext cx="619125" cy="428625"/>
          </a:xfrm>
          <a:prstGeom prst="ellips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4042" name="Oval 8"/>
          <p:cNvSpPr>
            <a:spLocks/>
          </p:cNvSpPr>
          <p:nvPr/>
        </p:nvSpPr>
        <p:spPr bwMode="auto">
          <a:xfrm>
            <a:off x="5838825" y="1663700"/>
            <a:ext cx="619125" cy="428625"/>
          </a:xfrm>
          <a:prstGeom prst="ellips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4043" name="Oval 9"/>
          <p:cNvSpPr>
            <a:spLocks/>
          </p:cNvSpPr>
          <p:nvPr/>
        </p:nvSpPr>
        <p:spPr bwMode="auto">
          <a:xfrm>
            <a:off x="6934200" y="3390900"/>
            <a:ext cx="619125" cy="428625"/>
          </a:xfrm>
          <a:prstGeom prst="ellips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4044" name="Oval 10"/>
          <p:cNvSpPr>
            <a:spLocks/>
          </p:cNvSpPr>
          <p:nvPr/>
        </p:nvSpPr>
        <p:spPr bwMode="auto">
          <a:xfrm>
            <a:off x="5399088" y="2735263"/>
            <a:ext cx="619125" cy="428625"/>
          </a:xfrm>
          <a:prstGeom prst="ellips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4045" name="Line 11"/>
          <p:cNvSpPr>
            <a:spLocks noChangeShapeType="1"/>
          </p:cNvSpPr>
          <p:nvPr/>
        </p:nvSpPr>
        <p:spPr bwMode="auto">
          <a:xfrm rot="10800000" flipH="1">
            <a:off x="5018088" y="1292225"/>
            <a:ext cx="395287" cy="428625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46" name="Line 12"/>
          <p:cNvSpPr>
            <a:spLocks noChangeShapeType="1"/>
          </p:cNvSpPr>
          <p:nvPr/>
        </p:nvSpPr>
        <p:spPr bwMode="auto">
          <a:xfrm rot="10800000">
            <a:off x="5807075" y="1292225"/>
            <a:ext cx="338138" cy="366713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47" name="Line 13"/>
          <p:cNvSpPr>
            <a:spLocks noChangeShapeType="1"/>
          </p:cNvSpPr>
          <p:nvPr/>
        </p:nvSpPr>
        <p:spPr bwMode="auto">
          <a:xfrm rot="10800000" flipH="1">
            <a:off x="5807075" y="2089150"/>
            <a:ext cx="225425" cy="67310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48" name="Line 14"/>
          <p:cNvSpPr>
            <a:spLocks noChangeShapeType="1"/>
          </p:cNvSpPr>
          <p:nvPr/>
        </p:nvSpPr>
        <p:spPr bwMode="auto">
          <a:xfrm rot="10800000">
            <a:off x="6280150" y="2060575"/>
            <a:ext cx="833438" cy="1336675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49" name="AutoShape 15"/>
          <p:cNvSpPr>
            <a:spLocks/>
          </p:cNvSpPr>
          <p:nvPr/>
        </p:nvSpPr>
        <p:spPr bwMode="auto">
          <a:xfrm>
            <a:off x="2138363" y="612775"/>
            <a:ext cx="965200" cy="739775"/>
          </a:xfrm>
          <a:custGeom>
            <a:avLst/>
            <a:gdLst>
              <a:gd name="T0" fmla="*/ 0 w 20375"/>
              <a:gd name="T1" fmla="*/ 0 h 20577"/>
              <a:gd name="T2" fmla="*/ 20375 w 20375"/>
              <a:gd name="T3" fmla="*/ 20577 h 20577"/>
            </a:gdLst>
            <a:ahLst/>
            <a:cxnLst>
              <a:cxn ang="0">
                <a:pos x="145" y="5221"/>
              </a:cxn>
              <a:cxn ang="0">
                <a:pos x="10846" y="106"/>
              </a:cxn>
              <a:cxn ang="0">
                <a:pos x="20358" y="10337"/>
              </a:cxn>
              <a:cxn ang="0">
                <a:pos x="8468" y="20569"/>
              </a:cxn>
              <a:cxn ang="0">
                <a:pos x="4901" y="8632"/>
              </a:cxn>
              <a:cxn ang="0">
                <a:pos x="145" y="5221"/>
              </a:cxn>
              <a:cxn ang="0">
                <a:pos x="145" y="5221"/>
              </a:cxn>
            </a:cxnLst>
            <a:rect l="T0" t="T1" r="T2" b="T3"/>
            <a:pathLst>
              <a:path w="20375" h="20577">
                <a:moveTo>
                  <a:pt x="145" y="5221"/>
                </a:moveTo>
                <a:cubicBezTo>
                  <a:pt x="1136" y="3800"/>
                  <a:pt x="7477" y="-747"/>
                  <a:pt x="10846" y="106"/>
                </a:cubicBezTo>
                <a:cubicBezTo>
                  <a:pt x="14215" y="958"/>
                  <a:pt x="20754" y="6927"/>
                  <a:pt x="20358" y="10337"/>
                </a:cubicBezTo>
                <a:cubicBezTo>
                  <a:pt x="19961" y="13748"/>
                  <a:pt x="11044" y="20853"/>
                  <a:pt x="8468" y="20569"/>
                </a:cubicBezTo>
                <a:cubicBezTo>
                  <a:pt x="5892" y="20285"/>
                  <a:pt x="6288" y="10906"/>
                  <a:pt x="4901" y="8632"/>
                </a:cubicBezTo>
                <a:cubicBezTo>
                  <a:pt x="3514" y="6358"/>
                  <a:pt x="-846" y="6642"/>
                  <a:pt x="145" y="5221"/>
                </a:cubicBezTo>
                <a:close/>
                <a:moveTo>
                  <a:pt x="145" y="5221"/>
                </a:move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4050" name="Rectangle 16"/>
          <p:cNvSpPr>
            <a:spLocks/>
          </p:cNvSpPr>
          <p:nvPr/>
        </p:nvSpPr>
        <p:spPr bwMode="auto">
          <a:xfrm>
            <a:off x="2460625" y="619125"/>
            <a:ext cx="428625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3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A</a:t>
            </a:r>
          </a:p>
        </p:txBody>
      </p:sp>
      <p:sp>
        <p:nvSpPr>
          <p:cNvPr id="44051" name="AutoShape 17"/>
          <p:cNvSpPr>
            <a:spLocks/>
          </p:cNvSpPr>
          <p:nvPr/>
        </p:nvSpPr>
        <p:spPr bwMode="auto">
          <a:xfrm>
            <a:off x="2841625" y="1684338"/>
            <a:ext cx="963613" cy="739775"/>
          </a:xfrm>
          <a:custGeom>
            <a:avLst/>
            <a:gdLst>
              <a:gd name="T0" fmla="*/ 0 w 20375"/>
              <a:gd name="T1" fmla="*/ 0 h 20577"/>
              <a:gd name="T2" fmla="*/ 20375 w 20375"/>
              <a:gd name="T3" fmla="*/ 20577 h 20577"/>
            </a:gdLst>
            <a:ahLst/>
            <a:cxnLst>
              <a:cxn ang="0">
                <a:pos x="145" y="5221"/>
              </a:cxn>
              <a:cxn ang="0">
                <a:pos x="10846" y="106"/>
              </a:cxn>
              <a:cxn ang="0">
                <a:pos x="20358" y="10337"/>
              </a:cxn>
              <a:cxn ang="0">
                <a:pos x="8468" y="20569"/>
              </a:cxn>
              <a:cxn ang="0">
                <a:pos x="4901" y="8632"/>
              </a:cxn>
              <a:cxn ang="0">
                <a:pos x="145" y="5221"/>
              </a:cxn>
              <a:cxn ang="0">
                <a:pos x="145" y="5221"/>
              </a:cxn>
            </a:cxnLst>
            <a:rect l="T0" t="T1" r="T2" b="T3"/>
            <a:pathLst>
              <a:path w="20375" h="20577">
                <a:moveTo>
                  <a:pt x="145" y="5221"/>
                </a:moveTo>
                <a:cubicBezTo>
                  <a:pt x="1136" y="3800"/>
                  <a:pt x="7477" y="-747"/>
                  <a:pt x="10846" y="106"/>
                </a:cubicBezTo>
                <a:cubicBezTo>
                  <a:pt x="14215" y="958"/>
                  <a:pt x="20754" y="6927"/>
                  <a:pt x="20358" y="10337"/>
                </a:cubicBezTo>
                <a:cubicBezTo>
                  <a:pt x="19961" y="13748"/>
                  <a:pt x="11044" y="20853"/>
                  <a:pt x="8468" y="20569"/>
                </a:cubicBezTo>
                <a:cubicBezTo>
                  <a:pt x="5892" y="20285"/>
                  <a:pt x="6288" y="10906"/>
                  <a:pt x="4901" y="8632"/>
                </a:cubicBezTo>
                <a:cubicBezTo>
                  <a:pt x="3514" y="6358"/>
                  <a:pt x="-846" y="6642"/>
                  <a:pt x="145" y="5221"/>
                </a:cubicBezTo>
                <a:close/>
                <a:moveTo>
                  <a:pt x="145" y="5221"/>
                </a:move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4052" name="Rectangle 18"/>
          <p:cNvSpPr>
            <a:spLocks/>
          </p:cNvSpPr>
          <p:nvPr/>
        </p:nvSpPr>
        <p:spPr bwMode="auto">
          <a:xfrm>
            <a:off x="3167063" y="1717675"/>
            <a:ext cx="428625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3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B</a:t>
            </a:r>
          </a:p>
        </p:txBody>
      </p:sp>
      <p:sp>
        <p:nvSpPr>
          <p:cNvPr id="44053" name="AutoShape 19"/>
          <p:cNvSpPr>
            <a:spLocks/>
          </p:cNvSpPr>
          <p:nvPr/>
        </p:nvSpPr>
        <p:spPr bwMode="auto">
          <a:xfrm>
            <a:off x="1725613" y="2205038"/>
            <a:ext cx="965200" cy="739775"/>
          </a:xfrm>
          <a:custGeom>
            <a:avLst/>
            <a:gdLst>
              <a:gd name="T0" fmla="*/ 0 w 20375"/>
              <a:gd name="T1" fmla="*/ 0 h 20577"/>
              <a:gd name="T2" fmla="*/ 20375 w 20375"/>
              <a:gd name="T3" fmla="*/ 20577 h 20577"/>
            </a:gdLst>
            <a:ahLst/>
            <a:cxnLst>
              <a:cxn ang="0">
                <a:pos x="145" y="5221"/>
              </a:cxn>
              <a:cxn ang="0">
                <a:pos x="10846" y="106"/>
              </a:cxn>
              <a:cxn ang="0">
                <a:pos x="20358" y="10337"/>
              </a:cxn>
              <a:cxn ang="0">
                <a:pos x="8468" y="20569"/>
              </a:cxn>
              <a:cxn ang="0">
                <a:pos x="4901" y="8632"/>
              </a:cxn>
              <a:cxn ang="0">
                <a:pos x="145" y="5221"/>
              </a:cxn>
              <a:cxn ang="0">
                <a:pos x="145" y="5221"/>
              </a:cxn>
            </a:cxnLst>
            <a:rect l="T0" t="T1" r="T2" b="T3"/>
            <a:pathLst>
              <a:path w="20375" h="20577">
                <a:moveTo>
                  <a:pt x="145" y="5221"/>
                </a:moveTo>
                <a:cubicBezTo>
                  <a:pt x="1136" y="3800"/>
                  <a:pt x="7477" y="-747"/>
                  <a:pt x="10846" y="106"/>
                </a:cubicBezTo>
                <a:cubicBezTo>
                  <a:pt x="14215" y="958"/>
                  <a:pt x="20754" y="6927"/>
                  <a:pt x="20358" y="10337"/>
                </a:cubicBezTo>
                <a:cubicBezTo>
                  <a:pt x="19961" y="13748"/>
                  <a:pt x="11044" y="20853"/>
                  <a:pt x="8468" y="20569"/>
                </a:cubicBezTo>
                <a:cubicBezTo>
                  <a:pt x="5892" y="20285"/>
                  <a:pt x="6288" y="10906"/>
                  <a:pt x="4901" y="8632"/>
                </a:cubicBezTo>
                <a:cubicBezTo>
                  <a:pt x="3514" y="6358"/>
                  <a:pt x="-846" y="6642"/>
                  <a:pt x="145" y="5221"/>
                </a:cubicBezTo>
                <a:close/>
                <a:moveTo>
                  <a:pt x="145" y="5221"/>
                </a:moveTo>
              </a:path>
            </a:pathLst>
          </a:custGeom>
          <a:noFill/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4054" name="Rectangle 20"/>
          <p:cNvSpPr>
            <a:spLocks/>
          </p:cNvSpPr>
          <p:nvPr/>
        </p:nvSpPr>
        <p:spPr bwMode="auto">
          <a:xfrm>
            <a:off x="2030413" y="2244725"/>
            <a:ext cx="428625" cy="622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/>
            <a:r>
              <a:rPr lang="en-US" sz="36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</a:t>
            </a:r>
          </a:p>
        </p:txBody>
      </p:sp>
      <p:sp>
        <p:nvSpPr>
          <p:cNvPr id="44055" name="Line 21"/>
          <p:cNvSpPr>
            <a:spLocks noChangeShapeType="1"/>
          </p:cNvSpPr>
          <p:nvPr/>
        </p:nvSpPr>
        <p:spPr bwMode="auto">
          <a:xfrm rot="10800000" flipH="1">
            <a:off x="2146300" y="923925"/>
            <a:ext cx="225425" cy="1287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56" name="Line 22"/>
          <p:cNvSpPr>
            <a:spLocks noChangeShapeType="1"/>
          </p:cNvSpPr>
          <p:nvPr/>
        </p:nvSpPr>
        <p:spPr bwMode="auto">
          <a:xfrm rot="10800000" flipH="1">
            <a:off x="2663825" y="1947863"/>
            <a:ext cx="338138" cy="547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57" name="Line 23"/>
          <p:cNvSpPr>
            <a:spLocks noChangeShapeType="1"/>
          </p:cNvSpPr>
          <p:nvPr/>
        </p:nvSpPr>
        <p:spPr bwMode="auto">
          <a:xfrm rot="10800000">
            <a:off x="3046413" y="1046163"/>
            <a:ext cx="1577975" cy="7366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58" name="Line 24"/>
          <p:cNvSpPr>
            <a:spLocks noChangeShapeType="1"/>
          </p:cNvSpPr>
          <p:nvPr/>
        </p:nvSpPr>
        <p:spPr bwMode="auto">
          <a:xfrm rot="10800000">
            <a:off x="3824288" y="2027238"/>
            <a:ext cx="855662" cy="619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59" name="Line 25"/>
          <p:cNvSpPr>
            <a:spLocks noChangeShapeType="1"/>
          </p:cNvSpPr>
          <p:nvPr/>
        </p:nvSpPr>
        <p:spPr bwMode="auto">
          <a:xfrm rot="10800000">
            <a:off x="3667125" y="2211388"/>
            <a:ext cx="1746250" cy="7350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60" name="Line 26"/>
          <p:cNvSpPr>
            <a:spLocks noChangeShapeType="1"/>
          </p:cNvSpPr>
          <p:nvPr/>
        </p:nvSpPr>
        <p:spPr bwMode="auto">
          <a:xfrm rot="10800000">
            <a:off x="2436813" y="2824163"/>
            <a:ext cx="4487862" cy="83502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61" name="Line 27"/>
          <p:cNvSpPr>
            <a:spLocks noChangeShapeType="1"/>
          </p:cNvSpPr>
          <p:nvPr/>
        </p:nvSpPr>
        <p:spPr bwMode="auto">
          <a:xfrm rot="10800000">
            <a:off x="3090863" y="923925"/>
            <a:ext cx="2773362" cy="91916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44062" name="Rectangle 28"/>
          <p:cNvSpPr>
            <a:spLocks/>
          </p:cNvSpPr>
          <p:nvPr/>
        </p:nvSpPr>
        <p:spPr bwMode="auto">
          <a:xfrm>
            <a:off x="1004888" y="4903788"/>
            <a:ext cx="7162800" cy="1155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interface C extends A,B {...}</a:t>
            </a:r>
          </a:p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F extends D implements A {...}</a:t>
            </a:r>
          </a:p>
          <a:p>
            <a:pPr marL="39688"/>
            <a:r>
              <a:rPr lang="en-US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pitchFamily="49" charset="0"/>
              </a:rPr>
              <a:t>class E extends D implements A,B {...}</a:t>
            </a:r>
          </a:p>
        </p:txBody>
      </p:sp>
      <p:sp>
        <p:nvSpPr>
          <p:cNvPr id="44063" name="Rectangle 29"/>
          <p:cNvSpPr>
            <a:spLocks/>
          </p:cNvSpPr>
          <p:nvPr/>
        </p:nvSpPr>
        <p:spPr bwMode="auto">
          <a:xfrm>
            <a:off x="2130425" y="3940175"/>
            <a:ext cx="149225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chemeClr val="tx1"/>
                </a:solidFill>
                <a:cs typeface="Arial" pitchFamily="34" charset="0"/>
              </a:rPr>
              <a:t>Interfaces</a:t>
            </a:r>
          </a:p>
        </p:txBody>
      </p:sp>
      <p:sp>
        <p:nvSpPr>
          <p:cNvPr id="44064" name="Rectangle 30"/>
          <p:cNvSpPr>
            <a:spLocks/>
          </p:cNvSpPr>
          <p:nvPr/>
        </p:nvSpPr>
        <p:spPr bwMode="auto">
          <a:xfrm>
            <a:off x="5251450" y="3940175"/>
            <a:ext cx="123825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>
                <a:solidFill>
                  <a:srgbClr val="3333CC"/>
                </a:solidFill>
                <a:cs typeface="Arial" pitchFamily="34" charset="0"/>
              </a:rPr>
              <a:t>Classes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r>
              <a:rPr lang="en-US" sz="4000" smtClean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174D88A-A2BE-46DA-B5BA-70F03C6E972B}" type="slidenum">
              <a:rPr lang="en-US"/>
              <a:pPr>
                <a:defRPr/>
              </a:pPr>
              <a:t>49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4" y="1600200"/>
            <a:ext cx="8302625" cy="4495800"/>
          </a:xfrm>
        </p:spPr>
        <p:txBody>
          <a:bodyPr rIns="132080">
            <a:normAutofit fontScale="92500"/>
          </a:bodyPr>
          <a:lstStyle/>
          <a:p>
            <a:pPr marL="268288" indent="-228600">
              <a:lnSpc>
                <a:spcPct val="130000"/>
              </a:lnSpc>
              <a:buClr>
                <a:srgbClr val="000000"/>
              </a:buClr>
            </a:pPr>
            <a:r>
              <a:rPr lang="en-US" dirty="0" smtClean="0"/>
              <a:t>Relationships between classes are a “tool” in Java</a:t>
            </a:r>
          </a:p>
          <a:p>
            <a:pPr marL="588328" lvl="1" indent="-228600">
              <a:lnSpc>
                <a:spcPct val="130000"/>
              </a:lnSpc>
              <a:buClr>
                <a:srgbClr val="000000"/>
              </a:buClr>
            </a:pPr>
            <a:r>
              <a:rPr lang="en-US" dirty="0" smtClean="0"/>
              <a:t>This tool lets us, for example, talk about “Living creatures”, “all animals” “animals in the Bronx zoo”, “Lenny the Lion”, etc.</a:t>
            </a:r>
          </a:p>
          <a:p>
            <a:pPr marL="588328" lvl="1" indent="-228600">
              <a:lnSpc>
                <a:spcPct val="130000"/>
              </a:lnSpc>
              <a:buClr>
                <a:srgbClr val="000000"/>
              </a:buClr>
            </a:pPr>
            <a:r>
              <a:rPr lang="en-US" dirty="0" smtClean="0"/>
              <a:t>Java is sophisticated about these relationships: subclasses, inheritance, interfaces, overriding, shadowing…  We need to understand these mechanisms to use Java well.</a:t>
            </a:r>
          </a:p>
          <a:p>
            <a:pPr marL="268288" indent="-228600">
              <a:lnSpc>
                <a:spcPct val="130000"/>
              </a:lnSpc>
              <a:buClr>
                <a:srgbClr val="000000"/>
              </a:buClr>
            </a:pPr>
            <a:r>
              <a:rPr lang="en-US" dirty="0" smtClean="0"/>
              <a:t>But we also need to use them carefully!</a:t>
            </a:r>
          </a:p>
          <a:p>
            <a:pPr marL="588328" lvl="1" indent="-228600">
              <a:lnSpc>
                <a:spcPct val="130000"/>
              </a:lnSpc>
              <a:buClr>
                <a:srgbClr val="000000"/>
              </a:buClr>
            </a:pPr>
            <a:r>
              <a:rPr lang="en-US" dirty="0" smtClean="0"/>
              <a:t>Very easy to create confusing situations!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458200" cy="3733800"/>
          </a:xfrm>
        </p:spPr>
        <p:txBody>
          <a:bodyPr/>
          <a:lstStyle/>
          <a:p>
            <a:r>
              <a:rPr lang="en-US" dirty="0" smtClean="0"/>
              <a:t>A subclass </a:t>
            </a:r>
            <a:r>
              <a:rPr lang="en-US" i="1" dirty="0" smtClean="0"/>
              <a:t>inherits </a:t>
            </a:r>
            <a:r>
              <a:rPr lang="en-US" dirty="0" smtClean="0"/>
              <a:t>the methods of its </a:t>
            </a:r>
            <a:r>
              <a:rPr lang="en-US" dirty="0" err="1" smtClean="0"/>
              <a:t>superclass</a:t>
            </a:r>
            <a:endParaRPr lang="en-US" dirty="0" smtClean="0"/>
          </a:p>
          <a:p>
            <a:r>
              <a:rPr lang="en-US" dirty="0" smtClean="0"/>
              <a:t>Example: methods of the Object </a:t>
            </a:r>
            <a:r>
              <a:rPr lang="en-US" dirty="0" err="1" smtClean="0"/>
              <a:t>superclass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equals(), as in </a:t>
            </a:r>
            <a:r>
              <a:rPr lang="en-US" dirty="0" err="1" smtClean="0"/>
              <a:t>A.equals</a:t>
            </a:r>
            <a:r>
              <a:rPr lang="en-US" dirty="0" smtClean="0"/>
              <a:t>(B)</a:t>
            </a:r>
          </a:p>
          <a:p>
            <a:pPr lvl="1"/>
            <a:r>
              <a:rPr lang="en-US" dirty="0" err="1" smtClean="0"/>
              <a:t>toString</a:t>
            </a:r>
            <a:r>
              <a:rPr lang="en-US" dirty="0" smtClean="0"/>
              <a:t>(), as in </a:t>
            </a:r>
            <a:r>
              <a:rPr lang="en-US" dirty="0" err="1" smtClean="0"/>
              <a:t>A.toString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… others we’ll learn about later in the course</a:t>
            </a:r>
          </a:p>
          <a:p>
            <a:r>
              <a:rPr lang="en-US" dirty="0" smtClean="0"/>
              <a:t>… every object thus supports </a:t>
            </a:r>
            <a:r>
              <a:rPr lang="en-US" dirty="0" err="1" smtClean="0"/>
              <a:t>toString</a:t>
            </a:r>
            <a:r>
              <a:rPr lang="en-US" dirty="0" smtClean="0"/>
              <a:t>()!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Overriding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method in a subclass </a:t>
            </a:r>
            <a:r>
              <a:rPr lang="en-US" dirty="0" smtClean="0">
                <a:solidFill>
                  <a:srgbClr val="00B050"/>
                </a:solidFill>
              </a:rPr>
              <a:t>overrides</a:t>
            </a:r>
            <a:r>
              <a:rPr lang="en-US" dirty="0" smtClean="0"/>
              <a:t> a method in </a:t>
            </a:r>
            <a:r>
              <a:rPr lang="fr-BE" dirty="0" err="1" smtClean="0"/>
              <a:t>superclass</a:t>
            </a:r>
            <a:r>
              <a:rPr lang="fr-BE" dirty="0" smtClean="0"/>
              <a:t> if:</a:t>
            </a:r>
          </a:p>
          <a:p>
            <a:pPr lvl="1"/>
            <a:r>
              <a:rPr lang="en-US" dirty="0" smtClean="0"/>
              <a:t>both methods have the same name,</a:t>
            </a:r>
          </a:p>
          <a:p>
            <a:pPr lvl="1"/>
            <a:r>
              <a:rPr lang="en-US" dirty="0" smtClean="0"/>
              <a:t>both methods have the same signature (number and type of parameters and return type), and</a:t>
            </a:r>
          </a:p>
          <a:p>
            <a:pPr lvl="1"/>
            <a:r>
              <a:rPr lang="en-US" dirty="0" smtClean="0"/>
              <a:t>both are static methods or both are instance methods</a:t>
            </a:r>
          </a:p>
          <a:p>
            <a:r>
              <a:rPr lang="en-US" dirty="0" smtClean="0"/>
              <a:t>Methods are </a:t>
            </a:r>
            <a:r>
              <a:rPr lang="en-US" dirty="0" smtClean="0">
                <a:solidFill>
                  <a:srgbClr val="00B050"/>
                </a:solidFill>
              </a:rPr>
              <a:t>dispatched</a:t>
            </a:r>
            <a:r>
              <a:rPr lang="en-US" dirty="0" smtClean="0"/>
              <a:t> according to the runtime type </a:t>
            </a:r>
            <a:r>
              <a:rPr lang="fr-BE" dirty="0" smtClean="0"/>
              <a:t>of the </a:t>
            </a:r>
            <a:r>
              <a:rPr lang="fr-BE" dirty="0" err="1" smtClean="0"/>
              <a:t>actual</a:t>
            </a:r>
            <a:r>
              <a:rPr lang="fr-BE" dirty="0" smtClean="0"/>
              <a:t>, </a:t>
            </a:r>
            <a:r>
              <a:rPr lang="fr-BE" dirty="0" err="1" smtClean="0"/>
              <a:t>underlying</a:t>
            </a:r>
            <a:r>
              <a:rPr lang="fr-BE" dirty="0" smtClean="0"/>
              <a:t> </a:t>
            </a:r>
            <a:r>
              <a:rPr lang="fr-BE" dirty="0" err="1" smtClean="0"/>
              <a:t>object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Inheritance and Overriding let us create families of related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Sets</a:t>
            </a:r>
          </a:p>
          <a:p>
            <a:pPr lvl="1"/>
            <a:r>
              <a:rPr lang="en-US" dirty="0" smtClean="0"/>
              <a:t>Array is a primitive reference type</a:t>
            </a:r>
          </a:p>
          <a:p>
            <a:pPr lvl="1"/>
            <a:r>
              <a:rPr lang="en-US" dirty="0" err="1" smtClean="0"/>
              <a:t>ArrayList</a:t>
            </a:r>
            <a:r>
              <a:rPr lang="en-US" dirty="0" smtClean="0"/>
              <a:t> is a subclass of Set</a:t>
            </a:r>
          </a:p>
          <a:p>
            <a:pPr lvl="1"/>
            <a:r>
              <a:rPr lang="en-US" dirty="0" err="1" smtClean="0"/>
              <a:t>HashMap</a:t>
            </a:r>
            <a:r>
              <a:rPr lang="en-US" dirty="0" smtClean="0"/>
              <a:t> is a subclass of Map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All of these classes support similar functionality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b="1" dirty="0" err="1" smtClean="0"/>
              <a:t>Array</a:t>
            </a:r>
            <a:r>
              <a:rPr lang="fr-BE" dirty="0" smtClean="0"/>
              <a:t> vs </a:t>
            </a:r>
            <a:r>
              <a:rPr lang="fr-BE" b="1" dirty="0" err="1" smtClean="0"/>
              <a:t>ArrayList</a:t>
            </a:r>
            <a:r>
              <a:rPr lang="fr-BE" dirty="0" smtClean="0"/>
              <a:t> vs </a:t>
            </a:r>
            <a:r>
              <a:rPr lang="fr-BE" b="1" dirty="0" err="1" smtClean="0"/>
              <a:t>HashMap</a:t>
            </a:r>
            <a:endParaRPr lang="fr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609600"/>
          </a:xfrm>
          <a:solidFill>
            <a:srgbClr val="FFFFD5"/>
          </a:solidFill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BE" sz="2800" dirty="0" err="1" smtClean="0"/>
              <a:t>Three</a:t>
            </a:r>
            <a:r>
              <a:rPr lang="fr-BE" sz="2800" dirty="0" smtClean="0"/>
              <a:t> </a:t>
            </a:r>
            <a:r>
              <a:rPr lang="fr-BE" sz="2800" dirty="0" err="1" smtClean="0"/>
              <a:t>extremely</a:t>
            </a:r>
            <a:r>
              <a:rPr lang="fr-BE" sz="2800" dirty="0" smtClean="0"/>
              <a:t> </a:t>
            </a:r>
            <a:r>
              <a:rPr lang="fr-BE" sz="2800" dirty="0" err="1" smtClean="0"/>
              <a:t>useful</a:t>
            </a:r>
            <a:r>
              <a:rPr lang="fr-BE" sz="2800" dirty="0" smtClean="0"/>
              <a:t> </a:t>
            </a:r>
            <a:r>
              <a:rPr lang="fr-BE" sz="2800" dirty="0" err="1" smtClean="0"/>
              <a:t>constructs</a:t>
            </a:r>
            <a:r>
              <a:rPr lang="fr-BE" sz="2800" dirty="0" smtClean="0"/>
              <a:t> (</a:t>
            </a:r>
            <a:r>
              <a:rPr lang="fr-BE" sz="2800" dirty="0" err="1" smtClean="0"/>
              <a:t>see</a:t>
            </a:r>
            <a:r>
              <a:rPr lang="fr-BE" sz="2800" dirty="0" smtClean="0"/>
              <a:t> Java API)</a:t>
            </a:r>
            <a:endParaRPr lang="fr-BE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14600"/>
            <a:ext cx="4038600" cy="3048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fr-BE" sz="2000" b="1" dirty="0" err="1" smtClean="0"/>
              <a:t>Array</a:t>
            </a:r>
            <a:endParaRPr lang="fr-BE" sz="2000" b="1" dirty="0" smtClean="0"/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fr-BE" dirty="0" smtClean="0"/>
              <a:t>Storage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allocated</a:t>
            </a:r>
            <a:r>
              <a:rPr lang="fr-BE" dirty="0" smtClean="0"/>
              <a:t> </a:t>
            </a:r>
            <a:r>
              <a:rPr lang="fr-BE" dirty="0" err="1" smtClean="0"/>
              <a:t>when</a:t>
            </a:r>
            <a:r>
              <a:rPr lang="fr-BE" dirty="0" smtClean="0"/>
              <a:t> </a:t>
            </a:r>
            <a:r>
              <a:rPr lang="fr-BE" dirty="0" err="1" smtClean="0"/>
              <a:t>array</a:t>
            </a:r>
            <a:r>
              <a:rPr lang="fr-BE" dirty="0" smtClean="0"/>
              <a:t> </a:t>
            </a:r>
            <a:r>
              <a:rPr lang="fr-BE" dirty="0" err="1" smtClean="0"/>
              <a:t>created</a:t>
            </a:r>
            <a:r>
              <a:rPr lang="fr-BE" dirty="0" smtClean="0"/>
              <a:t>; </a:t>
            </a:r>
            <a:r>
              <a:rPr lang="fr-BE" dirty="0" err="1" smtClean="0"/>
              <a:t>cannot</a:t>
            </a:r>
            <a:r>
              <a:rPr lang="fr-BE" dirty="0" smtClean="0"/>
              <a:t> change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dirty="0" smtClean="0"/>
              <a:t>Extremely fast lookups</a:t>
            </a:r>
            <a:endParaRPr lang="fr-BE" dirty="0" smtClean="0"/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lang="fr-BE" dirty="0" smtClean="0"/>
          </a:p>
          <a:p>
            <a:pPr marL="182880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fr-BE" sz="2000" b="1" dirty="0" err="1" smtClean="0"/>
              <a:t>ArrayList</a:t>
            </a:r>
            <a:r>
              <a:rPr lang="fr-BE" sz="2000" b="1" dirty="0" smtClean="0"/>
              <a:t> (</a:t>
            </a:r>
            <a:r>
              <a:rPr lang="fr-BE" sz="2000" dirty="0" smtClean="0"/>
              <a:t>in </a:t>
            </a:r>
            <a:r>
              <a:rPr lang="fr-BE" sz="2000" b="1" dirty="0" err="1" smtClean="0"/>
              <a:t>java.util</a:t>
            </a:r>
            <a:r>
              <a:rPr lang="fr-BE" sz="2000" b="1" dirty="0" smtClean="0"/>
              <a:t>)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fr-BE" dirty="0" smtClean="0"/>
              <a:t>An “extensible” </a:t>
            </a:r>
            <a:r>
              <a:rPr lang="fr-BE" dirty="0" err="1" smtClean="0"/>
              <a:t>array</a:t>
            </a:r>
            <a:endParaRPr lang="fr-BE" dirty="0" smtClean="0"/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fr-BE" dirty="0" smtClean="0"/>
              <a:t>Can append or insert </a:t>
            </a:r>
            <a:r>
              <a:rPr lang="fr-BE" dirty="0" err="1" smtClean="0"/>
              <a:t>elements</a:t>
            </a:r>
            <a:r>
              <a:rPr lang="fr-BE" dirty="0" smtClean="0"/>
              <a:t>, </a:t>
            </a:r>
            <a:r>
              <a:rPr lang="fr-BE" dirty="0" err="1" smtClean="0"/>
              <a:t>access</a:t>
            </a:r>
            <a:r>
              <a:rPr lang="fr-BE" dirty="0" smtClean="0"/>
              <a:t> </a:t>
            </a:r>
            <a:r>
              <a:rPr lang="fr-BE" dirty="0" err="1" smtClean="0"/>
              <a:t>i’th</a:t>
            </a:r>
            <a:r>
              <a:rPr lang="fr-BE" dirty="0" smtClean="0"/>
              <a:t> </a:t>
            </a:r>
            <a:r>
              <a:rPr lang="en-US" dirty="0" smtClean="0"/>
              <a:t>element, reset to 0 length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dirty="0" smtClean="0"/>
              <a:t>Lookup is slower than an </a:t>
            </a:r>
            <a:r>
              <a:rPr lang="en-US" b="1" dirty="0" smtClean="0"/>
              <a:t>array</a:t>
            </a:r>
            <a:endParaRPr lang="fr-BE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53000" y="2514600"/>
            <a:ext cx="4038600" cy="3048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="1" dirty="0" err="1" smtClean="0"/>
              <a:t>HashMap</a:t>
            </a:r>
            <a:r>
              <a:rPr lang="en-US" sz="2000" b="1" dirty="0" smtClean="0"/>
              <a:t> </a:t>
            </a:r>
            <a:r>
              <a:rPr lang="fr-BE" sz="2000" dirty="0" smtClean="0"/>
              <a:t>(in </a:t>
            </a:r>
            <a:r>
              <a:rPr lang="fr-BE" sz="2000" b="1" dirty="0" err="1" smtClean="0"/>
              <a:t>java.util</a:t>
            </a:r>
            <a:r>
              <a:rPr lang="fr-BE" sz="2000" b="1" dirty="0" smtClean="0"/>
              <a:t>)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dirty="0" smtClean="0"/>
              <a:t>Save data indexed by keys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dirty="0" smtClean="0"/>
              <a:t>Can lookup data by its key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dirty="0" smtClean="0"/>
              <a:t>Can get an iteration of the keys or values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dirty="0" smtClean="0"/>
              <a:t>Storage allocated as needed but works best if you can anticipate need and tell it at creation time.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err="1" smtClean="0"/>
              <a:t>HashMap</a:t>
            </a:r>
            <a:r>
              <a:rPr lang="fr-BE" dirty="0" smtClean="0"/>
              <a:t> </a:t>
            </a:r>
            <a:r>
              <a:rPr lang="fr-BE" dirty="0" err="1" smtClean="0"/>
              <a:t>Example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1219200" y="2362200"/>
            <a:ext cx="7239000" cy="17526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4495800"/>
            <a:ext cx="7239000" cy="457200"/>
          </a:xfrm>
          <a:prstGeom prst="rect">
            <a:avLst/>
          </a:prstGeom>
          <a:solidFill>
            <a:srgbClr val="FF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HashMap</a:t>
            </a:r>
            <a:r>
              <a:rPr lang="en-US" dirty="0" smtClean="0"/>
              <a:t> of numbers, using the names of the numbers </a:t>
            </a:r>
            <a:r>
              <a:rPr lang="fr-BE" dirty="0" smtClean="0"/>
              <a:t>as </a:t>
            </a:r>
            <a:r>
              <a:rPr lang="fr-BE" dirty="0" err="1" smtClean="0"/>
              <a:t>keys</a:t>
            </a:r>
            <a:r>
              <a:rPr lang="fr-BE" dirty="0" smtClean="0"/>
              <a:t>:</a:t>
            </a:r>
          </a:p>
          <a:p>
            <a:pPr lvl="2">
              <a:buNone/>
            </a:pP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Map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&lt;String,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&gt;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numbers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b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                = new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HashMap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&lt;String,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&gt;();</a:t>
            </a:r>
          </a:p>
          <a:p>
            <a:pPr lvl="2">
              <a:buNone/>
            </a:pP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numbers.put("one", new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(1));</a:t>
            </a:r>
          </a:p>
          <a:p>
            <a:pPr lvl="2">
              <a:buNone/>
            </a:pP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numbers.put("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two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", new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(2));</a:t>
            </a:r>
          </a:p>
          <a:p>
            <a:pPr lvl="2">
              <a:buNone/>
            </a:pP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numbers.put("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three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", new 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(3));</a:t>
            </a:r>
          </a:p>
          <a:p>
            <a:r>
              <a:rPr lang="fr-BE" dirty="0" smtClean="0"/>
              <a:t>To </a:t>
            </a:r>
            <a:r>
              <a:rPr lang="fr-BE" dirty="0" err="1" smtClean="0"/>
              <a:t>retrieve</a:t>
            </a:r>
            <a:r>
              <a:rPr lang="fr-BE" dirty="0" smtClean="0"/>
              <a:t> a </a:t>
            </a:r>
            <a:r>
              <a:rPr lang="fr-BE" dirty="0" err="1" smtClean="0"/>
              <a:t>number</a:t>
            </a:r>
            <a:r>
              <a:rPr lang="fr-BE" dirty="0" smtClean="0"/>
              <a:t>:</a:t>
            </a:r>
          </a:p>
          <a:p>
            <a:pPr lvl="2">
              <a:buNone/>
            </a:pP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Integer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 n = numbers.get("</a:t>
            </a:r>
            <a:r>
              <a:rPr lang="fr-BE" b="1" dirty="0" err="1" smtClean="0">
                <a:solidFill>
                  <a:srgbClr val="00B050"/>
                </a:solidFill>
                <a:latin typeface="Comic Sans MS" pitchFamily="66" charset="0"/>
              </a:rPr>
              <a:t>two</a:t>
            </a:r>
            <a:r>
              <a:rPr lang="fr-BE" b="1" dirty="0" smtClean="0">
                <a:solidFill>
                  <a:srgbClr val="00B050"/>
                </a:solidFill>
                <a:latin typeface="Comic Sans MS" pitchFamily="66" charset="0"/>
              </a:rPr>
              <a:t>");</a:t>
            </a:r>
          </a:p>
          <a:p>
            <a:r>
              <a:rPr lang="en-US" dirty="0" smtClean="0"/>
              <a:t>Returns null if the </a:t>
            </a:r>
            <a:r>
              <a:rPr lang="en-US" dirty="0" err="1" smtClean="0"/>
              <a:t>HashMap</a:t>
            </a:r>
            <a:r>
              <a:rPr lang="en-US" dirty="0" smtClean="0"/>
              <a:t> doesn’t contain key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err="1" smtClean="0"/>
              <a:t>numbers.containsKey</a:t>
            </a:r>
            <a:r>
              <a:rPr lang="en-US" dirty="0" smtClean="0"/>
              <a:t>(key) to check this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1231</TotalTime>
  <Words>3197</Words>
  <Application>Microsoft Office PowerPoint</Application>
  <PresentationFormat>On-screen Show (4:3)</PresentationFormat>
  <Paragraphs>593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More on subclasses, inheritance, interfaces, etc</vt:lpstr>
      <vt:lpstr>Primitive vs Reference Types</vt:lpstr>
      <vt:lpstr>Comparing/copying primitive types</vt:lpstr>
      <vt:lpstr>Comparing/Copying Reference Types</vt:lpstr>
      <vt:lpstr>Inheritance</vt:lpstr>
      <vt:lpstr>Overriding</vt:lpstr>
      <vt:lpstr>Inheritance and Overriding let us create families of related classes</vt:lpstr>
      <vt:lpstr>Array vs ArrayList vs HashMap</vt:lpstr>
      <vt:lpstr>HashMap Example</vt:lpstr>
      <vt:lpstr>Accessing Array Elements Sequentially</vt:lpstr>
      <vt:lpstr>Generics and Autoboxing</vt:lpstr>
      <vt:lpstr>Shadowing</vt:lpstr>
      <vt:lpstr>… a nasty example</vt:lpstr>
      <vt:lpstr>… a nasty example</vt:lpstr>
      <vt:lpstr>Interfaces</vt:lpstr>
      <vt:lpstr>Java interface</vt:lpstr>
      <vt:lpstr>Notes</vt:lpstr>
      <vt:lpstr>Why an interface construct?</vt:lpstr>
      <vt:lpstr>Why an interface construct?</vt:lpstr>
      <vt:lpstr>Example of code duplication</vt:lpstr>
      <vt:lpstr>Slide 21</vt:lpstr>
      <vt:lpstr>Observation</vt:lpstr>
      <vt:lpstr>One Solution ― Abstract Classes</vt:lpstr>
      <vt:lpstr>Another Solution ― Interfaces</vt:lpstr>
      <vt:lpstr>Slide 25</vt:lpstr>
      <vt:lpstr>Slide 26</vt:lpstr>
      <vt:lpstr>Extending a Class vs Implementing an Interface</vt:lpstr>
      <vt:lpstr>Static vs Dynamic Types</vt:lpstr>
      <vt:lpstr>Example</vt:lpstr>
      <vt:lpstr>Reference vs Primitive Types</vt:lpstr>
      <vt:lpstr>Why Both int and Integer?</vt:lpstr>
      <vt:lpstr>Upcasting and Downcasting</vt:lpstr>
      <vt:lpstr>Upcasting</vt:lpstr>
      <vt:lpstr>Downcasting</vt:lpstr>
      <vt:lpstr>Some type checking can only be done at runtime</vt:lpstr>
      <vt:lpstr>Upcasting with Interfaces</vt:lpstr>
      <vt:lpstr>Why Upcasting?</vt:lpstr>
      <vt:lpstr>Solution</vt:lpstr>
      <vt:lpstr>Method Dispatch</vt:lpstr>
      <vt:lpstr>Method Dispatch</vt:lpstr>
      <vt:lpstr>Note on Casting</vt:lpstr>
      <vt:lpstr>Another Use of Upcasting</vt:lpstr>
      <vt:lpstr>Java instanceof</vt:lpstr>
      <vt:lpstr>Example</vt:lpstr>
      <vt:lpstr>Avoid Useless Downcasting</vt:lpstr>
      <vt:lpstr>Subinterfaces</vt:lpstr>
      <vt:lpstr>Slide 47</vt:lpstr>
      <vt:lpstr>Slide 48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Review</dc:title>
  <dc:creator>Ken Birman</dc:creator>
  <cp:lastModifiedBy>Ken Birman</cp:lastModifiedBy>
  <cp:revision>43</cp:revision>
  <dcterms:created xsi:type="dcterms:W3CDTF">2009-08-19T18:21:45Z</dcterms:created>
  <dcterms:modified xsi:type="dcterms:W3CDTF">2009-09-03T19:03:44Z</dcterms:modified>
</cp:coreProperties>
</file>