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85" r:id="rId2"/>
    <p:sldId id="272" r:id="rId3"/>
    <p:sldId id="273" r:id="rId4"/>
    <p:sldId id="284" r:id="rId5"/>
    <p:sldId id="274" r:id="rId6"/>
    <p:sldId id="286" r:id="rId7"/>
    <p:sldId id="275" r:id="rId8"/>
    <p:sldId id="288" r:id="rId9"/>
    <p:sldId id="261" r:id="rId10"/>
    <p:sldId id="289" r:id="rId11"/>
    <p:sldId id="290" r:id="rId12"/>
    <p:sldId id="291" r:id="rId13"/>
    <p:sldId id="263" r:id="rId14"/>
    <p:sldId id="276" r:id="rId15"/>
    <p:sldId id="300" r:id="rId16"/>
    <p:sldId id="299" r:id="rId17"/>
    <p:sldId id="294" r:id="rId18"/>
    <p:sldId id="280" r:id="rId19"/>
    <p:sldId id="297" r:id="rId20"/>
    <p:sldId id="298" r:id="rId21"/>
    <p:sldId id="278" r:id="rId22"/>
    <p:sldId id="267" r:id="rId23"/>
    <p:sldId id="283" r:id="rId24"/>
    <p:sldId id="301" r:id="rId25"/>
    <p:sldId id="305" r:id="rId26"/>
    <p:sldId id="306" r:id="rId27"/>
    <p:sldId id="307" r:id="rId28"/>
    <p:sldId id="277" r:id="rId29"/>
    <p:sldId id="308" r:id="rId30"/>
    <p:sldId id="309" r:id="rId31"/>
    <p:sldId id="311" r:id="rId32"/>
    <p:sldId id="310" r:id="rId33"/>
    <p:sldId id="312" r:id="rId34"/>
    <p:sldId id="313" r:id="rId35"/>
    <p:sldId id="314" r:id="rId36"/>
    <p:sldId id="317" r:id="rId37"/>
    <p:sldId id="316" r:id="rId38"/>
    <p:sldId id="315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2" r:id="rId52"/>
    <p:sldId id="331" r:id="rId53"/>
    <p:sldId id="330" r:id="rId54"/>
    <p:sldId id="333" r:id="rId55"/>
    <p:sldId id="336" r:id="rId56"/>
    <p:sldId id="335" r:id="rId57"/>
    <p:sldId id="334" r:id="rId58"/>
    <p:sldId id="337" r:id="rId59"/>
    <p:sldId id="338" r:id="rId6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9" autoAdjust="0"/>
    <p:restoredTop sz="96774" autoAdjust="0"/>
  </p:normalViewPr>
  <p:slideViewPr>
    <p:cSldViewPr>
      <p:cViewPr varScale="1">
        <p:scale>
          <a:sx n="109" d="100"/>
          <a:sy n="109" d="100"/>
        </p:scale>
        <p:origin x="2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36D4-A849-A24D-946A-E193EC597F8E}" type="datetimeFigureOut">
              <a:rPr lang="en-US" smtClean="0"/>
              <a:t>5/9/19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38A3E-05D8-504E-858D-692647EA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-84" charset="-122"/>
                <a:cs typeface="宋体" pitchFamily="-84" charset="-122"/>
              </a:defRPr>
            </a:lvl1pPr>
          </a:lstStyle>
          <a:p>
            <a:fld id="{B4219D0A-17EC-E141-9621-8FB3751EFE4F}" type="datetimeFigureOut">
              <a:rPr lang="zh-CN" altLang="en-US"/>
              <a:pPr/>
              <a:t>2019/5/9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-84" charset="-122"/>
                <a:cs typeface="宋体" pitchFamily="-84" charset="-122"/>
              </a:defRPr>
            </a:lvl1pPr>
          </a:lstStyle>
          <a:p>
            <a:fld id="{E4DA3E51-075E-7440-B6B3-096D41D63EC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7216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A3E51-075E-7440-B6B3-096D41D63EC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40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On the test, we may give them a question where we state the precondition, postcondition, and loop invariant and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ask them to write the loop with initialization. When this is done, they MUST use the given invariant. </a:t>
            </a:r>
          </a:p>
          <a:p>
            <a:pPr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They should NOT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add other variables declared outside the loop, although they may declare variables within the repetend.</a:t>
            </a: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A05C03-6C42-0E41-A17C-2452FE0717B4}" type="slidenum">
              <a:rPr lang="zh-CN" altLang="en-US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For that matter, any loop that does this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Process b[h..k]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Probably has a loop invariant that looks like this: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h                     i                      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--------------------------------------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b|   processed |     ?         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-------------------------------------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BIG PROBLEM IN DRAWING SUCH DIAGRAMS. DO NOT PUT THE VARIABLE DIRECTLY ABOVE THE VERTICAL LINE.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Stress this over and over: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          THIS IS STUPID! Shows lack of care. It's ambiguous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</a:t>
            </a:r>
            <a:br>
              <a:rPr lang="en-US">
                <a:ea typeface="宋体" pitchFamily="-84" charset="-122"/>
              </a:rPr>
            </a:b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  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          Now it labels the first element of the segment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</a:t>
            </a:r>
            <a:endParaRPr lang="zh-CN" altLang="en-US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0FA56A4-4DD9-3041-BE19-01B3F38C184E}" type="slidenum">
              <a:rPr lang="zh-CN" altLang="en-US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72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724025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28166" y="1723912"/>
            <a:ext cx="6487668" cy="31528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28166" y="1723912"/>
            <a:ext cx="6498159" cy="916641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62000" y="2743200"/>
            <a:ext cx="7543800" cy="8382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91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3200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1607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95400"/>
            <a:ext cx="3160713" cy="4830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4346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3765549"/>
            <a:ext cx="85344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3352802"/>
            <a:ext cx="8534400" cy="2442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1"/>
            <a:ext cx="8534400" cy="972671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04800" y="363538"/>
            <a:ext cx="853440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8" name="Straight Connector 7"/>
          <p:cNvCxnSpPr/>
          <p:nvPr/>
        </p:nvCxnSpPr>
        <p:spPr bwMode="auto">
          <a:xfrm>
            <a:off x="3048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482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rgbClr val="3C8C9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0"/>
            <a:ext cx="4192588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194175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799"/>
            <a:ext cx="4194175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304800" y="41148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57200" y="3276600"/>
            <a:ext cx="8534400" cy="685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4114800"/>
            <a:ext cx="8534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r>
              <a:rPr lang="en-US" altLang="zh-CN"/>
              <a:t>12/10/13</a:t>
            </a: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Review 6</a:t>
            </a: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Lucida Grande" pitchFamily="-1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</a:t>
            </a:r>
            <a:r>
              <a:rPr lang="en-US"/>
              <a:t>Loops </a:t>
            </a:r>
            <a:br>
              <a:rPr lang="en-US"/>
            </a:br>
            <a:r>
              <a:rPr lang="en-US"/>
              <a:t>from Invariants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Fix the initialization:</a:t>
            </a:r>
            <a:br>
              <a:rPr lang="en-US" dirty="0">
                <a:ea typeface="宋体" pitchFamily="-84" charset="-122"/>
              </a:rPr>
            </a:b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ea typeface="宋体" pitchFamily="-84" charset="-122"/>
              </a:rPr>
              <a:t>        </a:t>
            </a:r>
            <a:r>
              <a:rPr lang="en-US" dirty="0" err="1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init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to make invariant true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invariant: a..k-1 has been processed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For-Loop (</a:t>
            </a:r>
            <a:r>
              <a:rPr lang="en-US" dirty="0" err="1"/>
              <a:t>d</a:t>
            </a:r>
            <a:r>
              <a:rPr lang="en-US" dirty="0"/>
              <a:t>)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257800" y="1447800"/>
            <a:ext cx="3276600" cy="990600"/>
          </a:xfrm>
          <a:prstGeom prst="wedgeRoundRectCallout">
            <a:avLst>
              <a:gd name="adj1" fmla="val -64173"/>
              <a:gd name="adj2" fmla="val 42001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Has to handle the loop variable (and others)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219200" y="41148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2776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Figure out how to “Process k”: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ea typeface="宋体" pitchFamily="-84" charset="-122"/>
              </a:rPr>
              <a:t>        </a:t>
            </a:r>
            <a:r>
              <a:rPr lang="en-US" dirty="0" err="1">
                <a:latin typeface="American Typewriter Condensed"/>
                <a:ea typeface="宋体" pitchFamily="-84" charset="-122"/>
                <a:cs typeface="American Typewriter Condensed"/>
              </a:rPr>
              <a:t>init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to make invariant true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invariant: a..k-1 has been processed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for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range(a,b+1):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# Process k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implementation of “Process k”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processed.</a:t>
            </a:r>
            <a:endParaRPr lang="zh-CN" altLang="en-US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For-Loop (e)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219200" y="36576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8287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Figure out how to “Process k”: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ea typeface="宋体" pitchFamily="-84" charset="-122"/>
              </a:rPr>
              <a:t>        </a:t>
            </a:r>
            <a:r>
              <a:rPr lang="en-US" dirty="0" err="1">
                <a:latin typeface="American Typewriter Condensed"/>
                <a:ea typeface="宋体" pitchFamily="-84" charset="-122"/>
                <a:cs typeface="American Typewriter Condensed"/>
              </a:rPr>
              <a:t>init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to make invariant true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invariant: a..k-1 has been processed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while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implementation of “Process k”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For-Loop (e)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219200" y="3657600"/>
            <a:ext cx="0" cy="16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98081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a typeface="宋体" pitchFamily="-84" charset="-122"/>
              </a:rPr>
              <a:t>Pay attention to range:</a:t>
            </a:r>
          </a:p>
          <a:p>
            <a:pPr marL="457200" lvl="1" indent="0">
              <a:buFont typeface="Arial" pitchFamily="-84" charset="0"/>
              <a:buNone/>
            </a:pPr>
            <a:r>
              <a:rPr lang="en-US" sz="3200" dirty="0" err="1">
                <a:ea typeface="宋体" pitchFamily="-84" charset="-122"/>
              </a:rPr>
              <a:t>a..b</a:t>
            </a:r>
            <a:r>
              <a:rPr lang="en-US" sz="3200" dirty="0">
                <a:ea typeface="宋体" pitchFamily="-84" charset="-122"/>
              </a:rPr>
              <a:t>  or  a+1..b   or   a…b-1    or …</a:t>
            </a:r>
          </a:p>
          <a:p>
            <a:r>
              <a:rPr lang="en-US" sz="3600" dirty="0">
                <a:ea typeface="宋体" pitchFamily="-84" charset="-122"/>
              </a:rPr>
              <a:t>This affects the loop condition!</a:t>
            </a:r>
          </a:p>
          <a:p>
            <a:pPr lvl="1"/>
            <a:r>
              <a:rPr lang="en-US" sz="3200" dirty="0">
                <a:ea typeface="宋体" pitchFamily="-84" charset="-122"/>
              </a:rPr>
              <a:t>Range a..b-1,  has condition </a:t>
            </a:r>
            <a:r>
              <a:rPr lang="en-US" sz="3200" dirty="0" err="1">
                <a:ea typeface="宋体" pitchFamily="-84" charset="-122"/>
              </a:rPr>
              <a:t>k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宋体" pitchFamily="-84" charset="-122"/>
              </a:rPr>
              <a:t>&lt;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 err="1">
                <a:ea typeface="宋体" pitchFamily="-84" charset="-122"/>
              </a:rPr>
              <a:t>b</a:t>
            </a:r>
            <a:endParaRPr lang="en-US" sz="3200" dirty="0">
              <a:ea typeface="宋体" pitchFamily="-84" charset="-122"/>
            </a:endParaRPr>
          </a:p>
          <a:p>
            <a:pPr lvl="1"/>
            <a:r>
              <a:rPr lang="en-US" sz="3200" dirty="0">
                <a:ea typeface="宋体" pitchFamily="-84" charset="-122"/>
              </a:rPr>
              <a:t>Range </a:t>
            </a:r>
            <a:r>
              <a:rPr lang="en-US" sz="3200" dirty="0" err="1">
                <a:ea typeface="宋体" pitchFamily="-84" charset="-122"/>
              </a:rPr>
              <a:t>a..b</a:t>
            </a:r>
            <a:r>
              <a:rPr lang="en-US" sz="3200" dirty="0">
                <a:ea typeface="宋体" pitchFamily="-84" charset="-122"/>
              </a:rPr>
              <a:t>,  has condition </a:t>
            </a:r>
            <a:r>
              <a:rPr lang="en-US" sz="3200" dirty="0" err="1">
                <a:ea typeface="宋体" pitchFamily="-84" charset="-122"/>
              </a:rPr>
              <a:t>k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宋体" pitchFamily="-84" charset="-122"/>
              </a:rPr>
              <a:t>&lt;=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 err="1">
                <a:ea typeface="宋体" pitchFamily="-84" charset="-122"/>
              </a:rPr>
              <a:t>b</a:t>
            </a:r>
            <a:endParaRPr lang="en-US" sz="3200" dirty="0">
              <a:ea typeface="宋体" pitchFamily="-84" charset="-122"/>
            </a:endParaRPr>
          </a:p>
          <a:p>
            <a:r>
              <a:rPr lang="en-US" altLang="zh-CN" sz="3600" dirty="0"/>
              <a:t>Note that  a..a-1  denotes an empty range </a:t>
            </a:r>
          </a:p>
          <a:p>
            <a:pPr lvl="1"/>
            <a:r>
              <a:rPr lang="en-US" altLang="zh-CN" sz="3200" dirty="0"/>
              <a:t>There are no values in it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A magic square is a square where each </a:t>
            </a:r>
            <a:r>
              <a:rPr lang="en-US" altLang="zh-CN" sz="2400" b="1" dirty="0"/>
              <a:t>row and column adds up to the same number </a:t>
            </a:r>
            <a:r>
              <a:rPr lang="en-US" altLang="zh-CN" sz="2400" dirty="0"/>
              <a:t>(often this also includes the diagonals, but for this problem, we will not). For example, in the following 5-by-5 square, each row and column add up to 70:</a:t>
            </a:r>
            <a:endParaRPr lang="zh-CN" altLang="en-US" sz="2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05327"/>
            <a:ext cx="3352800" cy="266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3 from Spring 2008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are_magic_rows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(square, value):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True if all rows of square sum to value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square is a 2d list of numbers"""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 =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invariant: each row 0..i-1 sums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&lt;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(square)   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Return False if row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does not sum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=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       # invariant: elements 0..k-1 of square[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] sum to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rowsum</a:t>
            </a:r>
            <a:endParaRPr lang="en-US" sz="2000" dirty="0">
              <a:solidFill>
                <a:srgbClr val="FFFFFF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       for k in range(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(square)):    # rows == cols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          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+ square[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][k]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       if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!= value: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           return False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        </a:t>
            </a:r>
            <a:r>
              <a:rPr lang="en-US" sz="2000" dirty="0" err="1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= i+1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invariant: each row 0..len(square)-1 sums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>
                <a:latin typeface="American Typewriter Condensed"/>
                <a:cs typeface="American Typewriter Condensed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True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447800"/>
            <a:ext cx="25146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971800"/>
            <a:ext cx="5867400" cy="25908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5867400"/>
            <a:ext cx="10668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19200" y="2209800"/>
            <a:ext cx="16764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457200" y="914400"/>
            <a:ext cx="0" cy="533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85800" y="2667000"/>
            <a:ext cx="0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4163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are_magic_rows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(square, value):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True if all rows of square sum to value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square is a 2d list of numbers"""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invariant: each row 0..i-1 sums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&lt;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(square)   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Return False if row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does not sum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invariant: elements 0..k-1 of square[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sum to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rowsum</a:t>
            </a:r>
            <a:endParaRPr lang="en-US" sz="2000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2000" dirty="0">
                <a:latin typeface="American Typewriter Condensed"/>
                <a:cs typeface="American Typewriter Condensed"/>
              </a:rPr>
              <a:t> k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2000" dirty="0">
                <a:latin typeface="American Typewriter Condensed"/>
                <a:cs typeface="American Typewriter Condensed"/>
              </a:rPr>
              <a:t> range(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(square)):    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rows == cols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+ square[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][k]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!= value: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>
                <a:latin typeface="American Typewriter Condensed"/>
                <a:cs typeface="American Typewriter Condensed"/>
              </a:rPr>
              <a:t> False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i+1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invariant: each row 0..len(square)-1 sums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>
                <a:latin typeface="American Typewriter Condensed"/>
                <a:cs typeface="American Typewriter Condensed"/>
              </a:rPr>
              <a:t>  True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447800"/>
            <a:ext cx="25146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971800"/>
            <a:ext cx="5867400" cy="25908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5867400"/>
            <a:ext cx="10668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19200" y="2209800"/>
            <a:ext cx="16764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457200" y="914400"/>
            <a:ext cx="0" cy="533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85800" y="2667000"/>
            <a:ext cx="0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14400" y="40386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914400" y="48006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4264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are_magic_rows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(square, value):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True if all rows of square sum to value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square is a 2d list of numbers"""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invariant: each row 0..i-1 sums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&lt;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(square)   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Return False if row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does not sum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invariant: elements 0..k-1 of square[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sum to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rowsum</a:t>
            </a:r>
            <a:endParaRPr lang="en-US" sz="2000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2000" dirty="0">
                <a:latin typeface="American Typewriter Condensed"/>
                <a:cs typeface="American Typewriter Condensed"/>
              </a:rPr>
              <a:t> k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2000" dirty="0">
                <a:latin typeface="American Typewriter Condensed"/>
                <a:cs typeface="American Typewriter Condensed"/>
              </a:rPr>
              <a:t> range(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(square)):    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rows == cols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+ square[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][k]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rowsum</a:t>
            </a:r>
            <a:r>
              <a:rPr lang="en-US" sz="2000" dirty="0">
                <a:latin typeface="American Typewriter Condensed"/>
                <a:cs typeface="American Typewriter Condensed"/>
              </a:rPr>
              <a:t> != value: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>
                <a:latin typeface="American Typewriter Condensed"/>
                <a:cs typeface="American Typewriter Condensed"/>
              </a:rPr>
              <a:t> False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i+1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invariant: each row 0..len(square)-1 sums to value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>
                <a:latin typeface="American Typewriter Condensed"/>
                <a:cs typeface="American Typewriter Condensed"/>
              </a:rPr>
              <a:t>  True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447800"/>
            <a:ext cx="25146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971800"/>
            <a:ext cx="5867400" cy="25908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5867400"/>
            <a:ext cx="10668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19200" y="2209800"/>
            <a:ext cx="1676400" cy="45720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791200" y="1752600"/>
            <a:ext cx="2971800" cy="990600"/>
          </a:xfrm>
          <a:prstGeom prst="wedgeRoundRectCallout">
            <a:avLst>
              <a:gd name="adj1" fmla="val -42805"/>
              <a:gd name="adj2" fmla="val 110766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Inner invariant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was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not required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457200" y="914400"/>
            <a:ext cx="0" cy="533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85800" y="2667000"/>
            <a:ext cx="0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14400" y="40386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914400" y="48006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1738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57150" indent="0">
              <a:buNone/>
            </a:pP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Given lists b, c, d which with single digit elements</a:t>
            </a:r>
          </a:p>
          <a:p>
            <a:pPr marL="57150" indent="0">
              <a:buNone/>
            </a:pP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(b) =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(c) &gt;=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(d)</a:t>
            </a:r>
          </a:p>
          <a:p>
            <a:pPr marL="57150" indent="0">
              <a:buNone/>
            </a:pP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Want to ‘add’ c and d and put result in b</a:t>
            </a:r>
          </a:p>
          <a:p>
            <a:pPr marL="5715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h = ______</a:t>
            </a: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k = ______</a:t>
            </a: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carry = _______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___________ :</a:t>
            </a:r>
          </a:p>
          <a:p>
            <a:pPr marL="0" indent="0">
              <a:buNone/>
            </a:pPr>
            <a:endParaRPr lang="en-US" altLang="zh-CN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postcondition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: b contains the sum of c and d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# except</a:t>
            </a:r>
            <a:r>
              <a:rPr lang="en-US" altLang="zh-CN" sz="2000" b="1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that the carry contains the 0 or 1 at the beginning</a:t>
            </a:r>
          </a:p>
          <a:p>
            <a:pPr marL="0" indent="0">
              <a:buNone/>
            </a:pPr>
            <a:endParaRPr lang="zh-CN" altLang="en-US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57150" indent="0">
              <a:buNone/>
            </a:pPr>
            <a:endParaRPr lang="en-US" altLang="zh-CN" sz="2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endParaRPr lang="zh-CN" altLang="en-US" sz="2000" dirty="0">
              <a:latin typeface="American Typewriter Condensed"/>
              <a:cs typeface="American Typewriter Condensed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95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Spring 2007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685800" y="45720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57150" indent="0">
              <a:buNone/>
            </a:pP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Given lists b, c, d which with single digit elements</a:t>
            </a:r>
          </a:p>
          <a:p>
            <a:pPr marL="57150" indent="0">
              <a:buNone/>
            </a:pP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(b) =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(c) &gt;=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(d)</a:t>
            </a:r>
          </a:p>
          <a:p>
            <a:pPr marL="57150" indent="0">
              <a:buNone/>
            </a:pP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Want to ‘add’ c and d and put result in b</a:t>
            </a:r>
          </a:p>
          <a:p>
            <a:pPr marL="5715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h = ______</a:t>
            </a: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k = ______</a:t>
            </a: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carry = _______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___________ :</a:t>
            </a:r>
          </a:p>
          <a:p>
            <a:pPr marL="0" indent="0">
              <a:buNone/>
            </a:pPr>
            <a:endParaRPr lang="en-US" altLang="zh-CN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r>
              <a:rPr lang="en-US" altLang="zh-CN" sz="20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</a:t>
            </a:r>
            <a:r>
              <a:rPr lang="en-US" altLang="zh-CN" sz="20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postcondition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: b contains the sum of c and d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# except</a:t>
            </a:r>
            <a:r>
              <a:rPr lang="en-US" altLang="zh-CN" sz="2000" b="1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0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that the carry contains the 0 or 1 at the beginning</a:t>
            </a:r>
          </a:p>
          <a:p>
            <a:pPr marL="0" indent="0">
              <a:buNone/>
            </a:pPr>
            <a:endParaRPr lang="zh-CN" altLang="en-US" sz="20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57150" indent="0">
              <a:buNone/>
            </a:pPr>
            <a:endParaRPr lang="en-US" altLang="zh-CN" sz="2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endParaRPr lang="zh-CN" altLang="en-US" sz="2000" dirty="0">
              <a:latin typeface="American Typewriter Condensed"/>
              <a:cs typeface="American Typewriter Condensed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95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Spring 2007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7000" y="1676400"/>
            <a:ext cx="3480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merican Typewriter Condensed"/>
                <a:cs typeface="American Typewriter Condensed"/>
              </a:rPr>
              <a:t>c</a:t>
            </a:r>
          </a:p>
          <a:p>
            <a:r>
              <a:rPr lang="en-US" sz="2800" dirty="0">
                <a:latin typeface="American Typewriter Condensed"/>
                <a:cs typeface="American Typewriter Condensed"/>
              </a:rPr>
              <a:t>d</a:t>
            </a:r>
          </a:p>
          <a:p>
            <a:r>
              <a:rPr lang="en-US" sz="2800" dirty="0">
                <a:latin typeface="American Typewriter Condensed"/>
                <a:cs typeface="American Typewriter Condensed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7029661" y="3440668"/>
            <a:ext cx="71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merican Typewriter Condensed"/>
                <a:cs typeface="American Typewriter Condensed"/>
              </a:rPr>
              <a:t>b[0]</a:t>
            </a:r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 bwMode="auto">
          <a:xfrm flipV="1">
            <a:off x="7385729" y="2971800"/>
            <a:ext cx="5671" cy="468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8425404" y="1676400"/>
            <a:ext cx="718596" cy="52322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latin typeface="American Typewriter Condensed"/>
                <a:cs typeface="American Typewriter Condensed"/>
              </a:rPr>
              <a:t>d[0]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7848600" y="2133600"/>
            <a:ext cx="7620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85800" y="45720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824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400"/>
              <a:t>Creating loops </a:t>
            </a:r>
            <a:r>
              <a:rPr lang="en-US" altLang="zh-CN" sz="4400" dirty="0"/>
              <a:t>from invariants</a:t>
            </a:r>
          </a:p>
          <a:p>
            <a:r>
              <a:rPr lang="en-US" altLang="zh-CN" sz="4400" dirty="0"/>
              <a:t>What is on the exam</a:t>
            </a:r>
          </a:p>
          <a:p>
            <a:r>
              <a:rPr lang="en-US" altLang="zh-CN" sz="4400" dirty="0"/>
              <a:t>Common mistakes</a:t>
            </a:r>
          </a:p>
          <a:p>
            <a:endParaRPr lang="en-US" altLang="zh-CN" sz="4400" dirty="0"/>
          </a:p>
          <a:p>
            <a:endParaRPr lang="zh-CN" alt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4419600"/>
            <a:ext cx="6477000" cy="10668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sz="2800" dirty="0">
                <a:latin typeface="Times New Roman"/>
                <a:cs typeface="Times New Roman"/>
              </a:rPr>
              <a:t>Feel free to ask questions at any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57150" indent="0">
              <a:buNone/>
            </a:pP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   h = </a:t>
            </a:r>
            <a:r>
              <a:rPr lang="en-US" altLang="zh-CN" sz="1800" dirty="0" err="1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(c)</a:t>
            </a:r>
          </a:p>
          <a:p>
            <a:pPr marL="0" indent="0">
              <a:buNone/>
            </a:pP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    k = </a:t>
            </a:r>
            <a:r>
              <a:rPr lang="en-US" altLang="zh-CN" sz="1800" dirty="0" err="1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len</a:t>
            </a: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(d)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carry = 0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18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h &gt; 0</a:t>
            </a: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h = h -1; k = k – 1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Easier if decrement first</a:t>
            </a:r>
          </a:p>
          <a:p>
            <a:pPr marL="0" indent="0">
              <a:buNone/>
            </a:pP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x = d[k] if k&gt;= 0 else 0</a:t>
            </a:r>
          </a:p>
          <a:p>
            <a:pPr marL="0" indent="0">
              <a:buNone/>
            </a:pPr>
            <a:r>
              <a:rPr lang="en-US" altLang="zh-CN" sz="1800" dirty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b[h] = c[h]+</a:t>
            </a:r>
            <a:r>
              <a:rPr lang="en-US" altLang="zh-CN" sz="1800" dirty="0" err="1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x+carry</a:t>
            </a:r>
            <a:endParaRPr lang="en-US" altLang="zh-CN" sz="1800" dirty="0">
              <a:solidFill>
                <a:srgbClr val="FF0000"/>
              </a:solidFill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if b[h] &gt;= 10: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carry = 1; b[h] = b[h]-10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else: 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carry = 0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</a:t>
            </a:r>
            <a:r>
              <a:rPr lang="en-US" altLang="zh-CN" sz="1800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postcondition</a:t>
            </a:r>
            <a:r>
              <a:rPr lang="en-US" altLang="zh-CN" sz="18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: b contains the sum of c and d</a:t>
            </a:r>
          </a:p>
          <a:p>
            <a:pPr marL="0" indent="0">
              <a:buNone/>
            </a:pPr>
            <a:r>
              <a:rPr lang="en-US" altLang="zh-CN" sz="1800" b="1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</a:t>
            </a:r>
            <a:r>
              <a:rPr lang="en-US" altLang="zh-CN" sz="18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# except</a:t>
            </a:r>
            <a:r>
              <a:rPr lang="en-US" altLang="zh-CN" sz="1800" b="1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1800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that the carry contains the 0 or 1 at the beginning</a:t>
            </a:r>
          </a:p>
          <a:p>
            <a:pPr marL="0" indent="0">
              <a:buNone/>
            </a:pPr>
            <a:endParaRPr lang="zh-CN" altLang="en-US" sz="18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57150" indent="0">
              <a:buNone/>
            </a:pPr>
            <a:endParaRPr lang="en-US" altLang="zh-CN" sz="18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endParaRPr lang="zh-CN" altLang="en-US" sz="1800" dirty="0">
              <a:latin typeface="American Typewriter Condensed"/>
              <a:cs typeface="American Typewriter Condensed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95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Spring 2007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1676400"/>
            <a:ext cx="3480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merican Typewriter Condensed"/>
                <a:cs typeface="American Typewriter Condensed"/>
              </a:rPr>
              <a:t>c</a:t>
            </a:r>
          </a:p>
          <a:p>
            <a:r>
              <a:rPr lang="en-US" sz="2800" dirty="0">
                <a:latin typeface="American Typewriter Condensed"/>
                <a:cs typeface="American Typewriter Condensed"/>
              </a:rPr>
              <a:t>d</a:t>
            </a:r>
          </a:p>
          <a:p>
            <a:r>
              <a:rPr lang="en-US" sz="2800" dirty="0">
                <a:latin typeface="American Typewriter Condensed"/>
                <a:cs typeface="American Typewriter Condensed"/>
              </a:rPr>
              <a:t>b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647604" y="3276600"/>
            <a:ext cx="0" cy="2209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876204" y="454335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876204" y="51816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7056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DO</a:t>
            </a:r>
            <a:r>
              <a:rPr lang="en-US" dirty="0">
                <a:ea typeface="宋体" pitchFamily="-84" charset="-122"/>
              </a:rPr>
              <a:t> use variables given in the </a:t>
            </a:r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invariant</a:t>
            </a:r>
            <a:r>
              <a:rPr lang="en-US" dirty="0">
                <a:ea typeface="宋体" pitchFamily="-84" charset="-122"/>
              </a:rPr>
              <a:t>. 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DON’T</a:t>
            </a:r>
            <a:r>
              <a:rPr lang="en-US" altLang="zh-CN" dirty="0"/>
              <a:t> use other variables.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543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___________ :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Okay to use b, c, d, h, k, and carry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# Anything else should be ‘local’ to while</a:t>
            </a: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DOs</a:t>
            </a:r>
            <a:r>
              <a:rPr lang="en-US" dirty="0"/>
              <a:t> and </a:t>
            </a:r>
            <a:r>
              <a:rPr lang="en-US" dirty="0" err="1"/>
              <a:t>DON’Ts</a:t>
            </a:r>
            <a:r>
              <a:rPr lang="en-US" dirty="0"/>
              <a:t> #1</a:t>
            </a:r>
          </a:p>
        </p:txBody>
      </p:sp>
      <p:sp>
        <p:nvSpPr>
          <p:cNvPr id="6" name="Rounded Rectangle 5"/>
          <p:cNvSpPr/>
          <p:nvPr/>
        </p:nvSpPr>
        <p:spPr bwMode="auto">
          <a:xfrm rot="20335904">
            <a:off x="5091841" y="4896281"/>
            <a:ext cx="3672139" cy="103136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sz="2800" dirty="0">
                <a:latin typeface="Times New Roman"/>
                <a:cs typeface="Times New Roman"/>
              </a:rPr>
              <a:t>Will cost you points </a:t>
            </a:r>
            <a:br>
              <a:rPr lang="en-US" altLang="zh-CN" sz="2800" dirty="0">
                <a:latin typeface="Times New Roman"/>
                <a:cs typeface="Times New Roman"/>
              </a:rPr>
            </a:br>
            <a:r>
              <a:rPr lang="en-US" altLang="zh-CN" sz="2800" dirty="0">
                <a:latin typeface="Times New Roman"/>
                <a:cs typeface="Times New Roman"/>
              </a:rPr>
              <a:t>on the exam!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990600" y="4191000"/>
            <a:ext cx="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</a:rPr>
              <a:t>DO</a:t>
            </a:r>
            <a:r>
              <a:rPr lang="en-US" altLang="zh-CN" dirty="0"/>
              <a:t> double check corner cases!</a:t>
            </a:r>
            <a:endParaRPr lang="en-US" altLang="zh-CN" sz="2800" dirty="0"/>
          </a:p>
          <a:p>
            <a:r>
              <a:rPr lang="en-US" altLang="zh-CN" sz="2800" dirty="0"/>
              <a:t>h = </a:t>
            </a:r>
            <a:r>
              <a:rPr lang="en-US" altLang="zh-CN" sz="2800" dirty="0" err="1"/>
              <a:t>len</a:t>
            </a:r>
            <a:r>
              <a:rPr lang="en-US" altLang="zh-CN" sz="2800" dirty="0"/>
              <a:t>(c)</a:t>
            </a:r>
          </a:p>
          <a:p>
            <a:r>
              <a:rPr lang="en-US" altLang="zh-CN" sz="2800" dirty="0"/>
              <a:t>while h &gt; 0:</a:t>
            </a:r>
          </a:p>
          <a:p>
            <a:pPr lvl="1"/>
            <a:r>
              <a:rPr lang="en-US" altLang="zh-CN" sz="2400" dirty="0"/>
              <a:t>What will happen when h=1 and h=</a:t>
            </a:r>
            <a:r>
              <a:rPr lang="en-US" altLang="zh-CN" sz="2400" dirty="0" err="1"/>
              <a:t>len</a:t>
            </a:r>
            <a:r>
              <a:rPr lang="en-US" altLang="zh-CN" sz="2400" dirty="0"/>
              <a:t>(c)?</a:t>
            </a:r>
          </a:p>
          <a:p>
            <a:pPr lvl="1"/>
            <a:r>
              <a:rPr lang="en-US" altLang="zh-CN" sz="2400" dirty="0"/>
              <a:t>If you use h in c (e.g. c[x]) can you possibly get an error?</a:t>
            </a:r>
          </a:p>
          <a:p>
            <a:pPr lvl="2">
              <a:buFont typeface="Arial" pitchFamily="-84" charset="0"/>
              <a:buNone/>
            </a:pPr>
            <a:endParaRPr lang="zh-CN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DON’Ts #2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951744"/>
            <a:ext cx="7543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invariant: b[h..] contains the sum of c[h..] and d[k..],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h &gt; 0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971800" y="4953000"/>
            <a:ext cx="2971800" cy="990600"/>
          </a:xfrm>
          <a:prstGeom prst="wedgeRoundRectCallout">
            <a:avLst>
              <a:gd name="adj1" fmla="val -61065"/>
              <a:gd name="adj2" fmla="val -45411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Range is off by 1.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Times" charset="0"/>
              </a:rPr>
              <a:t>How do you know?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990600" y="51816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Questions?</a:t>
            </a: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Sequence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Review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5765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Write body of a loop to satisfy a given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Fall 2013 (Final)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(Final)</a:t>
            </a:r>
          </a:p>
          <a:p>
            <a:pPr>
              <a:lnSpc>
                <a:spcPct val="110000"/>
              </a:lnSpc>
            </a:pPr>
            <a:r>
              <a:rPr lang="en-US" dirty="0"/>
              <a:t>Given an invariant with code, identify all errors.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(Prelim 2)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2013 (Final)</a:t>
            </a:r>
          </a:p>
          <a:p>
            <a:pPr>
              <a:lnSpc>
                <a:spcPct val="110000"/>
              </a:lnSpc>
            </a:pPr>
            <a:r>
              <a:rPr lang="en-US" dirty="0"/>
              <a:t>Given an example, rewrite it with new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8, Fall 2014 (Final)</a:t>
            </a:r>
          </a:p>
        </p:txBody>
      </p:sp>
    </p:spTree>
    <p:extLst>
      <p:ext uri="{BB962C8B-B14F-4D97-AF65-F5344CB8AC3E}">
        <p14:creationId xmlns:p14="http://schemas.microsoft.com/office/powerpoint/2010/main" val="2032454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Notation for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endParaRPr lang="en-US" sz="2200" dirty="0">
              <a:solidFill>
                <a:srgbClr val="8B008C"/>
              </a:solidFill>
              <a:ea typeface="Times" pitchFamily="-84" charset="0"/>
              <a:cs typeface="Times" pitchFamily="-84" charset="0"/>
            </a:endParaRPr>
          </a:p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endParaRPr lang="en-US" sz="1100" dirty="0">
              <a:solidFill>
                <a:srgbClr val="8B008C"/>
              </a:solidFill>
              <a:ea typeface="Times" pitchFamily="-84" charset="0"/>
              <a:cs typeface="Times" pitchFamily="-84" charset="0"/>
            </a:endParaRPr>
          </a:p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r>
              <a:rPr lang="en-US" sz="22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Example of an assertion about an sequence b. It asserts that: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b[0..k–1] is sorted (i.e. its values are in ascending order)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Everything in b[0..k–1] is  ≤  everything in b[k..</a:t>
            </a:r>
            <a:r>
              <a:rPr lang="en-US" sz="2200" dirty="0" err="1">
                <a:ea typeface="Times" pitchFamily="-84" charset="0"/>
                <a:cs typeface="Times" pitchFamily="-84" charset="0"/>
              </a:rPr>
              <a:t>len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(b)–1]</a:t>
            </a:r>
          </a:p>
          <a:p>
            <a:pPr marL="39688">
              <a:buNone/>
            </a:pPr>
            <a:endParaRPr lang="en-US" sz="2200" dirty="0">
              <a:ea typeface="Times" pitchFamily="-84" charset="0"/>
              <a:cs typeface="Times" pitchFamily="-84" charset="0"/>
            </a:endParaRPr>
          </a:p>
          <a:p>
            <a:pPr marL="39688">
              <a:buNone/>
            </a:pPr>
            <a:endParaRPr lang="en-US" sz="2200" dirty="0">
              <a:ea typeface="Times" pitchFamily="-84" charset="0"/>
              <a:cs typeface="Times" pitchFamily="-84" charset="0"/>
            </a:endParaRPr>
          </a:p>
          <a:p>
            <a:pPr marL="39688">
              <a:buNone/>
            </a:pPr>
            <a:r>
              <a:rPr lang="en-US" sz="2400" dirty="0">
                <a:ea typeface="Times" pitchFamily="-84" charset="0"/>
                <a:cs typeface="Times" pitchFamily="-84" charset="0"/>
              </a:rPr>
              <a:t> </a:t>
            </a:r>
            <a:endParaRPr lang="en-US" sz="9600" dirty="0">
              <a:ea typeface="Times" pitchFamily="-84" charset="0"/>
              <a:cs typeface="Times" pitchFamily="-84" charset="0"/>
            </a:endParaRPr>
          </a:p>
          <a:p>
            <a:pPr marL="39688">
              <a:lnSpc>
                <a:spcPct val="80000"/>
              </a:lnSpc>
              <a:buNone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Given index </a:t>
            </a:r>
            <a:r>
              <a:rPr lang="en-US" sz="22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h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 of the </a:t>
            </a:r>
            <a:r>
              <a:rPr lang="en-US" sz="22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first element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 of a segment and</a:t>
            </a:r>
          </a:p>
          <a:p>
            <a:pPr marL="39688">
              <a:lnSpc>
                <a:spcPct val="80000"/>
              </a:lnSpc>
              <a:buNone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index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k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of the </a:t>
            </a:r>
            <a:r>
              <a:rPr lang="en-US" sz="22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element that follows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 that segment,</a:t>
            </a:r>
          </a:p>
          <a:p>
            <a:pPr marL="39688">
              <a:lnSpc>
                <a:spcPct val="80000"/>
              </a:lnSpc>
              <a:buNone/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the number of values in the segment is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k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– </a:t>
            </a:r>
            <a:r>
              <a:rPr lang="en-US" sz="22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h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.</a:t>
            </a:r>
          </a:p>
          <a:p>
            <a:pPr marL="439738" lvl="1">
              <a:spcBef>
                <a:spcPts val="1200"/>
              </a:spcBef>
              <a:buNone/>
            </a:pPr>
            <a:r>
              <a:rPr lang="en-US" sz="2200" dirty="0" err="1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b[h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.. </a:t>
            </a:r>
            <a:r>
              <a:rPr lang="en-US" sz="2200" dirty="0" err="1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k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– 1] 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has </a:t>
            </a:r>
            <a:r>
              <a:rPr lang="en-US" sz="2200" dirty="0" err="1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k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–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 err="1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h</a:t>
            </a:r>
            <a:r>
              <a:rPr lang="en-US" sz="2200" dirty="0">
                <a:solidFill>
                  <a:srgbClr val="800000"/>
                </a:solidFill>
                <a:ea typeface="Times" pitchFamily="-84" charset="0"/>
                <a:cs typeface="Times" pitchFamily="-84" charset="0"/>
              </a:rPr>
              <a:t> </a:t>
            </a:r>
            <a:r>
              <a:rPr lang="en-US" sz="2200" dirty="0">
                <a:ea typeface="Times" pitchFamily="-84" charset="0"/>
                <a:cs typeface="Times" pitchFamily="-84" charset="0"/>
              </a:rPr>
              <a:t>elements in it.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endParaRPr lang="en-US" dirty="0">
              <a:ea typeface="Times" pitchFamily="-84" charset="0"/>
              <a:cs typeface="Times" pitchFamily="-84" charset="0"/>
            </a:endParaRPr>
          </a:p>
          <a:p>
            <a:endParaRPr lang="en-US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81000" y="3503612"/>
            <a:ext cx="8458200" cy="0"/>
          </a:xfrm>
          <a:prstGeom prst="line">
            <a:avLst/>
          </a:prstGeom>
          <a:noFill/>
          <a:ln w="38100" cap="flat">
            <a:solidFill>
              <a:srgbClr val="AD1D1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295400" y="3595687"/>
            <a:ext cx="7188200" cy="2347913"/>
            <a:chOff x="192" y="0"/>
            <a:chExt cx="4528" cy="1479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192" y="0"/>
              <a:ext cx="4384" cy="484"/>
              <a:chOff x="0" y="0"/>
              <a:chExt cx="4384" cy="484"/>
            </a:xfrm>
          </p:grpSpPr>
          <p:grpSp>
            <p:nvGrpSpPr>
              <p:cNvPr id="20" name="Group 13"/>
              <p:cNvGrpSpPr>
                <a:grpSpLocks/>
              </p:cNvGrpSpPr>
              <p:nvPr/>
            </p:nvGrpSpPr>
            <p:grpSpPr bwMode="auto">
              <a:xfrm>
                <a:off x="191" y="212"/>
                <a:ext cx="3417" cy="272"/>
                <a:chOff x="0" y="0"/>
                <a:chExt cx="3416" cy="272"/>
              </a:xfrm>
            </p:grpSpPr>
            <p:sp>
              <p:nvSpPr>
                <p:cNvPr id="24" name="Rectangle 11"/>
                <p:cNvSpPr>
                  <a:spLocks/>
                </p:cNvSpPr>
                <p:nvPr/>
              </p:nvSpPr>
              <p:spPr bwMode="auto">
                <a:xfrm>
                  <a:off x="0" y="0"/>
                  <a:ext cx="3416" cy="272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12"/>
                <p:cNvSpPr>
                  <a:spLocks/>
                </p:cNvSpPr>
                <p:nvPr/>
              </p:nvSpPr>
              <p:spPr bwMode="auto">
                <a:xfrm>
                  <a:off x="0" y="0"/>
                  <a:ext cx="3416" cy="192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40639" bIns="0">
                  <a:prstTxWarp prst="textNoShape">
                    <a:avLst/>
                  </a:prstTxWarp>
                </a:bodyPr>
                <a:lstStyle/>
                <a:p>
                  <a:pPr marL="39688">
                    <a:spcBef>
                      <a:spcPts val="1200"/>
                    </a:spcBef>
                  </a:pPr>
                  <a:r>
                    <a:rPr lang="en-US" sz="200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   </a:t>
                  </a:r>
                </a:p>
              </p:txBody>
            </p:sp>
          </p:grpSp>
          <p:sp>
            <p:nvSpPr>
              <p:cNvPr id="21" name="Rectangle 14"/>
              <p:cNvSpPr>
                <a:spLocks/>
              </p:cNvSpPr>
              <p:nvPr/>
            </p:nvSpPr>
            <p:spPr bwMode="auto">
              <a:xfrm>
                <a:off x="0" y="202"/>
                <a:ext cx="4336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b        </a:t>
                </a: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1776" y="202"/>
                <a:ext cx="1" cy="28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16"/>
              <p:cNvSpPr>
                <a:spLocks/>
              </p:cNvSpPr>
              <p:nvPr/>
            </p:nvSpPr>
            <p:spPr bwMode="auto">
              <a:xfrm>
                <a:off x="192" y="0"/>
                <a:ext cx="4192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latin typeface="American Typewriter Condensed"/>
                    <a:ea typeface="Times" pitchFamily="-84" charset="0"/>
                    <a:cs typeface="American Typewriter Condensed"/>
                  </a:rPr>
                  <a:t>0                                      h                                           </a:t>
                </a:r>
                <a:r>
                  <a:rPr lang="en-US" sz="2000" dirty="0">
                    <a:solidFill>
                      <a:srgbClr val="FF0000"/>
                    </a:solidFill>
                    <a:latin typeface="American Typewriter Condensed"/>
                    <a:ea typeface="Times" pitchFamily="-84" charset="0"/>
                    <a:cs typeface="American Typewriter Condensed"/>
                  </a:rPr>
                  <a:t>k</a:t>
                </a:r>
              </a:p>
            </p:txBody>
          </p:sp>
        </p:grp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04" y="576"/>
              <a:ext cx="1216" cy="903"/>
              <a:chOff x="-288" y="-288"/>
              <a:chExt cx="1216" cy="903"/>
            </a:xfrm>
          </p:grpSpPr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-288" y="-288"/>
                <a:ext cx="1152" cy="759"/>
                <a:chOff x="-288" y="-288"/>
                <a:chExt cx="1152" cy="759"/>
              </a:xfrm>
            </p:grpSpPr>
            <p:grpSp>
              <p:nvGrpSpPr>
                <p:cNvPr id="14" name="Group 21"/>
                <p:cNvGrpSpPr>
                  <a:grpSpLocks/>
                </p:cNvGrpSpPr>
                <p:nvPr/>
              </p:nvGrpSpPr>
              <p:grpSpPr bwMode="auto">
                <a:xfrm>
                  <a:off x="192" y="-49"/>
                  <a:ext cx="488" cy="520"/>
                  <a:chOff x="-288" y="-288"/>
                  <a:chExt cx="488" cy="520"/>
                </a:xfrm>
              </p:grpSpPr>
              <p:sp>
                <p:nvSpPr>
                  <p:cNvPr id="18" name="Rectangle 19"/>
                  <p:cNvSpPr>
                    <a:spLocks/>
                  </p:cNvSpPr>
                  <p:nvPr/>
                </p:nvSpPr>
                <p:spPr bwMode="auto">
                  <a:xfrm>
                    <a:off x="-288" y="-288"/>
                    <a:ext cx="200" cy="289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AD1D12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 lIns="0" tIns="0" rIns="0" bIns="0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" name="Rectangle 2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" cy="232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800000"/>
                    <a:headEnd type="none" w="med" len="med"/>
                    <a:tailEnd type="none" w="med" len="med"/>
                  </a:ln>
                </p:spPr>
                <p:txBody>
                  <a:bodyPr lIns="0" tIns="0" rIns="40639" bIns="0">
                    <a:prstTxWarp prst="textNoShape">
                      <a:avLst/>
                    </a:prstTxWarp>
                  </a:bodyPr>
                  <a:lstStyle/>
                  <a:p>
                    <a:pPr marL="39688"/>
                    <a:r>
                      <a:rPr lang="en-US">
                        <a:solidFill>
                          <a:schemeClr val="tx1"/>
                        </a:solidFill>
                        <a:ea typeface="Times" pitchFamily="-84" charset="0"/>
                        <a:cs typeface="Times" pitchFamily="-84" charset="0"/>
                      </a:rPr>
                      <a:t>   </a:t>
                    </a:r>
                  </a:p>
                </p:txBody>
              </p:sp>
            </p:grpSp>
            <p:sp>
              <p:nvSpPr>
                <p:cNvPr id="15" name="Line 22"/>
                <p:cNvSpPr>
                  <a:spLocks noChangeShapeType="1"/>
                </p:cNvSpPr>
                <p:nvPr/>
              </p:nvSpPr>
              <p:spPr bwMode="auto">
                <a:xfrm>
                  <a:off x="-288" y="239"/>
                  <a:ext cx="1152" cy="1"/>
                </a:xfrm>
                <a:prstGeom prst="line">
                  <a:avLst/>
                </a:prstGeom>
                <a:noFill/>
                <a:ln w="22225" cap="flat">
                  <a:solidFill>
                    <a:srgbClr val="AD1D1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Line 23"/>
                <p:cNvSpPr>
                  <a:spLocks noChangeShapeType="1"/>
                </p:cNvSpPr>
                <p:nvPr/>
              </p:nvSpPr>
              <p:spPr bwMode="auto">
                <a:xfrm>
                  <a:off x="-288" y="-49"/>
                  <a:ext cx="1152" cy="1"/>
                </a:xfrm>
                <a:prstGeom prst="line">
                  <a:avLst/>
                </a:prstGeom>
                <a:noFill/>
                <a:ln w="22225" cap="flat">
                  <a:solidFill>
                    <a:srgbClr val="AD1D1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24"/>
                <p:cNvSpPr>
                  <a:spLocks/>
                </p:cNvSpPr>
                <p:nvPr/>
              </p:nvSpPr>
              <p:spPr bwMode="auto">
                <a:xfrm>
                  <a:off x="203" y="-288"/>
                  <a:ext cx="467" cy="213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prstTxWarp prst="textNoShape">
                    <a:avLst/>
                  </a:prstTxWarp>
                  <a:spAutoFit/>
                </a:bodyPr>
                <a:lstStyle/>
                <a:p>
                  <a:pPr marL="39688"/>
                  <a:r>
                    <a:rPr lang="en-US" sz="2200" dirty="0">
                      <a:solidFill>
                        <a:schemeClr val="tx1"/>
                      </a:solidFill>
                      <a:latin typeface="American Typewriter Condensed"/>
                      <a:ea typeface="Times" pitchFamily="-84" charset="0"/>
                      <a:cs typeface="American Typewriter Condensed"/>
                    </a:rPr>
                    <a:t>h  h+1</a:t>
                  </a:r>
                </a:p>
              </p:txBody>
            </p:sp>
          </p:grpSp>
          <p:sp>
            <p:nvSpPr>
              <p:cNvPr id="13" name="Rectangle 26"/>
              <p:cNvSpPr>
                <a:spLocks/>
              </p:cNvSpPr>
              <p:nvPr/>
            </p:nvSpPr>
            <p:spPr bwMode="auto">
              <a:xfrm>
                <a:off x="-240" y="383"/>
                <a:ext cx="1168" cy="23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/>
                <a:r>
                  <a:rPr lang="en-US" sz="2200" dirty="0">
                    <a:solidFill>
                      <a:schemeClr val="tx1"/>
                    </a:solidFill>
                    <a:latin typeface="American Typewriter Condensed"/>
                    <a:ea typeface="Times" pitchFamily="-84" charset="0"/>
                    <a:cs typeface="American Typewriter Condensed"/>
                  </a:rPr>
                  <a:t>(h+1) – </a:t>
                </a:r>
                <a:r>
                  <a:rPr lang="en-US" sz="2200" dirty="0" err="1">
                    <a:solidFill>
                      <a:schemeClr val="tx1"/>
                    </a:solidFill>
                    <a:latin typeface="American Typewriter Condensed"/>
                    <a:ea typeface="Times" pitchFamily="-84" charset="0"/>
                    <a:cs typeface="American Typewriter Condensed"/>
                  </a:rPr>
                  <a:t>h</a:t>
                </a:r>
                <a:r>
                  <a:rPr lang="en-US" sz="2200" dirty="0">
                    <a:solidFill>
                      <a:schemeClr val="tx1"/>
                    </a:solidFill>
                    <a:latin typeface="American Typewriter Condensed"/>
                    <a:ea typeface="Times" pitchFamily="-84" charset="0"/>
                    <a:cs typeface="American Typewriter Condensed"/>
                  </a:rPr>
                  <a:t> = 1</a:t>
                </a:r>
              </a:p>
            </p:txBody>
          </p:sp>
        </p:grpSp>
      </p:grp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1270000" y="1228725"/>
            <a:ext cx="6477000" cy="752475"/>
            <a:chOff x="0" y="0"/>
            <a:chExt cx="4080" cy="474"/>
          </a:xfrm>
        </p:grpSpPr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191" y="202"/>
              <a:ext cx="3417" cy="272"/>
              <a:chOff x="0" y="0"/>
              <a:chExt cx="3416" cy="272"/>
            </a:xfrm>
          </p:grpSpPr>
          <p:sp>
            <p:nvSpPr>
              <p:cNvPr id="32" name="Rectangle 3"/>
              <p:cNvSpPr>
                <a:spLocks/>
              </p:cNvSpPr>
              <p:nvPr/>
            </p:nvSpPr>
            <p:spPr bwMode="auto">
              <a:xfrm>
                <a:off x="0" y="0"/>
                <a:ext cx="3416" cy="272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4"/>
              <p:cNvSpPr>
                <a:spLocks/>
              </p:cNvSpPr>
              <p:nvPr/>
            </p:nvSpPr>
            <p:spPr bwMode="auto">
              <a:xfrm>
                <a:off x="0" y="0"/>
                <a:ext cx="3416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</a:t>
                </a:r>
              </a:p>
            </p:txBody>
          </p:sp>
        </p:grpSp>
        <p:sp>
          <p:nvSpPr>
            <p:cNvPr id="29" name="Rectangle 6"/>
            <p:cNvSpPr>
              <a:spLocks/>
            </p:cNvSpPr>
            <p:nvPr/>
          </p:nvSpPr>
          <p:spPr bwMode="auto">
            <a:xfrm>
              <a:off x="0" y="234"/>
              <a:ext cx="360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             &lt;=   sorted                               &gt;=</a:t>
              </a: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1776" y="202"/>
              <a:ext cx="1" cy="27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/>
            </p:cNvSpPr>
            <p:nvPr/>
          </p:nvSpPr>
          <p:spPr bwMode="auto">
            <a:xfrm>
              <a:off x="192" y="0"/>
              <a:ext cx="388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0                                      k                                           </a:t>
              </a:r>
              <a:r>
                <a:rPr lang="en-US" sz="2000" dirty="0" err="1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(b)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3761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DON’T</a:t>
            </a:r>
            <a:r>
              <a:rPr lang="en-US" altLang="zh-CN" dirty="0"/>
              <a:t> </a:t>
            </a:r>
            <a:r>
              <a:rPr lang="en-US" dirty="0">
                <a:ea typeface="宋体" pitchFamily="-84" charset="-122"/>
              </a:rPr>
              <a:t>put variables directly above vertical line.</a:t>
            </a:r>
            <a:br>
              <a:rPr lang="en-US" dirty="0">
                <a:ea typeface="宋体" pitchFamily="-84" charset="-122"/>
              </a:rPr>
            </a:br>
            <a:endParaRPr lang="en-US" dirty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pPr lvl="1"/>
            <a:r>
              <a:rPr lang="en-US" altLang="zh-CN" dirty="0">
                <a:ea typeface="宋体" pitchFamily="-84" charset="-122"/>
              </a:rPr>
              <a:t>Where is j?  </a:t>
            </a:r>
          </a:p>
          <a:p>
            <a:pPr lvl="1"/>
            <a:r>
              <a:rPr lang="en-US" altLang="zh-CN" dirty="0">
                <a:ea typeface="宋体" pitchFamily="-84" charset="-122"/>
              </a:rPr>
              <a:t>Is it unknown or &gt;= x?</a:t>
            </a:r>
            <a:endParaRPr lang="zh-CN" alt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DON’Ts #3</a:t>
            </a:r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143000" y="2514600"/>
            <a:ext cx="6324600" cy="762000"/>
            <a:chOff x="288" y="0"/>
            <a:chExt cx="3984" cy="480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24" y="240"/>
              <a:ext cx="3600" cy="240"/>
              <a:chOff x="146" y="0"/>
              <a:chExt cx="3599" cy="240"/>
            </a:xfrm>
          </p:grpSpPr>
          <p:sp>
            <p:nvSpPr>
              <p:cNvPr id="22" name="Rectangle 9"/>
              <p:cNvSpPr>
                <a:spLocks/>
              </p:cNvSpPr>
              <p:nvPr/>
            </p:nvSpPr>
            <p:spPr bwMode="auto">
              <a:xfrm>
                <a:off x="146" y="0"/>
                <a:ext cx="359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3599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&lt;= </a:t>
                </a:r>
                <a:r>
                  <a:rPr lang="en-US" sz="2000" b="1" dirty="0" err="1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</a:t>
                </a:r>
                <a:r>
                  <a:rPr lang="en-US" sz="2000" b="1" dirty="0" err="1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?                  &gt;= </a:t>
                </a:r>
                <a:r>
                  <a:rPr lang="en-US" sz="2000" b="1" dirty="0" err="1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</a:t>
                </a:r>
              </a:p>
            </p:txBody>
          </p:sp>
        </p:grpSp>
        <p:sp>
          <p:nvSpPr>
            <p:cNvPr id="18" name="Rectangle 12"/>
            <p:cNvSpPr>
              <a:spLocks/>
            </p:cNvSpPr>
            <p:nvPr/>
          </p:nvSpPr>
          <p:spPr bwMode="auto">
            <a:xfrm>
              <a:off x="480" y="0"/>
              <a:ext cx="3792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                     </a:t>
              </a:r>
              <a:r>
                <a:rPr lang="en-US" sz="2000" dirty="0" err="1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 j                                 k</a:t>
              </a:r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288" y="230"/>
              <a:ext cx="25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064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5105400" y="28956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Times" pitchFamily="-84" charset="0"/>
                <a:cs typeface="Times" pitchFamily="-84" charset="0"/>
              </a:rPr>
              <a:t>We may specify that the list in the algorithm is </a:t>
            </a:r>
          </a:p>
          <a:p>
            <a:pPr lvl="1"/>
            <a:r>
              <a:rPr lang="en-US" sz="2400" dirty="0">
                <a:ea typeface="Times" pitchFamily="-84" charset="0"/>
                <a:cs typeface="Times" pitchFamily="-84" charset="0"/>
              </a:rPr>
              <a:t>b[0..len(b)-1] or </a:t>
            </a:r>
          </a:p>
          <a:p>
            <a:pPr lvl="1"/>
            <a:r>
              <a:rPr lang="en-US" sz="2400" dirty="0">
                <a:ea typeface="Times" pitchFamily="-84" charset="0"/>
                <a:cs typeface="Times" pitchFamily="-84" charset="0"/>
              </a:rPr>
              <a:t>a segment </a:t>
            </a:r>
            <a:r>
              <a:rPr lang="en-US" sz="2400" dirty="0" err="1">
                <a:ea typeface="Times" pitchFamily="-84" charset="0"/>
                <a:cs typeface="Times" pitchFamily="-84" charset="0"/>
              </a:rPr>
              <a:t>b[h..k</a:t>
            </a:r>
            <a:r>
              <a:rPr lang="en-US" sz="2400" dirty="0">
                <a:ea typeface="Times" pitchFamily="-84" charset="0"/>
                <a:cs typeface="Times" pitchFamily="-84" charset="0"/>
              </a:rPr>
              <a:t>] or </a:t>
            </a:r>
          </a:p>
          <a:p>
            <a:pPr lvl="1"/>
            <a:r>
              <a:rPr lang="en-US" sz="2400" dirty="0">
                <a:ea typeface="Times" pitchFamily="-84" charset="0"/>
                <a:cs typeface="Times" pitchFamily="-84" charset="0"/>
              </a:rPr>
              <a:t>a segment b[m..n-1]</a:t>
            </a:r>
          </a:p>
          <a:p>
            <a:r>
              <a:rPr lang="en-US" sz="2800" b="1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Work with whatever is given!</a:t>
            </a:r>
          </a:p>
          <a:p>
            <a:endParaRPr lang="en-US" sz="2800" dirty="0">
              <a:ea typeface="Times" pitchFamily="-84" charset="0"/>
              <a:cs typeface="Times" pitchFamily="-84" charset="0"/>
            </a:endParaRPr>
          </a:p>
          <a:p>
            <a:endParaRPr lang="en-US" sz="2800" dirty="0">
              <a:ea typeface="Times" pitchFamily="-84" charset="0"/>
              <a:cs typeface="Times" pitchFamily="-84" charset="0"/>
            </a:endParaRPr>
          </a:p>
          <a:p>
            <a:r>
              <a:rPr lang="en-US" sz="2800" dirty="0"/>
              <a:t>Remember formula for # of values in an array segment</a:t>
            </a:r>
          </a:p>
          <a:p>
            <a:pPr lvl="1"/>
            <a:r>
              <a:rPr lang="en-US" sz="2400" dirty="0">
                <a:solidFill>
                  <a:srgbClr val="800000"/>
                </a:solidFill>
              </a:rPr>
              <a:t>Following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800000"/>
                </a:solidFill>
              </a:rPr>
              <a:t>First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e.g. the number of values in b[</a:t>
            </a:r>
            <a:r>
              <a:rPr lang="en-US" sz="2400" dirty="0" err="1"/>
              <a:t>h..k</a:t>
            </a:r>
            <a:r>
              <a:rPr lang="en-US" sz="2400" dirty="0"/>
              <a:t>] is  k+1–h.</a:t>
            </a:r>
          </a:p>
          <a:p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25700" y="3784600"/>
            <a:ext cx="4660900" cy="787400"/>
            <a:chOff x="192" y="0"/>
            <a:chExt cx="2936" cy="496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4" y="0"/>
              <a:ext cx="2744" cy="480"/>
              <a:chOff x="0" y="0"/>
              <a:chExt cx="2744" cy="480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8" cy="240"/>
                <a:chOff x="0" y="8"/>
                <a:chExt cx="2408" cy="240"/>
              </a:xfrm>
            </p:grpSpPr>
            <p:sp>
              <p:nvSpPr>
                <p:cNvPr id="10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Rectangle 7"/>
                <p:cNvSpPr>
                  <a:spLocks/>
                </p:cNvSpPr>
                <p:nvPr/>
              </p:nvSpPr>
              <p:spPr bwMode="auto">
                <a:xfrm>
                  <a:off x="0" y="31"/>
                  <a:ext cx="2408" cy="1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? </a:t>
                  </a:r>
                </a:p>
              </p:txBody>
            </p:sp>
          </p:grpSp>
          <p:sp>
            <p:nvSpPr>
              <p:cNvPr id="9" name="Rectangle 8"/>
              <p:cNvSpPr>
                <a:spLocks/>
              </p:cNvSpPr>
              <p:nvPr/>
            </p:nvSpPr>
            <p:spPr bwMode="auto">
              <a:xfrm>
                <a:off x="48" y="0"/>
                <a:ext cx="2696" cy="2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h                                                     k</a:t>
                </a:r>
              </a:p>
            </p:txBody>
          </p:sp>
        </p:grpSp>
        <p:sp>
          <p:nvSpPr>
            <p:cNvPr id="7" name="Rectangle 9"/>
            <p:cNvSpPr>
              <a:spLocks/>
            </p:cNvSpPr>
            <p:nvPr/>
          </p:nvSpPr>
          <p:spPr bwMode="auto">
            <a:xfrm>
              <a:off x="192" y="240"/>
              <a:ext cx="632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6627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Write body of a loop to satisfy a given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Fall 2013 (Final)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(Final)</a:t>
            </a:r>
          </a:p>
          <a:p>
            <a:pPr>
              <a:lnSpc>
                <a:spcPct val="110000"/>
              </a:lnSpc>
            </a:pPr>
            <a:r>
              <a:rPr lang="en-US" dirty="0"/>
              <a:t>Given an invariant with code, identify all errors.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(Prelim 2)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2013 (Final)</a:t>
            </a:r>
          </a:p>
          <a:p>
            <a:pPr>
              <a:lnSpc>
                <a:spcPct val="110000"/>
              </a:lnSpc>
            </a:pPr>
            <a:r>
              <a:rPr lang="en-US" dirty="0"/>
              <a:t>Given an example, rewrite it with new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8, Fall 2014 (Final)</a:t>
            </a:r>
          </a:p>
        </p:txBody>
      </p:sp>
    </p:spTree>
    <p:extLst>
      <p:ext uri="{BB962C8B-B14F-4D97-AF65-F5344CB8AC3E}">
        <p14:creationId xmlns:p14="http://schemas.microsoft.com/office/powerpoint/2010/main" val="57560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Loop on a Range of Integers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Given a range of integers </a:t>
            </a:r>
            <a:r>
              <a:rPr lang="en-US" dirty="0" err="1">
                <a:ea typeface="宋体" pitchFamily="-84" charset="-122"/>
              </a:rPr>
              <a:t>a..b</a:t>
            </a:r>
            <a:r>
              <a:rPr lang="en-US" dirty="0">
                <a:ea typeface="宋体" pitchFamily="-84" charset="-122"/>
              </a:rPr>
              <a:t> to process.</a:t>
            </a:r>
          </a:p>
          <a:p>
            <a:pPr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Possible alternatives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Could use a for-loop: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for x in range(a,b+1):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Or could use a while-loop: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x = a; while a &lt;= b: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Which one you can use will be specified</a:t>
            </a:r>
          </a:p>
          <a:p>
            <a:pPr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But does not remove the need for invariants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Invariants</a:t>
            </a:r>
            <a:r>
              <a:rPr lang="en-US" dirty="0">
                <a:ea typeface="宋体" pitchFamily="-84" charset="-122"/>
              </a:rPr>
              <a:t>: properties of variables outside loop</a:t>
            </a:r>
            <a:br>
              <a:rPr lang="en-US" dirty="0">
                <a:ea typeface="宋体" pitchFamily="-84" charset="-122"/>
              </a:rPr>
            </a:br>
            <a:r>
              <a:rPr lang="en-US" dirty="0">
                <a:ea typeface="宋体" pitchFamily="-84" charset="-122"/>
              </a:rPr>
              <a:t>(as well as the loop counter x)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If </a:t>
            </a:r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body </a:t>
            </a:r>
            <a:r>
              <a:rPr lang="en-US" dirty="0">
                <a:ea typeface="宋体" pitchFamily="-84" charset="-122"/>
              </a:rPr>
              <a:t>has any </a:t>
            </a:r>
            <a:r>
              <a:rPr lang="en-US">
                <a:ea typeface="宋体" pitchFamily="-84" charset="-122"/>
              </a:rPr>
              <a:t>variables accessed </a:t>
            </a:r>
            <a:r>
              <a:rPr lang="en-US" dirty="0">
                <a:ea typeface="宋体" pitchFamily="-84" charset="-122"/>
              </a:rPr>
              <a:t>outside of loop, you need an invariant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Fall 2013 Final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648200"/>
            <a:ext cx="8534400" cy="14478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</a:rPr>
              <a:t>Example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Input    [1, 2, 2, 2, 4, 4, 4] </a:t>
            </a:r>
          </a:p>
          <a:p>
            <a:pPr lvl="1"/>
            <a:r>
              <a:rPr lang="en-US" sz="2400" dirty="0"/>
              <a:t>Output [1, 2, 2, 2, 1, 2, 4]</a:t>
            </a:r>
          </a:p>
        </p:txBody>
      </p:sp>
      <p:grpSp>
        <p:nvGrpSpPr>
          <p:cNvPr id="23" name="Group 8"/>
          <p:cNvGrpSpPr>
            <a:grpSpLocks/>
          </p:cNvGrpSpPr>
          <p:nvPr/>
        </p:nvGrpSpPr>
        <p:grpSpPr bwMode="auto">
          <a:xfrm>
            <a:off x="609600" y="1425902"/>
            <a:ext cx="7543800" cy="701675"/>
            <a:chOff x="0" y="38"/>
            <a:chExt cx="4752" cy="442"/>
          </a:xfrm>
        </p:grpSpPr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528" y="38"/>
              <a:ext cx="4224" cy="442"/>
              <a:chOff x="96" y="38"/>
              <a:chExt cx="4224" cy="442"/>
            </a:xfrm>
          </p:grpSpPr>
          <p:grpSp>
            <p:nvGrpSpPr>
              <p:cNvPr id="26" name="Group 9"/>
              <p:cNvGrpSpPr>
                <a:grpSpLocks/>
              </p:cNvGrpSpPr>
              <p:nvPr/>
            </p:nvGrpSpPr>
            <p:grpSpPr bwMode="auto">
              <a:xfrm>
                <a:off x="96" y="240"/>
                <a:ext cx="4224" cy="240"/>
                <a:chOff x="96" y="0"/>
                <a:chExt cx="4224" cy="240"/>
              </a:xfrm>
            </p:grpSpPr>
            <p:sp>
              <p:nvSpPr>
                <p:cNvPr id="28" name="Rectangle 2"/>
                <p:cNvSpPr>
                  <a:spLocks/>
                </p:cNvSpPr>
                <p:nvPr/>
              </p:nvSpPr>
              <p:spPr bwMode="auto">
                <a:xfrm>
                  <a:off x="96" y="0"/>
                  <a:ext cx="4224" cy="24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3"/>
                <p:cNvSpPr>
                  <a:spLocks/>
                </p:cNvSpPr>
                <p:nvPr/>
              </p:nvSpPr>
              <p:spPr bwMode="auto">
                <a:xfrm>
                  <a:off x="96" y="23"/>
                  <a:ext cx="4224" cy="194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sorted </a:t>
                  </a:r>
                </a:p>
              </p:txBody>
            </p:sp>
          </p:grpSp>
          <p:sp>
            <p:nvSpPr>
              <p:cNvPr id="27" name="Rectangle 5"/>
              <p:cNvSpPr>
                <a:spLocks/>
              </p:cNvSpPr>
              <p:nvPr/>
            </p:nvSpPr>
            <p:spPr bwMode="auto">
              <a:xfrm>
                <a:off x="96" y="38"/>
                <a:ext cx="4224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                                                              k</a:t>
                </a:r>
              </a:p>
            </p:txBody>
          </p:sp>
        </p:grpSp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pre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grpSp>
        <p:nvGrpSpPr>
          <p:cNvPr id="45" name="Group 17"/>
          <p:cNvGrpSpPr>
            <a:grpSpLocks/>
          </p:cNvGrpSpPr>
          <p:nvPr/>
        </p:nvGrpSpPr>
        <p:grpSpPr bwMode="auto">
          <a:xfrm>
            <a:off x="609600" y="2438400"/>
            <a:ext cx="7543800" cy="685800"/>
            <a:chOff x="16" y="48"/>
            <a:chExt cx="4752" cy="432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544" y="48"/>
              <a:ext cx="4224" cy="432"/>
              <a:chOff x="96" y="48"/>
              <a:chExt cx="4224" cy="432"/>
            </a:xfrm>
          </p:grpSpPr>
          <p:sp>
            <p:nvSpPr>
              <p:cNvPr id="48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12"/>
              <p:cNvSpPr>
                <a:spLocks/>
              </p:cNvSpPr>
              <p:nvPr/>
            </p:nvSpPr>
            <p:spPr bwMode="auto">
              <a:xfrm>
                <a:off x="96" y="48"/>
                <a:ext cx="4224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h                                                            k</a:t>
                </a:r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1823" y="240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post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</a:t>
              </a:r>
              <a:r>
                <a:rPr lang="en-US" sz="11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447800" y="2743200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4191000" y="2743200"/>
            <a:ext cx="3962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b[0..k] w/o duplicates</a:t>
            </a:r>
            <a:endParaRPr lang="en-US" sz="2000" dirty="0"/>
          </a:p>
        </p:txBody>
      </p:sp>
      <p:grpSp>
        <p:nvGrpSpPr>
          <p:cNvPr id="29" name="Group 14"/>
          <p:cNvGrpSpPr>
            <a:grpSpLocks/>
          </p:cNvGrpSpPr>
          <p:nvPr/>
        </p:nvGrpSpPr>
        <p:grpSpPr bwMode="auto">
          <a:xfrm>
            <a:off x="609600" y="3429000"/>
            <a:ext cx="7543800" cy="1019176"/>
            <a:chOff x="-96" y="0"/>
            <a:chExt cx="4752" cy="642"/>
          </a:xfrm>
        </p:grpSpPr>
        <p:sp>
          <p:nvSpPr>
            <p:cNvPr id="30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33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h                                         k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447800" y="3904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2971800" y="3762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410200" y="3875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b[p+1..k] w/o duplicates</a:t>
            </a:r>
            <a:endParaRPr lang="en-US" sz="2000" dirty="0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2971800" y="3762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5410200" y="3762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7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Assume 0 &lt;= k, so the list segment has at least one element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p =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h =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b[0..p] is unchanged from original list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h                                         k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237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Assume 0 &lt;= k, so the list segment has at least one element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p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k-1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h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k-1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b[0..p] is unchanged from original list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h                                         k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0424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Assume 0 &lt;= k, so the list segment has at least one element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p = k-1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h = k-1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b[0..p] is unchanged from original list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0 &lt;= p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h                                         k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76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Assume 0 &lt;= k, so the list segment has at least one element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p = k-1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h = k-1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b[0..p] is unchanged from original list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0 &lt;= p: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b[p] != b[p+1]: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b[h] = b[p]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h = h-1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p = p-1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h                                         k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85800" y="52578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81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2014 Final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648200"/>
            <a:ext cx="8534400" cy="14478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</a:rPr>
              <a:t>Example</a:t>
            </a:r>
            <a:r>
              <a:rPr lang="en-US" sz="2800" dirty="0"/>
              <a:t>:</a:t>
            </a:r>
          </a:p>
          <a:p>
            <a:r>
              <a:rPr lang="en-US" sz="2400" dirty="0"/>
              <a:t>Input s1 =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'abracadabra'</a:t>
            </a:r>
            <a:r>
              <a:rPr lang="en-US" sz="2400" dirty="0"/>
              <a:t>, s2 = </a:t>
            </a:r>
            <a:r>
              <a:rPr lang="fr-FR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'abc'</a:t>
            </a:r>
            <a:r>
              <a:rPr lang="fr-FR" sz="2400" dirty="0"/>
              <a:t> </a:t>
            </a:r>
            <a:endParaRPr lang="en-US" sz="2400" dirty="0"/>
          </a:p>
          <a:p>
            <a:r>
              <a:rPr lang="en-US" sz="2400" dirty="0"/>
              <a:t>Output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abacaabardr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</a:t>
            </a:r>
            <a:r>
              <a:rPr lang="en-US" sz="2400" dirty="0"/>
              <a:t>(or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'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aaaabbcrdr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</a:t>
            </a:r>
            <a:r>
              <a:rPr lang="en-US" sz="2400" dirty="0"/>
              <a:t>)</a:t>
            </a:r>
          </a:p>
        </p:txBody>
      </p:sp>
      <p:grpSp>
        <p:nvGrpSpPr>
          <p:cNvPr id="23" name="Group 8"/>
          <p:cNvGrpSpPr>
            <a:grpSpLocks/>
          </p:cNvGrpSpPr>
          <p:nvPr/>
        </p:nvGrpSpPr>
        <p:grpSpPr bwMode="auto">
          <a:xfrm>
            <a:off x="609600" y="1425902"/>
            <a:ext cx="6858000" cy="701675"/>
            <a:chOff x="0" y="38"/>
            <a:chExt cx="4320" cy="442"/>
          </a:xfrm>
        </p:grpSpPr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528" y="38"/>
              <a:ext cx="3792" cy="442"/>
              <a:chOff x="96" y="38"/>
              <a:chExt cx="3792" cy="442"/>
            </a:xfrm>
          </p:grpSpPr>
          <p:grpSp>
            <p:nvGrpSpPr>
              <p:cNvPr id="26" name="Group 9"/>
              <p:cNvGrpSpPr>
                <a:grpSpLocks/>
              </p:cNvGrpSpPr>
              <p:nvPr/>
            </p:nvGrpSpPr>
            <p:grpSpPr bwMode="auto">
              <a:xfrm>
                <a:off x="96" y="240"/>
                <a:ext cx="3312" cy="240"/>
                <a:chOff x="96" y="0"/>
                <a:chExt cx="3312" cy="240"/>
              </a:xfrm>
            </p:grpSpPr>
            <p:sp>
              <p:nvSpPr>
                <p:cNvPr id="28" name="Rectangle 2"/>
                <p:cNvSpPr>
                  <a:spLocks/>
                </p:cNvSpPr>
                <p:nvPr/>
              </p:nvSpPr>
              <p:spPr bwMode="auto">
                <a:xfrm>
                  <a:off x="96" y="0"/>
                  <a:ext cx="3312" cy="24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3"/>
                <p:cNvSpPr>
                  <a:spLocks/>
                </p:cNvSpPr>
                <p:nvPr/>
              </p:nvSpPr>
              <p:spPr bwMode="auto">
                <a:xfrm>
                  <a:off x="96" y="23"/>
                  <a:ext cx="3312" cy="194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Elements of string s1</a:t>
                  </a:r>
                </a:p>
              </p:txBody>
            </p:sp>
          </p:grpSp>
          <p:sp>
            <p:nvSpPr>
              <p:cNvPr id="27" name="Rectangle 5"/>
              <p:cNvSpPr>
                <a:spLocks/>
              </p:cNvSpPr>
              <p:nvPr/>
            </p:nvSpPr>
            <p:spPr bwMode="auto">
              <a:xfrm>
                <a:off x="96" y="38"/>
                <a:ext cx="3792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                                           </a:t>
                </a:r>
                <a:r>
                  <a:rPr lang="en-US" sz="2000" dirty="0" err="1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</a:p>
            </p:txBody>
          </p:sp>
        </p:grpSp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pre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grpSp>
        <p:nvGrpSpPr>
          <p:cNvPr id="45" name="Group 17"/>
          <p:cNvGrpSpPr>
            <a:grpSpLocks/>
          </p:cNvGrpSpPr>
          <p:nvPr/>
        </p:nvGrpSpPr>
        <p:grpSpPr bwMode="auto">
          <a:xfrm>
            <a:off x="609600" y="2438400"/>
            <a:ext cx="6858000" cy="685800"/>
            <a:chOff x="16" y="48"/>
            <a:chExt cx="4320" cy="432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544" y="48"/>
              <a:ext cx="3792" cy="432"/>
              <a:chOff x="96" y="48"/>
              <a:chExt cx="3792" cy="432"/>
            </a:xfrm>
          </p:grpSpPr>
          <p:sp>
            <p:nvSpPr>
              <p:cNvPr id="48" name="Rectangle 9"/>
              <p:cNvSpPr>
                <a:spLocks/>
              </p:cNvSpPr>
              <p:nvPr/>
            </p:nvSpPr>
            <p:spPr bwMode="auto">
              <a:xfrm>
                <a:off x="96" y="240"/>
                <a:ext cx="3312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12"/>
              <p:cNvSpPr>
                <a:spLocks/>
              </p:cNvSpPr>
              <p:nvPr/>
            </p:nvSpPr>
            <p:spPr bwMode="auto">
              <a:xfrm>
                <a:off x="96" y="48"/>
                <a:ext cx="3792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j                                             </a:t>
                </a:r>
                <a:r>
                  <a:rPr lang="en-US" sz="2000" dirty="0" err="1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1680" y="240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post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</a:t>
              </a:r>
              <a:r>
                <a:rPr lang="en-US" sz="11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447800" y="2743200"/>
            <a:ext cx="2514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Elements in s2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3962400" y="2743200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Elements not in s2</a:t>
            </a:r>
            <a:endParaRPr lang="en-US" sz="2000" dirty="0"/>
          </a:p>
        </p:txBody>
      </p:sp>
      <p:grpSp>
        <p:nvGrpSpPr>
          <p:cNvPr id="32" name="Group 14"/>
          <p:cNvGrpSpPr>
            <a:grpSpLocks/>
          </p:cNvGrpSpPr>
          <p:nvPr/>
        </p:nvGrpSpPr>
        <p:grpSpPr bwMode="auto">
          <a:xfrm>
            <a:off x="609600" y="3505200"/>
            <a:ext cx="6858000" cy="703263"/>
            <a:chOff x="-96" y="0"/>
            <a:chExt cx="4320" cy="443"/>
          </a:xfrm>
        </p:grpSpPr>
        <p:sp>
          <p:nvSpPr>
            <p:cNvPr id="34" name="Rectangle 8"/>
            <p:cNvSpPr>
              <a:spLocks/>
            </p:cNvSpPr>
            <p:nvPr/>
          </p:nvSpPr>
          <p:spPr bwMode="auto">
            <a:xfrm>
              <a:off x="432" y="202"/>
              <a:ext cx="3312" cy="2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1"/>
            <p:cNvSpPr>
              <a:spLocks/>
            </p:cNvSpPr>
            <p:nvPr/>
          </p:nvSpPr>
          <p:spPr bwMode="auto">
            <a:xfrm>
              <a:off x="-96" y="222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2496" y="203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3"/>
            <p:cNvSpPr>
              <a:spLocks/>
            </p:cNvSpPr>
            <p:nvPr/>
          </p:nvSpPr>
          <p:spPr bwMode="auto">
            <a:xfrm>
              <a:off x="432" y="0"/>
              <a:ext cx="3792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    j         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</p:grp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3351212" y="3827626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447800" y="3810000"/>
            <a:ext cx="1905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in s2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4724400" y="3810000"/>
            <a:ext cx="1981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not in s2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3352800" y="3810000"/>
            <a:ext cx="1371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599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Spring 2014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convert to a list b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 = list(s1)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initialize counters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b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b[0..i-1] in s2; b[j+1..n-1]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b[0..j] in s2; b[i+1..n-1]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convert b back to a string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" y="3581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11613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Spring 2014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convert to a list b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b = list(s1)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initialize counters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0</a:t>
            </a:r>
            <a:b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j = 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(b) - 1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b[0..i-1] in s2; b[j+1..n-1]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b[0..j] in s2; b[i+1..n-1]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convert b back to a string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0" y="3409890"/>
            <a:ext cx="5638800" cy="703263"/>
            <a:chOff x="96" y="0"/>
            <a:chExt cx="3552" cy="443"/>
          </a:xfrm>
        </p:grpSpPr>
        <p:sp>
          <p:nvSpPr>
            <p:cNvPr id="5" name="Rectangle 8"/>
            <p:cNvSpPr>
              <a:spLocks/>
            </p:cNvSpPr>
            <p:nvPr/>
          </p:nvSpPr>
          <p:spPr bwMode="auto">
            <a:xfrm>
              <a:off x="432" y="202"/>
              <a:ext cx="2736" cy="2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1"/>
            <p:cNvSpPr>
              <a:spLocks/>
            </p:cNvSpPr>
            <p:nvPr/>
          </p:nvSpPr>
          <p:spPr bwMode="auto">
            <a:xfrm>
              <a:off x="96" y="222"/>
              <a:ext cx="33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 err="1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063" y="203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3"/>
            <p:cNvSpPr>
              <a:spLocks/>
            </p:cNvSpPr>
            <p:nvPr/>
          </p:nvSpPr>
          <p:spPr bwMode="auto">
            <a:xfrm>
              <a:off x="432" y="0"/>
              <a:ext cx="32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j      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</p:grp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181600" y="3732316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3714690"/>
            <a:ext cx="1600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in s2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714690"/>
            <a:ext cx="1752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not in s2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714690"/>
            <a:ext cx="990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" y="3581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72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Spring 2014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convert to a list b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b = list(s1)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initialize counters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(b) - 1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b[0..i-1] in s2; b[j+1..n-1]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j != 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- 1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b[0..j] in s2; b[i+1..n-1]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convert b back to a string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0" y="3409890"/>
            <a:ext cx="5638800" cy="703263"/>
            <a:chOff x="96" y="0"/>
            <a:chExt cx="3552" cy="443"/>
          </a:xfrm>
        </p:grpSpPr>
        <p:sp>
          <p:nvSpPr>
            <p:cNvPr id="5" name="Rectangle 8"/>
            <p:cNvSpPr>
              <a:spLocks/>
            </p:cNvSpPr>
            <p:nvPr/>
          </p:nvSpPr>
          <p:spPr bwMode="auto">
            <a:xfrm>
              <a:off x="432" y="202"/>
              <a:ext cx="2736" cy="2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1"/>
            <p:cNvSpPr>
              <a:spLocks/>
            </p:cNvSpPr>
            <p:nvPr/>
          </p:nvSpPr>
          <p:spPr bwMode="auto">
            <a:xfrm>
              <a:off x="96" y="222"/>
              <a:ext cx="33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 err="1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063" y="203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3"/>
            <p:cNvSpPr>
              <a:spLocks/>
            </p:cNvSpPr>
            <p:nvPr/>
          </p:nvSpPr>
          <p:spPr bwMode="auto">
            <a:xfrm>
              <a:off x="432" y="0"/>
              <a:ext cx="32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j      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</p:grp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181600" y="3732316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3714690"/>
            <a:ext cx="1600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in s2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714690"/>
            <a:ext cx="1752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not in s2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714690"/>
            <a:ext cx="990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" y="3581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37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Spring 2014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convert to a list b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b = list(s1)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initialize counters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(b) - 1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b[0..i-1] in s2; b[j+1..n-1]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while j !=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- 1: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if b[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] in s2: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+ 1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else: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b[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], b[j] = b[j], b[</a:t>
            </a:r>
            <a:r>
              <a:rPr lang="en-US" sz="20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]   # Fancy swap syntax in python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j = j – 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b[0..j] in s2; b[i+1..n-1]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convert b back to a string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0" y="3409890"/>
            <a:ext cx="5638800" cy="703263"/>
            <a:chOff x="96" y="0"/>
            <a:chExt cx="3552" cy="443"/>
          </a:xfrm>
        </p:grpSpPr>
        <p:sp>
          <p:nvSpPr>
            <p:cNvPr id="5" name="Rectangle 8"/>
            <p:cNvSpPr>
              <a:spLocks/>
            </p:cNvSpPr>
            <p:nvPr/>
          </p:nvSpPr>
          <p:spPr bwMode="auto">
            <a:xfrm>
              <a:off x="432" y="202"/>
              <a:ext cx="2736" cy="2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1"/>
            <p:cNvSpPr>
              <a:spLocks/>
            </p:cNvSpPr>
            <p:nvPr/>
          </p:nvSpPr>
          <p:spPr bwMode="auto">
            <a:xfrm>
              <a:off x="96" y="222"/>
              <a:ext cx="33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 err="1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063" y="203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3"/>
            <p:cNvSpPr>
              <a:spLocks/>
            </p:cNvSpPr>
            <p:nvPr/>
          </p:nvSpPr>
          <p:spPr bwMode="auto">
            <a:xfrm>
              <a:off x="432" y="0"/>
              <a:ext cx="32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j      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</p:grp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181600" y="3732316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3714690"/>
            <a:ext cx="1600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in s2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714690"/>
            <a:ext cx="1752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not in s2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714690"/>
            <a:ext cx="990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" y="3581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85800" y="4648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85800" y="3962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2032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-84" charset="0"/>
              <a:buNone/>
            </a:pPr>
            <a:r>
              <a:rPr lang="en-US" dirty="0">
                <a:ea typeface="宋体" pitchFamily="-84" charset="-122"/>
              </a:rPr>
              <a:t>Suppose you are trying to implement the command</a:t>
            </a:r>
          </a:p>
          <a:p>
            <a:pPr marL="0" indent="0">
              <a:buFont typeface="Arial" pitchFamily="-84" charset="0"/>
              <a:buNone/>
            </a:pPr>
            <a:endParaRPr lang="en-US" dirty="0">
              <a:ea typeface="宋体" pitchFamily="-84" charset="-122"/>
            </a:endParaRPr>
          </a:p>
          <a:p>
            <a:pPr marL="0" indent="0">
              <a:buFont typeface="Arial" pitchFamily="-84" charset="0"/>
              <a:buNone/>
            </a:pPr>
            <a:r>
              <a:rPr lang="en-US" dirty="0">
                <a:ea typeface="宋体" pitchFamily="-84" charset="-122"/>
              </a:rPr>
              <a:t>     </a:t>
            </a:r>
            <a:r>
              <a:rPr lang="en-US" dirty="0">
                <a:solidFill>
                  <a:srgbClr val="800000"/>
                </a:solidFill>
                <a:ea typeface="宋体" pitchFamily="-84" charset="-122"/>
              </a:rPr>
              <a:t>Process </a:t>
            </a:r>
            <a:r>
              <a:rPr lang="en-US" dirty="0" err="1">
                <a:solidFill>
                  <a:srgbClr val="800000"/>
                </a:solidFill>
                <a:ea typeface="宋体" pitchFamily="-84" charset="-122"/>
              </a:rPr>
              <a:t>a..b</a:t>
            </a:r>
            <a:endParaRPr lang="en-US" dirty="0">
              <a:solidFill>
                <a:srgbClr val="800000"/>
              </a:solidFill>
              <a:ea typeface="宋体" pitchFamily="-84" charset="-122"/>
            </a:endParaRPr>
          </a:p>
          <a:p>
            <a:pPr marL="0" indent="0"/>
            <a:endParaRPr lang="en-US" dirty="0">
              <a:ea typeface="宋体" pitchFamily="-84" charset="-122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Write the command as a </a:t>
            </a:r>
            <a:r>
              <a:rPr lang="en-US" b="1" dirty="0" err="1">
                <a:solidFill>
                  <a:srgbClr val="800000"/>
                </a:solidFill>
                <a:ea typeface="宋体" pitchFamily="-84" charset="-122"/>
              </a:rPr>
              <a:t>postcondition</a:t>
            </a:r>
            <a:r>
              <a:rPr lang="en-US" dirty="0">
                <a:ea typeface="宋体" pitchFamily="-84" charset="-122"/>
              </a:rPr>
              <a:t>:</a:t>
            </a:r>
            <a:br>
              <a:rPr lang="en-US" dirty="0">
                <a:ea typeface="宋体" pitchFamily="-84" charset="-122"/>
              </a:rPr>
            </a:br>
            <a:br>
              <a:rPr lang="en-US" dirty="0">
                <a:ea typeface="宋体" pitchFamily="-84" charset="-122"/>
              </a:rPr>
            </a:br>
            <a:r>
              <a:rPr lang="en-US" dirty="0">
                <a:ea typeface="宋体" pitchFamily="-84" charset="-122"/>
              </a:rPr>
              <a:t>     post: </a:t>
            </a:r>
            <a:r>
              <a:rPr lang="en-US" dirty="0" err="1">
                <a:ea typeface="宋体" pitchFamily="-84" charset="-122"/>
              </a:rPr>
              <a:t>a..b</a:t>
            </a:r>
            <a:r>
              <a:rPr lang="en-US" dirty="0">
                <a:ea typeface="宋体" pitchFamily="-84" charset="-122"/>
              </a:rPr>
              <a:t> has been processed.</a:t>
            </a:r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Integer Loop (a)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Spring 2014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convert to a list b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b = list(s1)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initialize counters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0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000" dirty="0">
                <a:latin typeface="American Typewriter Condensed"/>
                <a:cs typeface="American Typewriter Condensed"/>
              </a:rPr>
              <a:t>(b) - 1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b[0..i-1] in s2; b[j+1..n-1]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!=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- 1: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] in s2: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 + 1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b[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], b[j] = b[j], b[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000" dirty="0">
                <a:latin typeface="American Typewriter Condensed"/>
                <a:cs typeface="American Typewriter Condensed"/>
              </a:rPr>
              <a:t>]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Fancy swap syntax in python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 – 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b[0..j] in s2; b[i+1..n-1] not in s2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convert b back to a string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result = ''.join(b)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048000" y="3409890"/>
            <a:ext cx="5638800" cy="703263"/>
            <a:chOff x="96" y="0"/>
            <a:chExt cx="3552" cy="443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2736" cy="2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96" y="222"/>
              <a:ext cx="33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 err="1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063" y="203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3"/>
            <p:cNvSpPr>
              <a:spLocks/>
            </p:cNvSpPr>
            <p:nvPr/>
          </p:nvSpPr>
          <p:spPr bwMode="auto">
            <a:xfrm>
              <a:off x="432" y="0"/>
              <a:ext cx="32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j      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</p:grp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181600" y="3732316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3714690"/>
            <a:ext cx="1600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in s2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172200" y="3714690"/>
            <a:ext cx="1752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Elts</a:t>
            </a: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not in s2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181600" y="3714690"/>
            <a:ext cx="9906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3581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85800" y="4648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85800" y="3962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811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Write body of a loop to satisfy a given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Fall 2013 (Final)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(Final)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Given an invariant with code, identify all errors.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(Prelim 2)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2013 (Final)</a:t>
            </a:r>
          </a:p>
          <a:p>
            <a:pPr>
              <a:lnSpc>
                <a:spcPct val="110000"/>
              </a:lnSpc>
            </a:pPr>
            <a:r>
              <a:rPr lang="en-US" dirty="0"/>
              <a:t>Given an example, rewrite it with new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8, Fall 2014 (Final)</a:t>
            </a:r>
          </a:p>
        </p:txBody>
      </p:sp>
    </p:spTree>
    <p:extLst>
      <p:ext uri="{BB962C8B-B14F-4D97-AF65-F5344CB8AC3E}">
        <p14:creationId xmlns:p14="http://schemas.microsoft.com/office/powerpoint/2010/main" val="762778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2014 Prelim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200" dirty="0">
                <a:latin typeface="American Typewriter Condensed"/>
                <a:cs typeface="American Typewriter Condensed"/>
              </a:rPr>
              <a:t>partition(b, z):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k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200" dirty="0">
                <a:latin typeface="American Typewriter Condensed"/>
                <a:cs typeface="American Typewriter Condensed"/>
              </a:rPr>
              <a:t>(b)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b[0..i-1]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200" dirty="0">
                <a:latin typeface="American Typewriter Condensed"/>
                <a:cs typeface="American Typewriter Condensed"/>
              </a:rPr>
              <a:t>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!= k: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200" dirty="0">
                <a:latin typeface="American Typewriter Condensed"/>
                <a:cs typeface="American Typewriter Condensed"/>
              </a:rPr>
              <a:t> b[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] &lt;= z: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+ 1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2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k = k–1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b[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], b[k] = b[k], b[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]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python swap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b[0..k-1]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return k </a:t>
            </a:r>
          </a:p>
          <a:p>
            <a:pPr marL="0" indent="0">
              <a:buNone/>
            </a:pPr>
            <a:endParaRPr lang="en-US" sz="22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3175000" y="1371600"/>
            <a:ext cx="5740400" cy="762000"/>
            <a:chOff x="128" y="0"/>
            <a:chExt cx="3616" cy="480"/>
          </a:xfrm>
        </p:grpSpPr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624" y="240"/>
              <a:ext cx="2640" cy="240"/>
              <a:chOff x="146" y="0"/>
              <a:chExt cx="2639" cy="240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 bwMode="auto">
              <a:xfrm>
                <a:off x="146" y="0"/>
                <a:ext cx="263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20"/>
              <p:cNvSpPr>
                <a:spLocks/>
              </p:cNvSpPr>
              <p:nvPr/>
            </p:nvSpPr>
            <p:spPr bwMode="auto">
              <a:xfrm>
                <a:off x="146" y="23"/>
                <a:ext cx="1008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z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16" name="Rectangle 12"/>
            <p:cNvSpPr>
              <a:spLocks/>
            </p:cNvSpPr>
            <p:nvPr/>
          </p:nvSpPr>
          <p:spPr bwMode="auto">
            <a:xfrm>
              <a:off x="480" y="0"/>
              <a:ext cx="326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</a:t>
              </a:r>
              <a:r>
                <a:rPr lang="en-US" sz="2000" dirty="0" err="1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k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128" y="256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631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Rectangle 21"/>
          <p:cNvSpPr>
            <a:spLocks/>
          </p:cNvSpPr>
          <p:nvPr/>
        </p:nvSpPr>
        <p:spPr bwMode="auto">
          <a:xfrm>
            <a:off x="6553200" y="1801435"/>
            <a:ext cx="1600645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z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5562600" y="1800980"/>
            <a:ext cx="9906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09990" y="33528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990600" y="4572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990600" y="3810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1075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2014 Prelim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200" dirty="0">
                <a:latin typeface="American Typewriter Condensed"/>
                <a:cs typeface="American Typewriter Condensed"/>
              </a:rPr>
              <a:t>partition(b, z):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1     </a:t>
            </a:r>
            <a:r>
              <a:rPr lang="en-US" sz="22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2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0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k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200" dirty="0">
                <a:latin typeface="American Typewriter Condensed"/>
                <a:cs typeface="American Typewriter Condensed"/>
              </a:rPr>
              <a:t>(b)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b[0..i-1]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200" dirty="0">
                <a:latin typeface="American Typewriter Condensed"/>
                <a:cs typeface="American Typewriter Condensed"/>
              </a:rPr>
              <a:t>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!= k: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200" dirty="0">
                <a:latin typeface="American Typewriter Condensed"/>
                <a:cs typeface="American Typewriter Condensed"/>
              </a:rPr>
              <a:t> b[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] &lt;= z: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+ 1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2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k = k–1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b[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], b[k] = b[k], b[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]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python swap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b[0..k-1]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return k </a:t>
            </a:r>
          </a:p>
          <a:p>
            <a:pPr marL="0" indent="0">
              <a:buNone/>
            </a:pPr>
            <a:endParaRPr lang="en-US" sz="2200" dirty="0">
              <a:latin typeface="American Typewriter Condensed"/>
              <a:cs typeface="American Typewriter Condensed"/>
            </a:endParaRPr>
          </a:p>
        </p:txBody>
      </p:sp>
      <p:sp>
        <p:nvSpPr>
          <p:cNvPr id="14" name="Multiply 13"/>
          <p:cNvSpPr/>
          <p:nvPr/>
        </p:nvSpPr>
        <p:spPr bwMode="auto">
          <a:xfrm>
            <a:off x="457200" y="1752600"/>
            <a:ext cx="9144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3175000" y="1371600"/>
            <a:ext cx="5740400" cy="762000"/>
            <a:chOff x="128" y="0"/>
            <a:chExt cx="3616" cy="480"/>
          </a:xfrm>
        </p:grpSpPr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624" y="240"/>
              <a:ext cx="2640" cy="240"/>
              <a:chOff x="146" y="0"/>
              <a:chExt cx="2639" cy="240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 bwMode="auto">
              <a:xfrm>
                <a:off x="146" y="0"/>
                <a:ext cx="263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21"/>
              <p:cNvSpPr>
                <a:spLocks/>
              </p:cNvSpPr>
              <p:nvPr/>
            </p:nvSpPr>
            <p:spPr bwMode="auto">
              <a:xfrm>
                <a:off x="146" y="23"/>
                <a:ext cx="1008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z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17" name="Rectangle 12"/>
            <p:cNvSpPr>
              <a:spLocks/>
            </p:cNvSpPr>
            <p:nvPr/>
          </p:nvSpPr>
          <p:spPr bwMode="auto">
            <a:xfrm>
              <a:off x="480" y="0"/>
              <a:ext cx="326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   </a:t>
              </a:r>
              <a:r>
                <a:rPr lang="en-US" sz="2000" dirty="0" err="1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k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  <p:sp>
          <p:nvSpPr>
            <p:cNvPr id="18" name="Rectangle 13"/>
            <p:cNvSpPr>
              <a:spLocks/>
            </p:cNvSpPr>
            <p:nvPr/>
          </p:nvSpPr>
          <p:spPr bwMode="auto">
            <a:xfrm>
              <a:off x="128" y="256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1631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Rectangle 22"/>
          <p:cNvSpPr>
            <a:spLocks/>
          </p:cNvSpPr>
          <p:nvPr/>
        </p:nvSpPr>
        <p:spPr bwMode="auto">
          <a:xfrm>
            <a:off x="6553200" y="1801435"/>
            <a:ext cx="1600645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z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24" name="Rectangle 23"/>
          <p:cNvSpPr>
            <a:spLocks/>
          </p:cNvSpPr>
          <p:nvPr/>
        </p:nvSpPr>
        <p:spPr bwMode="auto">
          <a:xfrm>
            <a:off x="5562600" y="1800980"/>
            <a:ext cx="9906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709990" y="33528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990600" y="4572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990600" y="3810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117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2014 Prelim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200" dirty="0">
                <a:latin typeface="American Typewriter Condensed"/>
                <a:cs typeface="American Typewriter Condensed"/>
              </a:rPr>
              <a:t>partition(b, z):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-1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k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200" dirty="0">
                <a:latin typeface="American Typewriter Condensed"/>
                <a:cs typeface="American Typewriter Condensed"/>
              </a:rPr>
              <a:t>(b)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b[0..i]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200" dirty="0">
                <a:latin typeface="American Typewriter Condensed"/>
                <a:cs typeface="American Typewriter Condensed"/>
              </a:rPr>
              <a:t>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!= k: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200" dirty="0">
                <a:latin typeface="American Typewriter Condensed"/>
                <a:cs typeface="American Typewriter Condensed"/>
              </a:rPr>
              <a:t> b[i+1] &lt;= z: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+ 1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2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b[i+1], b[k–1] = b[k–1], b[i+1]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python swap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k = k–1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b[0..k-1]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return k </a:t>
            </a:r>
          </a:p>
          <a:p>
            <a:pPr marL="0" indent="0">
              <a:buNone/>
            </a:pPr>
            <a:endParaRPr lang="en-US" sz="22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175000" y="1371600"/>
            <a:ext cx="5740400" cy="762000"/>
            <a:chOff x="128" y="0"/>
            <a:chExt cx="3616" cy="48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24" y="240"/>
              <a:ext cx="2640" cy="240"/>
              <a:chOff x="146" y="0"/>
              <a:chExt cx="2639" cy="240"/>
            </a:xfrm>
          </p:grpSpPr>
          <p:sp>
            <p:nvSpPr>
              <p:cNvPr id="10" name="Rectangle 9"/>
              <p:cNvSpPr>
                <a:spLocks/>
              </p:cNvSpPr>
              <p:nvPr/>
            </p:nvSpPr>
            <p:spPr bwMode="auto">
              <a:xfrm>
                <a:off x="146" y="0"/>
                <a:ext cx="263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>
                <a:spLocks/>
              </p:cNvSpPr>
              <p:nvPr/>
            </p:nvSpPr>
            <p:spPr bwMode="auto">
              <a:xfrm>
                <a:off x="146" y="23"/>
                <a:ext cx="1008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z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6" name="Rectangle 12"/>
            <p:cNvSpPr>
              <a:spLocks/>
            </p:cNvSpPr>
            <p:nvPr/>
          </p:nvSpPr>
          <p:spPr bwMode="auto">
            <a:xfrm>
              <a:off x="480" y="0"/>
              <a:ext cx="326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</a:t>
              </a:r>
              <a:r>
                <a:rPr lang="en-US" sz="2000" dirty="0" err="1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   k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  <p:sp>
          <p:nvSpPr>
            <p:cNvPr id="7" name="Rectangle 13"/>
            <p:cNvSpPr>
              <a:spLocks/>
            </p:cNvSpPr>
            <p:nvPr/>
          </p:nvSpPr>
          <p:spPr bwMode="auto">
            <a:xfrm>
              <a:off x="128" y="256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1631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/>
          </p:cNvSpPr>
          <p:nvPr/>
        </p:nvSpPr>
        <p:spPr bwMode="auto">
          <a:xfrm>
            <a:off x="6553200" y="1801435"/>
            <a:ext cx="1600645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z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5562600" y="1800980"/>
            <a:ext cx="9906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09990" y="33528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990600" y="4572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990600" y="3810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941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2014 Prelim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200" dirty="0">
                <a:latin typeface="American Typewriter Condensed"/>
                <a:cs typeface="American Typewriter Condensed"/>
              </a:rPr>
              <a:t>partition(b, z):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-1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k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200" dirty="0">
                <a:latin typeface="American Typewriter Condensed"/>
                <a:cs typeface="American Typewriter Condensed"/>
              </a:rPr>
              <a:t>(b)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b[0..i]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200" dirty="0">
                <a:latin typeface="American Typewriter Condensed"/>
                <a:cs typeface="American Typewriter Condensed"/>
              </a:rPr>
              <a:t>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!= k:  </a:t>
            </a:r>
            <a:r>
              <a:rPr lang="en-US" sz="22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2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!= k–1: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200" dirty="0">
                <a:latin typeface="American Typewriter Condensed"/>
                <a:cs typeface="American Typewriter Condensed"/>
              </a:rPr>
              <a:t> b[i+1] &lt;= z: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= </a:t>
            </a:r>
            <a:r>
              <a:rPr lang="en-US" sz="22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200" dirty="0">
                <a:latin typeface="American Typewriter Condensed"/>
                <a:cs typeface="American Typewriter Condensed"/>
              </a:rPr>
              <a:t> + 1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2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b[i+1], b[k–1] = b[k–1], b[i+1]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python swap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        k = k–1 </a:t>
            </a:r>
            <a:endParaRPr lang="en-US" sz="2200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</a:t>
            </a:r>
            <a:r>
              <a:rPr lang="en-US" sz="22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b[0..k-1] &lt;= z and b[k..] &gt; z </a:t>
            </a:r>
          </a:p>
          <a:p>
            <a:pPr marL="0" indent="0">
              <a:buNone/>
            </a:pPr>
            <a:r>
              <a:rPr lang="en-US" sz="2200" dirty="0">
                <a:latin typeface="American Typewriter Condensed"/>
                <a:cs typeface="American Typewriter Condensed"/>
              </a:rPr>
              <a:t>    return k </a:t>
            </a:r>
          </a:p>
          <a:p>
            <a:pPr marL="0" indent="0">
              <a:buNone/>
            </a:pPr>
            <a:endParaRPr lang="en-US" sz="22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175000" y="1371600"/>
            <a:ext cx="5740400" cy="762000"/>
            <a:chOff x="128" y="0"/>
            <a:chExt cx="3616" cy="48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24" y="240"/>
              <a:ext cx="2640" cy="240"/>
              <a:chOff x="146" y="0"/>
              <a:chExt cx="2639" cy="240"/>
            </a:xfrm>
          </p:grpSpPr>
          <p:sp>
            <p:nvSpPr>
              <p:cNvPr id="10" name="Rectangle 9"/>
              <p:cNvSpPr>
                <a:spLocks/>
              </p:cNvSpPr>
              <p:nvPr/>
            </p:nvSpPr>
            <p:spPr bwMode="auto">
              <a:xfrm>
                <a:off x="146" y="0"/>
                <a:ext cx="263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>
                <a:spLocks/>
              </p:cNvSpPr>
              <p:nvPr/>
            </p:nvSpPr>
            <p:spPr bwMode="auto">
              <a:xfrm>
                <a:off x="146" y="23"/>
                <a:ext cx="1008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z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6" name="Rectangle 12"/>
            <p:cNvSpPr>
              <a:spLocks/>
            </p:cNvSpPr>
            <p:nvPr/>
          </p:nvSpPr>
          <p:spPr bwMode="auto">
            <a:xfrm>
              <a:off x="480" y="0"/>
              <a:ext cx="326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  </a:t>
              </a:r>
              <a:r>
                <a:rPr lang="en-US" sz="2000" dirty="0" err="1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   k                        </a:t>
              </a:r>
              <a:r>
                <a:rPr lang="en-US" sz="2000" dirty="0" err="1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len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(b)</a:t>
              </a:r>
            </a:p>
          </p:txBody>
        </p:sp>
        <p:sp>
          <p:nvSpPr>
            <p:cNvPr id="7" name="Rectangle 13"/>
            <p:cNvSpPr>
              <a:spLocks/>
            </p:cNvSpPr>
            <p:nvPr/>
          </p:nvSpPr>
          <p:spPr bwMode="auto">
            <a:xfrm>
              <a:off x="128" y="256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b="1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1631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/>
          </p:cNvSpPr>
          <p:nvPr/>
        </p:nvSpPr>
        <p:spPr bwMode="auto">
          <a:xfrm>
            <a:off x="6553200" y="1801435"/>
            <a:ext cx="1600645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z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5562600" y="1800980"/>
            <a:ext cx="9906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4" name="Multiply 13"/>
          <p:cNvSpPr/>
          <p:nvPr/>
        </p:nvSpPr>
        <p:spPr bwMode="auto">
          <a:xfrm>
            <a:off x="1143000" y="2971800"/>
            <a:ext cx="9144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9990" y="33528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990600" y="4572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90600" y="3810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690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num_space_runs</a:t>
            </a:r>
            <a:r>
              <a:rPr lang="en-US" sz="2400" dirty="0">
                <a:latin typeface="American Typewriter Condensed"/>
                <a:cs typeface="American Typewriter Condensed"/>
              </a:rPr>
              <a:t>(s):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"""The number of runs of spaces in the string s.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Examples: ' a f g ' is 4 'a f g' is 2 ' a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bc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d' is 3.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(s) &gt;= 1"""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1</a:t>
            </a:r>
            <a:br>
              <a:rPr lang="en-US" sz="2400" dirty="0"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n = 1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s[0] == ' '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400" dirty="0">
                <a:latin typeface="American Typewriter Condensed"/>
                <a:cs typeface="American Typewriter Condensed"/>
              </a:rPr>
              <a:t> 0</a:t>
            </a:r>
            <a:br>
              <a:rPr lang="en-US" sz="2400" dirty="0"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4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s[0..i] contains n runs of spaces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!=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latin typeface="American Typewriter Condensed"/>
                <a:cs typeface="American Typewriter Condensed"/>
              </a:rPr>
              <a:t>(s):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] == ' ' and s[i-1] != ' ':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    n = n+1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i+1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# post: s[0..len(s)-1] contains n runs of spaces return 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400" dirty="0">
                <a:latin typeface="American Typewriter Condensed"/>
                <a:cs typeface="American Typewriter Condensed"/>
              </a:rPr>
              <a:t> n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37810" y="41910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1479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75068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num_space_runs</a:t>
            </a:r>
            <a:r>
              <a:rPr lang="en-US" sz="2400" dirty="0">
                <a:latin typeface="American Typewriter Condensed"/>
                <a:cs typeface="American Typewriter Condensed"/>
              </a:rPr>
              <a:t>(s):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"""The number of runs of spaces in the string s.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Examples: ' a f g ' is 4 'a f g' is 2 ' a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bc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d' is 3.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(s) &gt;= 1"""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1   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0</a:t>
            </a:r>
            <a:b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n = 1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s[0] == ' '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400" dirty="0">
                <a:latin typeface="American Typewriter Condensed"/>
                <a:cs typeface="American Typewriter Condensed"/>
              </a:rPr>
              <a:t> 0</a:t>
            </a:r>
            <a:br>
              <a:rPr lang="en-US" sz="2400" dirty="0"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4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s[0..i] contains n runs of spaces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!=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latin typeface="American Typewriter Condensed"/>
                <a:cs typeface="American Typewriter Condensed"/>
              </a:rPr>
              <a:t>(s):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] == ' ' and s[i-1] != ' ':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    n = n+1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i+1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# post: s[0..len(s)-1] contains n runs of spaces return 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400" dirty="0">
                <a:latin typeface="American Typewriter Condensed"/>
                <a:cs typeface="American Typewriter Condensed"/>
              </a:rPr>
              <a:t> n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37810" y="41910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1479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Multiply 6"/>
          <p:cNvSpPr/>
          <p:nvPr/>
        </p:nvSpPr>
        <p:spPr bwMode="auto">
          <a:xfrm>
            <a:off x="533400" y="2743200"/>
            <a:ext cx="9144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367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num_space_runs</a:t>
            </a:r>
            <a:r>
              <a:rPr lang="en-US" sz="2400" dirty="0">
                <a:latin typeface="American Typewriter Condensed"/>
                <a:cs typeface="American Typewriter Condensed"/>
              </a:rPr>
              <a:t>(s):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"""The number of runs of spaces in the string s.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Examples: ' a f g ' is 4 'a f g' is 2 ' a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bc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d' is 3.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(s) &gt;= 1"""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1   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0</a:t>
            </a:r>
            <a:b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n = 1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s[0] == ' '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400" dirty="0">
                <a:latin typeface="American Typewriter Condensed"/>
                <a:cs typeface="American Typewriter Condensed"/>
              </a:rPr>
              <a:t> 0</a:t>
            </a:r>
            <a:br>
              <a:rPr lang="en-US" sz="2400" dirty="0"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4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s[0..i] contains n runs of spaces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!=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latin typeface="American Typewriter Condensed"/>
                <a:cs typeface="American Typewriter Condensed"/>
              </a:rPr>
              <a:t>(s): 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!=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(s)–1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] == ' ' and s[i-1] != ' ': </a:t>
            </a:r>
            <a:endParaRPr lang="en-US" sz="2400" b="1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    n = n+1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i+1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# post: s[0..len(s)-1] contains n runs of spaces return 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400" dirty="0">
                <a:latin typeface="American Typewriter Condensed"/>
                <a:cs typeface="American Typewriter Condensed"/>
              </a:rPr>
              <a:t> n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37810" y="41910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1479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Multiply 6"/>
          <p:cNvSpPr/>
          <p:nvPr/>
        </p:nvSpPr>
        <p:spPr bwMode="auto">
          <a:xfrm>
            <a:off x="533400" y="2743200"/>
            <a:ext cx="9144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1066800" y="3810000"/>
            <a:ext cx="17526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18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6, Spring 2013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num_space_runs</a:t>
            </a:r>
            <a:r>
              <a:rPr lang="en-US" sz="2400" dirty="0">
                <a:latin typeface="American Typewriter Condensed"/>
                <a:cs typeface="American Typewriter Condensed"/>
              </a:rPr>
              <a:t>(s):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"""The number of runs of spaces in the string s.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Examples: ' a f g ' is 4 'a f g' is 2 ' a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bc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d' is 3. 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(s) &gt;= 1"""</a:t>
            </a:r>
            <a:b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1   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0</a:t>
            </a:r>
            <a:b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n = 1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s[0] == ' '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400" dirty="0">
                <a:latin typeface="American Typewriter Condensed"/>
                <a:cs typeface="American Typewriter Condensed"/>
              </a:rPr>
              <a:t> 0</a:t>
            </a:r>
            <a:br>
              <a:rPr lang="en-US" sz="2400" dirty="0">
                <a:latin typeface="American Typewriter Condensed"/>
                <a:cs typeface="American Typewriter Condensed"/>
              </a:rPr>
            </a:b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4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s[0..i] contains n runs of spaces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!=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2400" dirty="0">
                <a:latin typeface="American Typewriter Condensed"/>
                <a:cs typeface="American Typewriter Condensed"/>
              </a:rPr>
              <a:t>(s): 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!=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(s)–1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400" dirty="0">
                <a:latin typeface="American Typewriter Condensed"/>
                <a:cs typeface="American Typewriter Condensed"/>
              </a:rPr>
              <a:t> s[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] == ' ' and s[i-1] != ' ':  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s[i+1] == ' ' and s[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] != ' ':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    n = n+1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2400" dirty="0">
                <a:latin typeface="American Typewriter Condensed"/>
                <a:cs typeface="American Typewriter Condensed"/>
              </a:rPr>
              <a:t> = i+1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# post: s[0..len(s)-1] contains n runs of spaces return 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400" dirty="0">
                <a:latin typeface="American Typewriter Condensed"/>
                <a:cs typeface="American Typewriter Condensed"/>
              </a:rPr>
              <a:t> n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17526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37810" y="41910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1479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Multiply 6"/>
          <p:cNvSpPr/>
          <p:nvPr/>
        </p:nvSpPr>
        <p:spPr bwMode="auto">
          <a:xfrm>
            <a:off x="533400" y="2743200"/>
            <a:ext cx="9144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228600" y="4191000"/>
            <a:ext cx="49530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1066800" y="3810000"/>
            <a:ext cx="1752600" cy="381000"/>
          </a:xfrm>
          <a:prstGeom prst="mathMultiply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5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Set-up using for: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endParaRPr lang="en-US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>
              <a:buNone/>
            </a:pP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for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range(a,b+1):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# Process k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processed.</a:t>
            </a:r>
            <a:endParaRPr lang="zh-CN" altLang="en-US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>
              <a:buFont typeface="Arial" pitchFamily="-84" charset="0"/>
              <a:buNone/>
            </a:pPr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Integer Loop (b)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Write body of a loop to satisfy a given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Fall 2013 (Final)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(Final)</a:t>
            </a:r>
          </a:p>
          <a:p>
            <a:pPr>
              <a:lnSpc>
                <a:spcPct val="110000"/>
              </a:lnSpc>
            </a:pPr>
            <a:r>
              <a:rPr lang="en-US" dirty="0"/>
              <a:t>Given an invariant with code, identify all errors.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2014 (Prelim 2)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6, Spring 2013 (Final)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Given an example, rewrite it with new invariant.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Problem 8, Fall 2014 (Final)</a:t>
            </a:r>
          </a:p>
        </p:txBody>
      </p:sp>
    </p:spTree>
    <p:extLst>
      <p:ext uri="{BB962C8B-B14F-4D97-AF65-F5344CB8AC3E}">
        <p14:creationId xmlns:p14="http://schemas.microsoft.com/office/powerpoint/2010/main" val="27913589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b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q =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b[q+1..k]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n-US" sz="2000" dirty="0">
                <a:latin typeface="American Typewriter Condensed"/>
                <a:cs typeface="American Typewriter Condensed"/>
              </a:rPr>
            </a:b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6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b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q =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b[q+1..k]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n-US" sz="2000" dirty="0">
                <a:latin typeface="American Typewriter Condensed"/>
                <a:cs typeface="American Typewriter Condensed"/>
              </a:rPr>
            </a:b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4927600" y="5410200"/>
            <a:ext cx="3759200" cy="762000"/>
            <a:chOff x="128" y="0"/>
            <a:chExt cx="2368" cy="480"/>
          </a:xfrm>
        </p:grpSpPr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37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33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q             k</a:t>
              </a:r>
            </a:p>
          </p:txBody>
        </p:sp>
        <p:sp>
          <p:nvSpPr>
            <p:cNvPr id="34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le 10"/>
          <p:cNvSpPr>
            <a:spLocks/>
          </p:cNvSpPr>
          <p:nvPr/>
        </p:nvSpPr>
        <p:spPr bwMode="auto">
          <a:xfrm>
            <a:off x="66294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0" name="Rectangle 10"/>
          <p:cNvSpPr>
            <a:spLocks/>
          </p:cNvSpPr>
          <p:nvPr/>
        </p:nvSpPr>
        <p:spPr bwMode="auto">
          <a:xfrm>
            <a:off x="70104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41" name="Rectangle 10"/>
          <p:cNvSpPr>
            <a:spLocks/>
          </p:cNvSpPr>
          <p:nvPr/>
        </p:nvSpPr>
        <p:spPr bwMode="auto">
          <a:xfrm>
            <a:off x="76962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76946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161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</a:t>
            </a:r>
            <a:b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q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k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b[q+1..k]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j &lt; q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n-US" sz="2000" dirty="0">
                <a:latin typeface="American Typewriter Condensed"/>
                <a:cs typeface="American Typewriter Condensed"/>
              </a:rPr>
            </a:b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4927600" y="5410200"/>
            <a:ext cx="3759200" cy="762000"/>
            <a:chOff x="128" y="0"/>
            <a:chExt cx="2368" cy="480"/>
          </a:xfrm>
        </p:grpSpPr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37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33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q             k</a:t>
              </a:r>
            </a:p>
          </p:txBody>
        </p:sp>
        <p:sp>
          <p:nvSpPr>
            <p:cNvPr id="34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le 10"/>
          <p:cNvSpPr>
            <a:spLocks/>
          </p:cNvSpPr>
          <p:nvPr/>
        </p:nvSpPr>
        <p:spPr bwMode="auto">
          <a:xfrm>
            <a:off x="66294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0" name="Rectangle 10"/>
          <p:cNvSpPr>
            <a:spLocks/>
          </p:cNvSpPr>
          <p:nvPr/>
        </p:nvSpPr>
        <p:spPr bwMode="auto">
          <a:xfrm>
            <a:off x="70104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41" name="Rectangle 10"/>
          <p:cNvSpPr>
            <a:spLocks/>
          </p:cNvSpPr>
          <p:nvPr/>
        </p:nvSpPr>
        <p:spPr bwMode="auto">
          <a:xfrm>
            <a:off x="76962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76946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21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</a:t>
            </a:r>
            <a:b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q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k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b[q+1..k]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j &lt; q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b[j+1] and b[q]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q=q–1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4927600" y="5410200"/>
            <a:ext cx="3759200" cy="762000"/>
            <a:chOff x="128" y="0"/>
            <a:chExt cx="2368" cy="480"/>
          </a:xfrm>
        </p:grpSpPr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37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33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q             k</a:t>
              </a:r>
            </a:p>
          </p:txBody>
        </p:sp>
        <p:sp>
          <p:nvSpPr>
            <p:cNvPr id="34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le 10"/>
          <p:cNvSpPr>
            <a:spLocks/>
          </p:cNvSpPr>
          <p:nvPr/>
        </p:nvSpPr>
        <p:spPr bwMode="auto">
          <a:xfrm>
            <a:off x="66294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0" name="Rectangle 10"/>
          <p:cNvSpPr>
            <a:spLocks/>
          </p:cNvSpPr>
          <p:nvPr/>
        </p:nvSpPr>
        <p:spPr bwMode="auto">
          <a:xfrm>
            <a:off x="70104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41" name="Rectangle 10"/>
          <p:cNvSpPr>
            <a:spLocks/>
          </p:cNvSpPr>
          <p:nvPr/>
        </p:nvSpPr>
        <p:spPr bwMode="auto">
          <a:xfrm>
            <a:off x="76962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76946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0292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0292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110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</a:t>
            </a: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m =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b[j+1..m]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366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</a:t>
            </a: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m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b[j+1..m]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4927600" y="5410200"/>
            <a:ext cx="3759200" cy="762000"/>
            <a:chOff x="128" y="0"/>
            <a:chExt cx="2368" cy="480"/>
          </a:xfrm>
        </p:grpSpPr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37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33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j             m         k</a:t>
              </a:r>
            </a:p>
          </p:txBody>
        </p:sp>
        <p:sp>
          <p:nvSpPr>
            <p:cNvPr id="34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le 10"/>
          <p:cNvSpPr>
            <a:spLocks/>
          </p:cNvSpPr>
          <p:nvPr/>
        </p:nvSpPr>
        <p:spPr bwMode="auto">
          <a:xfrm>
            <a:off x="66294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1" name="Rectangle 10"/>
          <p:cNvSpPr>
            <a:spLocks/>
          </p:cNvSpPr>
          <p:nvPr/>
        </p:nvSpPr>
        <p:spPr bwMode="auto">
          <a:xfrm>
            <a:off x="70104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7924800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10"/>
          <p:cNvSpPr>
            <a:spLocks/>
          </p:cNvSpPr>
          <p:nvPr/>
        </p:nvSpPr>
        <p:spPr bwMode="auto">
          <a:xfrm>
            <a:off x="7924800" y="582427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25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</a:t>
            </a: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m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b[j+1..m]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m &lt; k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</a:t>
            </a:r>
            <a:endParaRPr lang="en-US" sz="2000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6"/>
          <p:cNvGrpSpPr>
            <a:grpSpLocks/>
          </p:cNvGrpSpPr>
          <p:nvPr/>
        </p:nvGrpSpPr>
        <p:grpSpPr bwMode="auto">
          <a:xfrm>
            <a:off x="4927600" y="5410200"/>
            <a:ext cx="3759200" cy="762000"/>
            <a:chOff x="128" y="0"/>
            <a:chExt cx="2368" cy="480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55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47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j             m         k</a:t>
              </a:r>
            </a:p>
          </p:txBody>
        </p:sp>
        <p:sp>
          <p:nvSpPr>
            <p:cNvPr id="4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Rectangle 10"/>
          <p:cNvSpPr>
            <a:spLocks/>
          </p:cNvSpPr>
          <p:nvPr/>
        </p:nvSpPr>
        <p:spPr bwMode="auto">
          <a:xfrm>
            <a:off x="66294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58" name="Rectangle 10"/>
          <p:cNvSpPr>
            <a:spLocks/>
          </p:cNvSpPr>
          <p:nvPr/>
        </p:nvSpPr>
        <p:spPr bwMode="auto">
          <a:xfrm>
            <a:off x="70104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7924800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0"/>
          <p:cNvSpPr>
            <a:spLocks/>
          </p:cNvSpPr>
          <p:nvPr/>
        </p:nvSpPr>
        <p:spPr bwMode="auto">
          <a:xfrm>
            <a:off x="7924800" y="582427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99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j = 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t = k+1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t..k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j &lt; t–1: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b[j] and b[j+1]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j = j+1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b[j+1] and b[t-1]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t=t–1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invariant true at start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</a:t>
            </a:r>
            <a:r>
              <a:rPr lang="en-US" sz="2000" dirty="0">
                <a:latin typeface="American Typewriter Condensed"/>
                <a:cs typeface="American Typewriter Condensed"/>
              </a:rPr>
              <a:t>j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m 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h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: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b[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–1] &lt;= x = b[j] &lt;= b[j+1..m]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m &lt; k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>
                <a:latin typeface="American Typewriter Condensed"/>
                <a:cs typeface="American Typewriter Condensed"/>
              </a:rPr>
              <a:t> b[m+1] &lt;= b[j]: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b[j] and b[m+1]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swap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b[j+1] and b[m+1]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m = m+1; j=j+1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else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m = m+1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post: b[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h..j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–1] &lt;= x = b[j] &lt;= b[j+1..k] </a:t>
            </a:r>
          </a:p>
          <a:p>
            <a:endParaRPr lang="en-US" sz="20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" y="5410200"/>
            <a:ext cx="3759200" cy="762000"/>
            <a:chOff x="128" y="0"/>
            <a:chExt cx="2368" cy="48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12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8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j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t          k</a:t>
              </a:r>
            </a:p>
          </p:txBody>
        </p:sp>
        <p:sp>
          <p:nvSpPr>
            <p:cNvPr id="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/>
          </p:cNvSpPr>
          <p:nvPr/>
        </p:nvSpPr>
        <p:spPr bwMode="auto">
          <a:xfrm>
            <a:off x="20828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6" name="Rectangle 10"/>
          <p:cNvSpPr>
            <a:spLocks/>
          </p:cNvSpPr>
          <p:nvPr/>
        </p:nvSpPr>
        <p:spPr bwMode="auto">
          <a:xfrm>
            <a:off x="2463800" y="583111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31496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148012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172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5800" y="32766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800" y="4267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029200" y="4572000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6"/>
          <p:cNvGrpSpPr>
            <a:grpSpLocks/>
          </p:cNvGrpSpPr>
          <p:nvPr/>
        </p:nvGrpSpPr>
        <p:grpSpPr bwMode="auto">
          <a:xfrm>
            <a:off x="4927600" y="5410200"/>
            <a:ext cx="3759200" cy="762000"/>
            <a:chOff x="128" y="0"/>
            <a:chExt cx="2368" cy="480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624" y="240"/>
              <a:ext cx="1824" cy="240"/>
              <a:chOff x="146" y="0"/>
              <a:chExt cx="1823" cy="240"/>
            </a:xfrm>
          </p:grpSpPr>
          <p:sp>
            <p:nvSpPr>
              <p:cNvPr id="55" name="Rectangle 9"/>
              <p:cNvSpPr>
                <a:spLocks/>
              </p:cNvSpPr>
              <p:nvPr/>
            </p:nvSpPr>
            <p:spPr bwMode="auto">
              <a:xfrm>
                <a:off x="146" y="0"/>
                <a:ext cx="1823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10"/>
              <p:cNvSpPr>
                <a:spLocks/>
              </p:cNvSpPr>
              <p:nvPr/>
            </p:nvSpPr>
            <p:spPr bwMode="auto">
              <a:xfrm>
                <a:off x="146" y="23"/>
                <a:ext cx="576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 algn="ctr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&lt;=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47" name="Rectangle 12"/>
            <p:cNvSpPr>
              <a:spLocks/>
            </p:cNvSpPr>
            <p:nvPr/>
          </p:nvSpPr>
          <p:spPr bwMode="auto">
            <a:xfrm>
              <a:off x="480" y="0"/>
              <a:ext cx="201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j             m         k</a:t>
              </a:r>
            </a:p>
          </p:txBody>
        </p:sp>
        <p:sp>
          <p:nvSpPr>
            <p:cNvPr id="49" name="Rectangle 13"/>
            <p:cNvSpPr>
              <a:spLocks/>
            </p:cNvSpPr>
            <p:nvPr/>
          </p:nvSpPr>
          <p:spPr bwMode="auto">
            <a:xfrm>
              <a:off x="128" y="262"/>
              <a:ext cx="54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b</a:t>
              </a:r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1440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>
              <a:off x="1199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Rectangle 10"/>
          <p:cNvSpPr>
            <a:spLocks/>
          </p:cNvSpPr>
          <p:nvPr/>
        </p:nvSpPr>
        <p:spPr bwMode="auto">
          <a:xfrm>
            <a:off x="6629400" y="5831115"/>
            <a:ext cx="3810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58" name="Rectangle 10"/>
          <p:cNvSpPr>
            <a:spLocks/>
          </p:cNvSpPr>
          <p:nvPr/>
        </p:nvSpPr>
        <p:spPr bwMode="auto">
          <a:xfrm>
            <a:off x="7010400" y="5827485"/>
            <a:ext cx="914654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&gt;= </a:t>
            </a:r>
            <a:r>
              <a:rPr lang="en-US" sz="2000" b="1" dirty="0">
                <a:solidFill>
                  <a:srgbClr val="8B008C"/>
                </a:solidFill>
                <a:ea typeface="Times" pitchFamily="-84" charset="0"/>
                <a:cs typeface="Times" pitchFamily="-84" charset="0"/>
              </a:rPr>
              <a:t>x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7924800" y="57912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0"/>
          <p:cNvSpPr>
            <a:spLocks/>
          </p:cNvSpPr>
          <p:nvPr/>
        </p:nvSpPr>
        <p:spPr bwMode="auto">
          <a:xfrm>
            <a:off x="7924800" y="5824275"/>
            <a:ext cx="685800" cy="307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 anchor="ctr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760685" y="2895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029200" y="32766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073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Questions?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29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Set-up using while:</a:t>
            </a:r>
            <a:br>
              <a:rPr lang="en-US" dirty="0">
                <a:ea typeface="宋体" pitchFamily="-84" charset="-122"/>
              </a:rPr>
            </a:br>
            <a:r>
              <a:rPr lang="en-US" dirty="0">
                <a:ea typeface="宋体" pitchFamily="-84" charset="-122"/>
              </a:rPr>
              <a:t>  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</a:p>
          <a:p>
            <a:pPr>
              <a:buNone/>
            </a:pP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</a:endParaRPr>
          </a:p>
          <a:p>
            <a:pPr>
              <a:buFont typeface="Arial" pitchFamily="-84" charset="0"/>
              <a:buNone/>
            </a:pPr>
            <a:endParaRPr lang="zh-CN" altLang="en-US" dirty="0">
              <a:solidFill>
                <a:srgbClr val="59595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Integer Loop (b)</a:t>
            </a:r>
          </a:p>
        </p:txBody>
      </p:sp>
    </p:spTree>
    <p:extLst>
      <p:ext uri="{BB962C8B-B14F-4D97-AF65-F5344CB8AC3E}">
        <p14:creationId xmlns:p14="http://schemas.microsoft.com/office/powerpoint/2010/main" val="18512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Add the invariant (for):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invariant: a..k-1 has been processed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for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range(a,b+1):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# Process k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processed.</a:t>
            </a:r>
            <a:endParaRPr lang="zh-CN" altLang="en-US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Integer Loop (c)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257800" y="3200400"/>
            <a:ext cx="3276600" cy="914400"/>
          </a:xfrm>
          <a:prstGeom prst="wedgeRoundRectCallout">
            <a:avLst>
              <a:gd name="adj1" fmla="val -64878"/>
              <a:gd name="adj2" fmla="val -52399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Note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it </a:t>
            </a:r>
            <a:r>
              <a:rPr lang="en-US" sz="2400" dirty="0">
                <a:latin typeface="Times" charset="0"/>
              </a:rPr>
              <a:t>is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post condition with the loop variable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219200" y="36576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Add the invariant (while):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invariant: a..k-1 has been processed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Integer Loop (c)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257800" y="3200400"/>
            <a:ext cx="3276600" cy="914400"/>
          </a:xfrm>
          <a:prstGeom prst="wedgeRoundRectCallout">
            <a:avLst>
              <a:gd name="adj1" fmla="val -64878"/>
              <a:gd name="adj2" fmla="val -52399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Note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it </a:t>
            </a:r>
            <a:r>
              <a:rPr lang="en-US" sz="2400" dirty="0">
                <a:latin typeface="Times" charset="0"/>
              </a:rPr>
              <a:t>is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post condition with the loop variable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219200" y="36576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4251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Fix the initialization:</a:t>
            </a:r>
            <a:br>
              <a:rPr lang="en-US" dirty="0">
                <a:ea typeface="宋体" pitchFamily="-84" charset="-122"/>
              </a:rPr>
            </a:b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ea typeface="宋体" pitchFamily="-84" charset="-122"/>
              </a:rPr>
              <a:t>        </a:t>
            </a:r>
            <a:r>
              <a:rPr lang="en-US" dirty="0" err="1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init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to make invariant true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invariant: a..k-1 has been processed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for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range(a,b+1):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# Process k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processed.</a:t>
            </a:r>
            <a:endParaRPr lang="zh-CN" altLang="en-US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For-Loop (</a:t>
            </a:r>
            <a:r>
              <a:rPr lang="en-US" dirty="0" err="1"/>
              <a:t>d</a:t>
            </a:r>
            <a:r>
              <a:rPr lang="en-US" dirty="0"/>
              <a:t>)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257800" y="1295400"/>
            <a:ext cx="3276600" cy="1295400"/>
          </a:xfrm>
          <a:prstGeom prst="wedgeRoundRectCallout">
            <a:avLst>
              <a:gd name="adj1" fmla="val -64173"/>
              <a:gd name="adj2" fmla="val 42001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Nothing to do unless invariant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has variables 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800000"/>
                </a:solidFill>
                <a:effectLst/>
                <a:latin typeface="Times" charset="0"/>
              </a:rPr>
              <a:t>other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800000"/>
                </a:solidFill>
                <a:effectLst/>
                <a:latin typeface="Times" charset="0"/>
              </a:rPr>
              <a:t>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than loop variable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6324600" y="4648200"/>
            <a:ext cx="2438400" cy="1447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Why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did not use loop invariants with for loops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219200" y="41910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review1.pptx</Template>
  <TotalTime>452</TotalTime>
  <Words>4091</Words>
  <Application>Microsoft Macintosh PowerPoint</Application>
  <PresentationFormat>On-screen Show (4:3)</PresentationFormat>
  <Paragraphs>842</Paragraphs>
  <Slides>59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American Typewriter Condensed</vt:lpstr>
      <vt:lpstr>Arial</vt:lpstr>
      <vt:lpstr>Calibri</vt:lpstr>
      <vt:lpstr>Lucida Grande</vt:lpstr>
      <vt:lpstr>Times</vt:lpstr>
      <vt:lpstr>Times New Roman</vt:lpstr>
      <vt:lpstr>Wingdings</vt:lpstr>
      <vt:lpstr>Wingdings 2</vt:lpstr>
      <vt:lpstr>presentation-02-21-12</vt:lpstr>
      <vt:lpstr>Developing Loops  from Invariants</vt:lpstr>
      <vt:lpstr>Outline</vt:lpstr>
      <vt:lpstr>Developing a Loop on a Range of Integers</vt:lpstr>
      <vt:lpstr>Developing an Integer Loop (a)</vt:lpstr>
      <vt:lpstr>Developing an Integer Loop (b)</vt:lpstr>
      <vt:lpstr>Developing an Integer Loop (b)</vt:lpstr>
      <vt:lpstr>Developing an Integer Loop (c)</vt:lpstr>
      <vt:lpstr>Developing an Integer Loop (c)</vt:lpstr>
      <vt:lpstr>Developing a For-Loop (d)</vt:lpstr>
      <vt:lpstr>Developing a For-Loop (d)</vt:lpstr>
      <vt:lpstr>Developing a For-Loop (e)</vt:lpstr>
      <vt:lpstr>Developing a For-Loop (e)</vt:lpstr>
      <vt:lpstr>Range</vt:lpstr>
      <vt:lpstr>Modified Question 3 from Spring 2008</vt:lpstr>
      <vt:lpstr>PowerPoint Presentation</vt:lpstr>
      <vt:lpstr>PowerPoint Presentation</vt:lpstr>
      <vt:lpstr>PowerPoint Presentation</vt:lpstr>
      <vt:lpstr>Modified Question 4 from Spring 2007</vt:lpstr>
      <vt:lpstr>Modified Question 4 from Spring 2007</vt:lpstr>
      <vt:lpstr>Modified Question 4 from Spring 2007</vt:lpstr>
      <vt:lpstr>DOs and DON’Ts #1</vt:lpstr>
      <vt:lpstr>DOs and DON’Ts #2</vt:lpstr>
      <vt:lpstr>Questions?</vt:lpstr>
      <vt:lpstr>Sequence Algorithms</vt:lpstr>
      <vt:lpstr>Three Types of Questions</vt:lpstr>
      <vt:lpstr>Horizontal Notation for Sequences</vt:lpstr>
      <vt:lpstr>DOs and DON’Ts #3</vt:lpstr>
      <vt:lpstr>Algorithm Inputs</vt:lpstr>
      <vt:lpstr>Three Types of Questions</vt:lpstr>
      <vt:lpstr>Exercise 6, Fall 2013 Final</vt:lpstr>
      <vt:lpstr>Solution to Fall 2013 Final</vt:lpstr>
      <vt:lpstr>Solution to Fall 2013 Final</vt:lpstr>
      <vt:lpstr>Solution to Fall 2013 Final</vt:lpstr>
      <vt:lpstr>Solution to Fall 2013 Final</vt:lpstr>
      <vt:lpstr>Exercise 6, Spring 2014 Final</vt:lpstr>
      <vt:lpstr>Solution to Spring 2014 Final</vt:lpstr>
      <vt:lpstr>Solution to Spring 2014 Final</vt:lpstr>
      <vt:lpstr>Solution to Spring 2014 Final</vt:lpstr>
      <vt:lpstr>Solution to Spring 2014 Final</vt:lpstr>
      <vt:lpstr>Solution to Spring 2014 Final</vt:lpstr>
      <vt:lpstr>Three Types of Questions</vt:lpstr>
      <vt:lpstr>Exercise 6, Spring 2014 Prelim 2</vt:lpstr>
      <vt:lpstr>Exercise 6, Spring 2014 Prelim 2</vt:lpstr>
      <vt:lpstr>Exercise 6, Spring 2014 Prelim 2</vt:lpstr>
      <vt:lpstr>Exercise 6, Spring 2014 Prelim 2</vt:lpstr>
      <vt:lpstr>Exercise 6, Spring 2013 Final</vt:lpstr>
      <vt:lpstr>Exercise 6, Spring 2013 Final</vt:lpstr>
      <vt:lpstr>Exercise 6, Spring 2013 Final</vt:lpstr>
      <vt:lpstr>Exercise 6, Spring 2013 Final</vt:lpstr>
      <vt:lpstr>Three Types of Questions</vt:lpstr>
      <vt:lpstr>Partition Example</vt:lpstr>
      <vt:lpstr>Partition Example</vt:lpstr>
      <vt:lpstr>Partition Example</vt:lpstr>
      <vt:lpstr>Partition Example</vt:lpstr>
      <vt:lpstr>Partition Example</vt:lpstr>
      <vt:lpstr>Partition Example</vt:lpstr>
      <vt:lpstr>Partition Example</vt:lpstr>
      <vt:lpstr>Partition Example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loops from invariants</dc:title>
  <dc:creator>Yun jiang</dc:creator>
  <cp:lastModifiedBy>Seunghyun Kim</cp:lastModifiedBy>
  <cp:revision>122</cp:revision>
  <dcterms:created xsi:type="dcterms:W3CDTF">2012-05-06T15:31:55Z</dcterms:created>
  <dcterms:modified xsi:type="dcterms:W3CDTF">2019-05-10T02:19:23Z</dcterms:modified>
</cp:coreProperties>
</file>