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6"/>
  </p:notesMasterIdLst>
  <p:handoutMasterIdLst>
    <p:handoutMasterId r:id="rId17"/>
  </p:handoutMasterIdLst>
  <p:sldIdLst>
    <p:sldId id="293" r:id="rId2"/>
    <p:sldId id="300" r:id="rId3"/>
    <p:sldId id="317" r:id="rId4"/>
    <p:sldId id="309" r:id="rId5"/>
    <p:sldId id="318" r:id="rId6"/>
    <p:sldId id="310" r:id="rId7"/>
    <p:sldId id="315" r:id="rId8"/>
    <p:sldId id="314" r:id="rId9"/>
    <p:sldId id="311" r:id="rId10"/>
    <p:sldId id="313" r:id="rId11"/>
    <p:sldId id="312" r:id="rId12"/>
    <p:sldId id="316" r:id="rId13"/>
    <p:sldId id="307" r:id="rId14"/>
    <p:sldId id="30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54AEB"/>
    <a:srgbClr val="FFFF99"/>
    <a:srgbClr val="FFE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5720" autoAdjust="0"/>
  </p:normalViewPr>
  <p:slideViewPr>
    <p:cSldViewPr>
      <p:cViewPr varScale="1">
        <p:scale>
          <a:sx n="162" d="100"/>
          <a:sy n="162" d="100"/>
        </p:scale>
        <p:origin x="19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B075C-80F1-7C49-A140-367E07C6526C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6EF0F-75BA-7543-8B2E-18EBC426C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1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9BA0CCA4-4851-7C44-B24E-38D627C2D61C}" type="datetime1">
              <a:rPr lang="en-US"/>
              <a:pPr/>
              <a:t>5/14/18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79C4A886-4C02-0B48-81DF-8BA6C7EA0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724025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28166" y="1723912"/>
            <a:ext cx="6487668" cy="31528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28166" y="1723912"/>
            <a:ext cx="6498159" cy="916641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62000" y="2743200"/>
            <a:ext cx="7543800" cy="8382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91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3200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1607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95400"/>
            <a:ext cx="3160713" cy="4830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3E094-3A1F-9644-AE87-B0F8BD3FE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4346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01846-1700-864D-9A46-723C6E64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295400"/>
            <a:ext cx="283464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200" y="1295400"/>
            <a:ext cx="283464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5982-44ED-4442-8F36-0F69D1BAF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3149600" y="1295400"/>
            <a:ext cx="283464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2821A-CA7F-4041-B536-2C062D2C4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3765549"/>
            <a:ext cx="85344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3352802"/>
            <a:ext cx="8534400" cy="2442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1"/>
            <a:ext cx="8534400" cy="972671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04800" y="363538"/>
            <a:ext cx="853440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830D5-54D2-F04F-98AB-9DF7F68D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8" name="Straight Connector 7"/>
          <p:cNvCxnSpPr/>
          <p:nvPr/>
        </p:nvCxnSpPr>
        <p:spPr bwMode="auto">
          <a:xfrm>
            <a:off x="3048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482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rgbClr val="3C8C9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0"/>
            <a:ext cx="4192588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194175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799"/>
            <a:ext cx="4194175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EF44-4E24-9544-9C40-103313EA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5BE6-6CF1-8C4C-B728-849446974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E8598-DDD1-7A4F-95C3-B456FFFE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304800" y="41148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57200" y="3276600"/>
            <a:ext cx="8534400" cy="685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4114800"/>
            <a:ext cx="8534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12/9/13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r>
              <a:rPr lang="en-US"/>
              <a:t>12/9/13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Review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fld id="{C0139766-870A-3A43-B2B9-3A2D022D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Lucida Grande" pitchFamily="-1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 and Sequences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534400" cy="50292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000" dirty="0"/>
              <a:t>Recall drawing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GRectangles</a:t>
            </a:r>
            <a:r>
              <a:rPr lang="en-US" sz="2000" dirty="0"/>
              <a:t> in A7. Write method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placeSquares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whose requirements appear below. It draws square bricks as </a:t>
            </a:r>
            <a:br>
              <a:rPr lang="en-US" sz="2000" dirty="0"/>
            </a:br>
            <a:r>
              <a:rPr lang="en-US" sz="2000" dirty="0"/>
              <a:t>shown to the right and returns them as a 2d list of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</a:p>
          <a:p>
            <a:pPr marL="400050" lvl="1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placeSquares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, m):</a:t>
            </a:r>
          </a:p>
          <a:p>
            <a:pPr marL="400050" lvl="1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"""Create a list of m x m squares (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), as specified 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on last slide, adding them to the GUI, and return the list.""" </a:t>
            </a:r>
          </a:p>
          <a:p>
            <a:endParaRPr lang="en-US" sz="800" u="sng" dirty="0"/>
          </a:p>
          <a:p>
            <a:pPr marL="400050" lvl="1" indent="0">
              <a:buNone/>
            </a:pPr>
            <a:r>
              <a:rPr lang="en-US" sz="2000" u="sng" dirty="0"/>
              <a:t>API Reminders</a:t>
            </a:r>
            <a:r>
              <a:rPr lang="en-US" sz="2000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2000" dirty="0" err="1"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/>
              <a:t> has attributes </a:t>
            </a:r>
            <a:r>
              <a:rPr lang="en-US" sz="2000" dirty="0" err="1"/>
              <a:t>pos</a:t>
            </a:r>
            <a:r>
              <a:rPr lang="en-US" sz="2000" dirty="0"/>
              <a:t> (a 2 element tuple), </a:t>
            </a:r>
            <a:br>
              <a:rPr lang="en-US" sz="2000" dirty="0"/>
            </a:br>
            <a:r>
              <a:rPr lang="en-US" sz="2000" dirty="0"/>
              <a:t>size (a 2 element tuple), </a:t>
            </a:r>
            <a:r>
              <a:rPr lang="en-US" sz="2000" dirty="0" err="1"/>
              <a:t>fillcolor</a:t>
            </a:r>
            <a:r>
              <a:rPr lang="en-US" sz="2000" dirty="0"/>
              <a:t>, and </a:t>
            </a:r>
            <a:r>
              <a:rPr lang="en-US" sz="2000" dirty="0" err="1"/>
              <a:t>linecolor</a:t>
            </a: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en-US" sz="2000" dirty="0"/>
              <a:t>You construct a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/>
              <a:t> with keyword arguments:</a:t>
            </a:r>
            <a:br>
              <a:rPr lang="en-US" sz="2000" dirty="0"/>
            </a:br>
            <a:r>
              <a:rPr lang="en-US" sz="2000" dirty="0" err="1"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pos</a:t>
            </a:r>
            <a:r>
              <a:rPr lang="en-US" sz="2000" dirty="0">
                <a:latin typeface="American Typewriter Condensed"/>
                <a:cs typeface="American Typewriter Condensed"/>
              </a:rPr>
              <a:t>=(0,0),size=(10,10))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You add to the GUI with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self.view.add</a:t>
            </a:r>
            <a:r>
              <a:rPr lang="en-US" sz="2000" dirty="0">
                <a:latin typeface="American Typewriter Condensed"/>
                <a:cs typeface="American Typewriter Condensed"/>
              </a:rPr>
              <a:t>(…)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2000" dirty="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295400"/>
            <a:ext cx="1965093" cy="19812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>
            <a:off x="533400" y="2743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3541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533400" y="228600"/>
            <a:ext cx="82296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placeSquares</a:t>
            </a:r>
            <a:r>
              <a:rPr lang="en-US" sz="1800" dirty="0">
                <a:latin typeface="American Typewriter Condensed"/>
                <a:cs typeface="American Typewriter Condensed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800" dirty="0">
                <a:latin typeface="American Typewriter Condensed"/>
                <a:cs typeface="American Typewriter Condensed"/>
              </a:rPr>
              <a:t>, m):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"""Place the m x n Bricks, as requested on the exam and return the list"""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bricks = []</a:t>
            </a:r>
            <a:r>
              <a:rPr lang="en-US" sz="1800" dirty="0">
                <a:latin typeface="American Typewriter Condensed"/>
                <a:cs typeface="American Typewriter Condensed"/>
              </a:rPr>
              <a:t>;  c = 0</a:t>
            </a:r>
            <a:r>
              <a:rPr lang="en-US" sz="1800" b="1" dirty="0">
                <a:latin typeface="American Typewriter Condensed"/>
                <a:cs typeface="American Typewriter Condensed"/>
              </a:rPr>
              <a:t>  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Make a new list to represent columns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1800" dirty="0">
                <a:latin typeface="American Typewriter Condensed"/>
                <a:cs typeface="American Typewriter Condensed"/>
              </a:rPr>
              <a:t> c &lt; m:   # Place col c of bricks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row = []</a:t>
            </a:r>
            <a:r>
              <a:rPr lang="en-US" sz="1800" dirty="0">
                <a:latin typeface="American Typewriter Condensed"/>
                <a:cs typeface="American Typewriter Condensed"/>
              </a:rPr>
              <a:t>;  r = 0   </a:t>
            </a:r>
            <a:r>
              <a:rPr lang="en-US" sz="18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Make a new list to represent rows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1800" dirty="0">
                <a:latin typeface="American Typewriter Condensed"/>
                <a:cs typeface="American Typewriter Condensed"/>
              </a:rPr>
              <a:t> r &lt; m: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color =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colormodel.RED</a:t>
            </a:r>
            <a:endParaRPr lang="en-US" sz="18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1800" dirty="0">
                <a:latin typeface="American Typewriter Condensed"/>
                <a:cs typeface="American Typewriter Condensed"/>
              </a:rPr>
              <a:t> r == 0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or</a:t>
            </a:r>
            <a:r>
              <a:rPr lang="en-US" sz="1800" dirty="0">
                <a:latin typeface="American Typewriter Condensed"/>
                <a:cs typeface="American Typewriter Condensed"/>
              </a:rPr>
              <a:t> r == m-1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or</a:t>
            </a:r>
            <a:r>
              <a:rPr lang="en-US" sz="1800" dirty="0">
                <a:latin typeface="American Typewriter Condensed"/>
                <a:cs typeface="American Typewriter Condensed"/>
              </a:rPr>
              <a:t> c == 0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or</a:t>
            </a:r>
            <a:r>
              <a:rPr lang="en-US" sz="1800" dirty="0">
                <a:latin typeface="American Typewriter Condensed"/>
                <a:cs typeface="American Typewriter Condensed"/>
              </a:rPr>
              <a:t> c == m-1: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    color =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colormodel.PINK</a:t>
            </a:r>
            <a:endParaRPr lang="en-US" sz="18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18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elif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r+c</a:t>
            </a:r>
            <a:r>
              <a:rPr lang="en-US" sz="1800" dirty="0">
                <a:latin typeface="American Typewriter Condensed"/>
                <a:cs typeface="American Typewriter Condensed"/>
              </a:rPr>
              <a:t> % 2 == 0: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    color =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colormodel.GREEN</a:t>
            </a:r>
            <a:endParaRPr lang="en-US" sz="1800" dirty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brick=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GRectangle</a:t>
            </a:r>
            <a:r>
              <a:rPr lang="en-US" sz="1800" dirty="0">
                <a:latin typeface="American Typewriter Condensed"/>
                <a:cs typeface="American Typewriter Condensed"/>
              </a:rPr>
              <a:t>(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pos</a:t>
            </a:r>
            <a:r>
              <a:rPr lang="en-US" sz="1800" dirty="0">
                <a:latin typeface="American Typewriter Condensed"/>
                <a:cs typeface="American Typewriter Condensed"/>
              </a:rPr>
              <a:t>=(r*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BRICK_SIDE,c</a:t>
            </a:r>
            <a:r>
              <a:rPr lang="en-US" sz="1800" dirty="0">
                <a:latin typeface="American Typewriter Condensed"/>
                <a:cs typeface="American Typewriter Condensed"/>
              </a:rPr>
              <a:t>*BRICK_SIDE),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fillcolor</a:t>
            </a:r>
            <a:r>
              <a:rPr lang="en-US" sz="1800" dirty="0">
                <a:latin typeface="American Typewriter Condensed"/>
                <a:cs typeface="American Typewriter Condensed"/>
              </a:rPr>
              <a:t>=color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                            size=(BRICK_SIDE,BRICK_SIDE), 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linecolor</a:t>
            </a:r>
            <a:r>
              <a:rPr lang="en-US" sz="1800" dirty="0">
                <a:latin typeface="American Typewriter Condensed"/>
                <a:cs typeface="American Typewriter Condensed"/>
              </a:rPr>
              <a:t>=color)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row.append</a:t>
            </a:r>
            <a:r>
              <a:rPr lang="en-US" sz="18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(brick)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</a:t>
            </a:r>
            <a:r>
              <a:rPr lang="en-US" sz="18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.view.add</a:t>
            </a:r>
            <a:r>
              <a:rPr lang="en-US" sz="1800" dirty="0">
                <a:latin typeface="American Typewriter Condensed"/>
                <a:cs typeface="American Typewriter Condensed"/>
              </a:rPr>
              <a:t>(brick); r = r+1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 err="1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bricks.append</a:t>
            </a:r>
            <a:r>
              <a:rPr lang="en-US" sz="18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(row)</a:t>
            </a:r>
          </a:p>
          <a:p>
            <a:pPr marL="0" indent="0"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c= c+1</a:t>
            </a:r>
          </a:p>
          <a:p>
            <a:pPr marL="0" indent="0">
              <a:buNone/>
            </a:pPr>
            <a:r>
              <a:rPr lang="is-IS" sz="1800" dirty="0">
                <a:latin typeface="American Typewriter Condensed"/>
                <a:cs typeface="American Typewriter Condensed"/>
              </a:rPr>
              <a:t>    </a:t>
            </a:r>
            <a:r>
              <a:rPr lang="is-I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is-IS" sz="1800" dirty="0">
                <a:latin typeface="American Typewriter Condensed"/>
                <a:cs typeface="American Typewriter Condensed"/>
              </a:rPr>
              <a:t> bricks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58095" y="685800"/>
            <a:ext cx="0" cy="548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886695" y="1558635"/>
            <a:ext cx="1" cy="426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115295" y="2286000"/>
            <a:ext cx="1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332350" y="28956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336965" y="3581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492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Lists: Rows w/ Different Length</a:t>
            </a:r>
          </a:p>
        </p:txBody>
      </p:sp>
      <p:sp>
        <p:nvSpPr>
          <p:cNvPr id="31" name="Content Placeholder 6"/>
          <p:cNvSpPr txBox="1">
            <a:spLocks/>
          </p:cNvSpPr>
          <p:nvPr/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erican Typewriter Condensed"/>
                <a:ea typeface="ＭＳ Ｐゴシック" charset="-128"/>
                <a:cs typeface="American Typewriter Condensed"/>
              </a:rPr>
              <a:t>b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erican Typewriter Condensed"/>
                <a:ea typeface="ＭＳ Ｐゴシック" charset="-128"/>
                <a:cs typeface="American Typewriter Condensed"/>
              </a:rPr>
              <a:t> = [[17,13,19],[28,95]]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lang="en-US" sz="2400" dirty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lang="en-US" sz="2400" dirty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lang="en-US" sz="3600" dirty="0"/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sz="2800" dirty="0">
                <a:latin typeface="Times New Roman"/>
                <a:cs typeface="Times New Roman"/>
              </a:rPr>
              <a:t>To create a ragged list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dirty="0">
                <a:latin typeface="Times New Roman"/>
                <a:cs typeface="Times New Roman"/>
              </a:rPr>
              <a:t>Create b as an empty list (</a:t>
            </a:r>
            <a:r>
              <a:rPr lang="en-US" sz="2400" dirty="0">
                <a:latin typeface="American Typewriter Condensed"/>
                <a:cs typeface="American Typewriter Condensed"/>
              </a:rPr>
              <a:t>b = []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dirty="0">
                <a:latin typeface="Times New Roman"/>
                <a:cs typeface="Times New Roman"/>
              </a:rPr>
              <a:t>Create each row as a list (</a:t>
            </a:r>
            <a:r>
              <a:rPr lang="en-US" sz="2400" dirty="0">
                <a:latin typeface="American Typewriter Condensed"/>
                <a:cs typeface="American Typewriter Condensed"/>
              </a:rPr>
              <a:t>r1 = [17,13,19]; r2 = [28,95]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dirty="0">
                <a:latin typeface="Times New Roman"/>
                <a:cs typeface="Times New Roman"/>
              </a:rPr>
              <a:t>Append lists to b (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b.append</a:t>
            </a:r>
            <a:r>
              <a:rPr lang="en-US" sz="2400" dirty="0">
                <a:latin typeface="American Typewriter Condensed"/>
                <a:cs typeface="American Typewriter Condensed"/>
              </a:rPr>
              <a:t>(r1); </a:t>
            </a:r>
            <a:r>
              <a:rPr lang="en-US" sz="2400" dirty="0" err="1">
                <a:latin typeface="American Typewriter Condensed"/>
                <a:cs typeface="American Typewriter Condensed"/>
              </a:rPr>
              <a:t>b.append</a:t>
            </a:r>
            <a:r>
              <a:rPr lang="en-US" sz="2400" dirty="0">
                <a:latin typeface="American Typewriter Condensed"/>
                <a:cs typeface="American Typewriter Condensed"/>
              </a:rPr>
              <a:t>(r2)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40"/>
          <p:cNvGrpSpPr/>
          <p:nvPr/>
        </p:nvGrpSpPr>
        <p:grpSpPr>
          <a:xfrm>
            <a:off x="5013960" y="1967685"/>
            <a:ext cx="1463040" cy="1766113"/>
            <a:chOff x="5013960" y="1967687"/>
            <a:chExt cx="1463040" cy="1766113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5013960" y="2270760"/>
              <a:ext cx="1463040" cy="146304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50139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82799054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1663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17</a:t>
              </a:r>
            </a:p>
          </p:txBody>
        </p:sp>
        <p:sp>
          <p:nvSpPr>
            <p:cNvPr id="10" name="Rectangle 4"/>
            <p:cNvSpPr>
              <a:spLocks/>
            </p:cNvSpPr>
            <p:nvPr/>
          </p:nvSpPr>
          <p:spPr bwMode="auto">
            <a:xfrm>
              <a:off x="51663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13</a:t>
              </a:r>
            </a:p>
          </p:txBody>
        </p:sp>
        <p:sp>
          <p:nvSpPr>
            <p:cNvPr id="11" name="Rectangle 4"/>
            <p:cNvSpPr>
              <a:spLocks/>
            </p:cNvSpPr>
            <p:nvPr/>
          </p:nvSpPr>
          <p:spPr bwMode="auto">
            <a:xfrm>
              <a:off x="5166361" y="31597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19</a:t>
              </a:r>
            </a:p>
          </p:txBody>
        </p:sp>
      </p:grpSp>
      <p:grpSp>
        <p:nvGrpSpPr>
          <p:cNvPr id="12" name="Group 41"/>
          <p:cNvGrpSpPr/>
          <p:nvPr/>
        </p:nvGrpSpPr>
        <p:grpSpPr>
          <a:xfrm>
            <a:off x="7223760" y="2133600"/>
            <a:ext cx="1463040" cy="1400353"/>
            <a:chOff x="7223760" y="1967687"/>
            <a:chExt cx="1463040" cy="1400353"/>
          </a:xfrm>
        </p:grpSpPr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223760" y="2270760"/>
              <a:ext cx="1463040" cy="109728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4" name="Rounded Rectangle 8"/>
            <p:cNvSpPr>
              <a:spLocks noChangeArrowheads="1"/>
            </p:cNvSpPr>
            <p:nvPr/>
          </p:nvSpPr>
          <p:spPr bwMode="auto">
            <a:xfrm>
              <a:off x="72237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43001122</a:t>
              </a:r>
            </a:p>
          </p:txBody>
        </p:sp>
        <p:sp>
          <p:nvSpPr>
            <p:cNvPr id="15" name="Rectangle 4"/>
            <p:cNvSpPr>
              <a:spLocks/>
            </p:cNvSpPr>
            <p:nvPr/>
          </p:nvSpPr>
          <p:spPr bwMode="auto">
            <a:xfrm>
              <a:off x="73761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28</a:t>
              </a:r>
            </a:p>
          </p:txBody>
        </p:sp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73761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  </a:t>
              </a:r>
              <a:r>
                <a:rPr lang="en-US" sz="2000" dirty="0">
                  <a:latin typeface="American Typewriter Condensed"/>
                  <a:ea typeface="Times" pitchFamily="-84" charset="0"/>
                  <a:cs typeface="American Typewriter Condensed"/>
                </a:rPr>
                <a:t>95</a:t>
              </a:r>
            </a:p>
          </p:txBody>
        </p:sp>
      </p:grpSp>
      <p:grpSp>
        <p:nvGrpSpPr>
          <p:cNvPr id="18" name="Group 39"/>
          <p:cNvGrpSpPr/>
          <p:nvPr/>
        </p:nvGrpSpPr>
        <p:grpSpPr>
          <a:xfrm>
            <a:off x="2651760" y="2120085"/>
            <a:ext cx="1463040" cy="1400353"/>
            <a:chOff x="2651760" y="2120087"/>
            <a:chExt cx="1463040" cy="1400353"/>
          </a:xfrm>
        </p:grpSpPr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651760" y="2423160"/>
              <a:ext cx="1463040" cy="109728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20" name="Rounded Rectangle 8"/>
            <p:cNvSpPr>
              <a:spLocks noChangeArrowheads="1"/>
            </p:cNvSpPr>
            <p:nvPr/>
          </p:nvSpPr>
          <p:spPr bwMode="auto">
            <a:xfrm>
              <a:off x="2651760" y="2120087"/>
              <a:ext cx="121920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23457811</a:t>
              </a:r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2804161" y="2599371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22" name="Rectangle 4"/>
            <p:cNvSpPr>
              <a:spLocks/>
            </p:cNvSpPr>
            <p:nvPr/>
          </p:nvSpPr>
          <p:spPr bwMode="auto">
            <a:xfrm>
              <a:off x="2804161" y="2956559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</p:grpSp>
      <p:sp>
        <p:nvSpPr>
          <p:cNvPr id="23" name="Rectangle 4"/>
          <p:cNvSpPr>
            <a:spLocks/>
          </p:cNvSpPr>
          <p:nvPr/>
        </p:nvSpPr>
        <p:spPr bwMode="auto">
          <a:xfrm>
            <a:off x="868561" y="2426613"/>
            <a:ext cx="111263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 New Roman"/>
                <a:ea typeface="Times" pitchFamily="-84" charset="0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23457811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0705" y="2438281"/>
            <a:ext cx="483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ea typeface="Times" pitchFamily="-84" charset="0"/>
                <a:cs typeface="Times" pitchFamily="-84" charset="0"/>
              </a:rPr>
              <a:t> </a:t>
            </a:r>
            <a:r>
              <a:rPr lang="en-US" dirty="0" err="1">
                <a:ea typeface="Times" pitchFamily="-84" charset="0"/>
                <a:cs typeface="Times" pitchFamily="-84" charset="0"/>
              </a:rPr>
              <a:t>b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 bwMode="auto">
          <a:xfrm flipV="1">
            <a:off x="1981200" y="2424885"/>
            <a:ext cx="670560" cy="1803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870960" y="2272485"/>
            <a:ext cx="1143000" cy="5054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7" name="Straight Arrow Connector 26"/>
          <p:cNvCxnSpPr>
            <a:endCxn id="14" idx="1"/>
          </p:cNvCxnSpPr>
          <p:nvPr/>
        </p:nvCxnSpPr>
        <p:spPr bwMode="auto">
          <a:xfrm flipV="1">
            <a:off x="6050400" y="2438400"/>
            <a:ext cx="117336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870960" y="3135151"/>
            <a:ext cx="2179439" cy="7510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lg" len="lg"/>
          </a:ln>
          <a:effectLst/>
        </p:spPr>
      </p:cxnSp>
      <p:sp>
        <p:nvSpPr>
          <p:cNvPr id="32" name="Rectangle 4"/>
          <p:cNvSpPr>
            <a:spLocks/>
          </p:cNvSpPr>
          <p:nvPr/>
        </p:nvSpPr>
        <p:spPr bwMode="auto">
          <a:xfrm>
            <a:off x="2808818" y="2601097"/>
            <a:ext cx="106679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82799054</a:t>
            </a:r>
          </a:p>
        </p:txBody>
      </p:sp>
      <p:sp>
        <p:nvSpPr>
          <p:cNvPr id="33" name="Rectangle 4"/>
          <p:cNvSpPr>
            <a:spLocks/>
          </p:cNvSpPr>
          <p:nvPr/>
        </p:nvSpPr>
        <p:spPr bwMode="auto">
          <a:xfrm>
            <a:off x="2808817" y="2958285"/>
            <a:ext cx="106679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43001122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286000" y="258722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0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648200" y="2775864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4648200" y="3143519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2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286000" y="2969953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6934200" y="295828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6934200" y="2588953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0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4648200" y="242488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80808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959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/>
      <p:bldP spid="38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	Someone messed up a method to create certain arrays for us. For example (and this is only an example), they produced the array: </a:t>
            </a:r>
          </a:p>
          <a:p>
            <a:pPr>
              <a:buNone/>
            </a:pPr>
            <a:r>
              <a:rPr lang="en-US" sz="2000" dirty="0"/>
              <a:t>			</a:t>
            </a:r>
            <a:r>
              <a:rPr lang="en-US" sz="2000" dirty="0">
                <a:latin typeface="American Typewriter Condensed"/>
                <a:cs typeface="American Typewriter Condensed"/>
              </a:rPr>
              <a:t>3  1  2                                                1  2  3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		2  1  7  8  5            </a:t>
            </a:r>
            <a:r>
              <a:rPr lang="en-US" sz="2000" dirty="0">
                <a:latin typeface="Times New Roman"/>
                <a:cs typeface="Times New Roman"/>
              </a:rPr>
              <a:t>instead of</a:t>
            </a:r>
            <a:r>
              <a:rPr lang="en-US" sz="2000" dirty="0">
                <a:latin typeface="American Typewriter Condensed"/>
                <a:cs typeface="American Typewriter Condensed"/>
              </a:rPr>
              <a:t>           </a:t>
            </a:r>
            <a:r>
              <a:rPr lang="en-US" sz="8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 1  7  8  5  2 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         	5                            </a:t>
            </a:r>
            <a:r>
              <a:rPr lang="en-US" sz="2000" dirty="0">
                <a:latin typeface="Times New Roman"/>
                <a:cs typeface="Times New Roman"/>
              </a:rPr>
              <a:t>the array</a:t>
            </a:r>
            <a:r>
              <a:rPr lang="en-US" sz="2000" dirty="0">
                <a:latin typeface="American Typewriter Condensed"/>
                <a:cs typeface="American Typewriter Condensed"/>
              </a:rPr>
              <a:t>              5</a:t>
            </a:r>
            <a:br>
              <a:rPr lang="en-US" sz="2000" dirty="0">
                <a:latin typeface="American Typewriter Condensed"/>
                <a:cs typeface="American Typewriter Condensed"/>
              </a:rPr>
            </a:br>
            <a:r>
              <a:rPr lang="en-US" sz="2000" dirty="0">
                <a:latin typeface="American Typewriter Condensed"/>
                <a:cs typeface="American Typewriter Condensed"/>
              </a:rPr>
              <a:t>		6  8                                                    8  6 </a:t>
            </a:r>
          </a:p>
          <a:p>
            <a:pPr>
              <a:buNone/>
            </a:pPr>
            <a:r>
              <a:rPr lang="en-US" sz="2000" dirty="0"/>
              <a:t>	Thus, they put the last value of each row at the beginning instead of the end.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/>
              <a:t>	Write a procedure that fixes this by rotating each row one position to the left; each element is moved one position earlier, and the first element is placed in the last position. Do not use recursion.  </a:t>
            </a:r>
            <a:r>
              <a:rPr lang="en-US" sz="2000" b="1" dirty="0">
                <a:solidFill>
                  <a:srgbClr val="800000"/>
                </a:solidFill>
              </a:rPr>
              <a:t>DO NOT RETURN A VALUE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rotate(b):</a:t>
            </a:r>
          </a:p>
          <a:p>
            <a:pPr>
              <a:buNone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merican Typewriter Condensed"/>
                <a:cs typeface="American Typewriter Condensed"/>
              </a:rPr>
              <a:t>   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"""Rotate each row one position to the left, as explained above.</a:t>
            </a:r>
          </a:p>
          <a:p>
            <a:pPr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Precondition: b is a list, might be ragged, and each row has &gt;= 1 value""" 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sz="18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800" dirty="0">
                <a:latin typeface="American Typewriter Condensed"/>
                <a:cs typeface="American Typewriter Condensed"/>
              </a:rPr>
              <a:t>rotate(b):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"""Rotate each row one position to the left, as explained on the previous slide. 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b is a list, might be ragged, and each row has &gt;= 1 value""" 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Process each row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 for</a:t>
            </a:r>
            <a:r>
              <a:rPr lang="en-US" sz="1800" dirty="0">
                <a:latin typeface="American Typewriter Condensed"/>
                <a:cs typeface="American Typewriter Condensed"/>
              </a:rPr>
              <a:t> r in rang(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800" dirty="0">
                <a:latin typeface="American Typewriter Condensed"/>
                <a:cs typeface="American Typewriter Condensed"/>
              </a:rPr>
              <a:t>(b)):</a:t>
            </a:r>
            <a:endParaRPr lang="en-US" sz="1800" dirty="0">
              <a:solidFill>
                <a:srgbClr val="606060"/>
              </a:solidFill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606060"/>
                </a:solidFill>
                <a:latin typeface="American Typewriter Condensed"/>
                <a:cs typeface="American Typewriter Condensed"/>
              </a:rPr>
              <a:t># Remember the first element so we can put it at the end</a:t>
            </a:r>
            <a:endParaRPr lang="en-US" sz="1800" dirty="0">
              <a:latin typeface="American Typewriter Condensed"/>
              <a:cs typeface="American Typewriter Condensed"/>
            </a:endParaRP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first = b[r][0]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606060"/>
                </a:solidFill>
                <a:latin typeface="American Typewriter Condensed"/>
                <a:cs typeface="American Typewriter Condensed"/>
              </a:rPr>
              <a:t># Start at second element and shift each to the left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	  </a:t>
            </a:r>
            <a:r>
              <a:rPr lang="en-US" sz="1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 </a:t>
            </a:r>
            <a:r>
              <a:rPr lang="en-US" sz="1800" dirty="0">
                <a:latin typeface="American Typewriter Condensed"/>
                <a:cs typeface="American Typewriter Condensed"/>
              </a:rPr>
              <a:t>c in range(1,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800" dirty="0">
                <a:latin typeface="American Typewriter Condensed"/>
                <a:cs typeface="American Typewriter Condensed"/>
              </a:rPr>
              <a:t>(b[r])): 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    b[r][c-1]= b[r][c];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800" dirty="0">
                <a:solidFill>
                  <a:srgbClr val="606060"/>
                </a:solidFill>
                <a:latin typeface="American Typewriter Condensed"/>
                <a:cs typeface="American Typewriter Condensed"/>
              </a:rPr>
              <a:t># Put the first element at the end</a:t>
            </a:r>
          </a:p>
          <a:p>
            <a:pPr>
              <a:buNone/>
            </a:pPr>
            <a:r>
              <a:rPr lang="en-US" sz="1800" dirty="0">
                <a:latin typeface="American Typewriter Condensed"/>
                <a:cs typeface="American Typewriter Condensed"/>
              </a:rPr>
              <a:t>	  b[r][</a:t>
            </a:r>
            <a:r>
              <a:rPr lang="en-US" sz="18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800" dirty="0">
                <a:latin typeface="American Typewriter Condensed"/>
                <a:cs typeface="American Typewriter Condensed"/>
              </a:rPr>
              <a:t>(b[r])–1]= first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57200" y="1447800"/>
            <a:ext cx="1" cy="3581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685800" y="2819400"/>
            <a:ext cx="1" cy="2209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914400" y="41148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8"/>
          <p:cNvSpPr>
            <a:spLocks/>
          </p:cNvSpPr>
          <p:nvPr/>
        </p:nvSpPr>
        <p:spPr bwMode="auto">
          <a:xfrm>
            <a:off x="7023100" y="1433512"/>
            <a:ext cx="1143001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0071"/>
                </a:solidFill>
                <a:ea typeface="Times" pitchFamily="-84" charset="0"/>
                <a:cs typeface="Times" pitchFamily="-84" charset="0"/>
              </a:rPr>
              <a:t> </a:t>
            </a:r>
            <a:endParaRPr lang="en-US" sz="2000" b="1" dirty="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rot="10800000" flipH="1">
            <a:off x="231502" y="4518890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7" name="AutoShape 13"/>
          <p:cNvSpPr>
            <a:spLocks/>
          </p:cNvSpPr>
          <p:nvPr/>
        </p:nvSpPr>
        <p:spPr bwMode="auto">
          <a:xfrm>
            <a:off x="3100149" y="1177635"/>
            <a:ext cx="2919651" cy="711753"/>
          </a:xfrm>
          <a:prstGeom prst="roundRect">
            <a:avLst>
              <a:gd name="adj" fmla="val 13759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Create list of length 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4 with all zeroes</a:t>
            </a:r>
            <a:endParaRPr lang="en-US" sz="2200" dirty="0"/>
          </a:p>
        </p:txBody>
      </p:sp>
      <p:sp>
        <p:nvSpPr>
          <p:cNvPr id="11278" name="AutoShape 14"/>
          <p:cNvSpPr>
            <a:spLocks/>
          </p:cNvSpPr>
          <p:nvPr/>
        </p:nvSpPr>
        <p:spPr bwMode="auto">
          <a:xfrm>
            <a:off x="3100148" y="3429000"/>
            <a:ext cx="2945051" cy="926306"/>
          </a:xfrm>
          <a:prstGeom prst="roundRect">
            <a:avLst>
              <a:gd name="adj" fmla="val 176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Assign 5 to element 2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and –4 to element 0</a:t>
            </a:r>
          </a:p>
        </p:txBody>
      </p:sp>
      <p:sp>
        <p:nvSpPr>
          <p:cNvPr id="75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List Syntax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 = [0, 0, 0, 0]</a:t>
            </a:r>
            <a:endParaRPr lang="en-US" sz="2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pPr marL="0" indent="0">
              <a:buNone/>
            </a:pPr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 err="1">
                <a:latin typeface="American Typewriter Condensed"/>
                <a:cs typeface="American Typewriter Condensed"/>
                <a:sym typeface="American Typewriter Condensed" pitchFamily="-84" charset="0"/>
              </a:rPr>
              <a:t>x.append</a:t>
            </a:r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(2)</a:t>
            </a:r>
          </a:p>
          <a:p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3 in x</a:t>
            </a:r>
          </a:p>
          <a:p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x[2] = 5</a:t>
            </a: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x[0] = –4</a:t>
            </a:r>
          </a:p>
          <a:p>
            <a:endParaRPr lang="en-US" sz="1000" dirty="0">
              <a:latin typeface="American Typewriter Condensed"/>
              <a:cs typeface="American Typewriter Condensed"/>
              <a:sym typeface="American Typewriter Condensed" pitchFamily="-84" charset="0"/>
            </a:endParaRP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k = 3</a:t>
            </a: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x[k] = 2 * x[0]</a:t>
            </a:r>
          </a:p>
          <a:p>
            <a:r>
              <a:rPr lang="en-US" dirty="0">
                <a:latin typeface="American Typewriter Condensed"/>
                <a:cs typeface="American Typewriter Condensed"/>
                <a:sym typeface="American Typewriter Condensed" pitchFamily="-84" charset="0"/>
              </a:rPr>
              <a:t>x[k–2] = 6</a:t>
            </a:r>
          </a:p>
          <a:p>
            <a:endParaRPr lang="en-US" dirty="0">
              <a:sym typeface="American Typewriter Condensed" pitchFamily="-84" charset="0"/>
            </a:endParaRPr>
          </a:p>
          <a:p>
            <a:endParaRPr lang="en-US" dirty="0">
              <a:sym typeface="American Typewriter Condensed" pitchFamily="-84" charset="0"/>
            </a:endParaRPr>
          </a:p>
        </p:txBody>
      </p:sp>
      <p:sp>
        <p:nvSpPr>
          <p:cNvPr id="46" name="Rectangle 11"/>
          <p:cNvSpPr>
            <a:spLocks/>
          </p:cNvSpPr>
          <p:nvPr/>
        </p:nvSpPr>
        <p:spPr bwMode="auto">
          <a:xfrm>
            <a:off x="6699402" y="2878946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0</a:t>
            </a:r>
          </a:p>
        </p:txBody>
      </p:sp>
      <p:sp>
        <p:nvSpPr>
          <p:cNvPr id="47" name="Rectangle 12"/>
          <p:cNvSpPr>
            <a:spLocks/>
          </p:cNvSpPr>
          <p:nvPr/>
        </p:nvSpPr>
        <p:spPr bwMode="auto">
          <a:xfrm>
            <a:off x="6702752" y="3236134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1</a:t>
            </a:r>
          </a:p>
        </p:txBody>
      </p:sp>
      <p:sp>
        <p:nvSpPr>
          <p:cNvPr id="48" name="Rectangle 13"/>
          <p:cNvSpPr>
            <a:spLocks/>
          </p:cNvSpPr>
          <p:nvPr/>
        </p:nvSpPr>
        <p:spPr bwMode="auto">
          <a:xfrm>
            <a:off x="6702752" y="3593321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2</a:t>
            </a:r>
          </a:p>
        </p:txBody>
      </p:sp>
      <p:sp>
        <p:nvSpPr>
          <p:cNvPr id="49" name="Rectangle 14"/>
          <p:cNvSpPr>
            <a:spLocks/>
          </p:cNvSpPr>
          <p:nvPr/>
        </p:nvSpPr>
        <p:spPr bwMode="auto">
          <a:xfrm>
            <a:off x="6702752" y="3950509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3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953691" y="2741472"/>
            <a:ext cx="1580709" cy="2121408"/>
          </a:xfrm>
          <a:prstGeom prst="rect">
            <a:avLst/>
          </a:prstGeom>
          <a:solidFill>
            <a:srgbClr val="FFE3B9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" name="Rounded Rectangle 8"/>
          <p:cNvSpPr>
            <a:spLocks noChangeArrowheads="1"/>
          </p:cNvSpPr>
          <p:nvPr/>
        </p:nvSpPr>
        <p:spPr bwMode="auto">
          <a:xfrm>
            <a:off x="6953691" y="2438400"/>
            <a:ext cx="1219201" cy="6096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4300112</a:t>
            </a:r>
            <a:endParaRPr lang="en-US" sz="2000" b="1" dirty="0"/>
          </a:p>
        </p:txBody>
      </p:sp>
      <p:sp>
        <p:nvSpPr>
          <p:cNvPr id="52" name="Rectangle 4"/>
          <p:cNvSpPr>
            <a:spLocks/>
          </p:cNvSpPr>
          <p:nvPr/>
        </p:nvSpPr>
        <p:spPr bwMode="auto">
          <a:xfrm>
            <a:off x="7106092" y="2917684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3" name="Rectangle 4"/>
          <p:cNvSpPr>
            <a:spLocks/>
          </p:cNvSpPr>
          <p:nvPr/>
        </p:nvSpPr>
        <p:spPr bwMode="auto">
          <a:xfrm>
            <a:off x="7106092" y="3274872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4" name="Rectangle 4"/>
          <p:cNvSpPr>
            <a:spLocks/>
          </p:cNvSpPr>
          <p:nvPr/>
        </p:nvSpPr>
        <p:spPr bwMode="auto">
          <a:xfrm>
            <a:off x="7106092" y="3630472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5" name="Rectangle 4"/>
          <p:cNvSpPr>
            <a:spLocks/>
          </p:cNvSpPr>
          <p:nvPr/>
        </p:nvSpPr>
        <p:spPr bwMode="auto">
          <a:xfrm>
            <a:off x="7106092" y="3984484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0</a:t>
            </a:r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 rot="10800000" flipH="1">
            <a:off x="228600" y="2632365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 rot="10800000" flipH="1">
            <a:off x="228600" y="1928090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8"/>
          <p:cNvSpPr>
            <a:spLocks/>
          </p:cNvSpPr>
          <p:nvPr/>
        </p:nvSpPr>
        <p:spPr bwMode="auto">
          <a:xfrm>
            <a:off x="7022853" y="1429418"/>
            <a:ext cx="1143001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0071"/>
                </a:solidFill>
                <a:ea typeface="Times" pitchFamily="-84" charset="0"/>
                <a:cs typeface="Times" pitchFamily="-84" charset="0"/>
              </a:rPr>
              <a:t>  </a:t>
            </a:r>
            <a:r>
              <a:rPr lang="en-US" sz="2000" b="1" dirty="0">
                <a:latin typeface="Times New Roman"/>
                <a:cs typeface="Times New Roman"/>
              </a:rPr>
              <a:t>4300112</a:t>
            </a:r>
            <a:endParaRPr lang="en-US" sz="2000" b="1" dirty="0"/>
          </a:p>
        </p:txBody>
      </p:sp>
      <p:sp>
        <p:nvSpPr>
          <p:cNvPr id="59" name="Rectangle 9"/>
          <p:cNvSpPr>
            <a:spLocks/>
          </p:cNvSpPr>
          <p:nvPr/>
        </p:nvSpPr>
        <p:spPr bwMode="auto">
          <a:xfrm>
            <a:off x="6710214" y="1404490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 err="1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x</a:t>
            </a:r>
            <a:endParaRPr lang="en-US" sz="2000" dirty="0">
              <a:latin typeface="American Typewriter Condensed" pitchFamily="-84" charset="0"/>
              <a:ea typeface="American Typewriter Condensed" pitchFamily="-84" charset="0"/>
              <a:cs typeface="American Typewriter Condensed" pitchFamily="-84" charset="0"/>
              <a:sym typeface="American Typewriter Condensed" pitchFamily="-84" charset="0"/>
            </a:endParaRPr>
          </a:p>
        </p:txBody>
      </p:sp>
      <p:sp>
        <p:nvSpPr>
          <p:cNvPr id="63" name="Rectangle 8"/>
          <p:cNvSpPr>
            <a:spLocks/>
          </p:cNvSpPr>
          <p:nvPr/>
        </p:nvSpPr>
        <p:spPr bwMode="auto">
          <a:xfrm>
            <a:off x="7018239" y="5552553"/>
            <a:ext cx="1143001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0071"/>
                </a:solidFill>
                <a:ea typeface="Times" pitchFamily="-84" charset="0"/>
                <a:cs typeface="Times" pitchFamily="-84" charset="0"/>
              </a:rPr>
              <a:t>  </a:t>
            </a:r>
            <a:r>
              <a:rPr lang="en-US" sz="2000" b="1" dirty="0"/>
              <a:t> 3</a:t>
            </a:r>
          </a:p>
        </p:txBody>
      </p:sp>
      <p:sp>
        <p:nvSpPr>
          <p:cNvPr id="64" name="Rectangle 9"/>
          <p:cNvSpPr>
            <a:spLocks/>
          </p:cNvSpPr>
          <p:nvPr/>
        </p:nvSpPr>
        <p:spPr bwMode="auto">
          <a:xfrm>
            <a:off x="6713811" y="5527625"/>
            <a:ext cx="228228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 err="1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k</a:t>
            </a:r>
            <a:endParaRPr lang="en-US" sz="2000" dirty="0">
              <a:latin typeface="American Typewriter Condensed" pitchFamily="-84" charset="0"/>
              <a:ea typeface="American Typewriter Condensed" pitchFamily="-84" charset="0"/>
              <a:cs typeface="American Typewriter Condensed" pitchFamily="-84" charset="0"/>
              <a:sym typeface="American Typewriter Condensed" pitchFamily="-8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20000" y="2895600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-4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88094" y="325749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6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688094" y="361309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5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20000" y="3962400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-8</a:t>
            </a:r>
          </a:p>
        </p:txBody>
      </p:sp>
      <p:sp>
        <p:nvSpPr>
          <p:cNvPr id="79" name="TextBox 20"/>
          <p:cNvSpPr txBox="1">
            <a:spLocks noChangeArrowheads="1"/>
          </p:cNvSpPr>
          <p:nvPr/>
        </p:nvSpPr>
        <p:spPr bwMode="auto">
          <a:xfrm>
            <a:off x="7086600" y="27686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0" name="TextBox 20"/>
          <p:cNvSpPr txBox="1">
            <a:spLocks noChangeArrowheads="1"/>
          </p:cNvSpPr>
          <p:nvPr/>
        </p:nvSpPr>
        <p:spPr bwMode="auto">
          <a:xfrm>
            <a:off x="7102475" y="35052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1" name="TextBox 20"/>
          <p:cNvSpPr txBox="1">
            <a:spLocks noChangeArrowheads="1"/>
          </p:cNvSpPr>
          <p:nvPr/>
        </p:nvSpPr>
        <p:spPr bwMode="auto">
          <a:xfrm>
            <a:off x="7102475" y="31496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2" name="TextBox 20"/>
          <p:cNvSpPr txBox="1">
            <a:spLocks noChangeArrowheads="1"/>
          </p:cNvSpPr>
          <p:nvPr/>
        </p:nvSpPr>
        <p:spPr bwMode="auto">
          <a:xfrm>
            <a:off x="7102475" y="3835400"/>
            <a:ext cx="44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Zapf Dingbats" pitchFamily="-84" charset="2"/>
                <a:ea typeface="Zapf Dingbats" pitchFamily="-84" charset="2"/>
                <a:cs typeface="Zapf Dingbats" pitchFamily="-84" charset="2"/>
              </a:rPr>
              <a:t>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4"/>
          <p:cNvSpPr>
            <a:spLocks/>
          </p:cNvSpPr>
          <p:nvPr/>
        </p:nvSpPr>
        <p:spPr bwMode="auto">
          <a:xfrm>
            <a:off x="7106092" y="4346374"/>
            <a:ext cx="1275908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000" dirty="0">
                <a:ea typeface="Times" pitchFamily="-84" charset="0"/>
                <a:cs typeface="Times" pitchFamily="-84" charset="0"/>
              </a:rPr>
              <a:t>  2</a:t>
            </a:r>
          </a:p>
        </p:txBody>
      </p:sp>
      <p:sp>
        <p:nvSpPr>
          <p:cNvPr id="40" name="Rectangle 14"/>
          <p:cNvSpPr>
            <a:spLocks/>
          </p:cNvSpPr>
          <p:nvPr/>
        </p:nvSpPr>
        <p:spPr bwMode="auto">
          <a:xfrm>
            <a:off x="6705600" y="4308425"/>
            <a:ext cx="236439" cy="4159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53576" tIns="53576" rIns="53576" bIns="53576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American Typewriter Condensed" pitchFamily="-84" charset="0"/>
                <a:ea typeface="American Typewriter Condensed" pitchFamily="-84" charset="0"/>
                <a:cs typeface="American Typewriter Condensed" pitchFamily="-84" charset="0"/>
                <a:sym typeface="American Typewriter Condensed" pitchFamily="-84" charset="0"/>
              </a:rPr>
              <a:t>4</a:t>
            </a:r>
          </a:p>
        </p:txBody>
      </p:sp>
      <p:sp>
        <p:nvSpPr>
          <p:cNvPr id="41" name="AutoShape 13"/>
          <p:cNvSpPr>
            <a:spLocks/>
          </p:cNvSpPr>
          <p:nvPr/>
        </p:nvSpPr>
        <p:spPr bwMode="auto">
          <a:xfrm>
            <a:off x="3124200" y="1905000"/>
            <a:ext cx="2919651" cy="711753"/>
          </a:xfrm>
          <a:prstGeom prst="roundRect">
            <a:avLst>
              <a:gd name="adj" fmla="val 13759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Append 2 to end of 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list x (now length 5)</a:t>
            </a:r>
            <a:endParaRPr lang="en-US" sz="2200" dirty="0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rot="10800000" flipH="1">
            <a:off x="228600" y="3329710"/>
            <a:ext cx="2740298" cy="0"/>
          </a:xfrm>
          <a:prstGeom prst="line">
            <a:avLst/>
          </a:prstGeom>
          <a:noFill/>
          <a:ln w="19050" cap="flat" cmpd="sng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4"/>
          <p:cNvSpPr>
            <a:spLocks/>
          </p:cNvSpPr>
          <p:nvPr/>
        </p:nvSpPr>
        <p:spPr bwMode="auto">
          <a:xfrm>
            <a:off x="3124200" y="4941094"/>
            <a:ext cx="2945051" cy="926306"/>
          </a:xfrm>
          <a:prstGeom prst="roundRect">
            <a:avLst>
              <a:gd name="adj" fmla="val 176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Assign -8 to x[3] 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and 6 to x[1]</a:t>
            </a:r>
          </a:p>
        </p:txBody>
      </p:sp>
      <p:sp>
        <p:nvSpPr>
          <p:cNvPr id="45" name="AutoShape 14"/>
          <p:cNvSpPr>
            <a:spLocks/>
          </p:cNvSpPr>
          <p:nvPr/>
        </p:nvSpPr>
        <p:spPr bwMode="auto">
          <a:xfrm>
            <a:off x="3124200" y="2643910"/>
            <a:ext cx="2945051" cy="685800"/>
          </a:xfrm>
          <a:prstGeom prst="roundRect">
            <a:avLst>
              <a:gd name="adj" fmla="val 176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1125"/>
              </a:spcBef>
            </a:pPr>
            <a:r>
              <a:rPr lang="en-US" sz="2200" dirty="0">
                <a:ea typeface="Times" pitchFamily="-84" charset="0"/>
                <a:cs typeface="Times" pitchFamily="-84" charset="0"/>
              </a:rPr>
              <a:t>Evaluates to </a:t>
            </a:r>
            <a:r>
              <a:rPr lang="en-US" sz="2200" dirty="0">
                <a:latin typeface="American Typewriter Condensed"/>
                <a:ea typeface="Times" pitchFamily="-84" charset="0"/>
                <a:cs typeface="American Typewriter Condensed"/>
              </a:rPr>
              <a:t>False</a:t>
            </a:r>
            <a:br>
              <a:rPr lang="en-US" sz="2200" dirty="0">
                <a:ea typeface="Times" pitchFamily="-84" charset="0"/>
                <a:cs typeface="Times" pitchFamily="-84" charset="0"/>
              </a:rPr>
            </a:br>
            <a:r>
              <a:rPr lang="en-US" sz="2200" dirty="0">
                <a:ea typeface="Times" pitchFamily="-84" charset="0"/>
                <a:cs typeface="Times" pitchFamily="-84" charset="0"/>
              </a:rPr>
              <a:t>(3 not in 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64" grpId="0"/>
      <p:bldP spid="70" grpId="0"/>
      <p:bldP spid="71" grpId="0"/>
      <p:bldP spid="72" grpId="0"/>
      <p:bldP spid="73" grpId="0"/>
      <p:bldP spid="79" grpId="0"/>
      <p:bldP spid="80" grpId="0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    vs.     Tuples     vs.    Strings 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54000" y="1219200"/>
            <a:ext cx="283464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Creation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x = [a1, a2, a3, …]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Can contain anything</a:t>
            </a:r>
          </a:p>
          <a:p>
            <a:pPr>
              <a:lnSpc>
                <a:spcPct val="110000"/>
              </a:lnSpc>
            </a:pPr>
            <a:r>
              <a:rPr lang="en-US" sz="2200" b="1" dirty="0" err="1">
                <a:solidFill>
                  <a:srgbClr val="800000"/>
                </a:solidFill>
              </a:rPr>
              <a:t>len</a:t>
            </a:r>
            <a:r>
              <a:rPr lang="en-US" sz="2200" b="1" dirty="0">
                <a:solidFill>
                  <a:srgbClr val="800000"/>
                </a:solidFill>
              </a:rPr>
              <a:t>(x) is length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Supports slicing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000090"/>
                </a:solidFill>
                <a:ea typeface="Times" pitchFamily="-84" charset="0"/>
                <a:cs typeface="Times" pitchFamily="-84" charset="0"/>
              </a:rPr>
              <a:t>Example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: x[1:2]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x[</a:t>
            </a:r>
            <a:r>
              <a:rPr lang="en-US" sz="2000" dirty="0" err="1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] is an element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Can concatenate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y = x + [1, 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Makes a new list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Is mutable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 err="1">
                <a:ea typeface="Times" pitchFamily="-84" charset="0"/>
                <a:cs typeface="Times" pitchFamily="-84" charset="0"/>
              </a:rPr>
              <a:t>x.append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(5)</a:t>
            </a: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45200" y="1219200"/>
            <a:ext cx="2834640" cy="4800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Creation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x = </a:t>
            </a:r>
            <a:r>
              <a:rPr lang="en-US" sz="2000" dirty="0">
                <a:solidFill>
                  <a:srgbClr val="008000"/>
                </a:solidFill>
                <a:ea typeface="Times" pitchFamily="-84" charset="0"/>
                <a:cs typeface="Times" pitchFamily="-84" charset="0"/>
              </a:rPr>
              <a:t>'Hello'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Only contains chars</a:t>
            </a:r>
          </a:p>
          <a:p>
            <a:pPr>
              <a:lnSpc>
                <a:spcPct val="110000"/>
              </a:lnSpc>
            </a:pPr>
            <a:r>
              <a:rPr lang="en-US" sz="2200" b="1" dirty="0" err="1">
                <a:solidFill>
                  <a:srgbClr val="800000"/>
                </a:solidFill>
              </a:rPr>
              <a:t>len</a:t>
            </a:r>
            <a:r>
              <a:rPr lang="en-US" sz="2200" b="1" dirty="0">
                <a:solidFill>
                  <a:srgbClr val="800000"/>
                </a:solidFill>
              </a:rPr>
              <a:t>(x) is length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Supports slicing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000090"/>
                </a:solidFill>
                <a:ea typeface="Times" pitchFamily="-84" charset="0"/>
                <a:cs typeface="Times" pitchFamily="-84" charset="0"/>
              </a:rPr>
              <a:t>Example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: x[1:2]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x[</a:t>
            </a:r>
            <a:r>
              <a:rPr lang="en-US" sz="2000" dirty="0" err="1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] is a substring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Can concatenate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y = x + </a:t>
            </a:r>
            <a:r>
              <a:rPr lang="en-US" sz="2000" dirty="0">
                <a:solidFill>
                  <a:srgbClr val="008000"/>
                </a:solidFill>
                <a:ea typeface="Times" pitchFamily="-84" charset="0"/>
                <a:cs typeface="Times" pitchFamily="-84" charset="0"/>
              </a:rPr>
              <a:t>' World'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Makes a new string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Is </a:t>
            </a:r>
            <a:r>
              <a:rPr lang="en-US" sz="2200" b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800000"/>
                </a:solidFill>
              </a:rPr>
              <a:t> mutable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3"/>
          </p:nvPr>
        </p:nvSpPr>
        <p:spPr>
          <a:xfrm>
            <a:off x="3149600" y="1219200"/>
            <a:ext cx="283464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Creation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x </a:t>
            </a:r>
            <a:r>
              <a:rPr lang="en-US" sz="2000">
                <a:ea typeface="Times" pitchFamily="-84" charset="0"/>
                <a:cs typeface="Times" pitchFamily="-84" charset="0"/>
              </a:rPr>
              <a:t>= (a1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, a2, a3</a:t>
            </a:r>
            <a:r>
              <a:rPr lang="en-US" sz="2000">
                <a:ea typeface="Times" pitchFamily="-84" charset="0"/>
                <a:cs typeface="Times" pitchFamily="-84" charset="0"/>
              </a:rPr>
              <a:t>, …)</a:t>
            </a:r>
            <a:endParaRPr lang="en-US" sz="2000" dirty="0">
              <a:ea typeface="Times" pitchFamily="-84" charset="0"/>
              <a:cs typeface="Times" pitchFamily="-84" charset="0"/>
            </a:endParaRP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Can contain anything</a:t>
            </a:r>
          </a:p>
          <a:p>
            <a:pPr>
              <a:lnSpc>
                <a:spcPct val="110000"/>
              </a:lnSpc>
            </a:pPr>
            <a:r>
              <a:rPr lang="en-US" sz="2200" b="1" dirty="0" err="1">
                <a:solidFill>
                  <a:srgbClr val="800000"/>
                </a:solidFill>
              </a:rPr>
              <a:t>len</a:t>
            </a:r>
            <a:r>
              <a:rPr lang="en-US" sz="2200" b="1" dirty="0">
                <a:solidFill>
                  <a:srgbClr val="800000"/>
                </a:solidFill>
              </a:rPr>
              <a:t>(x) is length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Supports slicing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000090"/>
                </a:solidFill>
                <a:ea typeface="Times" pitchFamily="-84" charset="0"/>
                <a:cs typeface="Times" pitchFamily="-84" charset="0"/>
              </a:rPr>
              <a:t>Example</a:t>
            </a:r>
            <a:r>
              <a:rPr lang="en-US" sz="2000" dirty="0">
                <a:ea typeface="Times" pitchFamily="-84" charset="0"/>
                <a:cs typeface="Times" pitchFamily="-84" charset="0"/>
              </a:rPr>
              <a:t>: x[1:2]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x[</a:t>
            </a:r>
            <a:r>
              <a:rPr lang="en-US" sz="2000" dirty="0" err="1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] is an element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Can concatenate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ea typeface="Times" pitchFamily="-84" charset="0"/>
                <a:cs typeface="Times" pitchFamily="-84" charset="0"/>
              </a:rPr>
              <a:t>y = x + (1, 2)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2000" dirty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Makes a new tuple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800000"/>
                </a:solidFill>
              </a:rPr>
              <a:t>Is </a:t>
            </a:r>
            <a:r>
              <a:rPr lang="en-US" sz="2200" b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800000"/>
                </a:solidFill>
              </a:rPr>
              <a:t> mutable</a:t>
            </a:r>
          </a:p>
        </p:txBody>
      </p:sp>
    </p:spTree>
    <p:extLst>
      <p:ext uri="{BB962C8B-B14F-4D97-AF65-F5344CB8AC3E}">
        <p14:creationId xmlns:p14="http://schemas.microsoft.com/office/powerpoint/2010/main" val="395653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Each elements in the list </a:t>
            </a:r>
            <a:r>
              <a:rPr lang="en-US" sz="2400" dirty="0">
                <a:latin typeface="American Typewriter Condensed"/>
                <a:cs typeface="American Typewriter Condensed"/>
              </a:rPr>
              <a:t>scores</a:t>
            </a:r>
            <a:r>
              <a:rPr lang="en-US" sz="2400" dirty="0"/>
              <a:t> contains the number of students who received score </a:t>
            </a:r>
            <a:r>
              <a:rPr lang="en-US" sz="2400" dirty="0" err="1"/>
              <a:t>i</a:t>
            </a:r>
            <a:r>
              <a:rPr lang="en-US" sz="2400" dirty="0"/>
              <a:t> on a test. For example, if 30 students got 85, then </a:t>
            </a:r>
            <a:r>
              <a:rPr lang="en-US" sz="2400" dirty="0">
                <a:latin typeface="American Typewriter Condensed"/>
                <a:cs typeface="American Typewriter Condensed"/>
              </a:rPr>
              <a:t>scores[85]</a:t>
            </a:r>
            <a:r>
              <a:rPr lang="en-US" sz="2400" dirty="0"/>
              <a:t> is 30.Write the body of function </a:t>
            </a:r>
            <a:r>
              <a:rPr lang="en-US" sz="2400" dirty="0">
                <a:latin typeface="American Typewriter Condensed"/>
                <a:cs typeface="American Typewriter Condensed"/>
              </a:rPr>
              <a:t>histogram</a:t>
            </a:r>
            <a:r>
              <a:rPr lang="en-US" sz="2400" dirty="0"/>
              <a:t>, which returns a histogram as a list of strings. (You need not write loop invariants.) For example, if scores = [7, 0, 4, 3, 2, 0, …] then the first elements of the resulting string list are: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'00 *******'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'01 '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'02 ****'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'03 ***'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'04 *'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'05 ' </a:t>
            </a:r>
          </a:p>
        </p:txBody>
      </p:sp>
    </p:spTree>
    <p:extLst>
      <p:ext uri="{BB962C8B-B14F-4D97-AF65-F5344CB8AC3E}">
        <p14:creationId xmlns:p14="http://schemas.microsoft.com/office/powerpoint/2010/main" val="362237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1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100" dirty="0">
                <a:latin typeface="American Typewriter Condensed"/>
                <a:cs typeface="American Typewriter Condensed"/>
              </a:rPr>
              <a:t>histogram(scores):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"""Return a list of Strings (call it s) in which each s[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 contains: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(1) 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as a two-digit integer (with leading zeros if necessary)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(2) a blank,</a:t>
            </a:r>
            <a:b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(3) n asterisks '*', where n is scores[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].</a:t>
            </a:r>
            <a:b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scores is a list of nonnegative integers, </a:t>
            </a:r>
            <a:r>
              <a:rPr lang="en-US" sz="21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21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(scores) &lt; 100"""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    # IMPLEMENT ME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34110" y="1752600"/>
            <a:ext cx="2309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540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1600" dirty="0">
                <a:latin typeface="American Typewriter Condensed"/>
                <a:cs typeface="American Typewriter Condensed"/>
              </a:rPr>
              <a:t>histogram(scores):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"""Return a list of Strings (call it s) in which each s[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 contains: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(1) 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, as a two-digit integer (with leading zeros if necessary)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(2) a blank,</a:t>
            </a:r>
            <a:b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 (3) n asterisks '*', where n is scores[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].</a:t>
            </a:r>
            <a:b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Precondition: scores is a list of nonnegative integers, </a:t>
            </a:r>
            <a:r>
              <a:rPr lang="en-US" sz="16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len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(scores) &lt; 100"""</a:t>
            </a:r>
            <a:b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1600" dirty="0">
                <a:latin typeface="American Typewriter Condensed"/>
                <a:cs typeface="American Typewriter Condensed"/>
              </a:rPr>
              <a:t>    s = [] 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List to contain the result.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1600" dirty="0">
                <a:latin typeface="American Typewriter Condensed"/>
                <a:cs typeface="American Typewriter Condensed"/>
              </a:rPr>
              <a:t> 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latin typeface="American Typewriter Condensed"/>
                <a:cs typeface="American Typewriter Condensed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1600" dirty="0">
                <a:latin typeface="American Typewriter Condensed"/>
                <a:cs typeface="American Typewriter Condensed"/>
              </a:rPr>
              <a:t> range(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len</a:t>
            </a:r>
            <a:r>
              <a:rPr lang="en-US" sz="1600" dirty="0">
                <a:latin typeface="American Typewriter Condensed"/>
                <a:cs typeface="American Typewriter Condensed"/>
              </a:rPr>
              <a:t>(scores)):   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Need the value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, not the elements of scores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# </a:t>
            </a:r>
            <a:r>
              <a:rPr lang="en-US" sz="1600" dirty="0" err="1">
                <a:solidFill>
                  <a:srgbClr val="FFC000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Inv</a:t>
            </a:r>
            <a:r>
              <a:rPr lang="en-US" sz="1600" dirty="0">
                <a:solidFill>
                  <a:srgbClr val="FFC000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: `row`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is the string for this </a:t>
            </a:r>
            <a:r>
              <a:rPr lang="en-US" sz="1600" dirty="0">
                <a:solidFill>
                  <a:srgbClr val="FFC000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printout line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#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Conditional expression version: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# 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row =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(</a:t>
            </a:r>
            <a:r>
              <a:rPr lang="en-US" sz="1600" dirty="0" err="1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str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(</a:t>
            </a:r>
            <a:r>
              <a:rPr lang="en-US" sz="1600" dirty="0" err="1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)</a:t>
            </a:r>
            <a:r>
              <a:rPr lang="en-US" sz="1600" dirty="0">
                <a:latin typeface="American Typewriter Condensed"/>
                <a:cs typeface="American Typewriter Condensed"/>
              </a:rPr>
              <a:t>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'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)</a:t>
            </a:r>
            <a:r>
              <a:rPr lang="en-US" sz="1600" dirty="0">
                <a:latin typeface="American Typewriter Condensed"/>
                <a:cs typeface="American Typewriter Condensed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if scores[0] &gt; 10 else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(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'0'</a:t>
            </a:r>
            <a:r>
              <a:rPr lang="en-US" sz="1600" dirty="0">
                <a:latin typeface="American Typewriter Condensed"/>
                <a:cs typeface="American Typewriter Condensed"/>
              </a:rPr>
              <a:t>+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str(</a:t>
            </a:r>
            <a:r>
              <a:rPr lang="en-US" sz="1600" dirty="0" err="1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)</a:t>
            </a:r>
            <a:r>
              <a:rPr lang="en-US" sz="1600" dirty="0">
                <a:latin typeface="American Typewriter Condensed"/>
                <a:cs typeface="American Typewriter Condensed"/>
              </a:rPr>
              <a:t>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'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        if scores[</a:t>
            </a:r>
            <a:r>
              <a:rPr lang="en-US" sz="1600" dirty="0" err="1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] &gt; 10: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	row = 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str</a:t>
            </a:r>
            <a:r>
              <a:rPr lang="en-US" sz="1600" dirty="0">
                <a:latin typeface="American Typewriter Condensed"/>
                <a:cs typeface="American Typewriter Condensed"/>
              </a:rPr>
              <a:t>(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latin typeface="American Typewriter Condensed"/>
                <a:cs typeface="American Typewriter Condensed"/>
              </a:rPr>
              <a:t>)+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'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else: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  <a:latin typeface="American Typewriter Condensed"/>
                <a:cs typeface="American Typewriter Condensed"/>
              </a:rPr>
              <a:t>                row = 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'0'</a:t>
            </a:r>
            <a:r>
              <a:rPr lang="en-US" sz="1600" dirty="0">
                <a:latin typeface="American Typewriter Condensed"/>
                <a:cs typeface="American Typewriter Condensed"/>
              </a:rPr>
              <a:t>+str(</a:t>
            </a:r>
            <a:r>
              <a:rPr lang="en-US" sz="1600">
                <a:latin typeface="American Typewriter Condensed"/>
                <a:cs typeface="American Typewriter Condensed"/>
              </a:rPr>
              <a:t>i)+</a:t>
            </a:r>
            <a:r>
              <a:rPr lang="en-US" sz="160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 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</a:t>
            </a:r>
            <a:endParaRPr lang="en-US" sz="1600" dirty="0">
              <a:solidFill>
                <a:srgbClr val="FFC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for</a:t>
            </a:r>
            <a:r>
              <a:rPr lang="en-US" sz="1600" dirty="0">
                <a:latin typeface="American Typewriter Condensed"/>
                <a:cs typeface="American Typewriter Condensed"/>
              </a:rPr>
              <a:t> n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in</a:t>
            </a:r>
            <a:r>
              <a:rPr lang="en-US" sz="1600" dirty="0">
                <a:latin typeface="American Typewriter Condensed"/>
                <a:cs typeface="American Typewriter Condensed"/>
              </a:rPr>
              <a:t> range(scores[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latin typeface="American Typewriter Condensed"/>
                <a:cs typeface="American Typewriter Condensed"/>
              </a:rPr>
              <a:t>]):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Loop over number of elements in scores[</a:t>
            </a:r>
            <a:r>
              <a:rPr lang="en-US" sz="16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]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    row = row+</a:t>
            </a:r>
            <a:r>
              <a:rPr lang="en-US" sz="16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'*'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Add another * to the row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    </a:t>
            </a:r>
            <a:r>
              <a:rPr lang="en-US" sz="1600" dirty="0" err="1">
                <a:latin typeface="American Typewriter Condensed"/>
                <a:cs typeface="American Typewriter Condensed"/>
              </a:rPr>
              <a:t>s.append</a:t>
            </a:r>
            <a:r>
              <a:rPr lang="en-US" sz="1600" dirty="0">
                <a:latin typeface="American Typewriter Condensed"/>
                <a:cs typeface="American Typewriter Condensed"/>
              </a:rPr>
              <a:t>(row)      </a:t>
            </a:r>
            <a:r>
              <a:rPr lang="en-US" sz="16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Add row to the list</a:t>
            </a:r>
          </a:p>
          <a:p>
            <a:pPr marL="0" indent="0">
              <a:buNone/>
            </a:pPr>
            <a:r>
              <a:rPr lang="en-US" sz="1600" dirty="0">
                <a:latin typeface="American Typewriter Condensed"/>
                <a:cs typeface="American Typewriter Condensed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return</a:t>
            </a:r>
            <a:r>
              <a:rPr lang="en-US" sz="1600" dirty="0">
                <a:latin typeface="American Typewriter Condensed"/>
                <a:cs typeface="American Typewriter Condensed"/>
              </a:rPr>
              <a:t> s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</a:p>
          <a:p>
            <a:pPr marL="0" indent="0">
              <a:buNone/>
            </a:pPr>
            <a:endParaRPr lang="en-US" sz="1600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424542" y="1752600"/>
            <a:ext cx="0" cy="495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cxnSpLocks/>
          </p:cNvCxnSpPr>
          <p:nvPr/>
        </p:nvCxnSpPr>
        <p:spPr bwMode="auto">
          <a:xfrm>
            <a:off x="838200" y="4724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838200" y="57912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C3CC00-D8FB-4A4E-B990-F101333E581B}"/>
              </a:ext>
            </a:extLst>
          </p:cNvPr>
          <p:cNvCxnSpPr/>
          <p:nvPr/>
        </p:nvCxnSpPr>
        <p:spPr bwMode="auto">
          <a:xfrm>
            <a:off x="843455" y="52578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47DBDB-211D-524D-9869-1FC33D00F3F4}"/>
              </a:ext>
            </a:extLst>
          </p:cNvPr>
          <p:cNvCxnSpPr>
            <a:cxnSpLocks/>
          </p:cNvCxnSpPr>
          <p:nvPr/>
        </p:nvCxnSpPr>
        <p:spPr bwMode="auto">
          <a:xfrm>
            <a:off x="609600" y="3505200"/>
            <a:ext cx="0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2325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Two-Dimensional Lists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Access value at row 3, col 2: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>
                <a:latin typeface="American Typewriter Condensed"/>
                <a:cs typeface="American Typewriter Condensed"/>
              </a:rPr>
              <a:t>	d[3][2]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Assign value at row 3, col 2: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/>
              <a:t>	</a:t>
            </a:r>
            <a:r>
              <a:rPr lang="en-US" sz="2800" dirty="0">
                <a:latin typeface="American Typewriter Condensed"/>
                <a:cs typeface="American Typewriter Condensed"/>
              </a:rPr>
              <a:t>d[3][2] = 8</a:t>
            </a:r>
            <a:endParaRPr lang="en-US" sz="400" dirty="0">
              <a:latin typeface="American Typewriter Condensed"/>
              <a:cs typeface="American Typewriter Condensed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00"/>
                </a:solidFill>
              </a:rPr>
              <a:t>An odd symmetry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Number of rows of d:              </a:t>
            </a:r>
            <a:r>
              <a:rPr lang="en-US" dirty="0" err="1">
                <a:latin typeface="American Typewriter Condensed"/>
                <a:cs typeface="American Typewriter Condensed"/>
              </a:rPr>
              <a:t>len</a:t>
            </a:r>
            <a:r>
              <a:rPr lang="en-US" dirty="0">
                <a:latin typeface="American Typewriter Condensed"/>
                <a:cs typeface="American Typewriter Condensed"/>
              </a:rPr>
              <a:t>(d)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Number of cols in row r of d:  </a:t>
            </a:r>
            <a:r>
              <a:rPr lang="en-US" dirty="0" err="1">
                <a:latin typeface="American Typewriter Condensed"/>
                <a:cs typeface="American Typewriter Condensed"/>
              </a:rPr>
              <a:t>len</a:t>
            </a:r>
            <a:r>
              <a:rPr lang="en-US" dirty="0">
                <a:latin typeface="American Typewriter Condensed"/>
                <a:cs typeface="American Typewriter Condensed"/>
              </a:rPr>
              <a:t>(d[r])</a:t>
            </a:r>
          </a:p>
          <a:p>
            <a:pPr>
              <a:spcBef>
                <a:spcPct val="50000"/>
              </a:spcBef>
              <a:buNone/>
            </a:pPr>
            <a:endParaRPr lang="en-US" sz="2800" dirty="0"/>
          </a:p>
          <a:p>
            <a:pPr>
              <a:spcBef>
                <a:spcPct val="50000"/>
              </a:spcBef>
              <a:buNone/>
            </a:pPr>
            <a:endParaRPr lang="en-US" sz="2800" dirty="0"/>
          </a:p>
          <a:p>
            <a:endParaRPr lang="en-US" sz="28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400800" y="1504950"/>
            <a:ext cx="2209800" cy="2686050"/>
            <a:chOff x="381000" y="762000"/>
            <a:chExt cx="2209800" cy="268611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81000" y="762000"/>
              <a:ext cx="2209800" cy="2671763"/>
              <a:chOff x="240" y="1357"/>
              <a:chExt cx="1392" cy="1683"/>
            </a:xfrm>
          </p:grpSpPr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768" y="1632"/>
                <a:ext cx="864" cy="14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5   4   7   3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4   8   9   7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5   1   2   3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4   1   2   9 </a:t>
                </a:r>
              </a:p>
              <a:p>
                <a:pPr marL="457200" indent="-457200">
                  <a:spcBef>
                    <a:spcPct val="50000"/>
                  </a:spcBef>
                  <a:buFont typeface="Times" pitchFamily="-84" charset="0"/>
                  <a:buNone/>
                </a:pPr>
                <a:r>
                  <a:rPr lang="en-US" sz="2000">
                    <a:latin typeface="American Typewriter Condensed"/>
                    <a:cs typeface="American Typewriter Condensed"/>
                  </a:rPr>
                  <a:t>6   7   8   0</a:t>
                </a:r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240" y="1632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latin typeface="American Typewriter Condensed"/>
                    <a:cs typeface="American Typewriter Condensed"/>
                  </a:rPr>
                  <a:t>d</a:t>
                </a:r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772" y="1357"/>
                <a:ext cx="8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chemeClr val="bg2"/>
                    </a:solidFill>
                    <a:latin typeface="American Typewriter Condensed"/>
                    <a:cs typeface="American Typewriter Condensed"/>
                  </a:rPr>
                  <a:t>0   1   2   3  </a:t>
                </a:r>
              </a:p>
            </p:txBody>
          </p:sp>
        </p:grp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838200" y="1219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0</a:t>
              </a:r>
            </a:p>
          </p:txBody>
        </p:sp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838200" y="1600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1</a:t>
              </a:r>
            </a:p>
          </p:txBody>
        </p:sp>
        <p:sp>
          <p:nvSpPr>
            <p:cNvPr id="13" name="TextBox 20"/>
            <p:cNvSpPr txBox="1">
              <a:spLocks noChangeArrowheads="1"/>
            </p:cNvSpPr>
            <p:nvPr/>
          </p:nvSpPr>
          <p:spPr bwMode="auto">
            <a:xfrm>
              <a:off x="838200" y="30480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4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838200" y="2133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2</a:t>
              </a:r>
            </a:p>
          </p:txBody>
        </p:sp>
        <p:sp>
          <p:nvSpPr>
            <p:cNvPr id="15" name="TextBox 22"/>
            <p:cNvSpPr txBox="1">
              <a:spLocks noChangeArrowheads="1"/>
            </p:cNvSpPr>
            <p:nvPr/>
          </p:nvSpPr>
          <p:spPr bwMode="auto">
            <a:xfrm>
              <a:off x="838200" y="2590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808080"/>
                  </a:solidFill>
                  <a:latin typeface="American Typewriter Condensed"/>
                  <a:cs typeface="American Typewriter Condensed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12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Multidimensional Lists are Stored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b </a:t>
            </a:r>
            <a:r>
              <a:rPr lang="en-US" sz="2800" dirty="0">
                <a:latin typeface="American Typewriter Condensed"/>
                <a:cs typeface="American Typewriter Condensed"/>
              </a:rPr>
              <a:t>= [[9, 6, 4], [5, 7, 7]]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dirty="0"/>
              <a:t>b holds name of a one-dimensional list</a:t>
            </a:r>
          </a:p>
          <a:p>
            <a:pPr lvl="1"/>
            <a:r>
              <a:rPr lang="en-US" sz="2400" dirty="0"/>
              <a:t>Has </a:t>
            </a:r>
            <a:r>
              <a:rPr lang="en-US" sz="2400" dirty="0" err="1"/>
              <a:t>len</a:t>
            </a:r>
            <a:r>
              <a:rPr lang="en-US" sz="2400" dirty="0"/>
              <a:t>(b) elements</a:t>
            </a:r>
          </a:p>
          <a:p>
            <a:pPr lvl="1"/>
            <a:r>
              <a:rPr lang="en-US" sz="2400" dirty="0"/>
              <a:t>Its elements are (the names of) 1D lists</a:t>
            </a:r>
          </a:p>
          <a:p>
            <a:r>
              <a:rPr lang="en-US" sz="2800" dirty="0"/>
              <a:t>b[</a:t>
            </a:r>
            <a:r>
              <a:rPr lang="en-US" sz="2800" dirty="0" err="1"/>
              <a:t>i</a:t>
            </a:r>
            <a:r>
              <a:rPr lang="en-US" sz="2800" dirty="0"/>
              <a:t>] holds the name of a one-dimensional list (of </a:t>
            </a:r>
            <a:r>
              <a:rPr lang="en-US" sz="2800" dirty="0" err="1"/>
              <a:t>ints</a:t>
            </a:r>
            <a:r>
              <a:rPr lang="en-US" sz="2800" dirty="0"/>
              <a:t>) </a:t>
            </a:r>
          </a:p>
          <a:p>
            <a:pPr lvl="1"/>
            <a:r>
              <a:rPr lang="en-US" sz="2400" dirty="0"/>
              <a:t>Has </a:t>
            </a:r>
            <a:r>
              <a:rPr lang="en-US" sz="2400" dirty="0" err="1"/>
              <a:t>len</a:t>
            </a:r>
            <a:r>
              <a:rPr lang="en-US" sz="2400" dirty="0"/>
              <a:t>(b[</a:t>
            </a:r>
            <a:r>
              <a:rPr lang="en-US" sz="2400" dirty="0" err="1"/>
              <a:t>i</a:t>
            </a:r>
            <a:r>
              <a:rPr lang="en-US" sz="2400" dirty="0"/>
              <a:t>]) elements</a:t>
            </a:r>
          </a:p>
          <a:p>
            <a:endParaRPr lang="en-US" sz="2800" dirty="0"/>
          </a:p>
          <a:p>
            <a:endParaRPr lang="en-US" sz="2800" b="1" dirty="0"/>
          </a:p>
          <a:p>
            <a:endParaRPr lang="en-US" sz="28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013960" y="1967687"/>
            <a:ext cx="1463040" cy="1766113"/>
            <a:chOff x="5013960" y="1967687"/>
            <a:chExt cx="1463040" cy="1766113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013960" y="2270760"/>
              <a:ext cx="1463040" cy="146304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50139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82799054</a:t>
              </a:r>
            </a:p>
          </p:txBody>
        </p:sp>
        <p:sp>
          <p:nvSpPr>
            <p:cNvPr id="10" name="Rectangle 4"/>
            <p:cNvSpPr>
              <a:spLocks/>
            </p:cNvSpPr>
            <p:nvPr/>
          </p:nvSpPr>
          <p:spPr bwMode="auto">
            <a:xfrm>
              <a:off x="51663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9</a:t>
              </a:r>
            </a:p>
          </p:txBody>
        </p:sp>
        <p:sp>
          <p:nvSpPr>
            <p:cNvPr id="11" name="Rectangle 4"/>
            <p:cNvSpPr>
              <a:spLocks/>
            </p:cNvSpPr>
            <p:nvPr/>
          </p:nvSpPr>
          <p:spPr bwMode="auto">
            <a:xfrm>
              <a:off x="51663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6</a:t>
              </a:r>
            </a:p>
          </p:txBody>
        </p:sp>
        <p:sp>
          <p:nvSpPr>
            <p:cNvPr id="12" name="Rectangle 4"/>
            <p:cNvSpPr>
              <a:spLocks/>
            </p:cNvSpPr>
            <p:nvPr/>
          </p:nvSpPr>
          <p:spPr bwMode="auto">
            <a:xfrm>
              <a:off x="5166361" y="31597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4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223760" y="1967687"/>
            <a:ext cx="1463040" cy="1766113"/>
            <a:chOff x="7223760" y="1967687"/>
            <a:chExt cx="1463040" cy="1766113"/>
          </a:xfrm>
        </p:grpSpPr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223760" y="2270760"/>
              <a:ext cx="1463040" cy="146304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4" name="Rounded Rectangle 8"/>
            <p:cNvSpPr>
              <a:spLocks noChangeArrowheads="1"/>
            </p:cNvSpPr>
            <p:nvPr/>
          </p:nvSpPr>
          <p:spPr bwMode="auto">
            <a:xfrm>
              <a:off x="7223760" y="1967687"/>
              <a:ext cx="123444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43001122</a:t>
              </a:r>
            </a:p>
          </p:txBody>
        </p:sp>
        <p:sp>
          <p:nvSpPr>
            <p:cNvPr id="15" name="Rectangle 4"/>
            <p:cNvSpPr>
              <a:spLocks/>
            </p:cNvSpPr>
            <p:nvPr/>
          </p:nvSpPr>
          <p:spPr bwMode="auto">
            <a:xfrm>
              <a:off x="7376161" y="2446971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5</a:t>
              </a:r>
            </a:p>
          </p:txBody>
        </p:sp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7376161" y="28041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7</a:t>
              </a: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7376161" y="3159759"/>
              <a:ext cx="88403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ea typeface="Times" pitchFamily="-84" charset="0"/>
                  <a:cs typeface="Times" pitchFamily="-84" charset="0"/>
                </a:rPr>
                <a:t>  7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51760" y="2120087"/>
            <a:ext cx="1463040" cy="1400353"/>
            <a:chOff x="2651760" y="2120087"/>
            <a:chExt cx="1463040" cy="1400353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651760" y="2423160"/>
              <a:ext cx="1463040" cy="1097280"/>
            </a:xfrm>
            <a:prstGeom prst="rect">
              <a:avLst/>
            </a:prstGeom>
            <a:solidFill>
              <a:srgbClr val="FFE3B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9" name="Rounded Rectangle 8"/>
            <p:cNvSpPr>
              <a:spLocks noChangeArrowheads="1"/>
            </p:cNvSpPr>
            <p:nvPr/>
          </p:nvSpPr>
          <p:spPr bwMode="auto">
            <a:xfrm>
              <a:off x="2651760" y="2120087"/>
              <a:ext cx="121920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23457811</a:t>
              </a:r>
            </a:p>
          </p:txBody>
        </p:sp>
        <p:sp>
          <p:nvSpPr>
            <p:cNvPr id="20" name="Rectangle 4"/>
            <p:cNvSpPr>
              <a:spLocks/>
            </p:cNvSpPr>
            <p:nvPr/>
          </p:nvSpPr>
          <p:spPr bwMode="auto">
            <a:xfrm>
              <a:off x="2804161" y="2599371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82799054</a:t>
              </a:r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2804161" y="2956559"/>
              <a:ext cx="1066799" cy="357188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latin typeface="Times New Roman"/>
                  <a:cs typeface="Times New Roman"/>
                </a:rPr>
                <a:t>43001122</a:t>
              </a:r>
            </a:p>
          </p:txBody>
        </p:sp>
      </p:grpSp>
      <p:sp>
        <p:nvSpPr>
          <p:cNvPr id="22" name="Rectangle 4"/>
          <p:cNvSpPr>
            <a:spLocks/>
          </p:cNvSpPr>
          <p:nvPr/>
        </p:nvSpPr>
        <p:spPr bwMode="auto">
          <a:xfrm>
            <a:off x="868561" y="3124200"/>
            <a:ext cx="1112639" cy="357188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ea typeface="Times" pitchFamily="-84" charset="0"/>
                <a:cs typeface="Times" pitchFamily="-84" charset="0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23457811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0705" y="3135868"/>
            <a:ext cx="483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ea typeface="Times" pitchFamily="-84" charset="0"/>
                <a:cs typeface="Times" pitchFamily="-84" charset="0"/>
              </a:rPr>
              <a:t> </a:t>
            </a:r>
            <a:r>
              <a:rPr lang="en-US" dirty="0" err="1">
                <a:ea typeface="Times" pitchFamily="-84" charset="0"/>
                <a:cs typeface="Times" pitchFamily="-84" charset="0"/>
              </a:rPr>
              <a:t>b</a:t>
            </a:r>
            <a:endParaRPr lang="en-US" dirty="0"/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838200" y="1988403"/>
            <a:ext cx="11124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9 6 4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5 7 7</a:t>
            </a:r>
          </a:p>
        </p:txBody>
      </p:sp>
      <p:cxnSp>
        <p:nvCxnSpPr>
          <p:cNvPr id="26" name="Straight Arrow Connector 25"/>
          <p:cNvCxnSpPr>
            <a:stCxn id="22" idx="3"/>
            <a:endCxn id="19" idx="1"/>
          </p:cNvCxnSpPr>
          <p:nvPr/>
        </p:nvCxnSpPr>
        <p:spPr bwMode="auto">
          <a:xfrm flipV="1">
            <a:off x="1981200" y="2424887"/>
            <a:ext cx="670560" cy="8779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7" name="Straight Arrow Connector 26"/>
          <p:cNvCxnSpPr>
            <a:stCxn id="20" idx="3"/>
            <a:endCxn id="9" idx="1"/>
          </p:cNvCxnSpPr>
          <p:nvPr/>
        </p:nvCxnSpPr>
        <p:spPr bwMode="auto">
          <a:xfrm flipV="1">
            <a:off x="3870960" y="2272487"/>
            <a:ext cx="1143000" cy="5054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30" name="Straight Arrow Connector 29"/>
          <p:cNvCxnSpPr>
            <a:endCxn id="14" idx="1"/>
          </p:cNvCxnSpPr>
          <p:nvPr/>
        </p:nvCxnSpPr>
        <p:spPr bwMode="auto">
          <a:xfrm flipV="1">
            <a:off x="6050400" y="2272487"/>
            <a:ext cx="1173360" cy="16137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33" name="Straight Arrow Connector 32"/>
          <p:cNvCxnSpPr>
            <a:stCxn id="21" idx="3"/>
          </p:cNvCxnSpPr>
          <p:nvPr/>
        </p:nvCxnSpPr>
        <p:spPr bwMode="auto">
          <a:xfrm>
            <a:off x="3870960" y="3135153"/>
            <a:ext cx="2179439" cy="7510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9498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Question 4 from Fall 2010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534400" cy="50292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000" dirty="0"/>
              <a:t>Recall drawing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GRectangles</a:t>
            </a:r>
            <a:r>
              <a:rPr lang="en-US" sz="2000" dirty="0"/>
              <a:t> in A7. Write method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placeSquares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whose requirements appear below. It draws square bricks as </a:t>
            </a:r>
            <a:br>
              <a:rPr lang="en-US" sz="2000" dirty="0"/>
            </a:br>
            <a:r>
              <a:rPr lang="en-US" sz="2000" dirty="0"/>
              <a:t>shown to the right and returns them as a 2d list of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</a:p>
          <a:p>
            <a:pPr marL="400050" lvl="1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placeSquares</a:t>
            </a:r>
            <a:r>
              <a:rPr lang="en-US" sz="2000" dirty="0">
                <a:latin typeface="American Typewriter Condensed"/>
                <a:cs typeface="American Typewriter Condensed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self</a:t>
            </a:r>
            <a:r>
              <a:rPr lang="en-US" sz="2000" dirty="0">
                <a:latin typeface="American Typewriter Condensed"/>
                <a:cs typeface="American Typewriter Condensed"/>
              </a:rPr>
              <a:t>, m):</a:t>
            </a:r>
          </a:p>
          <a:p>
            <a:pPr marL="400050" lvl="1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"""Create a list of m x m squares (</a:t>
            </a:r>
            <a:r>
              <a:rPr lang="en-US" sz="2000" dirty="0" err="1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GRectangle</a:t>
            </a: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), as specified </a:t>
            </a:r>
            <a:b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/>
                <a:cs typeface="American Typewriter Condensed"/>
              </a:rPr>
              <a:t>    below, adding the squares to the GUI, and return the list.""" </a:t>
            </a:r>
          </a:p>
          <a:p>
            <a:endParaRPr lang="en-US" sz="800" u="sng" dirty="0"/>
          </a:p>
          <a:p>
            <a:pPr marL="400050" lvl="1" indent="0">
              <a:buNone/>
            </a:pPr>
            <a:r>
              <a:rPr lang="en-US" sz="2000" u="sng" dirty="0"/>
              <a:t>Method Requirements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There are m columns and rows of squares; precondition: 0 &lt; m. </a:t>
            </a:r>
          </a:p>
          <a:p>
            <a:pPr lvl="1"/>
            <a:r>
              <a:rPr lang="en-US" sz="2000" dirty="0"/>
              <a:t>Each square has side length </a:t>
            </a:r>
            <a:r>
              <a:rPr lang="en-US" sz="2000" dirty="0">
                <a:latin typeface="American Typewriter Condensed"/>
                <a:cs typeface="American Typewriter Condensed"/>
              </a:rPr>
              <a:t>BRICK_SIDE</a:t>
            </a:r>
            <a:r>
              <a:rPr lang="en-US" sz="2000" dirty="0">
                <a:cs typeface="American Typewriter Condensed"/>
              </a:rPr>
              <a:t>;</a:t>
            </a:r>
            <a:r>
              <a:rPr lang="en-US" sz="2000" dirty="0"/>
              <a:t> there is no space between them. </a:t>
            </a:r>
          </a:p>
          <a:p>
            <a:pPr lvl="1"/>
            <a:r>
              <a:rPr lang="en-US" sz="2000" dirty="0"/>
              <a:t>The bottom-left square is at the bottom-left corner (0,0) of the GUI.</a:t>
            </a:r>
            <a:br>
              <a:rPr lang="en-US" sz="2000" dirty="0"/>
            </a:br>
            <a:r>
              <a:rPr lang="en-US" sz="2000" dirty="0"/>
              <a:t>Squares in columns and rows 0 and m-1 have color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colormodel.PINK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Inner squares have checkerboard pattern of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colormodel.RED</a:t>
            </a:r>
            <a:r>
              <a:rPr lang="en-US" sz="2000" dirty="0">
                <a:cs typeface="American Typewriter Condensed"/>
              </a:rPr>
              <a:t> </a:t>
            </a:r>
            <a:r>
              <a:rPr lang="en-US" sz="2000" dirty="0"/>
              <a:t>and </a:t>
            </a:r>
            <a:r>
              <a:rPr lang="en-US" sz="2000" dirty="0" err="1">
                <a:latin typeface="American Typewriter Condensed"/>
                <a:cs typeface="American Typewriter Condensed"/>
              </a:rPr>
              <a:t>colormodel.GREEN</a:t>
            </a:r>
            <a:r>
              <a:rPr lang="en-US" sz="2000" dirty="0"/>
              <a:t>, as shown (bottom-left one is green; one next to it, red). </a:t>
            </a:r>
          </a:p>
          <a:p>
            <a:pPr marL="457200" lvl="1" indent="0">
              <a:buNone/>
            </a:pPr>
            <a:endParaRPr lang="en-US" sz="2000" dirty="0"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295400"/>
            <a:ext cx="1965093" cy="19812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533400" y="2743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0275411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review1.pptx</Template>
  <TotalTime>3095</TotalTime>
  <Words>1047</Words>
  <Application>Microsoft Macintosh PowerPoint</Application>
  <PresentationFormat>On-screen Show (4:3)</PresentationFormat>
  <Paragraphs>273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ＭＳ Ｐゴシック</vt:lpstr>
      <vt:lpstr>American Typewriter Condensed</vt:lpstr>
      <vt:lpstr>Arial</vt:lpstr>
      <vt:lpstr>Calibri</vt:lpstr>
      <vt:lpstr>Lucida Grande</vt:lpstr>
      <vt:lpstr>Times</vt:lpstr>
      <vt:lpstr>Times New Roman</vt:lpstr>
      <vt:lpstr>Wingdings</vt:lpstr>
      <vt:lpstr>Wingdings 2</vt:lpstr>
      <vt:lpstr>Zapf Dingbats</vt:lpstr>
      <vt:lpstr>presentation-02-21-12</vt:lpstr>
      <vt:lpstr>Lists and Sequences</vt:lpstr>
      <vt:lpstr>Overview of List Syntax</vt:lpstr>
      <vt:lpstr>Lists     vs.     Tuples     vs.    Strings     </vt:lpstr>
      <vt:lpstr>Modified Question 4 from Fall 2011</vt:lpstr>
      <vt:lpstr>Modified Question 4 from Fall 2011</vt:lpstr>
      <vt:lpstr>Modified Question 4 from Fall 2011</vt:lpstr>
      <vt:lpstr>Overview of Two-Dimensional Lists</vt:lpstr>
      <vt:lpstr>How Multidimensional Lists are Stored</vt:lpstr>
      <vt:lpstr>Modified Question 4 from Fall 2010</vt:lpstr>
      <vt:lpstr>Modified Question 4 from Fall 2010</vt:lpstr>
      <vt:lpstr>PowerPoint Presentation</vt:lpstr>
      <vt:lpstr>Ragged Lists: Rows w/ Different Length</vt:lpstr>
      <vt:lpstr>Modified Question 4 from Fall 2011</vt:lpstr>
      <vt:lpstr>Modified Question 4 from Fall 2011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Beibei Zhu</dc:creator>
  <cp:lastModifiedBy>Lillian Lee</cp:lastModifiedBy>
  <cp:revision>96</cp:revision>
  <cp:lastPrinted>2015-12-08T21:31:00Z</cp:lastPrinted>
  <dcterms:created xsi:type="dcterms:W3CDTF">2012-05-06T14:25:55Z</dcterms:created>
  <dcterms:modified xsi:type="dcterms:W3CDTF">2018-05-14T17:30:39Z</dcterms:modified>
</cp:coreProperties>
</file>