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60" r:id="rId2"/>
    <p:sldId id="361" r:id="rId3"/>
    <p:sldId id="370" r:id="rId4"/>
    <p:sldId id="410" r:id="rId5"/>
    <p:sldId id="405" r:id="rId6"/>
    <p:sldId id="406" r:id="rId7"/>
    <p:sldId id="407" r:id="rId8"/>
    <p:sldId id="408" r:id="rId9"/>
    <p:sldId id="413" r:id="rId10"/>
    <p:sldId id="412" r:id="rId11"/>
    <p:sldId id="409" r:id="rId12"/>
    <p:sldId id="4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ighting words and framing (25mins)" id="{25608C41-5B06-3A4F-833C-C3B7E491E51E}">
          <p14:sldIdLst>
            <p14:sldId id="360"/>
            <p14:sldId id="361"/>
            <p14:sldId id="370"/>
            <p14:sldId id="410"/>
            <p14:sldId id="405"/>
            <p14:sldId id="406"/>
            <p14:sldId id="407"/>
            <p14:sldId id="408"/>
            <p14:sldId id="413"/>
            <p14:sldId id="412"/>
            <p14:sldId id="409"/>
            <p14:sldId id="4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10"/>
    <p:restoredTop sz="87703"/>
  </p:normalViewPr>
  <p:slideViewPr>
    <p:cSldViewPr snapToGrid="0" snapToObjects="1">
      <p:cViewPr>
        <p:scale>
          <a:sx n="207" d="100"/>
          <a:sy n="207" d="100"/>
        </p:scale>
        <p:origin x="-7168" y="-1768"/>
      </p:cViewPr>
      <p:guideLst/>
    </p:cSldViewPr>
  </p:slideViewPr>
  <p:outlineViewPr>
    <p:cViewPr>
      <p:scale>
        <a:sx n="33" d="100"/>
        <a:sy n="33" d="100"/>
      </p:scale>
      <p:origin x="0" y="-73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83E27-1906-8A44-9E7D-271437A06021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EB92C-06E3-9247-AB44-818D70A31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1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Temporal dynamics of on-line information streams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4DF66-9F37-204F-A28A-9E9F6A173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2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750D-98CD-E545-94AC-09BF1DE451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87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750D-98CD-E545-94AC-09BF1DE451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27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= vocab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choice can be another issue </a:t>
            </a:r>
            <a:r>
              <a:rPr lang="is-I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106th Congress (1999–2000), often the subject of frame analysis (Adams 1997; McCaffrey and Keys 2008;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Schonhardt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-Bailey 2008).3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750D-98CD-E545-94AC-09BF1DE451C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1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4DF66-9F37-204F-A28A-9E9F6A173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1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log-odds ratio.  Seemingly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similar idea as before, look at how much the blue language “uses the word”,, vs. how much the red language uses the word  but working with the odds of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v_i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instead of straight p(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v_i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 If we do the log of the ratio then we have “0” when equal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Foornote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“there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abortion partisanship in these words. For example, Democrat Charles Schumer introduced an amendment to a bankruptcy reform bill designed to prevent abortion clinic protesters from avoiding fines via bankruptcy protections. We argue only that these do not have face validity as the most important words.”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naïve-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bayes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style P(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c|x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would also have problems with rare words, also probably overweighting them.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4DF66-9F37-204F-A28A-9E9F6A173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4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4DF66-9F37-204F-A28A-9E9F6A1734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63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4DF66-9F37-204F-A28A-9E9F6A1734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1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D03A-4DF1-8C43-8E46-484DFD1E314F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3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2808-0239-8F43-9305-A844EB10F5A2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8818-4A17-A148-8580-E8E0210197B8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64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with Pic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700" y="4069804"/>
            <a:ext cx="7385051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>
                <a:solidFill>
                  <a:srgbClr val="86090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872470" y="445180"/>
            <a:ext cx="7221663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1143570" y="632632"/>
            <a:ext cx="6679463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0823" y="5230907"/>
            <a:ext cx="7377277" cy="865093"/>
          </a:xfrm>
        </p:spPr>
        <p:txBody>
          <a:bodyPr>
            <a:normAutofit/>
          </a:bodyPr>
          <a:lstStyle>
            <a:lvl1pPr marL="0" indent="0">
              <a:spcBef>
                <a:spcPct val="0"/>
              </a:spcBef>
              <a:buNone/>
              <a:defRPr sz="32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AE2-9CF7-3846-9259-9DAB1242EF28}" type="datetime1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B506-B0D7-9743-B9E5-987BCEE724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F801-6181-B449-B57F-7090D558BD41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2722" y="6356350"/>
            <a:ext cx="2743200" cy="365125"/>
          </a:xfrm>
        </p:spPr>
        <p:txBody>
          <a:bodyPr/>
          <a:lstStyle/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5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40A6-8ADE-5549-A792-7BA61CF0B867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7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F29B-29B0-944C-AEDD-30FF48906253}" type="datetime1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4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9811-0CD4-B042-BAF7-C052D4CC1BED}" type="datetime1">
              <a:rPr lang="en-US" smtClean="0"/>
              <a:t>10/17/17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2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E4E3-9742-3547-B83E-898DDDAA021E}" type="datetime1">
              <a:rPr lang="en-US" smtClean="0"/>
              <a:t>10/17/17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1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263-C7F7-7E45-BB5C-339742792649}" type="datetime1">
              <a:rPr lang="en-US" smtClean="0"/>
              <a:t>10/17/17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5F78-01E0-4E4B-A084-17085E7410F1}" type="datetime1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3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24D8-22E0-C440-9A31-E322F1DECF5D}" type="datetime1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1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F879-0FBA-2C42-AFC0-4F48756E86E1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2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lweb.org/anthology/C00-102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anguagelog.ldc.upenn.edu/nll/?p=23277" TargetMode="Externa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4095" y="2610728"/>
            <a:ext cx="10663810" cy="1004668"/>
          </a:xfrm>
        </p:spPr>
        <p:txBody>
          <a:bodyPr>
            <a:normAutofit/>
          </a:bodyPr>
          <a:lstStyle/>
          <a:p>
            <a:r>
              <a:rPr lang="en-US" sz="4800" dirty="0">
                <a:ea typeface="Love Ya Like A Sister" charset="0"/>
                <a:cs typeface="Love Ya Like A Sister" charset="0"/>
              </a:rPr>
              <a:t>W</a:t>
            </a:r>
            <a:r>
              <a:rPr lang="en-US" sz="4800" dirty="0" smtClean="0">
                <a:ea typeface="Love Ya Like A Sister" charset="0"/>
                <a:cs typeface="Love Ya Like A Sister" charset="0"/>
              </a:rPr>
              <a:t>hat makes two “languages” different?</a:t>
            </a:r>
            <a:endParaRPr lang="en-US" sz="4800" dirty="0">
              <a:ea typeface="Love Ya Like A Sister" charset="0"/>
              <a:cs typeface="Love Ya Like A Sister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2926" y="4529089"/>
            <a:ext cx="10306148" cy="1174088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Love Ya Like A Sister" charset="0"/>
                <a:cs typeface="Love Ya Like A Sister" charset="0"/>
              </a:rPr>
              <a:t>Issues analyzed in Kleinberg (2004,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ea typeface="Love Ya Like A Sister" charset="0"/>
                <a:cs typeface="Love Ya Like A Sister" charset="0"/>
              </a:rPr>
              <a:t>Data Stream Management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Love Ya Like A Sister" charset="0"/>
                <a:cs typeface="Love Ya Like A Sister" charset="0"/>
              </a:rPr>
              <a:t>2016), with a Markov model applied for temporal analysis.</a:t>
            </a:r>
          </a:p>
          <a:p>
            <a:pPr algn="l"/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Love Ya Like A Sister" charset="0"/>
                <a:cs typeface="Love Ya Like A Sister" charset="0"/>
              </a:rPr>
              <a:t>Presentation/figures follow  Monroe,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a typeface="Love Ya Like A Sister" charset="0"/>
                <a:cs typeface="Love Ya Like A Sister" charset="0"/>
              </a:rPr>
              <a:t>Colaresi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Love Ya Like A Sister" charset="0"/>
                <a:cs typeface="Love Ya Like A Sister" charset="0"/>
              </a:rPr>
              <a:t> and Quinn,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ea typeface="Love Ya Like A Sister" charset="0"/>
                <a:cs typeface="Love Ya Like A Sister" charset="0"/>
              </a:rPr>
              <a:t>Political Analysis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Love Ya Like A Sister" charset="0"/>
                <a:cs typeface="Love Ya Like A Sister" charset="0"/>
              </a:rPr>
              <a:t> (2008)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warning on ignoring (language)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Should we really write P(v</a:t>
            </a:r>
            <a:r>
              <a:rPr lang="en-US" baseline="-25000" dirty="0" smtClean="0"/>
              <a:t>i</a:t>
            </a:r>
            <a:r>
              <a:rPr lang="en-US" dirty="0" smtClean="0"/>
              <a:t>), with no conditioning on context?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Previous lectures: language accommodation/coordination</a:t>
            </a:r>
          </a:p>
          <a:p>
            <a:r>
              <a:rPr lang="en-US" dirty="0" smtClean="0"/>
              <a:t>Church 2000</a:t>
            </a:r>
            <a:r>
              <a:rPr lang="en-US" dirty="0"/>
              <a:t>: “</a:t>
            </a:r>
            <a:r>
              <a:rPr lang="en-US" dirty="0">
                <a:hlinkClick r:id="rId2"/>
              </a:rPr>
              <a:t>Empirical Estimates of </a:t>
            </a:r>
            <a:r>
              <a:rPr lang="en-US" dirty="0" smtClean="0">
                <a:hlinkClick r:id="rId2"/>
              </a:rPr>
              <a:t>Adaptation: The </a:t>
            </a:r>
            <a:r>
              <a:rPr lang="en-US" dirty="0">
                <a:hlinkClick r:id="rId2"/>
              </a:rPr>
              <a:t>chance of Two Noriegas is closer to p / 2 than </a:t>
            </a:r>
            <a:r>
              <a:rPr lang="en-US" dirty="0" smtClean="0">
                <a:hlinkClick r:id="rId2"/>
              </a:rPr>
              <a:t>p</a:t>
            </a:r>
            <a:r>
              <a:rPr lang="en-US" baseline="30000" dirty="0" smtClean="0">
                <a:hlinkClick r:id="rId2"/>
              </a:rPr>
              <a:t>2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“.  COLING.	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Finding a rare word like </a:t>
            </a:r>
            <a:r>
              <a:rPr lang="en-US" i="1" dirty="0"/>
              <a:t>Noriega </a:t>
            </a:r>
            <a:r>
              <a:rPr lang="en-US" dirty="0"/>
              <a:t>in a </a:t>
            </a:r>
            <a:r>
              <a:rPr lang="en-US" dirty="0" smtClean="0"/>
              <a:t>document </a:t>
            </a:r>
            <a:r>
              <a:rPr lang="en-US" dirty="0"/>
              <a:t>is like lightning. We might not expect </a:t>
            </a:r>
            <a:r>
              <a:rPr lang="en-US" dirty="0" smtClean="0"/>
              <a:t>lightning </a:t>
            </a:r>
            <a:r>
              <a:rPr lang="en-US" dirty="0"/>
              <a:t>to strike twice, but it happens all the time, especially for good keywords</a:t>
            </a:r>
            <a:r>
              <a:rPr lang="en-US" dirty="0" smtClean="0"/>
              <a:t>.“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12006"/>
            <a:ext cx="11620500" cy="1395057"/>
          </a:xfrm>
        </p:spPr>
        <p:txBody>
          <a:bodyPr>
            <a:noAutofit/>
          </a:bodyPr>
          <a:lstStyle/>
          <a:p>
            <a:r>
              <a:rPr lang="en-US" sz="4400" dirty="0" smtClean="0"/>
              <a:t>Ranking by z-score of log odds-ratio, </a:t>
            </a:r>
            <a:br>
              <a:rPr lang="en-US" sz="4400" dirty="0" smtClean="0"/>
            </a:br>
            <a:r>
              <a:rPr lang="en-US" sz="4400" dirty="0" smtClean="0"/>
              <a:t>with model of variance </a:t>
            </a:r>
            <a:r>
              <a:rPr lang="en-US" sz="4400" dirty="0" smtClean="0"/>
              <a:t>(uninformative prior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44683" y="1371114"/>
            <a:ext cx="3730186" cy="5486886"/>
            <a:chOff x="1893960" y="1410355"/>
            <a:chExt cx="3730186" cy="5486886"/>
          </a:xfrm>
        </p:grpSpPr>
        <p:sp>
          <p:nvSpPr>
            <p:cNvPr id="14" name="dem-words"/>
            <p:cNvSpPr txBox="1"/>
            <p:nvPr/>
          </p:nvSpPr>
          <p:spPr>
            <a:xfrm>
              <a:off x="1893960" y="1410355"/>
              <a:ext cx="2130083" cy="544764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women</a:t>
              </a:r>
            </a:p>
            <a:p>
              <a:r>
                <a:rPr lang="en-US" sz="2400" dirty="0"/>
                <a:t>r</a:t>
              </a:r>
              <a:r>
                <a:rPr lang="en-US" sz="2400" dirty="0" smtClean="0"/>
                <a:t>ight</a:t>
              </a:r>
            </a:p>
            <a:p>
              <a:r>
                <a:rPr lang="en-US" sz="2400" dirty="0" smtClean="0"/>
                <a:t>woman</a:t>
              </a:r>
            </a:p>
            <a:p>
              <a:r>
                <a:rPr lang="en-US" sz="2400" dirty="0" smtClean="0"/>
                <a:t>their</a:t>
              </a:r>
            </a:p>
            <a:p>
              <a:r>
                <a:rPr lang="en-US" sz="2400" dirty="0" err="1" smtClean="0"/>
                <a:t>decis</a:t>
              </a:r>
              <a:endParaRPr lang="en-US" sz="2400" dirty="0" smtClean="0"/>
            </a:p>
            <a:p>
              <a:r>
                <a:rPr lang="en-US" sz="2000" dirty="0" err="1" smtClean="0"/>
                <a:t>famili</a:t>
              </a:r>
              <a:endParaRPr lang="en-US" sz="2000" dirty="0" smtClean="0"/>
            </a:p>
            <a:p>
              <a:r>
                <a:rPr lang="en-US" sz="2000" dirty="0"/>
                <a:t>a</a:t>
              </a:r>
              <a:r>
                <a:rPr lang="en-US" sz="2000" dirty="0" smtClean="0"/>
                <a:t>mend</a:t>
              </a:r>
            </a:p>
            <a:p>
              <a:r>
                <a:rPr lang="en-US" sz="2000" dirty="0" smtClean="0"/>
                <a:t>her</a:t>
              </a:r>
            </a:p>
            <a:p>
              <a:r>
                <a:rPr lang="en-US" sz="2000" dirty="0" err="1" smtClean="0"/>
                <a:t>senat</a:t>
              </a:r>
              <a:endParaRPr lang="en-US" sz="2000" dirty="0" smtClean="0"/>
            </a:p>
            <a:p>
              <a:r>
                <a:rPr lang="en-US" sz="2000" dirty="0" smtClean="0"/>
                <a:t>friend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my</a:t>
              </a:r>
            </a:p>
            <a:p>
              <a:r>
                <a:rPr lang="en-US" dirty="0" err="1" smtClean="0">
                  <a:solidFill>
                    <a:schemeClr val="bg1"/>
                  </a:solidFill>
                </a:rPr>
                <a:t>choos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doctor</a:t>
              </a:r>
            </a:p>
            <a:p>
              <a:r>
                <a:rPr lang="en-US" dirty="0" err="1" smtClean="0">
                  <a:solidFill>
                    <a:schemeClr val="bg1"/>
                  </a:solidFill>
                </a:rPr>
                <a:t>durbin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sz="1600" dirty="0" err="1" smtClean="0">
                  <a:solidFill>
                    <a:schemeClr val="bg1"/>
                  </a:solidFill>
                </a:rPr>
                <a:t>serv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r>
                <a:rPr lang="en-US" sz="1600" dirty="0" err="1" smtClean="0">
                  <a:solidFill>
                    <a:schemeClr val="bg1"/>
                  </a:solidFill>
                </a:rPr>
                <a:t>pennsylvania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r>
                <a:rPr lang="en-US" sz="1600" dirty="0" err="1" smtClean="0">
                  <a:solidFill>
                    <a:schemeClr val="bg1"/>
                  </a:solidFill>
                </a:rPr>
                <a:t>santorum</a:t>
              </a:r>
              <a:endParaRPr lang="en-US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epub-words"/>
            <p:cNvSpPr txBox="1"/>
            <p:nvPr/>
          </p:nvSpPr>
          <p:spPr>
            <a:xfrm>
              <a:off x="4292403" y="1418818"/>
              <a:ext cx="1331743" cy="5478423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17000">
                  <a:srgbClr val="C00000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of</a:t>
              </a:r>
            </a:p>
            <a:p>
              <a:r>
                <a:rPr lang="en-US" sz="1600" dirty="0" err="1" smtClean="0"/>
                <a:t>dr</a:t>
              </a:r>
              <a:endParaRPr lang="en-US" sz="1600" dirty="0" smtClean="0"/>
            </a:p>
            <a:p>
              <a:r>
                <a:rPr lang="en-US" dirty="0" smtClean="0"/>
                <a:t>not</a:t>
              </a:r>
            </a:p>
            <a:p>
              <a:r>
                <a:rPr lang="en-US" dirty="0" smtClean="0"/>
                <a:t>partial</a:t>
              </a:r>
            </a:p>
            <a:p>
              <a:r>
                <a:rPr lang="en-US" dirty="0" smtClean="0"/>
                <a:t>fact</a:t>
              </a:r>
            </a:p>
            <a:p>
              <a:r>
                <a:rPr lang="en-US" dirty="0" smtClean="0"/>
                <a:t>birth</a:t>
              </a:r>
            </a:p>
            <a:p>
              <a:r>
                <a:rPr lang="en-US" dirty="0" smtClean="0"/>
                <a:t>head</a:t>
              </a:r>
            </a:p>
            <a:p>
              <a:r>
                <a:rPr lang="en-US" sz="2000" dirty="0" smtClean="0"/>
                <a:t>you</a:t>
              </a:r>
            </a:p>
            <a:p>
              <a:r>
                <a:rPr lang="en-US" sz="2000" dirty="0" smtClean="0"/>
                <a:t>perform</a:t>
              </a:r>
            </a:p>
            <a:p>
              <a:r>
                <a:rPr lang="en-US" sz="2000" dirty="0" smtClean="0"/>
                <a:t>born</a:t>
              </a:r>
            </a:p>
            <a:p>
              <a:r>
                <a:rPr lang="en-US" sz="2000" dirty="0" smtClean="0"/>
                <a:t>the</a:t>
              </a:r>
            </a:p>
            <a:p>
              <a:r>
                <a:rPr lang="en-US" sz="2000" dirty="0" smtClean="0"/>
                <a:t>mother</a:t>
              </a:r>
            </a:p>
            <a:p>
              <a:r>
                <a:rPr lang="en-US" sz="2400" dirty="0" smtClean="0"/>
                <a:t>child</a:t>
              </a:r>
            </a:p>
            <a:p>
              <a:r>
                <a:rPr lang="en-US" sz="2400" dirty="0" smtClean="0"/>
                <a:t>abort</a:t>
              </a:r>
            </a:p>
            <a:p>
              <a:r>
                <a:rPr lang="en-US" sz="2400" dirty="0" smtClean="0"/>
                <a:t>kill</a:t>
              </a:r>
            </a:p>
            <a:p>
              <a:r>
                <a:rPr lang="en-US" sz="2400" dirty="0" err="1" smtClean="0"/>
                <a:t>procedur</a:t>
              </a:r>
              <a:endParaRPr lang="en-US" sz="2400" dirty="0" smtClean="0"/>
            </a:p>
            <a:p>
              <a:r>
                <a:rPr lang="en-US" sz="3200" dirty="0" err="1" smtClean="0"/>
                <a:t>babi</a:t>
              </a:r>
              <a:endParaRPr lang="en-US" sz="3200" dirty="0" smtClean="0"/>
            </a:p>
          </p:txBody>
        </p:sp>
      </p:grpSp>
      <p:pic>
        <p:nvPicPr>
          <p:cNvPr id="16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06" y="1533287"/>
            <a:ext cx="4164906" cy="5262354"/>
          </a:xfr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t="44406" b="9740"/>
          <a:stretch/>
        </p:blipFill>
        <p:spPr>
          <a:xfrm>
            <a:off x="7372139" y="3746500"/>
            <a:ext cx="3828273" cy="2413000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t="571" r="-8536" b="55229"/>
          <a:stretch/>
        </p:blipFill>
        <p:spPr>
          <a:xfrm>
            <a:off x="7378648" y="1637214"/>
            <a:ext cx="4164906" cy="2325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" r="22494" b="17857"/>
          <a:stretch/>
        </p:blipFill>
        <p:spPr>
          <a:xfrm>
            <a:off x="10514197" y="278423"/>
            <a:ext cx="1372430" cy="13872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5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"/>
          <a:stretch/>
        </p:blipFill>
        <p:spPr>
          <a:xfrm>
            <a:off x="7074799" y="2057400"/>
            <a:ext cx="4164906" cy="422653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12006"/>
            <a:ext cx="11620500" cy="1395057"/>
          </a:xfrm>
        </p:spPr>
        <p:txBody>
          <a:bodyPr>
            <a:noAutofit/>
          </a:bodyPr>
          <a:lstStyle/>
          <a:p>
            <a:r>
              <a:rPr lang="en-US" sz="4400" dirty="0" smtClean="0"/>
              <a:t>Ranking by z-score of log odds-ratio, </a:t>
            </a:r>
            <a:br>
              <a:rPr lang="en-US" sz="4400" dirty="0" smtClean="0"/>
            </a:br>
            <a:r>
              <a:rPr lang="en-US" sz="4400" dirty="0" smtClean="0"/>
              <a:t>with model of variance </a:t>
            </a:r>
            <a:r>
              <a:rPr lang="en-US" sz="4400" dirty="0" smtClean="0"/>
              <a:t>(informative prior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44683" y="1371114"/>
            <a:ext cx="3730186" cy="5486886"/>
            <a:chOff x="1893960" y="1410355"/>
            <a:chExt cx="3730186" cy="5486886"/>
          </a:xfrm>
        </p:grpSpPr>
        <p:sp>
          <p:nvSpPr>
            <p:cNvPr id="14" name="dem-words"/>
            <p:cNvSpPr txBox="1"/>
            <p:nvPr/>
          </p:nvSpPr>
          <p:spPr>
            <a:xfrm>
              <a:off x="1893960" y="1410355"/>
              <a:ext cx="2130083" cy="544764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women</a:t>
              </a:r>
            </a:p>
            <a:p>
              <a:r>
                <a:rPr lang="en-US" sz="2400" dirty="0" smtClean="0"/>
                <a:t>woman</a:t>
              </a:r>
            </a:p>
            <a:p>
              <a:r>
                <a:rPr lang="en-US" sz="2400" dirty="0" smtClean="0"/>
                <a:t>right</a:t>
              </a:r>
              <a:endParaRPr lang="en-US" sz="2400" dirty="0" smtClean="0"/>
            </a:p>
            <a:p>
              <a:r>
                <a:rPr lang="en-US" sz="2400" dirty="0" err="1" smtClean="0"/>
                <a:t>decis</a:t>
              </a:r>
              <a:endParaRPr lang="en-US" sz="2400" dirty="0" smtClean="0"/>
            </a:p>
            <a:p>
              <a:r>
                <a:rPr lang="en-US" sz="2400" dirty="0" smtClean="0"/>
                <a:t>her</a:t>
              </a:r>
              <a:endParaRPr lang="en-US" sz="2400" dirty="0" smtClean="0"/>
            </a:p>
            <a:p>
              <a:r>
                <a:rPr lang="en-US" sz="2000" dirty="0" smtClean="0"/>
                <a:t>doctor</a:t>
              </a:r>
              <a:endParaRPr lang="en-US" sz="2000" dirty="0" smtClean="0"/>
            </a:p>
            <a:p>
              <a:r>
                <a:rPr lang="en-US" sz="2000" dirty="0" err="1" smtClean="0"/>
                <a:t>durbin</a:t>
              </a:r>
              <a:endParaRPr lang="en-US" sz="2000" dirty="0" smtClean="0"/>
            </a:p>
            <a:p>
              <a:r>
                <a:rPr lang="en-US" sz="2000" dirty="0" err="1" smtClean="0"/>
                <a:t>choos</a:t>
              </a:r>
              <a:endParaRPr lang="en-US" sz="2000" dirty="0" smtClean="0"/>
            </a:p>
            <a:p>
              <a:r>
                <a:rPr lang="en-US" sz="2000" dirty="0" err="1" smtClean="0"/>
                <a:t>santorum</a:t>
              </a:r>
              <a:endParaRPr lang="en-US" sz="2000" dirty="0" smtClean="0"/>
            </a:p>
            <a:p>
              <a:r>
                <a:rPr lang="en-US" sz="2000" dirty="0" smtClean="0"/>
                <a:t>v</a:t>
              </a:r>
              <a:endParaRPr lang="en-US" sz="2000" dirty="0" smtClean="0"/>
            </a:p>
            <a:p>
              <a:r>
                <a:rPr lang="en-US" dirty="0" err="1" smtClean="0">
                  <a:solidFill>
                    <a:schemeClr val="bg1"/>
                  </a:solidFill>
                </a:rPr>
                <a:t>pennsylvania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err="1" smtClean="0">
                  <a:solidFill>
                    <a:schemeClr val="bg1"/>
                  </a:solidFill>
                </a:rPr>
                <a:t>pregnanc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err="1" smtClean="0">
                  <a:solidFill>
                    <a:schemeClr val="bg1"/>
                  </a:solidFill>
                </a:rPr>
                <a:t>viabil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friend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sz="1600" dirty="0" err="1" smtClean="0">
                  <a:solidFill>
                    <a:schemeClr val="bg1"/>
                  </a:solidFill>
                </a:rPr>
                <a:t>privaci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their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r>
                <a:rPr lang="en-US" sz="1600" dirty="0" err="1" smtClean="0">
                  <a:solidFill>
                    <a:schemeClr val="bg1"/>
                  </a:solidFill>
                </a:rPr>
                <a:t>famili</a:t>
              </a:r>
              <a:endParaRPr lang="en-US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epub-words"/>
            <p:cNvSpPr txBox="1"/>
            <p:nvPr/>
          </p:nvSpPr>
          <p:spPr>
            <a:xfrm>
              <a:off x="4292403" y="1418818"/>
              <a:ext cx="1331743" cy="5478423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17000">
                  <a:srgbClr val="C00000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aliv</a:t>
              </a:r>
              <a:endParaRPr lang="en-US" sz="1600" dirty="0" smtClean="0"/>
            </a:p>
            <a:p>
              <a:r>
                <a:rPr lang="en-US" sz="1600" dirty="0" err="1" smtClean="0"/>
                <a:t>deliv</a:t>
              </a:r>
              <a:endParaRPr lang="en-US" sz="1600" dirty="0" smtClean="0"/>
            </a:p>
            <a:p>
              <a:r>
                <a:rPr lang="en-US" dirty="0" err="1" smtClean="0"/>
                <a:t>dr</a:t>
              </a:r>
              <a:endParaRPr lang="en-US" dirty="0" smtClean="0"/>
            </a:p>
            <a:p>
              <a:r>
                <a:rPr lang="en-US" dirty="0" smtClean="0"/>
                <a:t>head</a:t>
              </a:r>
              <a:endParaRPr lang="en-US" dirty="0" smtClean="0"/>
            </a:p>
            <a:p>
              <a:r>
                <a:rPr lang="en-US" dirty="0" smtClean="0"/>
                <a:t>perform</a:t>
              </a:r>
              <a:endParaRPr lang="en-US" dirty="0" smtClean="0"/>
            </a:p>
            <a:p>
              <a:r>
                <a:rPr lang="en-US" dirty="0" smtClean="0"/>
                <a:t>head</a:t>
              </a:r>
              <a:endParaRPr lang="en-US" dirty="0" smtClean="0"/>
            </a:p>
            <a:p>
              <a:r>
                <a:rPr lang="en-US" dirty="0" smtClean="0"/>
                <a:t>perform</a:t>
              </a:r>
              <a:endParaRPr lang="en-US" dirty="0" smtClean="0"/>
            </a:p>
            <a:p>
              <a:r>
                <a:rPr lang="en-US" sz="2000" dirty="0" smtClean="0"/>
                <a:t>birth</a:t>
              </a:r>
              <a:endParaRPr lang="en-US" sz="2000" dirty="0" smtClean="0"/>
            </a:p>
            <a:p>
              <a:r>
                <a:rPr lang="en-US" sz="2000" dirty="0" err="1" smtClean="0"/>
                <a:t>healthi</a:t>
              </a:r>
              <a:endParaRPr lang="en-US" sz="2000" dirty="0" smtClean="0"/>
            </a:p>
            <a:p>
              <a:r>
                <a:rPr lang="en-US" sz="2000" dirty="0" smtClean="0"/>
                <a:t>partial</a:t>
              </a:r>
              <a:endParaRPr lang="en-US" sz="2000" dirty="0" smtClean="0"/>
            </a:p>
            <a:p>
              <a:r>
                <a:rPr lang="en-US" sz="2000" dirty="0" smtClean="0"/>
                <a:t>child</a:t>
              </a:r>
              <a:endParaRPr lang="en-US" sz="2000" dirty="0" smtClean="0"/>
            </a:p>
            <a:p>
              <a:r>
                <a:rPr lang="en-US" sz="2000" dirty="0" smtClean="0"/>
                <a:t>born</a:t>
              </a:r>
              <a:endParaRPr lang="en-US" sz="2000" dirty="0" smtClean="0"/>
            </a:p>
            <a:p>
              <a:r>
                <a:rPr lang="en-US" sz="2400" dirty="0" smtClean="0"/>
                <a:t>mother</a:t>
              </a:r>
              <a:endParaRPr lang="en-US" sz="2400" dirty="0" smtClean="0"/>
            </a:p>
            <a:p>
              <a:r>
                <a:rPr lang="en-US" sz="2400" dirty="0" smtClean="0"/>
                <a:t>abort</a:t>
              </a:r>
            </a:p>
            <a:p>
              <a:r>
                <a:rPr lang="en-US" sz="2400" dirty="0" err="1" smtClean="0"/>
                <a:t>procedur</a:t>
              </a:r>
              <a:endParaRPr lang="en-US" sz="2400" dirty="0" smtClean="0"/>
            </a:p>
            <a:p>
              <a:r>
                <a:rPr lang="en-US" sz="2400" dirty="0" smtClean="0"/>
                <a:t>kill</a:t>
              </a:r>
              <a:endParaRPr lang="en-US" sz="2400" dirty="0" smtClean="0"/>
            </a:p>
            <a:p>
              <a:r>
                <a:rPr lang="en-US" sz="3200" dirty="0" err="1" smtClean="0"/>
                <a:t>babi</a:t>
              </a:r>
              <a:endParaRPr lang="en-US" sz="3200" dirty="0" smtClean="0"/>
            </a:p>
          </p:txBody>
        </p:sp>
      </p:grpSp>
      <p:pic>
        <p:nvPicPr>
          <p:cNvPr id="16" name="Content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t="3109" r="4425" b="10263"/>
          <a:stretch/>
        </p:blipFill>
        <p:spPr>
          <a:xfrm>
            <a:off x="7354956" y="2153060"/>
            <a:ext cx="3661158" cy="371592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" r="22494" b="17857"/>
          <a:stretch/>
        </p:blipFill>
        <p:spPr>
          <a:xfrm>
            <a:off x="10514197" y="278423"/>
            <a:ext cx="1372430" cy="13872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12</a:t>
            </a:fld>
            <a:endParaRPr lang="en-US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46582" r="5652" b="10118"/>
          <a:stretch/>
        </p:blipFill>
        <p:spPr>
          <a:xfrm>
            <a:off x="7354957" y="3951461"/>
            <a:ext cx="3604591" cy="185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Persuasion: </a:t>
            </a:r>
            <a:r>
              <a:rPr lang="en-US" sz="4000" i="1" dirty="0" smtClean="0"/>
              <a:t>frame</a:t>
            </a:r>
            <a:r>
              <a:rPr lang="en-US" sz="4000" dirty="0" smtClean="0"/>
              <a:t> competition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2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38200" y="1541620"/>
            <a:ext cx="10918810" cy="3399170"/>
            <a:chOff x="-749070" y="2709198"/>
            <a:chExt cx="10935381" cy="3399170"/>
          </a:xfrm>
        </p:grpSpPr>
        <p:pic>
          <p:nvPicPr>
            <p:cNvPr id="12" name="apple/orange" descr="franken-orange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26" b="74805" l="24902" r="750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3790" y="3436288"/>
              <a:ext cx="2672080" cy="2672080"/>
            </a:xfrm>
            <a:prstGeom prst="rect">
              <a:avLst/>
            </a:prstGeom>
          </p:spPr>
        </p:pic>
        <p:sp>
          <p:nvSpPr>
            <p:cNvPr id="14" name="Content Placeholder 4"/>
            <p:cNvSpPr txBox="1">
              <a:spLocks/>
            </p:cNvSpPr>
            <p:nvPr/>
          </p:nvSpPr>
          <p:spPr>
            <a:xfrm>
              <a:off x="-749070" y="2709198"/>
              <a:ext cx="10935381" cy="613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</a:rPr>
                <a:t>Example: public discussion of GMOs in food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frankenfood"/>
          <p:cNvSpPr/>
          <p:nvPr/>
        </p:nvSpPr>
        <p:spPr>
          <a:xfrm>
            <a:off x="6894145" y="2906228"/>
            <a:ext cx="2943148" cy="804619"/>
          </a:xfrm>
          <a:prstGeom prst="wedgeEllipseCallout">
            <a:avLst>
              <a:gd name="adj1" fmla="val 70676"/>
              <a:gd name="adj2" fmla="val 84814"/>
            </a:avLst>
          </a:prstGeom>
          <a:solidFill>
            <a:srgbClr val="C00000"/>
          </a:solidFill>
          <a:ln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“</a:t>
            </a:r>
            <a:r>
              <a:rPr lang="en-US" sz="2000" dirty="0" err="1" smtClean="0"/>
              <a:t>frankenfood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sp>
        <p:nvSpPr>
          <p:cNvPr id="16" name="green revolution"/>
          <p:cNvSpPr/>
          <p:nvPr/>
        </p:nvSpPr>
        <p:spPr>
          <a:xfrm>
            <a:off x="1869277" y="2906228"/>
            <a:ext cx="3259658" cy="804619"/>
          </a:xfrm>
          <a:prstGeom prst="wedgeEllipseCallout">
            <a:avLst>
              <a:gd name="adj1" fmla="val -60644"/>
              <a:gd name="adj2" fmla="val 90080"/>
            </a:avLst>
          </a:prstGeom>
          <a:ln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“green revolution”</a:t>
            </a:r>
            <a:endParaRPr lang="en-US" sz="2000" dirty="0"/>
          </a:p>
        </p:txBody>
      </p:sp>
      <p:sp>
        <p:nvSpPr>
          <p:cNvPr id="19" name="image credit"/>
          <p:cNvSpPr txBox="1"/>
          <p:nvPr/>
        </p:nvSpPr>
        <p:spPr>
          <a:xfrm rot="5400000">
            <a:off x="9766206" y="3793519"/>
            <a:ext cx="47500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www.ourbreathingplanet.com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/control-the-world-through-genetically-modified-food/</a:t>
            </a:r>
          </a:p>
        </p:txBody>
      </p:sp>
    </p:spTree>
    <p:extLst>
      <p:ext uri="{BB962C8B-B14F-4D97-AF65-F5344CB8AC3E}">
        <p14:creationId xmlns:p14="http://schemas.microsoft.com/office/powerpoint/2010/main" val="5270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Additional applications: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Differentiating the language of </a:t>
            </a:r>
            <a:r>
              <a:rPr lang="is-IS" sz="4000" dirty="0" smtClean="0">
                <a:solidFill>
                  <a:schemeClr val="tx1"/>
                </a:solidFill>
              </a:rPr>
              <a:t>….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5" name="red lang"/>
          <p:cNvSpPr/>
          <p:nvPr/>
        </p:nvSpPr>
        <p:spPr>
          <a:xfrm>
            <a:off x="6795671" y="5417462"/>
            <a:ext cx="2943148" cy="804619"/>
          </a:xfrm>
          <a:prstGeom prst="wedgeEllipseCallout">
            <a:avLst>
              <a:gd name="adj1" fmla="val 70676"/>
              <a:gd name="adj2" fmla="val 84814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“</a:t>
            </a:r>
            <a:r>
              <a:rPr lang="is-IS" sz="2000" dirty="0" smtClean="0"/>
              <a:t>…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sp>
        <p:nvSpPr>
          <p:cNvPr id="16" name="blue lang"/>
          <p:cNvSpPr/>
          <p:nvPr/>
        </p:nvSpPr>
        <p:spPr>
          <a:xfrm>
            <a:off x="1770803" y="5417463"/>
            <a:ext cx="3259658" cy="804619"/>
          </a:xfrm>
          <a:prstGeom prst="wedgeEllipseCallout">
            <a:avLst>
              <a:gd name="adj1" fmla="val -60644"/>
              <a:gd name="adj2" fmla="val 9008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“</a:t>
            </a:r>
            <a:r>
              <a:rPr lang="is-IS" sz="2000" dirty="0" smtClean="0"/>
              <a:t>…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successful</a:t>
            </a:r>
            <a:r>
              <a:rPr lang="en-US" dirty="0" smtClean="0">
                <a:solidFill>
                  <a:schemeClr val="tx1"/>
                </a:solidFill>
              </a:rPr>
              <a:t> vs. </a:t>
            </a:r>
            <a:r>
              <a:rPr lang="en-US" dirty="0" smtClean="0">
                <a:solidFill>
                  <a:schemeClr val="accent3"/>
                </a:solidFill>
              </a:rPr>
              <a:t>unsuccessful</a:t>
            </a:r>
            <a:r>
              <a:rPr lang="en-US" dirty="0" smtClean="0">
                <a:solidFill>
                  <a:schemeClr val="tx1"/>
                </a:solidFill>
              </a:rPr>
              <a:t> persuaders</a:t>
            </a:r>
          </a:p>
          <a:p>
            <a:r>
              <a:rPr lang="en-US" dirty="0" smtClean="0"/>
              <a:t>language in  </a:t>
            </a:r>
            <a:r>
              <a:rPr lang="en-US" dirty="0" smtClean="0">
                <a:solidFill>
                  <a:schemeClr val="accent1"/>
                </a:solidFill>
              </a:rPr>
              <a:t>one time period</a:t>
            </a:r>
            <a:r>
              <a:rPr lang="en-US" dirty="0" smtClean="0">
                <a:solidFill>
                  <a:schemeClr val="tx1"/>
                </a:solidFill>
              </a:rPr>
              <a:t> vs. </a:t>
            </a:r>
            <a:r>
              <a:rPr lang="en-US" dirty="0" smtClean="0">
                <a:solidFill>
                  <a:schemeClr val="accent3"/>
                </a:solidFill>
              </a:rPr>
              <a:t>another</a:t>
            </a:r>
            <a:r>
              <a:rPr lang="is-IS" dirty="0" smtClean="0">
                <a:solidFill>
                  <a:schemeClr val="tx1"/>
                </a:solidFill>
              </a:rPr>
              <a:t>…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males</a:t>
            </a:r>
            <a:r>
              <a:rPr lang="en-US" dirty="0" smtClean="0">
                <a:solidFill>
                  <a:schemeClr val="tx1"/>
                </a:solidFill>
              </a:rPr>
              <a:t> vs </a:t>
            </a:r>
            <a:r>
              <a:rPr lang="en-US" dirty="0" smtClean="0">
                <a:solidFill>
                  <a:schemeClr val="accent3"/>
                </a:solidFill>
              </a:rPr>
              <a:t>females</a:t>
            </a:r>
          </a:p>
          <a:p>
            <a:r>
              <a:rPr lang="en-US" i="1" dirty="0">
                <a:solidFill>
                  <a:schemeClr val="accent2"/>
                </a:solidFill>
              </a:rPr>
              <a:t>your experimental condition A vs. your experimental condition B!!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Also good for sanity-checking your data</a:t>
            </a:r>
            <a:r>
              <a:rPr lang="is-IS" dirty="0" smtClean="0">
                <a:solidFill>
                  <a:schemeClr val="accent2"/>
                </a:solidFill>
              </a:rPr>
              <a:t>…</a:t>
            </a:r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7646" cy="1325563"/>
          </a:xfrm>
        </p:spPr>
        <p:txBody>
          <a:bodyPr/>
          <a:lstStyle/>
          <a:p>
            <a:r>
              <a:rPr lang="en-US" sz="4000" dirty="0"/>
              <a:t>E</a:t>
            </a:r>
            <a:r>
              <a:rPr lang="en-US" sz="4000" dirty="0" smtClean="0"/>
              <a:t>xample: 106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U.S. </a:t>
            </a:r>
            <a:r>
              <a:rPr lang="en-US" sz="4000" dirty="0"/>
              <a:t>Senate speeches </a:t>
            </a:r>
            <a:r>
              <a:rPr lang="en-US" sz="4000" dirty="0" smtClean="0"/>
              <a:t>on abortion</a:t>
            </a:r>
            <a:endParaRPr lang="en-US" sz="4000" dirty="0"/>
          </a:p>
        </p:txBody>
      </p:sp>
      <p:sp>
        <p:nvSpPr>
          <p:cNvPr id="15" name="red lang"/>
          <p:cNvSpPr/>
          <p:nvPr/>
        </p:nvSpPr>
        <p:spPr>
          <a:xfrm>
            <a:off x="7495954" y="4356062"/>
            <a:ext cx="3374434" cy="804619"/>
          </a:xfrm>
          <a:prstGeom prst="wedgeEllipseCallout">
            <a:avLst>
              <a:gd name="adj1" fmla="val 70676"/>
              <a:gd name="adj2" fmla="val 8481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... unborn children ...</a:t>
            </a:r>
          </a:p>
          <a:p>
            <a:pPr algn="ctr"/>
            <a:r>
              <a:rPr lang="is-IS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... murder ...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4070" y="5608773"/>
                <a:ext cx="11502887" cy="1145842"/>
              </a:xfrm>
            </p:spPr>
            <p:txBody>
              <a:bodyPr>
                <a:normAutofit fontScale="925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Assume </a:t>
                </a:r>
                <a:r>
                  <a:rPr lang="en-US" dirty="0" smtClean="0"/>
                  <a:t>a joint vocabulary of terms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  <m:r>
                      <a:rPr lang="en-US" b="0" i="1" baseline="-2500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 .</a:t>
                </a: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  <m:r>
                      <a:rPr lang="en-US" b="0" i="1" baseline="-25000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:r>
                  <a:rPr lang="en-US" i="1" dirty="0" smtClean="0">
                    <a:solidFill>
                      <a:schemeClr val="accent3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𝑣</m:t>
                    </m:r>
                    <m:r>
                      <a:rPr lang="en-US" i="1" baseline="-25000">
                        <a:latin typeface="Cambria Math" charset="0"/>
                      </a:rPr>
                      <m:t>𝑖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: </a:t>
                </a:r>
                <a:r>
                  <a:rPr lang="en-US" b="1" dirty="0" smtClean="0"/>
                  <a:t>observed </a:t>
                </a:r>
                <a:r>
                  <a:rPr lang="en-US" dirty="0" smtClean="0"/>
                  <a:t>relative frequency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  <m:r>
                      <a:rPr lang="en-US" i="1" baseline="-2500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 in the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blue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red</a:t>
                </a:r>
                <a:r>
                  <a:rPr lang="en-US" dirty="0" smtClean="0"/>
                  <a:t> samples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070" y="5608773"/>
                <a:ext cx="11502887" cy="1145842"/>
              </a:xfrm>
              <a:blipFill rotWithShape="0">
                <a:blip r:embed="rId3"/>
                <a:stretch>
                  <a:fillRect l="-954" t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xpect of dems"/>
          <p:cNvSpPr txBox="1"/>
          <p:nvPr/>
        </p:nvSpPr>
        <p:spPr>
          <a:xfrm>
            <a:off x="838200" y="2070160"/>
            <a:ext cx="906934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“Frames” → words we </a:t>
            </a:r>
            <a:r>
              <a:rPr lang="en-US" sz="3200" dirty="0" smtClean="0"/>
              <a:t>might expect from Democrats:</a:t>
            </a:r>
            <a:endParaRPr lang="en-US" sz="3200" dirty="0"/>
          </a:p>
        </p:txBody>
      </p:sp>
      <p:sp>
        <p:nvSpPr>
          <p:cNvPr id="10" name="expect of repubs"/>
          <p:cNvSpPr txBox="1"/>
          <p:nvPr/>
        </p:nvSpPr>
        <p:spPr>
          <a:xfrm>
            <a:off x="2737054" y="3771287"/>
            <a:ext cx="926978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“Frames</a:t>
            </a:r>
            <a:r>
              <a:rPr lang="en-US" sz="3200"/>
              <a:t>” → words </a:t>
            </a:r>
            <a:r>
              <a:rPr lang="en-US" sz="3200" dirty="0" smtClean="0"/>
              <a:t>we might expect from Republicans:</a:t>
            </a:r>
            <a:endParaRPr lang="en-US" sz="3200" dirty="0"/>
          </a:p>
        </p:txBody>
      </p:sp>
      <p:sp>
        <p:nvSpPr>
          <p:cNvPr id="14" name="blue lang"/>
          <p:cNvSpPr/>
          <p:nvPr/>
        </p:nvSpPr>
        <p:spPr>
          <a:xfrm flipH="1">
            <a:off x="1161947" y="2673118"/>
            <a:ext cx="3150215" cy="804619"/>
          </a:xfrm>
          <a:prstGeom prst="wedgeEllipseCallout">
            <a:avLst>
              <a:gd name="adj1" fmla="val 57839"/>
              <a:gd name="adj2" fmla="val 6102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 smtClean="0"/>
              <a:t>… </a:t>
            </a:r>
            <a:r>
              <a:rPr lang="en-US" sz="2000" dirty="0" smtClean="0"/>
              <a:t>women’s rights </a:t>
            </a:r>
            <a:r>
              <a:rPr lang="is-IS" sz="2000" dirty="0" smtClean="0"/>
              <a:t>…</a:t>
            </a:r>
            <a:endParaRPr lang="en-US" sz="2000" dirty="0"/>
          </a:p>
          <a:p>
            <a:pPr algn="ctr"/>
            <a:r>
              <a:rPr lang="is-IS" sz="2000" dirty="0" smtClean="0"/>
              <a:t>… privacy 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rep-words-and-direction"/>
          <p:cNvGrpSpPr/>
          <p:nvPr/>
        </p:nvGrpSpPr>
        <p:grpSpPr>
          <a:xfrm>
            <a:off x="10022057" y="350422"/>
            <a:ext cx="1816375" cy="6217087"/>
            <a:chOff x="10022057" y="350422"/>
            <a:chExt cx="1816375" cy="6217087"/>
          </a:xfrm>
        </p:grpSpPr>
        <p:sp>
          <p:nvSpPr>
            <p:cNvPr id="14" name="repub-words"/>
            <p:cNvSpPr txBox="1"/>
            <p:nvPr/>
          </p:nvSpPr>
          <p:spPr>
            <a:xfrm>
              <a:off x="10022057" y="350422"/>
              <a:ext cx="1331743" cy="6217087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17000">
                  <a:srgbClr val="C00000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life</a:t>
              </a:r>
            </a:p>
            <a:p>
              <a:r>
                <a:rPr lang="en-US" sz="1600" dirty="0" smtClean="0"/>
                <a:t>born</a:t>
              </a:r>
            </a:p>
            <a:p>
              <a:r>
                <a:rPr lang="en-US" sz="1600" dirty="0" smtClean="0"/>
                <a:t>fact</a:t>
              </a:r>
            </a:p>
            <a:p>
              <a:r>
                <a:rPr lang="en-US" sz="1600" dirty="0" smtClean="0"/>
                <a:t>a</a:t>
              </a:r>
            </a:p>
            <a:p>
              <a:r>
                <a:rPr lang="en-US" sz="1600" dirty="0" err="1" smtClean="0"/>
                <a:t>ar</a:t>
              </a:r>
              <a:endParaRPr lang="en-US" sz="1600" dirty="0" smtClean="0"/>
            </a:p>
            <a:p>
              <a:r>
                <a:rPr lang="en-US" dirty="0" smtClean="0"/>
                <a:t>but</a:t>
              </a:r>
            </a:p>
            <a:p>
              <a:r>
                <a:rPr lang="en-US" dirty="0" smtClean="0"/>
                <a:t>perform</a:t>
              </a:r>
            </a:p>
            <a:p>
              <a:r>
                <a:rPr lang="en-US" dirty="0" smtClean="0"/>
                <a:t>it</a:t>
              </a:r>
            </a:p>
            <a:p>
              <a:r>
                <a:rPr lang="en-US" dirty="0" smtClean="0"/>
                <a:t>child</a:t>
              </a:r>
            </a:p>
            <a:p>
              <a:r>
                <a:rPr lang="en-US" dirty="0" smtClean="0"/>
                <a:t>mother</a:t>
              </a:r>
            </a:p>
            <a:p>
              <a:r>
                <a:rPr lang="en-US" sz="2000" dirty="0" smtClean="0"/>
                <a:t>you</a:t>
              </a:r>
            </a:p>
            <a:p>
              <a:r>
                <a:rPr lang="en-US" sz="2000" dirty="0" smtClean="0"/>
                <a:t>that</a:t>
              </a:r>
            </a:p>
            <a:p>
              <a:r>
                <a:rPr lang="en-US" sz="2000" dirty="0" smtClean="0"/>
                <a:t>be</a:t>
              </a:r>
            </a:p>
            <a:p>
              <a:r>
                <a:rPr lang="en-US" sz="2000" dirty="0" smtClean="0"/>
                <a:t>kill </a:t>
              </a:r>
            </a:p>
            <a:p>
              <a:r>
                <a:rPr lang="en-US" sz="2000" dirty="0" smtClean="0"/>
                <a:t>not</a:t>
              </a:r>
            </a:p>
            <a:p>
              <a:r>
                <a:rPr lang="en-US" sz="2400" dirty="0" err="1" smtClean="0"/>
                <a:t>procedur</a:t>
              </a:r>
              <a:endParaRPr lang="en-US" sz="2400" dirty="0" smtClean="0"/>
            </a:p>
            <a:p>
              <a:r>
                <a:rPr lang="en-US" sz="2400" dirty="0" err="1" smtClean="0"/>
                <a:t>babi</a:t>
              </a:r>
              <a:endParaRPr lang="en-US" sz="2400" dirty="0" smtClean="0"/>
            </a:p>
            <a:p>
              <a:r>
                <a:rPr lang="en-US" sz="2400" dirty="0" smtClean="0"/>
                <a:t>of</a:t>
              </a:r>
            </a:p>
            <a:p>
              <a:r>
                <a:rPr lang="en-US" sz="2400" dirty="0" smtClean="0"/>
                <a:t>abort</a:t>
              </a:r>
            </a:p>
            <a:p>
              <a:r>
                <a:rPr lang="en-US" sz="3200" dirty="0" smtClean="0"/>
                <a:t>the</a:t>
              </a:r>
            </a:p>
          </p:txBody>
        </p:sp>
        <p:sp>
          <p:nvSpPr>
            <p:cNvPr id="10" name="rep direction"/>
            <p:cNvSpPr/>
            <p:nvPr/>
          </p:nvSpPr>
          <p:spPr>
            <a:xfrm rot="10800000">
              <a:off x="11353800" y="350422"/>
              <a:ext cx="484632" cy="6202384"/>
            </a:xfrm>
            <a:prstGeom prst="upArrow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dem-words-and-direction"/>
          <p:cNvGrpSpPr/>
          <p:nvPr/>
        </p:nvGrpSpPr>
        <p:grpSpPr>
          <a:xfrm>
            <a:off x="7332114" y="365125"/>
            <a:ext cx="1819200" cy="6217087"/>
            <a:chOff x="7332114" y="365125"/>
            <a:chExt cx="1819200" cy="6217087"/>
          </a:xfrm>
        </p:grpSpPr>
        <p:sp>
          <p:nvSpPr>
            <p:cNvPr id="5" name="dem direction"/>
            <p:cNvSpPr/>
            <p:nvPr/>
          </p:nvSpPr>
          <p:spPr>
            <a:xfrm>
              <a:off x="7332114" y="365125"/>
              <a:ext cx="484632" cy="6202384"/>
            </a:xfrm>
            <a:prstGeom prst="upArrow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em-words"/>
            <p:cNvSpPr txBox="1"/>
            <p:nvPr/>
          </p:nvSpPr>
          <p:spPr>
            <a:xfrm>
              <a:off x="7819571" y="365125"/>
              <a:ext cx="1331743" cy="621708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/>
                <a:t>t</a:t>
              </a:r>
              <a:r>
                <a:rPr lang="en-US" sz="3200" dirty="0" smtClean="0"/>
                <a:t>o</a:t>
              </a:r>
            </a:p>
            <a:p>
              <a:r>
                <a:rPr lang="en-US" sz="2400" dirty="0"/>
                <a:t>w</a:t>
              </a:r>
              <a:r>
                <a:rPr lang="en-US" sz="2400" dirty="0" smtClean="0"/>
                <a:t>omen</a:t>
              </a:r>
            </a:p>
            <a:p>
              <a:r>
                <a:rPr lang="en-US" sz="2400" dirty="0"/>
                <a:t>r</a:t>
              </a:r>
              <a:r>
                <a:rPr lang="en-US" sz="2400" dirty="0" smtClean="0"/>
                <a:t>ight</a:t>
              </a:r>
            </a:p>
            <a:p>
              <a:r>
                <a:rPr lang="en-US" sz="2400" dirty="0" err="1"/>
                <a:t>s</a:t>
              </a:r>
              <a:r>
                <a:rPr lang="en-US" sz="2400" dirty="0" err="1" smtClean="0"/>
                <a:t>enat</a:t>
              </a:r>
              <a:endParaRPr lang="en-US" sz="2400" dirty="0" smtClean="0"/>
            </a:p>
            <a:p>
              <a:r>
                <a:rPr lang="en-US" sz="2400" dirty="0" smtClean="0"/>
                <a:t>their</a:t>
              </a:r>
            </a:p>
            <a:p>
              <a:r>
                <a:rPr lang="en-US" sz="2000" dirty="0" smtClean="0"/>
                <a:t>amend</a:t>
              </a:r>
            </a:p>
            <a:p>
              <a:r>
                <a:rPr lang="en-US" sz="2000" dirty="0" smtClean="0"/>
                <a:t>woman</a:t>
              </a:r>
            </a:p>
            <a:p>
              <a:r>
                <a:rPr lang="en-US" sz="2000" dirty="0" smtClean="0"/>
                <a:t>her</a:t>
              </a:r>
            </a:p>
            <a:p>
              <a:r>
                <a:rPr lang="en-US" sz="2000" dirty="0" smtClean="0"/>
                <a:t>my</a:t>
              </a:r>
            </a:p>
            <a:p>
              <a:r>
                <a:rPr lang="en-US" sz="2000" dirty="0" smtClean="0"/>
                <a:t>and</a:t>
              </a:r>
            </a:p>
            <a:p>
              <a:r>
                <a:rPr lang="en-US" dirty="0" err="1" smtClean="0"/>
                <a:t>decis</a:t>
              </a:r>
              <a:endParaRPr lang="en-US" dirty="0" smtClean="0"/>
            </a:p>
            <a:p>
              <a:r>
                <a:rPr lang="en-US" dirty="0" err="1" smtClean="0"/>
                <a:t>famili</a:t>
              </a:r>
              <a:endParaRPr lang="en-US" dirty="0" smtClean="0"/>
            </a:p>
            <a:p>
              <a:r>
                <a:rPr lang="en-US" dirty="0" smtClean="0"/>
                <a:t>doctor</a:t>
              </a:r>
            </a:p>
            <a:p>
              <a:r>
                <a:rPr lang="en-US" dirty="0" smtClean="0"/>
                <a:t>make</a:t>
              </a:r>
            </a:p>
            <a:p>
              <a:r>
                <a:rPr lang="en-US" dirty="0" smtClean="0"/>
                <a:t>health</a:t>
              </a:r>
            </a:p>
            <a:p>
              <a:r>
                <a:rPr lang="en-US" sz="1600" dirty="0" smtClean="0"/>
                <a:t>for</a:t>
              </a:r>
            </a:p>
            <a:p>
              <a:r>
                <a:rPr lang="en-US" sz="1600" dirty="0" smtClean="0"/>
                <a:t>will</a:t>
              </a:r>
            </a:p>
            <a:p>
              <a:r>
                <a:rPr lang="en-US" sz="1600" dirty="0" smtClean="0"/>
                <a:t>friend</a:t>
              </a:r>
            </a:p>
            <a:p>
              <a:r>
                <a:rPr lang="en-US" sz="1600" dirty="0" smtClean="0"/>
                <a:t>court</a:t>
              </a:r>
            </a:p>
            <a:p>
              <a:r>
                <a:rPr lang="en-US" sz="1600" dirty="0" smtClean="0"/>
                <a:t>law</a:t>
              </a:r>
            </a:p>
          </p:txBody>
        </p:sp>
      </p:grpSp>
      <p:sp>
        <p:nvSpPr>
          <p:cNvPr id="2" name="dx-t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idea</a:t>
            </a:r>
            <a:endParaRPr lang="en-US" dirty="0"/>
          </a:p>
        </p:txBody>
      </p:sp>
      <p:sp>
        <p:nvSpPr>
          <p:cNvPr id="3" name="&quot;top and bottom 20 &quot;"/>
          <p:cNvSpPr>
            <a:spLocks noGrp="1"/>
          </p:cNvSpPr>
          <p:nvPr>
            <p:ph idx="1"/>
          </p:nvPr>
        </p:nvSpPr>
        <p:spPr>
          <a:xfrm>
            <a:off x="838200" y="2301646"/>
            <a:ext cx="6110628" cy="5982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Top and bottom 20 words according to</a:t>
            </a:r>
            <a:endParaRPr lang="en-US" dirty="0"/>
          </a:p>
        </p:txBody>
      </p:sp>
      <p:grpSp>
        <p:nvGrpSpPr>
          <p:cNvPr id="9" name="dchecks"/>
          <p:cNvGrpSpPr/>
          <p:nvPr/>
        </p:nvGrpSpPr>
        <p:grpSpPr>
          <a:xfrm>
            <a:off x="7379236" y="789565"/>
            <a:ext cx="772847" cy="4640386"/>
            <a:chOff x="7202265" y="811562"/>
            <a:chExt cx="772847" cy="4640386"/>
          </a:xfrm>
        </p:grpSpPr>
        <p:sp>
          <p:nvSpPr>
            <p:cNvPr id="21" name="dcheck-health"/>
            <p:cNvSpPr txBox="1"/>
            <p:nvPr/>
          </p:nvSpPr>
          <p:spPr>
            <a:xfrm>
              <a:off x="7208867" y="4860963"/>
              <a:ext cx="744330" cy="59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2"/>
                  </a:solidFill>
                </a:rPr>
                <a:t> ✔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20" name="dcheck-decis"/>
            <p:cNvSpPr txBox="1"/>
            <p:nvPr/>
          </p:nvSpPr>
          <p:spPr>
            <a:xfrm>
              <a:off x="7202265" y="3745403"/>
              <a:ext cx="744330" cy="59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2"/>
                  </a:solidFill>
                </a:rPr>
                <a:t> ✔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19" name="dcheck-her"/>
            <p:cNvSpPr txBox="1"/>
            <p:nvPr/>
          </p:nvSpPr>
          <p:spPr>
            <a:xfrm>
              <a:off x="7208867" y="2855374"/>
              <a:ext cx="744330" cy="59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2"/>
                  </a:solidFill>
                </a:rPr>
                <a:t> ✔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16" name="dcheck-woman"/>
            <p:cNvSpPr txBox="1"/>
            <p:nvPr/>
          </p:nvSpPr>
          <p:spPr>
            <a:xfrm>
              <a:off x="7202265" y="2494588"/>
              <a:ext cx="744330" cy="59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chemeClr val="accent2"/>
                  </a:solidFill>
                </a:rPr>
                <a:t> ✔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15" name="dcheck-right"/>
            <p:cNvSpPr txBox="1"/>
            <p:nvPr/>
          </p:nvSpPr>
          <p:spPr>
            <a:xfrm>
              <a:off x="7230782" y="1243773"/>
              <a:ext cx="744330" cy="59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chemeClr val="accent2"/>
                  </a:solidFill>
                </a:rPr>
                <a:t> ✔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13" name="dcheck-women"/>
            <p:cNvSpPr txBox="1"/>
            <p:nvPr/>
          </p:nvSpPr>
          <p:spPr>
            <a:xfrm>
              <a:off x="7202265" y="811562"/>
              <a:ext cx="744330" cy="59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2"/>
                  </a:solidFill>
                </a:rPr>
                <a:t> ✔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7" name="rchecks"/>
          <p:cNvGrpSpPr/>
          <p:nvPr/>
        </p:nvGrpSpPr>
        <p:grpSpPr>
          <a:xfrm>
            <a:off x="9537425" y="178773"/>
            <a:ext cx="778339" cy="5162805"/>
            <a:chOff x="9537425" y="178773"/>
            <a:chExt cx="778339" cy="5162805"/>
          </a:xfrm>
        </p:grpSpPr>
        <p:sp>
          <p:nvSpPr>
            <p:cNvPr id="18" name="rcheck-babi"/>
            <p:cNvSpPr txBox="1"/>
            <p:nvPr/>
          </p:nvSpPr>
          <p:spPr>
            <a:xfrm>
              <a:off x="9571434" y="4750593"/>
              <a:ext cx="744330" cy="59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chemeClr val="accent2"/>
                  </a:solidFill>
                </a:rPr>
                <a:t> ✔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check-kill"/>
            <p:cNvSpPr txBox="1"/>
            <p:nvPr/>
          </p:nvSpPr>
          <p:spPr>
            <a:xfrm>
              <a:off x="9537425" y="3746742"/>
              <a:ext cx="744330" cy="59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chemeClr val="accent2"/>
                  </a:solidFill>
                </a:rPr>
                <a:t> ✔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rcheck-child"/>
            <p:cNvSpPr txBox="1"/>
            <p:nvPr/>
          </p:nvSpPr>
          <p:spPr>
            <a:xfrm>
              <a:off x="9565963" y="2299711"/>
              <a:ext cx="744330" cy="59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2"/>
                  </a:solidFill>
                </a:rPr>
                <a:t> ✔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25" name="rcheck-life"/>
            <p:cNvSpPr txBox="1"/>
            <p:nvPr/>
          </p:nvSpPr>
          <p:spPr>
            <a:xfrm>
              <a:off x="9537425" y="494073"/>
              <a:ext cx="744330" cy="59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2"/>
                  </a:solidFill>
                </a:rPr>
                <a:t> ✔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24" name="rcheck-born"/>
            <p:cNvSpPr txBox="1"/>
            <p:nvPr/>
          </p:nvSpPr>
          <p:spPr>
            <a:xfrm>
              <a:off x="9537425" y="178773"/>
              <a:ext cx="744330" cy="59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solidFill>
                    <a:schemeClr val="accent2"/>
                  </a:solidFill>
                </a:rPr>
                <a:t> ✔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2" name="dx"/>
          <p:cNvGrpSpPr/>
          <p:nvPr/>
        </p:nvGrpSpPr>
        <p:grpSpPr>
          <a:xfrm>
            <a:off x="7473028" y="396710"/>
            <a:ext cx="610504" cy="5305018"/>
            <a:chOff x="7473028" y="396710"/>
            <a:chExt cx="610504" cy="5305018"/>
          </a:xfrm>
        </p:grpSpPr>
        <p:sp>
          <p:nvSpPr>
            <p:cNvPr id="30" name="dx-for"/>
            <p:cNvSpPr txBox="1"/>
            <p:nvPr/>
          </p:nvSpPr>
          <p:spPr>
            <a:xfrm>
              <a:off x="7473028" y="511695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4"/>
                  </a:solidFill>
                </a:rPr>
                <a:t>✘</a:t>
              </a:r>
              <a:endParaRPr lang="en-US" sz="3200" dirty="0">
                <a:solidFill>
                  <a:schemeClr val="accent4"/>
                </a:solidFill>
              </a:endParaRPr>
            </a:p>
          </p:txBody>
        </p:sp>
        <p:sp>
          <p:nvSpPr>
            <p:cNvPr id="31" name="dx-and"/>
            <p:cNvSpPr txBox="1"/>
            <p:nvPr/>
          </p:nvSpPr>
          <p:spPr>
            <a:xfrm>
              <a:off x="7488497" y="347890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4"/>
                  </a:solidFill>
                </a:rPr>
                <a:t>✘</a:t>
              </a:r>
              <a:endParaRPr lang="en-US" sz="3200" dirty="0">
                <a:solidFill>
                  <a:schemeClr val="accent4"/>
                </a:solidFill>
              </a:endParaRPr>
            </a:p>
          </p:txBody>
        </p:sp>
        <p:sp>
          <p:nvSpPr>
            <p:cNvPr id="29" name="dx-my"/>
            <p:cNvSpPr txBox="1"/>
            <p:nvPr/>
          </p:nvSpPr>
          <p:spPr>
            <a:xfrm>
              <a:off x="7478656" y="3170518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4"/>
                  </a:solidFill>
                </a:rPr>
                <a:t>✘</a:t>
              </a:r>
              <a:endParaRPr lang="en-US" sz="3200" dirty="0">
                <a:solidFill>
                  <a:schemeClr val="accent4"/>
                </a:solidFill>
              </a:endParaRPr>
            </a:p>
          </p:txBody>
        </p:sp>
        <p:sp>
          <p:nvSpPr>
            <p:cNvPr id="26" name="dx-senat"/>
            <p:cNvSpPr txBox="1"/>
            <p:nvPr/>
          </p:nvSpPr>
          <p:spPr>
            <a:xfrm>
              <a:off x="7481409" y="1554289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dirty="0">
                <a:solidFill>
                  <a:schemeClr val="accent4"/>
                </a:solidFill>
              </a:endParaRPr>
            </a:p>
          </p:txBody>
        </p:sp>
        <p:sp>
          <p:nvSpPr>
            <p:cNvPr id="11" name="dx-to"/>
            <p:cNvSpPr txBox="1"/>
            <p:nvPr/>
          </p:nvSpPr>
          <p:spPr>
            <a:xfrm>
              <a:off x="7474807" y="396710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4"/>
                  </a:solidFill>
                </a:rPr>
                <a:t>✘</a:t>
              </a:r>
              <a:endParaRPr lang="en-US" sz="32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3" name="stopword but good"/>
          <p:cNvSpPr/>
          <p:nvPr/>
        </p:nvSpPr>
        <p:spPr>
          <a:xfrm>
            <a:off x="934278" y="5528674"/>
            <a:ext cx="5314585" cy="612648"/>
          </a:xfrm>
          <a:prstGeom prst="borderCallout1">
            <a:avLst>
              <a:gd name="adj1" fmla="val 41462"/>
              <a:gd name="adj2" fmla="val 102204"/>
              <a:gd name="adj3" fmla="val -375820"/>
              <a:gd name="adj4" fmla="val 130729"/>
            </a:avLst>
          </a:prstGeom>
          <a:ln w="76200">
            <a:headEnd type="none"/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important, but would be lost with  </a:t>
            </a:r>
            <a:r>
              <a:rPr lang="en-US" dirty="0" err="1" smtClean="0"/>
              <a:t>stopword</a:t>
            </a:r>
            <a:r>
              <a:rPr lang="en-US" dirty="0" smtClean="0"/>
              <a:t> filtering</a:t>
            </a:r>
            <a:endParaRPr lang="en-US" dirty="0"/>
          </a:p>
        </p:txBody>
      </p:sp>
      <p:grpSp>
        <p:nvGrpSpPr>
          <p:cNvPr id="37" name="rx"/>
          <p:cNvGrpSpPr/>
          <p:nvPr/>
        </p:nvGrpSpPr>
        <p:grpSpPr>
          <a:xfrm>
            <a:off x="9686720" y="969514"/>
            <a:ext cx="595035" cy="5583251"/>
            <a:chOff x="9686720" y="969514"/>
            <a:chExt cx="595035" cy="5583251"/>
          </a:xfrm>
        </p:grpSpPr>
        <p:sp>
          <p:nvSpPr>
            <p:cNvPr id="36" name="rx-a"/>
            <p:cNvSpPr txBox="1"/>
            <p:nvPr/>
          </p:nvSpPr>
          <p:spPr>
            <a:xfrm>
              <a:off x="9686720" y="969514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4"/>
                  </a:solidFill>
                </a:rPr>
                <a:t>✘</a:t>
              </a:r>
              <a:endParaRPr lang="en-US" sz="3200" dirty="0">
                <a:solidFill>
                  <a:schemeClr val="accent4"/>
                </a:solidFill>
              </a:endParaRPr>
            </a:p>
          </p:txBody>
        </p:sp>
        <p:sp>
          <p:nvSpPr>
            <p:cNvPr id="35" name="rx-of"/>
            <p:cNvSpPr txBox="1"/>
            <p:nvPr/>
          </p:nvSpPr>
          <p:spPr>
            <a:xfrm>
              <a:off x="9686720" y="516966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4"/>
                  </a:solidFill>
                </a:rPr>
                <a:t>✘</a:t>
              </a:r>
              <a:endParaRPr lang="en-US" sz="3200" dirty="0">
                <a:solidFill>
                  <a:schemeClr val="accent4"/>
                </a:solidFill>
              </a:endParaRPr>
            </a:p>
          </p:txBody>
        </p:sp>
        <p:sp>
          <p:nvSpPr>
            <p:cNvPr id="34" name="rx-the"/>
            <p:cNvSpPr txBox="1"/>
            <p:nvPr/>
          </p:nvSpPr>
          <p:spPr>
            <a:xfrm>
              <a:off x="9686720" y="5967990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4"/>
                  </a:solidFill>
                </a:rPr>
                <a:t>✘</a:t>
              </a:r>
              <a:endParaRPr lang="en-US" sz="3200" dirty="0">
                <a:solidFill>
                  <a:schemeClr val="accent4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core"/>
              <p:cNvSpPr txBox="1">
                <a:spLocks/>
              </p:cNvSpPr>
              <p:nvPr/>
            </p:nvSpPr>
            <p:spPr>
              <a:xfrm>
                <a:off x="1916000" y="3434549"/>
                <a:ext cx="4259828" cy="1200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accent1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4000" i="1">
                        <a:solidFill>
                          <a:schemeClr val="accent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4000" i="1">
                        <a:latin typeface="Cambria Math" charset="0"/>
                      </a:rPr>
                      <m:t>𝑣</m:t>
                    </m:r>
                    <m:r>
                      <a:rPr lang="en-US" sz="4000" i="1" baseline="-25000">
                        <a:latin typeface="Cambria Math" charset="0"/>
                      </a:rPr>
                      <m:t>𝑖</m:t>
                    </m:r>
                    <m:r>
                      <a:rPr lang="en-US" sz="4000" i="1">
                        <a:solidFill>
                          <a:schemeClr val="accent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4000" dirty="0" smtClean="0"/>
                  <a:t> —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accent3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4000" i="1" smtClean="0">
                        <a:solidFill>
                          <a:schemeClr val="accent3"/>
                        </a:solidFill>
                        <a:latin typeface="Cambria Math" charset="0"/>
                      </a:rPr>
                      <m:t>(</m:t>
                    </m:r>
                    <m:r>
                      <a:rPr lang="en-US" sz="4000" i="1">
                        <a:latin typeface="Cambria Math" charset="0"/>
                      </a:rPr>
                      <m:t>𝑣</m:t>
                    </m:r>
                    <m:r>
                      <a:rPr lang="en-US" sz="4000" i="1" baseline="-25000">
                        <a:latin typeface="Cambria Math" charset="0"/>
                      </a:rPr>
                      <m:t>𝑖</m:t>
                    </m:r>
                    <m:r>
                      <a:rPr lang="en-US" sz="4000" i="1" smtClean="0">
                        <a:solidFill>
                          <a:schemeClr val="accent3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smtClean="0"/>
                  <a:t>  </a:t>
                </a:r>
                <a:endParaRPr lang="en-US" sz="4000" dirty="0"/>
              </a:p>
            </p:txBody>
          </p:sp>
        </mc:Choice>
        <mc:Fallback xmlns="">
          <p:sp>
            <p:nvSpPr>
              <p:cNvPr id="43" name="scor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000" y="3434549"/>
                <a:ext cx="4259828" cy="1200400"/>
              </a:xfrm>
              <a:prstGeom prst="rect">
                <a:avLst/>
              </a:prstGeom>
              <a:blipFill rotWithShape="0">
                <a:blip r:embed="rId3"/>
                <a:stretch>
                  <a:fillRect t="-14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2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“</a:t>
            </a:r>
            <a:r>
              <a:rPr lang="en-US" dirty="0" err="1" smtClean="0"/>
              <a:t>stopword</a:t>
            </a:r>
            <a:r>
              <a:rPr lang="en-US" dirty="0" smtClean="0"/>
              <a:t> removal” not recommended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Very-frequent terms have been proving “increasingly” useful, e.g., for stylistic or psychological cues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914400" y="2867025"/>
            <a:ext cx="11036300" cy="4351338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/>
              <a:t>” vs “</a:t>
            </a:r>
            <a:r>
              <a:rPr lang="en-US" dirty="0">
                <a:solidFill>
                  <a:schemeClr val="accent3"/>
                </a:solidFill>
              </a:rPr>
              <a:t>the</a:t>
            </a:r>
            <a:r>
              <a:rPr lang="en-US" dirty="0" smtClean="0"/>
              <a:t>” is surprising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smtClean="0"/>
              <a:t>for years LL </a:t>
            </a:r>
            <a:r>
              <a:rPr lang="en-US" dirty="0"/>
              <a:t>assumed </a:t>
            </a:r>
            <a:r>
              <a:rPr lang="en-US" dirty="0" smtClean="0"/>
              <a:t>this was a  </a:t>
            </a:r>
            <a:r>
              <a:rPr lang="en-US" dirty="0"/>
              <a:t>bug, but see </a:t>
            </a:r>
            <a:r>
              <a:rPr lang="en-US" dirty="0">
                <a:hlinkClick r:id="rId2"/>
              </a:rPr>
              <a:t>Language Log, Jan 3 </a:t>
            </a:r>
            <a:r>
              <a:rPr lang="en-US" dirty="0" smtClean="0">
                <a:hlinkClick r:id="rId2"/>
              </a:rPr>
              <a:t>2016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“The case of the missing determiners”]</a:t>
            </a:r>
            <a:endParaRPr lang="is-IS" dirty="0"/>
          </a:p>
          <a:p>
            <a:endParaRPr lang="is-I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2934204"/>
            <a:ext cx="3619500" cy="303431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261178" y="186221"/>
                <a:ext cx="4933122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𝒑</m:t>
                    </m:r>
                    <m:r>
                      <a:rPr lang="en-US" b="1" i="1">
                        <a:latin typeface="Cambria Math" charset="0"/>
                      </a:rPr>
                      <m:t>(</m:t>
                    </m:r>
                    <m:r>
                      <a:rPr lang="en-US" b="1" i="1">
                        <a:latin typeface="Cambria Math" charset="0"/>
                      </a:rPr>
                      <m:t>𝒗</m:t>
                    </m:r>
                    <m:r>
                      <a:rPr lang="en-US" b="1" i="1" baseline="-25000">
                        <a:latin typeface="Cambria Math" charset="0"/>
                      </a:rPr>
                      <m:t>𝒊</m:t>
                    </m:r>
                    <m:r>
                      <a:rPr lang="en-US" b="1" i="1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b="1" dirty="0" smtClean="0"/>
                  <a:t>vs. count</a:t>
                </a:r>
                <a:endParaRPr lang="en-US" b="1" dirty="0"/>
              </a:p>
            </p:txBody>
          </p:sp>
        </mc:Choice>
        <mc:Fallback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1178" y="186221"/>
                <a:ext cx="4933122" cy="1325563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em-words"/>
          <p:cNvSpPr txBox="1"/>
          <p:nvPr/>
        </p:nvSpPr>
        <p:spPr>
          <a:xfrm>
            <a:off x="10801955" y="192425"/>
            <a:ext cx="1331743" cy="267765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o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omen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ight</a:t>
            </a:r>
          </a:p>
          <a:p>
            <a:r>
              <a:rPr lang="en-US" sz="2400" dirty="0" err="1"/>
              <a:t>s</a:t>
            </a:r>
            <a:r>
              <a:rPr lang="en-US" sz="2400" dirty="0" err="1" smtClean="0"/>
              <a:t>enat</a:t>
            </a:r>
            <a:endParaRPr lang="en-US" sz="2400" dirty="0" smtClean="0"/>
          </a:p>
          <a:p>
            <a:r>
              <a:rPr lang="en-US" sz="2400" dirty="0" smtClean="0"/>
              <a:t>their</a:t>
            </a:r>
          </a:p>
          <a:p>
            <a:r>
              <a:rPr lang="en-US" sz="2000" dirty="0" smtClean="0"/>
              <a:t>amend</a:t>
            </a:r>
          </a:p>
          <a:p>
            <a:r>
              <a:rPr lang="en-US" sz="2000" dirty="0" smtClean="0"/>
              <a:t>woman</a:t>
            </a:r>
          </a:p>
        </p:txBody>
      </p:sp>
      <p:grpSp>
        <p:nvGrpSpPr>
          <p:cNvPr id="14" name="colored graph black x-label"/>
          <p:cNvGrpSpPr/>
          <p:nvPr/>
        </p:nvGrpSpPr>
        <p:grpSpPr>
          <a:xfrm>
            <a:off x="5003800" y="0"/>
            <a:ext cx="5800917" cy="6728524"/>
            <a:chOff x="1584739" y="491737"/>
            <a:chExt cx="5800917" cy="6728524"/>
          </a:xfrm>
        </p:grpSpPr>
        <p:pic>
          <p:nvPicPr>
            <p:cNvPr id="10" name="x-label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6" t="17040" r="23107" b="12123"/>
            <a:stretch/>
          </p:blipFill>
          <p:spPr>
            <a:xfrm>
              <a:off x="1584739" y="491737"/>
              <a:ext cx="5800917" cy="6728524"/>
            </a:xfrm>
            <a:prstGeom prst="rect">
              <a:avLst/>
            </a:prstGeom>
          </p:spPr>
        </p:pic>
        <p:grpSp>
          <p:nvGrpSpPr>
            <p:cNvPr id="5" name="colored-graph"/>
            <p:cNvGrpSpPr/>
            <p:nvPr/>
          </p:nvGrpSpPr>
          <p:grpSpPr>
            <a:xfrm>
              <a:off x="1965739" y="677958"/>
              <a:ext cx="5417156" cy="5883961"/>
              <a:chOff x="1965739" y="677958"/>
              <a:chExt cx="5417156" cy="5883961"/>
            </a:xfrm>
          </p:grpSpPr>
          <p:pic>
            <p:nvPicPr>
              <p:cNvPr id="12" name="blue image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85" t="18722" r="22984" b="55426"/>
              <a:stretch/>
            </p:blipFill>
            <p:spPr>
              <a:xfrm>
                <a:off x="1965739" y="677958"/>
                <a:ext cx="5417156" cy="2455379"/>
              </a:xfrm>
              <a:prstGeom prst="rect">
                <a:avLst/>
              </a:prstGeom>
            </p:spPr>
          </p:pic>
          <p:pic>
            <p:nvPicPr>
              <p:cNvPr id="13" name="red-image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85" t="43975" r="22984" b="18805"/>
              <a:stretch/>
            </p:blipFill>
            <p:spPr>
              <a:xfrm>
                <a:off x="1965739" y="3026730"/>
                <a:ext cx="5417156" cy="3535189"/>
              </a:xfrm>
              <a:prstGeom prst="rect">
                <a:avLst/>
              </a:prstGeom>
            </p:spPr>
          </p:pic>
        </p:grpSp>
      </p:grpSp>
      <p:sp>
        <p:nvSpPr>
          <p:cNvPr id="15" name="repub-words"/>
          <p:cNvSpPr txBox="1"/>
          <p:nvPr/>
        </p:nvSpPr>
        <p:spPr>
          <a:xfrm>
            <a:off x="10801955" y="3392526"/>
            <a:ext cx="1331743" cy="2677656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7000">
                <a:srgbClr val="C0000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smtClean="0"/>
              <a:t>kill </a:t>
            </a:r>
            <a:endParaRPr lang="en-US" sz="2000" dirty="0" smtClean="0"/>
          </a:p>
          <a:p>
            <a:r>
              <a:rPr lang="en-US" sz="2000" dirty="0" smtClean="0"/>
              <a:t>not</a:t>
            </a:r>
          </a:p>
          <a:p>
            <a:r>
              <a:rPr lang="en-US" sz="2400" dirty="0" err="1" smtClean="0"/>
              <a:t>procedur</a:t>
            </a:r>
            <a:endParaRPr lang="en-US" sz="2400" dirty="0" smtClean="0"/>
          </a:p>
          <a:p>
            <a:r>
              <a:rPr lang="en-US" sz="2400" dirty="0" err="1" smtClean="0"/>
              <a:t>babi</a:t>
            </a:r>
            <a:endParaRPr lang="en-US" sz="2400" dirty="0" smtClean="0"/>
          </a:p>
          <a:p>
            <a:r>
              <a:rPr lang="en-US" sz="2400" dirty="0" smtClean="0"/>
              <a:t>of</a:t>
            </a:r>
          </a:p>
          <a:p>
            <a:r>
              <a:rPr lang="en-US" sz="2400" dirty="0" smtClean="0"/>
              <a:t>abort</a:t>
            </a:r>
          </a:p>
          <a:p>
            <a:r>
              <a:rPr lang="en-US" sz="3200" dirty="0" smtClean="0"/>
              <a:t>the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core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01362" y="2304479"/>
                <a:ext cx="4284938" cy="23818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𝑝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𝑣</m:t>
                    </m:r>
                    <m:r>
                      <a:rPr lang="en-US" i="1" baseline="-25000">
                        <a:latin typeface="Cambria Math" charset="0"/>
                      </a:rPr>
                      <m:t>𝑖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—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charset="0"/>
                      </a:rPr>
                      <m:t>𝑝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𝑣</m:t>
                    </m:r>
                    <m:r>
                      <a:rPr lang="en-US" i="1" baseline="-25000">
                        <a:latin typeface="Cambria Math" charset="0"/>
                      </a:rPr>
                      <m:t>𝑖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favors big counts, 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  <m:r>
                      <a:rPr lang="en-US" i="1" baseline="-25000">
                        <a:latin typeface="Cambria Math" charset="0"/>
                      </a:rPr>
                      <m:t>𝑖</m:t>
                    </m:r>
                    <m:r>
                      <a:rPr lang="en-US" i="1" baseline="-25000">
                        <a:latin typeface="Cambria Math" charset="0"/>
                      </a:rPr>
                      <m:t> </m:t>
                    </m:r>
                    <m:r>
                      <a:rPr lang="en-US" b="0" i="0" baseline="-2500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towards the </a:t>
                </a:r>
                <a:r>
                  <a:rPr lang="en-US" dirty="0" err="1" smtClean="0"/>
                  <a:t>righthand</a:t>
                </a:r>
                <a:r>
                  <a:rPr lang="en-US" dirty="0" smtClean="0"/>
                  <a:t> side of this plot</a:t>
                </a:r>
                <a:endParaRPr lang="en-US" dirty="0"/>
              </a:p>
            </p:txBody>
          </p:sp>
        </mc:Choice>
        <mc:Fallback xmlns="">
          <p:sp>
            <p:nvSpPr>
              <p:cNvPr id="18" name="score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362" y="2304479"/>
                <a:ext cx="4284938" cy="2381822"/>
              </a:xfrm>
              <a:prstGeom prst="rect">
                <a:avLst/>
              </a:prstGeom>
              <a:blipFill rotWithShape="0">
                <a:blip r:embed="rId5"/>
                <a:stretch>
                  <a:fillRect l="-2987" t="-4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core"/>
          <p:cNvSpPr txBox="1">
            <a:spLocks/>
          </p:cNvSpPr>
          <p:nvPr/>
        </p:nvSpPr>
        <p:spPr>
          <a:xfrm>
            <a:off x="398601" y="4450779"/>
            <a:ext cx="3355629" cy="2381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(can’t have a large difference between two small differences)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3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12006"/>
            <a:ext cx="6032500" cy="1030978"/>
          </a:xfrm>
        </p:spPr>
        <p:txBody>
          <a:bodyPr>
            <a:noAutofit/>
          </a:bodyPr>
          <a:lstStyle/>
          <a:p>
            <a:r>
              <a:rPr lang="en-US" sz="4400" dirty="0" smtClean="0"/>
              <a:t>Ranking by log odds-ratio</a:t>
            </a:r>
            <a:endParaRPr lang="en-US" sz="4400" dirty="0"/>
          </a:p>
        </p:txBody>
      </p:sp>
      <p:grpSp>
        <p:nvGrpSpPr>
          <p:cNvPr id="2" name="words"/>
          <p:cNvGrpSpPr/>
          <p:nvPr/>
        </p:nvGrpSpPr>
        <p:grpSpPr>
          <a:xfrm>
            <a:off x="4466768" y="1121192"/>
            <a:ext cx="3485086" cy="5736808"/>
            <a:chOff x="4466768" y="1121192"/>
            <a:chExt cx="3485086" cy="5736808"/>
          </a:xfrm>
        </p:grpSpPr>
        <p:sp>
          <p:nvSpPr>
            <p:cNvPr id="8" name="dem-words"/>
            <p:cNvSpPr txBox="1"/>
            <p:nvPr/>
          </p:nvSpPr>
          <p:spPr>
            <a:xfrm>
              <a:off x="4466768" y="1133356"/>
              <a:ext cx="1975577" cy="572464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bankruptc</a:t>
              </a:r>
              <a:endParaRPr lang="en-US" sz="3200" dirty="0" smtClean="0"/>
            </a:p>
            <a:p>
              <a:r>
                <a:rPr lang="en-US" sz="2400" dirty="0" smtClean="0"/>
                <a:t>snow</a:t>
              </a:r>
            </a:p>
            <a:p>
              <a:r>
                <a:rPr lang="en-US" sz="2400" dirty="0" err="1" smtClean="0"/>
                <a:t>ratifi</a:t>
              </a:r>
              <a:endParaRPr lang="en-US" sz="2400" dirty="0" smtClean="0"/>
            </a:p>
            <a:p>
              <a:r>
                <a:rPr lang="en-US" sz="2400" dirty="0" err="1" smtClean="0"/>
                <a:t>confidenti</a:t>
              </a:r>
              <a:endParaRPr lang="en-US" sz="2400" dirty="0" smtClean="0"/>
            </a:p>
            <a:p>
              <a:r>
                <a:rPr lang="en-US" sz="2400" dirty="0" smtClean="0"/>
                <a:t>church</a:t>
              </a:r>
            </a:p>
            <a:p>
              <a:r>
                <a:rPr lang="en-US" sz="2000" dirty="0" err="1" smtClean="0"/>
                <a:t>schumer</a:t>
              </a:r>
              <a:endParaRPr lang="en-US" sz="2000" dirty="0" smtClean="0"/>
            </a:p>
            <a:p>
              <a:r>
                <a:rPr lang="en-US" sz="2000" dirty="0" smtClean="0"/>
                <a:t>chosen</a:t>
              </a:r>
            </a:p>
            <a:p>
              <a:r>
                <a:rPr lang="en-US" sz="2000" dirty="0" smtClean="0"/>
                <a:t>voter</a:t>
              </a:r>
            </a:p>
            <a:p>
              <a:r>
                <a:rPr lang="en-US" sz="2000" dirty="0" smtClean="0"/>
                <a:t>wage</a:t>
              </a:r>
            </a:p>
            <a:p>
              <a:r>
                <a:rPr lang="en-US" sz="2000" dirty="0" smtClean="0"/>
                <a:t>1974</a:t>
              </a:r>
            </a:p>
            <a:p>
              <a:r>
                <a:rPr lang="en-US" dirty="0" smtClean="0"/>
                <a:t>attach</a:t>
              </a:r>
            </a:p>
            <a:p>
              <a:r>
                <a:rPr lang="en-US" dirty="0" err="1" smtClean="0"/>
                <a:t>attornie</a:t>
              </a:r>
              <a:endParaRPr lang="en-US" dirty="0" smtClean="0"/>
            </a:p>
            <a:p>
              <a:r>
                <a:rPr lang="en-US" dirty="0" err="1" smtClean="0"/>
                <a:t>idaho</a:t>
              </a:r>
              <a:endParaRPr lang="en-US" dirty="0" smtClean="0"/>
            </a:p>
            <a:p>
              <a:r>
                <a:rPr lang="en-US" dirty="0" err="1" smtClean="0"/>
                <a:t>sadli</a:t>
              </a:r>
              <a:endParaRPr lang="en-US" dirty="0" smtClean="0"/>
            </a:p>
            <a:p>
              <a:r>
                <a:rPr lang="en-US" dirty="0" err="1" smtClean="0"/>
                <a:t>coverag</a:t>
              </a:r>
              <a:endParaRPr lang="en-US" dirty="0" smtClean="0"/>
            </a:p>
            <a:p>
              <a:r>
                <a:rPr lang="en-US" sz="1600" dirty="0" smtClean="0"/>
                <a:t>d</a:t>
              </a:r>
            </a:p>
            <a:p>
              <a:r>
                <a:rPr lang="en-US" sz="1600" dirty="0" err="1" smtClean="0"/>
                <a:t>juri</a:t>
              </a:r>
              <a:endParaRPr lang="en-US" sz="1600" dirty="0" smtClean="0"/>
            </a:p>
            <a:p>
              <a:r>
                <a:rPr lang="en-US" sz="1600" dirty="0" err="1" smtClean="0"/>
                <a:t>mikulsi</a:t>
              </a:r>
              <a:endParaRPr lang="en-US" sz="1600" dirty="0" smtClean="0"/>
            </a:p>
          </p:txBody>
        </p:sp>
        <p:sp>
          <p:nvSpPr>
            <p:cNvPr id="9" name="repub-words"/>
            <p:cNvSpPr txBox="1"/>
            <p:nvPr/>
          </p:nvSpPr>
          <p:spPr>
            <a:xfrm>
              <a:off x="6620111" y="1121192"/>
              <a:ext cx="1331743" cy="5724644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17000">
                  <a:srgbClr val="C00000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smtClean="0"/>
                <a:t>tonight</a:t>
              </a:r>
              <a:endParaRPr lang="en-US" sz="1600" dirty="0" smtClean="0"/>
            </a:p>
            <a:p>
              <a:r>
                <a:rPr lang="en-US" sz="1600" dirty="0" err="1" smtClean="0"/>
                <a:t>necessarili</a:t>
              </a:r>
              <a:endParaRPr lang="en-US" sz="1600" dirty="0" smtClean="0"/>
            </a:p>
            <a:p>
              <a:r>
                <a:rPr lang="en-US" sz="1600" dirty="0" smtClean="0"/>
                <a:t>martin</a:t>
              </a:r>
            </a:p>
            <a:p>
              <a:r>
                <a:rPr lang="en-US" dirty="0" smtClean="0"/>
                <a:t>peter</a:t>
              </a:r>
            </a:p>
            <a:p>
              <a:r>
                <a:rPr lang="en-US" dirty="0" smtClean="0"/>
                <a:t>leg</a:t>
              </a:r>
            </a:p>
            <a:p>
              <a:r>
                <a:rPr lang="en-US" dirty="0" smtClean="0"/>
                <a:t>harvest</a:t>
              </a:r>
            </a:p>
            <a:p>
              <a:r>
                <a:rPr lang="en-US" dirty="0" err="1" smtClean="0"/>
                <a:t>frist</a:t>
              </a:r>
              <a:endParaRPr lang="en-US" dirty="0" smtClean="0"/>
            </a:p>
            <a:p>
              <a:r>
                <a:rPr lang="en-US" dirty="0" smtClean="0"/>
                <a:t>bright</a:t>
              </a:r>
            </a:p>
            <a:p>
              <a:r>
                <a:rPr lang="en-US" sz="2000" dirty="0" err="1" smtClean="0"/>
                <a:t>anim</a:t>
              </a:r>
              <a:endParaRPr lang="en-US" sz="2000" dirty="0" smtClean="0"/>
            </a:p>
            <a:p>
              <a:r>
                <a:rPr lang="en-US" sz="2000" dirty="0" smtClean="0"/>
                <a:t>trade</a:t>
              </a:r>
            </a:p>
            <a:p>
              <a:r>
                <a:rPr lang="en-US" sz="2000" dirty="0" smtClean="0"/>
                <a:t>taught</a:t>
              </a:r>
            </a:p>
            <a:p>
              <a:r>
                <a:rPr lang="en-US" sz="2000" dirty="0" err="1" smtClean="0"/>
                <a:t>dayton</a:t>
              </a:r>
              <a:endParaRPr lang="en-US" sz="2000" dirty="0" smtClean="0"/>
            </a:p>
            <a:p>
              <a:r>
                <a:rPr lang="en-US" sz="2000" dirty="0" smtClean="0"/>
                <a:t>obvious</a:t>
              </a:r>
            </a:p>
            <a:p>
              <a:r>
                <a:rPr lang="en-US" sz="2400" dirty="0" smtClean="0"/>
                <a:t>40</a:t>
              </a:r>
            </a:p>
            <a:p>
              <a:r>
                <a:rPr lang="en-US" sz="2400" dirty="0" err="1" smtClean="0"/>
                <a:t>industri</a:t>
              </a:r>
              <a:endParaRPr lang="en-US" sz="2400" dirty="0" smtClean="0"/>
            </a:p>
            <a:p>
              <a:r>
                <a:rPr lang="en-US" sz="2400" dirty="0" smtClean="0"/>
                <a:t>chines</a:t>
              </a:r>
            </a:p>
            <a:p>
              <a:r>
                <a:rPr lang="en-US" sz="2400" dirty="0" smtClean="0"/>
                <a:t>admit</a:t>
              </a:r>
            </a:p>
            <a:p>
              <a:r>
                <a:rPr lang="en-US" sz="3200" dirty="0" smtClean="0"/>
                <a:t>infant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10"/>
              <p:cNvSpPr txBox="1">
                <a:spLocks noGrp="1"/>
              </p:cNvSpPr>
              <p:nvPr>
                <p:ph type="body" sz="half" idx="2"/>
              </p:nvPr>
            </p:nvSpPr>
            <p:spPr>
              <a:xfrm>
                <a:off x="316925" y="3222810"/>
                <a:ext cx="3932238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bg-BG" sz="32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lin"/>
                                  <m:ctrlPr>
                                    <a:rPr lang="bg-BG" sz="32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charset="0"/>
                                        </a:rPr>
                                        <m:t>𝑣</m:t>
                                      </m:r>
                                      <m:r>
                                        <a:rPr lang="en-US" sz="3200" i="1" baseline="-2500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(1 −</m:t>
                                  </m:r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charset="0"/>
                                        </a:rPr>
                                        <m:t>𝑣</m:t>
                                      </m:r>
                                      <m:r>
                                        <a:rPr lang="en-US" sz="3200" i="1" baseline="-2500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)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bg-BG" sz="32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3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charset="0"/>
                                        </a:rPr>
                                        <m:t>𝑣</m:t>
                                      </m:r>
                                      <m:r>
                                        <a:rPr lang="en-US" sz="3200" i="1" baseline="-2500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(1 −</m:t>
                                  </m:r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charset="0"/>
                                        </a:rPr>
                                        <m:t>𝑣</m:t>
                                      </m:r>
                                      <m:r>
                                        <a:rPr lang="en-US" sz="3200" i="1" baseline="-2500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)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11" name="Text Placeholder 1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316925" y="3222810"/>
                <a:ext cx="3932238" cy="10310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7951854" y="1400028"/>
            <a:ext cx="3909929" cy="5191300"/>
            <a:chOff x="-370034" y="3738037"/>
            <a:chExt cx="3909929" cy="5191300"/>
          </a:xfrm>
        </p:grpSpPr>
        <p:pic>
          <p:nvPicPr>
            <p:cNvPr id="25" name="Content Placeholder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0034" y="3738037"/>
              <a:ext cx="3821046" cy="5191300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-50219" y="3759829"/>
              <a:ext cx="3590114" cy="4619171"/>
              <a:chOff x="-3109347" y="1673082"/>
              <a:chExt cx="3590114" cy="4619171"/>
            </a:xfrm>
          </p:grpSpPr>
          <p:pic>
            <p:nvPicPr>
              <p:cNvPr id="26" name="Content Placeholder 3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24" t="-1038" b="56024"/>
              <a:stretch/>
            </p:blipFill>
            <p:spPr>
              <a:xfrm>
                <a:off x="-3022204" y="1673082"/>
                <a:ext cx="3502971" cy="2336800"/>
              </a:xfrm>
              <a:prstGeom prst="rect">
                <a:avLst/>
              </a:prstGeom>
            </p:spPr>
          </p:pic>
          <p:pic>
            <p:nvPicPr>
              <p:cNvPr id="27" name="Content Placeholder 3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6" t="44980" b="11055"/>
              <a:stretch/>
            </p:blipFill>
            <p:spPr>
              <a:xfrm>
                <a:off x="-3109347" y="4009882"/>
                <a:ext cx="3508645" cy="2282371"/>
              </a:xfrm>
              <a:prstGeom prst="rect">
                <a:avLst/>
              </a:prstGeom>
            </p:spPr>
          </p:pic>
        </p:grpSp>
      </p:grpSp>
      <p:sp>
        <p:nvSpPr>
          <p:cNvPr id="30" name="Picture Placeholder 29"/>
          <p:cNvSpPr>
            <a:spLocks noGrp="1"/>
          </p:cNvSpPr>
          <p:nvPr>
            <p:ph type="pic" idx="1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(Move to handout: model choices)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9E120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tailEnd type="triangl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24367</TotalTime>
  <Words>791</Words>
  <Application>Microsoft Macintosh PowerPoint</Application>
  <PresentationFormat>Widescreen</PresentationFormat>
  <Paragraphs>261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Cambria Math</vt:lpstr>
      <vt:lpstr>Love Ya Like A Sister</vt:lpstr>
      <vt:lpstr>Arial</vt:lpstr>
      <vt:lpstr>Office Theme</vt:lpstr>
      <vt:lpstr>What makes two “languages” different?</vt:lpstr>
      <vt:lpstr>Persuasion: frame competition</vt:lpstr>
      <vt:lpstr>Additional applications:  Differentiating the language of ….</vt:lpstr>
      <vt:lpstr>Example: 106th U.S. Senate speeches on abortion</vt:lpstr>
      <vt:lpstr>Ranking idea</vt:lpstr>
      <vt:lpstr>Aside: “stopword removal” not recommended</vt:lpstr>
      <vt:lpstr>p(vi) vs. count</vt:lpstr>
      <vt:lpstr>Ranking by log odds-ratio</vt:lpstr>
      <vt:lpstr>(Move to handout: model choices)</vt:lpstr>
      <vt:lpstr>Aside: warning on ignoring (language) history</vt:lpstr>
      <vt:lpstr>Ranking by z-score of log odds-ratio,  with model of variance (uninformative prior)</vt:lpstr>
      <vt:lpstr>Ranking by z-score of log odds-ratio,  with model of variance (informative prior)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 Lee</cp:lastModifiedBy>
  <cp:revision>246</cp:revision>
  <cp:lastPrinted>2016-12-11T20:04:18Z</cp:lastPrinted>
  <dcterms:created xsi:type="dcterms:W3CDTF">2016-11-23T17:31:32Z</dcterms:created>
  <dcterms:modified xsi:type="dcterms:W3CDTF">2017-10-18T02:19:48Z</dcterms:modified>
</cp:coreProperties>
</file>