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3" r:id="rId4"/>
    <p:sldId id="261" r:id="rId5"/>
    <p:sldId id="262" r:id="rId6"/>
  </p:sldIdLst>
  <p:sldSz cx="9144000" cy="6858000" type="screen4x3"/>
  <p:notesSz cx="6985000" cy="92821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u="sng" kern="1200">
        <a:solidFill>
          <a:srgbClr val="063DE8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u="sng" kern="1200">
        <a:solidFill>
          <a:srgbClr val="063DE8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u="sng" kern="1200">
        <a:solidFill>
          <a:srgbClr val="063DE8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u="sng" kern="1200">
        <a:solidFill>
          <a:srgbClr val="063DE8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u="sng" kern="1200">
        <a:solidFill>
          <a:srgbClr val="063DE8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b="1" u="sng" kern="1200">
        <a:solidFill>
          <a:srgbClr val="063DE8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b="1" u="sng" kern="1200">
        <a:solidFill>
          <a:srgbClr val="063DE8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b="1" u="sng" kern="1200">
        <a:solidFill>
          <a:srgbClr val="063DE8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b="1" u="sng" kern="1200">
        <a:solidFill>
          <a:srgbClr val="063DE8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E8A72"/>
    <a:srgbClr val="FE9B03"/>
    <a:srgbClr val="FFC063"/>
    <a:srgbClr val="002081"/>
    <a:srgbClr val="001F7E"/>
    <a:srgbClr val="9EBAFE"/>
    <a:srgbClr val="00279F"/>
    <a:srgbClr val="063DE8"/>
    <a:srgbClr val="FFF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58"/>
    <p:restoredTop sz="94660"/>
  </p:normalViewPr>
  <p:slideViewPr>
    <p:cSldViewPr>
      <p:cViewPr varScale="1">
        <p:scale>
          <a:sx n="67" d="100"/>
          <a:sy n="67" d="100"/>
        </p:scale>
        <p:origin x="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739" y="-59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 u="none" smtClean="0">
                <a:solidFill>
                  <a:srgbClr val="FE9B03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-1588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 u="none" smtClean="0">
                <a:solidFill>
                  <a:srgbClr val="FE9B03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 u="none" smtClean="0">
                <a:solidFill>
                  <a:srgbClr val="FE9B03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6975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 u="none">
                <a:solidFill>
                  <a:srgbClr val="FE9B03"/>
                </a:solidFill>
                <a:latin typeface="Times New Roman" charset="0"/>
              </a:defRPr>
            </a:lvl1pPr>
          </a:lstStyle>
          <a:p>
            <a:fld id="{3E54B3B9-580B-8240-A431-5A7E4BF902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06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 u="none" smtClean="0">
                <a:solidFill>
                  <a:schemeClr val="tx1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-1588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 u="none" smtClean="0">
                <a:solidFill>
                  <a:schemeClr val="tx1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 u="none" smtClean="0">
                <a:solidFill>
                  <a:schemeClr val="tx1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6975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 u="none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BD78F321-A391-C143-AF6D-0AFF5FF58B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406900"/>
            <a:ext cx="512603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728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701675"/>
            <a:ext cx="4625975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134244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32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0850" algn="l" defTabSz="9032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03288" algn="l" defTabSz="9032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54138" algn="l" defTabSz="9032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04988" algn="l" defTabSz="9032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rgbClr val="063DE8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 b="1" u="sng">
                <a:solidFill>
                  <a:srgbClr val="063DE8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 u="sng">
                <a:solidFill>
                  <a:srgbClr val="063DE8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 u="sng">
                <a:solidFill>
                  <a:srgbClr val="063DE8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 u="sng">
                <a:solidFill>
                  <a:srgbClr val="063DE8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rgbClr val="063DE8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rgbClr val="063DE8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rgbClr val="063DE8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rgbClr val="063DE8"/>
                </a:solidFill>
                <a:latin typeface="Arial" charset="0"/>
                <a:ea typeface="ＭＳ Ｐゴシック" charset="0"/>
              </a:defRPr>
            </a:lvl9pPr>
          </a:lstStyle>
          <a:p>
            <a:fld id="{798E273A-B367-CB45-8C6A-EF0F60102868}" type="slidenum">
              <a:rPr lang="en-US" sz="1000" b="0" u="none">
                <a:solidFill>
                  <a:schemeClr val="tx1"/>
                </a:solidFill>
                <a:latin typeface="Times New Roman" charset="0"/>
              </a:rPr>
              <a:pPr/>
              <a:t>1</a:t>
            </a:fld>
            <a:endParaRPr lang="en-US" sz="1000" b="0" u="none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98307" name="Rectangle 2"/>
          <p:cNvSpPr>
            <a:spLocks noChangeArrowheads="1"/>
          </p:cNvSpPr>
          <p:nvPr/>
        </p:nvSpPr>
        <p:spPr bwMode="auto">
          <a:xfrm>
            <a:off x="3957638" y="-1588"/>
            <a:ext cx="3027362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Rectangle 3"/>
          <p:cNvSpPr>
            <a:spLocks noChangeArrowheads="1"/>
          </p:cNvSpPr>
          <p:nvPr/>
        </p:nvSpPr>
        <p:spPr bwMode="auto">
          <a:xfrm>
            <a:off x="3957638" y="8815388"/>
            <a:ext cx="30273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b="0" i="1" u="none">
                <a:solidFill>
                  <a:schemeClr val="tx1"/>
                </a:solidFill>
                <a:latin typeface="Times New Roman" charset="0"/>
              </a:rPr>
              <a:t>1</a:t>
            </a:r>
          </a:p>
        </p:txBody>
      </p:sp>
      <p:sp>
        <p:nvSpPr>
          <p:cNvPr id="98309" name="Rectangle 4"/>
          <p:cNvSpPr>
            <a:spLocks noChangeArrowheads="1"/>
          </p:cNvSpPr>
          <p:nvPr/>
        </p:nvSpPr>
        <p:spPr bwMode="auto">
          <a:xfrm>
            <a:off x="0" y="8815388"/>
            <a:ext cx="30257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Rectangle 5"/>
          <p:cNvSpPr>
            <a:spLocks noChangeArrowheads="1"/>
          </p:cNvSpPr>
          <p:nvPr/>
        </p:nvSpPr>
        <p:spPr bwMode="auto">
          <a:xfrm>
            <a:off x="0" y="-1588"/>
            <a:ext cx="3025775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1" name="Rectangle 6"/>
          <p:cNvSpPr>
            <a:spLocks noChangeArrowheads="1"/>
          </p:cNvSpPr>
          <p:nvPr/>
        </p:nvSpPr>
        <p:spPr bwMode="auto">
          <a:xfrm>
            <a:off x="3957638" y="-1588"/>
            <a:ext cx="3027362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2" name="Rectangle 7"/>
          <p:cNvSpPr>
            <a:spLocks noChangeArrowheads="1"/>
          </p:cNvSpPr>
          <p:nvPr/>
        </p:nvSpPr>
        <p:spPr bwMode="auto">
          <a:xfrm>
            <a:off x="3957638" y="8815388"/>
            <a:ext cx="30273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b="0" i="1" u="none">
                <a:solidFill>
                  <a:schemeClr val="tx1"/>
                </a:solidFill>
                <a:latin typeface="Times New Roman" charset="0"/>
              </a:rPr>
              <a:t>1</a:t>
            </a:r>
          </a:p>
        </p:txBody>
      </p:sp>
      <p:sp>
        <p:nvSpPr>
          <p:cNvPr id="98313" name="Rectangle 8"/>
          <p:cNvSpPr>
            <a:spLocks noChangeArrowheads="1"/>
          </p:cNvSpPr>
          <p:nvPr/>
        </p:nvSpPr>
        <p:spPr bwMode="auto">
          <a:xfrm>
            <a:off x="0" y="8815388"/>
            <a:ext cx="30257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Rectangle 9"/>
          <p:cNvSpPr>
            <a:spLocks noChangeArrowheads="1"/>
          </p:cNvSpPr>
          <p:nvPr/>
        </p:nvSpPr>
        <p:spPr bwMode="auto">
          <a:xfrm>
            <a:off x="0" y="-1588"/>
            <a:ext cx="3025775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Rectangle 10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316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701675"/>
            <a:ext cx="4622800" cy="3467100"/>
          </a:xfrm>
          <a:ln cap="flat"/>
        </p:spPr>
      </p:sp>
    </p:spTree>
    <p:extLst>
      <p:ext uri="{BB962C8B-B14F-4D97-AF65-F5344CB8AC3E}">
        <p14:creationId xmlns:p14="http://schemas.microsoft.com/office/powerpoint/2010/main" val="1719938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E285E-B996-3941-8573-E7E17EFF6D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2659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51524-622A-354B-8ADB-F69B34F262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219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91275" y="230188"/>
            <a:ext cx="1797050" cy="5726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6950" y="230188"/>
            <a:ext cx="5241925" cy="5726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B25999-0732-E540-A017-2F16BC53A4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3143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8E49A5-115C-6448-8D68-AB92D3CA7B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4704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995E8B-6E1D-8F49-82D9-F92D9DC1C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3974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8415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8415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E85EF-EA13-AC47-877D-663B0E214E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9459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A95486-C1D1-F745-8135-80A6F2A8D0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56236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E3F2DB-4AC9-0842-95B3-475740F02D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2809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9A35A-E137-434A-BA85-CE467CCA12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4175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71820-7E77-3A4D-8407-92ECFA009F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35831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D46610-AA90-F743-8FB6-6997DCB11A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4000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 u="none" smtClean="0">
                <a:solidFill>
                  <a:schemeClr val="tx1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u="none" smtClean="0">
                <a:solidFill>
                  <a:schemeClr val="tx1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 u="none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FCC0BC97-B3F8-E047-BC8C-5629029827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1227138"/>
            <a:ext cx="9131300" cy="0"/>
          </a:xfrm>
          <a:prstGeom prst="line">
            <a:avLst/>
          </a:prstGeom>
          <a:noFill/>
          <a:ln w="25400">
            <a:solidFill>
              <a:srgbClr val="001F7E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6950" y="230188"/>
            <a:ext cx="7191375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18900000" algn="ctr" rotWithShape="0">
              <a:schemeClr val="tx1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841500"/>
            <a:ext cx="71628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wipe dir="r"/>
  </p:transition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  <a:ea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  <a:ea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  <a:ea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  <a:ea typeface="ＭＳ Ｐゴシック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rgbClr val="063DE8"/>
          </a:solidFill>
          <a:latin typeface="+mn-lt"/>
          <a:ea typeface="ＭＳ Ｐゴシック" charset="0"/>
          <a:cs typeface="+mn-cs"/>
        </a:defRPr>
      </a:lvl1pPr>
      <a:lvl2pPr marL="9175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rgbClr val="063DE8"/>
          </a:solidFill>
          <a:latin typeface="+mn-lt"/>
          <a:ea typeface="ＭＳ Ｐゴシック" charset="0"/>
        </a:defRPr>
      </a:lvl2pPr>
      <a:lvl3pPr marL="12604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rgbClr val="063DE8"/>
          </a:solidFill>
          <a:latin typeface="+mn-lt"/>
          <a:ea typeface="ＭＳ Ｐゴシック" charset="0"/>
        </a:defRPr>
      </a:lvl3pPr>
      <a:lvl4pPr marL="15462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+"/>
        <a:defRPr sz="1600" b="1">
          <a:solidFill>
            <a:srgbClr val="063DE8"/>
          </a:solidFill>
          <a:latin typeface="+mn-lt"/>
          <a:ea typeface="ＭＳ Ｐゴシック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  <a:ea typeface="ＭＳ Ｐゴシック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600" b="1">
          <a:solidFill>
            <a:srgbClr val="063DE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063625" y="2281238"/>
            <a:ext cx="7205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FF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>
          <a:xfrm>
            <a:off x="475456" y="1773238"/>
            <a:ext cx="8382000" cy="27813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CS6700 Advanced AI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Prof. Carla Gomes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Prof. Bart Selman</a:t>
            </a:r>
            <a:endParaRPr lang="en-US" dirty="0">
              <a:solidFill>
                <a:srgbClr val="063DE8"/>
              </a:solidFill>
              <a:latin typeface="Times New Roman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50" y="-152400"/>
            <a:ext cx="7191375" cy="901700"/>
          </a:xfrm>
        </p:spPr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04" y="990600"/>
            <a:ext cx="8230395" cy="5257800"/>
          </a:xfrm>
        </p:spPr>
        <p:txBody>
          <a:bodyPr/>
          <a:lstStyle/>
          <a:p>
            <a:r>
              <a:rPr lang="en-US" dirty="0" smtClean="0"/>
              <a:t>Very open-ended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Go for BIG ideas! (No such thing as “failure.”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Empirically driven building on foundational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insights.)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E.g. </a:t>
            </a:r>
          </a:p>
          <a:p>
            <a:r>
              <a:rPr lang="en-US" dirty="0"/>
              <a:t> </a:t>
            </a:r>
            <a:r>
              <a:rPr lang="en-US" dirty="0" smtClean="0"/>
              <a:t>   Can you evolve a language from scratch?</a:t>
            </a:r>
          </a:p>
          <a:p>
            <a:r>
              <a:rPr lang="en-US" dirty="0"/>
              <a:t> </a:t>
            </a:r>
            <a:r>
              <a:rPr lang="en-US" dirty="0" smtClean="0"/>
              <a:t>   Can you learn from “reading”? (E.g. game play from text on discussion boards)</a:t>
            </a:r>
          </a:p>
          <a:p>
            <a:r>
              <a:rPr lang="en-US" dirty="0"/>
              <a:t> </a:t>
            </a:r>
            <a:r>
              <a:rPr lang="en-US" dirty="0" smtClean="0"/>
              <a:t>   Mechanical Turk --- Human-computing hybrids</a:t>
            </a:r>
          </a:p>
          <a:p>
            <a:r>
              <a:rPr lang="en-US" dirty="0"/>
              <a:t> </a:t>
            </a:r>
            <a:r>
              <a:rPr lang="en-US" dirty="0" smtClean="0"/>
              <a:t>   Mine info from twitter feeds</a:t>
            </a:r>
          </a:p>
          <a:p>
            <a:r>
              <a:rPr lang="en-US" dirty="0"/>
              <a:t> </a:t>
            </a:r>
            <a:r>
              <a:rPr lang="en-US" dirty="0" smtClean="0"/>
              <a:t>   Boost game play via “mimicry”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</a:p>
          <a:p>
            <a:r>
              <a:rPr lang="en-US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745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50" y="-152400"/>
            <a:ext cx="7191375" cy="901700"/>
          </a:xfrm>
        </p:spPr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05" y="749300"/>
            <a:ext cx="8272464" cy="6248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Cont.</a:t>
            </a:r>
          </a:p>
          <a:p>
            <a:r>
              <a:rPr lang="en-US" dirty="0" smtClean="0"/>
              <a:t>   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Deep learning: still many “mysteries”</a:t>
            </a:r>
          </a:p>
          <a:p>
            <a:r>
              <a:rPr lang="en-US" dirty="0"/>
              <a:t> </a:t>
            </a:r>
            <a:r>
              <a:rPr lang="en-US" dirty="0" smtClean="0"/>
              <a:t>       E.g. Google’s </a:t>
            </a:r>
            <a:r>
              <a:rPr lang="en-US" dirty="0" err="1" smtClean="0"/>
              <a:t>alphaGo</a:t>
            </a:r>
            <a:r>
              <a:rPr lang="en-US" dirty="0" smtClean="0"/>
              <a:t> example of successful reinforcement learning using deep nets </a:t>
            </a:r>
            <a:r>
              <a:rPr lang="en-US" dirty="0" smtClean="0">
                <a:solidFill>
                  <a:srgbClr val="FF0000"/>
                </a:solidFill>
              </a:rPr>
              <a:t>but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what about deep learning chess through self-play?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Student project 4701 last semester: works reasonably but hits a limit; end game: can’t figure out it needs to checkmate the opponent! Can we explain this? Fix this?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Scientific discovery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--- in discrete math and materials science. (Slides: “Non-Human Intelligence”)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2406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eft-Right Arrow 20"/>
          <p:cNvSpPr/>
          <p:nvPr/>
        </p:nvSpPr>
        <p:spPr>
          <a:xfrm rot="3396879">
            <a:off x="4896604" y="3017338"/>
            <a:ext cx="2206752" cy="50594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-Right Arrow 19"/>
          <p:cNvSpPr/>
          <p:nvPr/>
        </p:nvSpPr>
        <p:spPr>
          <a:xfrm rot="18719798">
            <a:off x="1491364" y="2949627"/>
            <a:ext cx="2206752" cy="48463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152400"/>
            <a:ext cx="2743200" cy="1752600"/>
          </a:xfrm>
        </p:spPr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AI Knowledge-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Data-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Inference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Triangle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048000" y="0"/>
            <a:ext cx="2590800" cy="2057400"/>
          </a:xfrm>
          <a:prstGeom prst="ellipse">
            <a:avLst/>
          </a:prstGeom>
          <a:solidFill>
            <a:schemeClr val="accent3">
              <a:lumMod val="85000"/>
              <a:alpha val="7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Knowledge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Intensive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943600" y="4800600"/>
            <a:ext cx="2590800" cy="2057400"/>
          </a:xfrm>
          <a:prstGeom prst="ellipse">
            <a:avLst/>
          </a:prstGeom>
          <a:solidFill>
            <a:schemeClr val="accent3">
              <a:lumMod val="85000"/>
              <a:alpha val="7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Data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Intensive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04800" y="4800600"/>
            <a:ext cx="2590800" cy="2057400"/>
          </a:xfrm>
          <a:prstGeom prst="ellipse">
            <a:avLst/>
          </a:prstGeom>
          <a:solidFill>
            <a:schemeClr val="accent3">
              <a:lumMod val="85000"/>
              <a:alpha val="7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Inference/Search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Intensive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1447800"/>
            <a:ext cx="2210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Common Sense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3352800"/>
            <a:ext cx="1366604" cy="461665"/>
          </a:xfrm>
          <a:prstGeom prst="rect">
            <a:avLst/>
          </a:prstGeom>
          <a:solidFill>
            <a:srgbClr val="FE8A72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accent2"/>
                </a:solidFill>
              </a:rPr>
              <a:t>Watson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48400" y="4343400"/>
            <a:ext cx="2709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Google Search (IR)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05400" y="2891135"/>
            <a:ext cx="3370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Google’s </a:t>
            </a:r>
            <a:r>
              <a:rPr lang="en-US" b="1" dirty="0" err="1" smtClean="0">
                <a:solidFill>
                  <a:schemeClr val="accent2"/>
                </a:solidFill>
              </a:rPr>
              <a:t>Knowl</a:t>
            </a:r>
            <a:r>
              <a:rPr lang="en-US" b="1" dirty="0" smtClean="0">
                <a:solidFill>
                  <a:schemeClr val="accent2"/>
                </a:solidFill>
              </a:rPr>
              <a:t>. Graph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05600" y="3886200"/>
            <a:ext cx="66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</a:rPr>
              <a:t>Siri</a:t>
            </a:r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0" y="3576935"/>
            <a:ext cx="1728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Verification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05400" y="1143000"/>
            <a:ext cx="834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NLU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76800" y="1828800"/>
            <a:ext cx="2427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Computer Vision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8434" y="4343400"/>
            <a:ext cx="1765902" cy="461665"/>
          </a:xfrm>
          <a:prstGeom prst="rect">
            <a:avLst/>
          </a:prstGeom>
          <a:solidFill>
            <a:srgbClr val="FE8A72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664D"/>
                </a:solidFill>
              </a:rPr>
              <a:t>Deep Blue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3962400"/>
            <a:ext cx="2174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664D"/>
                </a:solidFill>
              </a:rPr>
              <a:t>Robbin’s</a:t>
            </a:r>
            <a:r>
              <a:rPr lang="en-US" b="1" dirty="0" smtClean="0">
                <a:solidFill>
                  <a:srgbClr val="00664D"/>
                </a:solidFill>
              </a:rPr>
              <a:t> Conj.</a:t>
            </a:r>
          </a:p>
        </p:txBody>
      </p:sp>
      <p:sp>
        <p:nvSpPr>
          <p:cNvPr id="22" name="Left-Right Arrow 21"/>
          <p:cNvSpPr/>
          <p:nvPr/>
        </p:nvSpPr>
        <p:spPr>
          <a:xfrm rot="10800000">
            <a:off x="3355848" y="5631108"/>
            <a:ext cx="2206752" cy="541091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3224928">
            <a:off x="3689138" y="3574698"/>
            <a:ext cx="2621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Machine Learning</a:t>
            </a:r>
            <a:endParaRPr lang="en-US" b="1" dirty="0"/>
          </a:p>
        </p:txBody>
      </p:sp>
      <p:sp>
        <p:nvSpPr>
          <p:cNvPr id="24" name="Rectangle 23"/>
          <p:cNvSpPr/>
          <p:nvPr/>
        </p:nvSpPr>
        <p:spPr>
          <a:xfrm>
            <a:off x="3722755" y="4876800"/>
            <a:ext cx="2068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Semantic Web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712172" y="2286000"/>
            <a:ext cx="2014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20+ </a:t>
            </a:r>
            <a:r>
              <a:rPr lang="en-US" b="1" i="1" dirty="0" err="1" smtClean="0">
                <a:solidFill>
                  <a:srgbClr val="FF0000"/>
                </a:solidFill>
              </a:rPr>
              <a:t>yr</a:t>
            </a:r>
            <a:r>
              <a:rPr lang="en-US" b="1" i="1" dirty="0" smtClean="0">
                <a:solidFill>
                  <a:srgbClr val="FF0000"/>
                </a:solidFill>
              </a:rPr>
              <a:t> GAP!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10400" y="3505200"/>
            <a:ext cx="2105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Google Transl.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4338935"/>
            <a:ext cx="1785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664D"/>
                </a:solidFill>
              </a:rPr>
              <a:t>4-color </a:t>
            </a:r>
            <a:r>
              <a:rPr lang="en-US" b="1" dirty="0" err="1" smtClean="0">
                <a:solidFill>
                  <a:srgbClr val="00664D"/>
                </a:solidFill>
              </a:rPr>
              <a:t>thm</a:t>
            </a:r>
            <a:r>
              <a:rPr lang="en-US" b="1" dirty="0" smtClean="0">
                <a:solidFill>
                  <a:srgbClr val="00664D"/>
                </a:solidFill>
              </a:rPr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10694" y="3733800"/>
            <a:ext cx="1201445" cy="461665"/>
          </a:xfrm>
          <a:prstGeom prst="rect">
            <a:avLst/>
          </a:prstGeom>
          <a:solidFill>
            <a:srgbClr val="FE8A72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00664D"/>
                </a:solidFill>
              </a:rPr>
              <a:t>Dr</a:t>
            </a:r>
            <a:r>
              <a:rPr lang="en-US" i="1" dirty="0" smtClean="0">
                <a:solidFill>
                  <a:srgbClr val="00664D"/>
                </a:solidFill>
              </a:rPr>
              <a:t>. Fill</a:t>
            </a:r>
            <a:endParaRPr lang="en-US" b="1" i="1" dirty="0" smtClean="0">
              <a:solidFill>
                <a:srgbClr val="00664D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7517" y="3048000"/>
            <a:ext cx="1150349" cy="461665"/>
          </a:xfrm>
          <a:prstGeom prst="rect">
            <a:avLst/>
          </a:prstGeom>
          <a:solidFill>
            <a:srgbClr val="FE8A72"/>
          </a:solidFill>
        </p:spPr>
        <p:txBody>
          <a:bodyPr wrap="none">
            <a:spAutoFit/>
          </a:bodyPr>
          <a:lstStyle/>
          <a:p>
            <a:r>
              <a:rPr lang="en-US" i="1" dirty="0" err="1" smtClean="0">
                <a:solidFill>
                  <a:srgbClr val="00664D"/>
                </a:solidFill>
              </a:rPr>
              <a:t>Iamus</a:t>
            </a:r>
            <a:endParaRPr lang="en-US" i="1" dirty="0">
              <a:solidFill>
                <a:srgbClr val="0066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7179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2 -0.03079 -0.01858 -0.06135 0.01198 -0.04931 C 0.04236 -0.03727 0.18316 0.07199 0.18316 0.07199 L 0.18316 0.07199 L 0.19375 0.07708 L 0.19375 0.07708 C 0.1934 0.0787 0.19253 0.08541 0.19236 0.08588 C 0.19219 0.08657 0.19236 0.08078 0.19236 0.08078 " pathEditMode="relative" ptsTypes="AAAAAAAA">
                                      <p:cBhvr>
                                        <p:cTn id="10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483 0.12431 C 0.26649 0.14769 0.25816 0.14398 0.24983 0.14005 " pathEditMode="relative" ptsTypes="AAA">
                                      <p:cBhvr>
                                        <p:cTn id="1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5" grpId="1"/>
      <p:bldP spid="16" grpId="0"/>
      <p:bldP spid="16" grpId="1"/>
      <p:bldP spid="17" grpId="0" animBg="1"/>
      <p:bldP spid="18" grpId="0"/>
      <p:bldP spid="23" grpId="0"/>
      <p:bldP spid="24" grpId="0"/>
      <p:bldP spid="26" grpId="0"/>
      <p:bldP spid="27" grpId="0"/>
      <p:bldP spid="28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50" y="-152400"/>
            <a:ext cx="7191375" cy="901700"/>
          </a:xfrm>
        </p:spPr>
        <p:txBody>
          <a:bodyPr/>
          <a:lstStyle/>
          <a:p>
            <a:r>
              <a:rPr lang="en-US" dirty="0" smtClean="0"/>
              <a:t>Knowledge or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533400"/>
            <a:ext cx="8128000" cy="6248400"/>
          </a:xfrm>
        </p:spPr>
        <p:txBody>
          <a:bodyPr/>
          <a:lstStyle/>
          <a:p>
            <a:r>
              <a:rPr lang="en-US" dirty="0" smtClean="0"/>
              <a:t>Last 5 </a:t>
            </a:r>
            <a:r>
              <a:rPr lang="en-US" dirty="0" err="1" smtClean="0"/>
              <a:t>yrs</a:t>
            </a:r>
            <a:r>
              <a:rPr lang="en-US" dirty="0" smtClean="0"/>
              <a:t>: New direction.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Combine a few general principles / rules (i.e.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knowledge) with training (ML) on a large expert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data set to tune hundreds of model parameters.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Obtain world-expert performance using inference.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--- IBM’s Watson / Jeopardy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	--- Dr. Fill / NYT crosswords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	--- </a:t>
            </a:r>
            <a:r>
              <a:rPr lang="en-US" dirty="0" err="1" smtClean="0">
                <a:solidFill>
                  <a:srgbClr val="008000"/>
                </a:solidFill>
              </a:rPr>
              <a:t>Iamus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/ Classical music composition</a:t>
            </a:r>
          </a:p>
          <a:p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--- Google’s </a:t>
            </a:r>
            <a:r>
              <a:rPr lang="en-US" dirty="0" err="1" smtClean="0">
                <a:solidFill>
                  <a:srgbClr val="008000"/>
                </a:solidFill>
              </a:rPr>
              <a:t>alphaGo</a:t>
            </a:r>
            <a:r>
              <a:rPr lang="en-US" dirty="0" smtClean="0">
                <a:solidFill>
                  <a:srgbClr val="008000"/>
                </a:solidFill>
              </a:rPr>
              <a:t> (deep learning)</a:t>
            </a:r>
          </a:p>
          <a:p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--- computer vision (deep learning)</a:t>
            </a:r>
          </a:p>
          <a:p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 --- language translation (deep learning)</a:t>
            </a:r>
          </a:p>
          <a:p>
            <a:r>
              <a:rPr lang="en-US" dirty="0" smtClean="0"/>
              <a:t>Performance: (several) Top 50 or better in the world!</a:t>
            </a:r>
          </a:p>
          <a:p>
            <a:r>
              <a:rPr lang="en-US" dirty="0" smtClean="0"/>
              <a:t>	Is this the key to human expert intelligence?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98606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TAS Slides(WB)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ITAS Slides(WB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sng" strike="noStrike" cap="none" normalizeH="0" baseline="0" smtClean="0">
            <a:ln>
              <a:noFill/>
            </a:ln>
            <a:solidFill>
              <a:srgbClr val="063DE8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sng" strike="noStrike" cap="none" normalizeH="0" baseline="0" smtClean="0">
            <a:ln>
              <a:noFill/>
            </a:ln>
            <a:solidFill>
              <a:srgbClr val="063DE8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TAS Slides(WB)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AS Slides(WB)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AS Slides(WB)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Bosco:Desktop Folder:ITAS Slides(WB).ppt</Template>
  <TotalTime>1490421201</TotalTime>
  <Pages>45</Pages>
  <Words>222</Words>
  <Application>Microsoft Macintosh PowerPoint</Application>
  <PresentationFormat>On-screen Show (4:3)</PresentationFormat>
  <Paragraphs>68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Times New Roman</vt:lpstr>
      <vt:lpstr>Arial</vt:lpstr>
      <vt:lpstr>ITAS Slides(WB)</vt:lpstr>
      <vt:lpstr>CS6700 Advanced AI  Prof. Carla Gomes Prof. Bart Selman</vt:lpstr>
      <vt:lpstr>Projects</vt:lpstr>
      <vt:lpstr>Projects</vt:lpstr>
      <vt:lpstr>AI Knowledge- Data- Inference  Triangle</vt:lpstr>
      <vt:lpstr>Knowledge or Data?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of Artificial Intelligence   and Operations Research for Combinatorial Problems  New World Vistas </dc:title>
  <dc:subject/>
  <dc:creator>Karen Alguire</dc:creator>
  <cp:keywords/>
  <dc:description>updated 4/16/96</dc:description>
  <cp:lastModifiedBy>Bart Selman</cp:lastModifiedBy>
  <cp:revision>223</cp:revision>
  <cp:lastPrinted>1997-07-25T21:18:14Z</cp:lastPrinted>
  <dcterms:created xsi:type="dcterms:W3CDTF">1997-06-05T18:05:21Z</dcterms:created>
  <dcterms:modified xsi:type="dcterms:W3CDTF">2017-01-25T20:19:09Z</dcterms:modified>
</cp:coreProperties>
</file>