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56" r:id="rId2"/>
    <p:sldId id="312" r:id="rId3"/>
    <p:sldId id="310" r:id="rId4"/>
    <p:sldId id="313" r:id="rId5"/>
    <p:sldId id="314" r:id="rId6"/>
    <p:sldId id="315" r:id="rId7"/>
    <p:sldId id="316" r:id="rId8"/>
    <p:sldId id="317" r:id="rId9"/>
    <p:sldId id="332" r:id="rId10"/>
    <p:sldId id="311" r:id="rId11"/>
    <p:sldId id="369" r:id="rId12"/>
    <p:sldId id="370" r:id="rId13"/>
    <p:sldId id="371" r:id="rId14"/>
    <p:sldId id="372" r:id="rId15"/>
    <p:sldId id="319" r:id="rId16"/>
    <p:sldId id="387" r:id="rId17"/>
    <p:sldId id="320" r:id="rId18"/>
    <p:sldId id="321" r:id="rId19"/>
    <p:sldId id="384" r:id="rId20"/>
    <p:sldId id="385" r:id="rId21"/>
    <p:sldId id="386" r:id="rId22"/>
    <p:sldId id="375" r:id="rId23"/>
    <p:sldId id="377" r:id="rId24"/>
    <p:sldId id="339" r:id="rId25"/>
    <p:sldId id="340" r:id="rId26"/>
    <p:sldId id="344" r:id="rId27"/>
    <p:sldId id="346" r:id="rId28"/>
    <p:sldId id="381" r:id="rId29"/>
    <p:sldId id="347" r:id="rId30"/>
    <p:sldId id="348" r:id="rId31"/>
    <p:sldId id="366" r:id="rId32"/>
    <p:sldId id="349" r:id="rId33"/>
    <p:sldId id="350" r:id="rId34"/>
    <p:sldId id="351" r:id="rId35"/>
    <p:sldId id="352" r:id="rId36"/>
    <p:sldId id="354" r:id="rId37"/>
    <p:sldId id="355" r:id="rId38"/>
    <p:sldId id="356" r:id="rId39"/>
    <p:sldId id="357" r:id="rId40"/>
    <p:sldId id="358" r:id="rId41"/>
    <p:sldId id="380" r:id="rId42"/>
    <p:sldId id="379" r:id="rId43"/>
    <p:sldId id="378" r:id="rId44"/>
    <p:sldId id="323" r:id="rId45"/>
    <p:sldId id="373" r:id="rId46"/>
    <p:sldId id="324" r:id="rId47"/>
    <p:sldId id="327" r:id="rId48"/>
    <p:sldId id="328" r:id="rId49"/>
    <p:sldId id="329" r:id="rId50"/>
    <p:sldId id="382" r:id="rId51"/>
    <p:sldId id="374" r:id="rId52"/>
    <p:sldId id="383" r:id="rId53"/>
    <p:sldId id="364" r:id="rId54"/>
  </p:sldIdLst>
  <p:sldSz cx="9144000" cy="6858000" type="screen4x3"/>
  <p:notesSz cx="6985000" cy="9282113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b="1" u="sng" kern="1200">
        <a:solidFill>
          <a:srgbClr val="063DE8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b="1" u="sng" kern="1200">
        <a:solidFill>
          <a:srgbClr val="063DE8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b="1" u="sng" kern="1200">
        <a:solidFill>
          <a:srgbClr val="063DE8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b="1" u="sng" kern="1200">
        <a:solidFill>
          <a:srgbClr val="063DE8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b="1" u="sng" kern="1200">
        <a:solidFill>
          <a:srgbClr val="063DE8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u="sng" kern="1200">
        <a:solidFill>
          <a:srgbClr val="063DE8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u="sng" kern="1200">
        <a:solidFill>
          <a:srgbClr val="063DE8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u="sng" kern="1200">
        <a:solidFill>
          <a:srgbClr val="063DE8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u="sng" kern="1200">
        <a:solidFill>
          <a:srgbClr val="063DE8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E9B03"/>
    <a:srgbClr val="FFC063"/>
    <a:srgbClr val="002081"/>
    <a:srgbClr val="001F7E"/>
    <a:srgbClr val="9EBAFE"/>
    <a:srgbClr val="00279F"/>
    <a:srgbClr val="063DE8"/>
    <a:srgbClr val="FFFD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8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884"/>
    </p:cViewPr>
  </p:sorterViewPr>
  <p:notesViewPr>
    <p:cSldViewPr>
      <p:cViewPr varScale="1">
        <p:scale>
          <a:sx n="43" d="100"/>
          <a:sy n="43" d="100"/>
        </p:scale>
        <p:origin x="-739" y="-59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notesMaster" Target="notesMasters/notesMaster1.xml"/><Relationship Id="rId56" Type="http://schemas.openxmlformats.org/officeDocument/2006/relationships/handoutMaster" Target="handoutMasters/handoutMaster1.xml"/><Relationship Id="rId57" Type="http://schemas.openxmlformats.org/officeDocument/2006/relationships/printerSettings" Target="printerSettings/printerSettings1.bin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 u="none">
                <a:solidFill>
                  <a:srgbClr val="FE9B03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638" y="-1588"/>
            <a:ext cx="302736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 u="none">
                <a:solidFill>
                  <a:srgbClr val="FE9B03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 u="none">
                <a:solidFill>
                  <a:srgbClr val="FE9B03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638" y="8816975"/>
            <a:ext cx="302736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 u="none" smtClean="0">
                <a:solidFill>
                  <a:srgbClr val="FE9B03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D558B10C-E210-284E-A17C-9296837E83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9590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 u="none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-1588"/>
            <a:ext cx="302736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 u="none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 u="none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816975"/>
            <a:ext cx="302736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 u="none" smtClean="0">
                <a:solidFill>
                  <a:schemeClr val="tx1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F4CDFBFC-D664-9146-A9BD-DC5B977BD7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8688" y="4406900"/>
            <a:ext cx="5126037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343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9513" y="701675"/>
            <a:ext cx="4625975" cy="3467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30251168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032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0850" algn="l" defTabSz="9032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03288" algn="l" defTabSz="9032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54138" algn="l" defTabSz="9032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04988" algn="l" defTabSz="9032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9pPr>
          </a:lstStyle>
          <a:p>
            <a:fld id="{93B3FD56-0037-B644-B1C1-2B9590980286}" type="slidenum">
              <a:rPr lang="en-US" sz="1000" b="0" u="none">
                <a:solidFill>
                  <a:schemeClr val="tx1"/>
                </a:solidFill>
                <a:latin typeface="Times New Roman" charset="0"/>
              </a:rPr>
              <a:pPr/>
              <a:t>1</a:t>
            </a:fld>
            <a:endParaRPr lang="en-US" sz="1000" b="0" u="none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957638" y="-1588"/>
            <a:ext cx="3027362" cy="463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957638" y="8815388"/>
            <a:ext cx="302736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b="0" i="1" u="none">
                <a:solidFill>
                  <a:schemeClr val="tx1"/>
                </a:solidFill>
                <a:latin typeface="Times New Roman" charset="0"/>
              </a:rPr>
              <a:t>1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8815388"/>
            <a:ext cx="30257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-1588"/>
            <a:ext cx="3025775" cy="463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3957638" y="-1588"/>
            <a:ext cx="3027362" cy="463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3957638" y="8815388"/>
            <a:ext cx="302736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b="0" i="1" u="none">
                <a:solidFill>
                  <a:schemeClr val="tx1"/>
                </a:solidFill>
                <a:latin typeface="Times New Roman" charset="0"/>
              </a:rPr>
              <a:t>1</a:t>
            </a: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0" y="8815388"/>
            <a:ext cx="30257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0" y="-1588"/>
            <a:ext cx="3025775" cy="463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Rectangle 10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5" name="Rectangle 1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1675"/>
            <a:ext cx="4622800" cy="3467100"/>
          </a:xfrm>
          <a:ln cap="flat"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64F0B-D36D-E445-98E3-69D8FE753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172223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02EC5-82A9-9D4B-B809-4884FA0D27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091326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91275" y="230188"/>
            <a:ext cx="1797050" cy="5726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6950" y="230188"/>
            <a:ext cx="5241925" cy="5726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18005-6A7F-F545-B801-B28BDD5418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94509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CEEA5-0E53-BC4F-8538-86B3A46AFE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27967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3C90C-180F-9F4C-BB1A-86DB8ABA15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374178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18415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600" y="18415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01084-E273-1D4A-8F6B-7E37505AFC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903875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EAFFB-A171-E249-810C-9753F286A5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769601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CFD9D-F2C1-604C-9B5E-DA7EA60F7A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827991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A5B2B-B034-CA4A-80DD-66DB1D0464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478832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6902B-05B7-7D40-B14D-2E27B4F17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14820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01533-2057-3141-AD87-17998E231D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467001"/>
      </p:ext>
    </p:extLst>
  </p:cSld>
  <p:clrMapOvr>
    <a:masterClrMapping/>
  </p:clrMapOvr>
  <p:transition xmlns:p14="http://schemas.microsoft.com/office/powerpoint/2010/main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 u="none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 u="none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 u="none" smtClean="0">
                <a:solidFill>
                  <a:schemeClr val="tx1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0D96E3AD-7809-384A-B73F-4C249EF656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0" y="1227138"/>
            <a:ext cx="9131300" cy="0"/>
          </a:xfrm>
          <a:prstGeom prst="line">
            <a:avLst/>
          </a:prstGeom>
          <a:noFill/>
          <a:ln w="25400">
            <a:solidFill>
              <a:srgbClr val="001F7E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96950" y="230188"/>
            <a:ext cx="7191375" cy="901700"/>
          </a:xfrm>
          <a:prstGeom prst="rect">
            <a:avLst/>
          </a:prstGeom>
          <a:noFill/>
          <a:ln>
            <a:noFill/>
          </a:ln>
          <a:effectLst>
            <a:outerShdw dist="17961" dir="189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16000" y="1841500"/>
            <a:ext cx="7162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>
    <p:wipe dir="r"/>
  </p:transition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2400" b="1">
          <a:solidFill>
            <a:srgbClr val="063DE8"/>
          </a:solidFill>
          <a:latin typeface="+mn-lt"/>
          <a:ea typeface="ＭＳ Ｐゴシック" charset="0"/>
          <a:cs typeface="ＭＳ Ｐゴシック" charset="0"/>
        </a:defRPr>
      </a:lvl1pPr>
      <a:lvl2pPr marL="917575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1">
          <a:solidFill>
            <a:srgbClr val="063DE8"/>
          </a:solidFill>
          <a:latin typeface="+mn-lt"/>
          <a:ea typeface="ＭＳ Ｐゴシック" charset="0"/>
        </a:defRPr>
      </a:lvl2pPr>
      <a:lvl3pPr marL="1260475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1">
          <a:solidFill>
            <a:srgbClr val="063DE8"/>
          </a:solidFill>
          <a:latin typeface="+mn-lt"/>
          <a:ea typeface="ＭＳ Ｐゴシック" charset="0"/>
        </a:defRPr>
      </a:lvl3pPr>
      <a:lvl4pPr marL="1546225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+"/>
        <a:defRPr sz="1600" b="1">
          <a:solidFill>
            <a:srgbClr val="063DE8"/>
          </a:solidFill>
          <a:latin typeface="+mn-lt"/>
          <a:ea typeface="ＭＳ Ｐゴシック" charset="0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600" b="1">
          <a:solidFill>
            <a:srgbClr val="063DE8"/>
          </a:solidFill>
          <a:latin typeface="+mn-lt"/>
          <a:ea typeface="ＭＳ Ｐゴシック" charset="0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600" b="1">
          <a:solidFill>
            <a:srgbClr val="063DE8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600" b="1">
          <a:solidFill>
            <a:srgbClr val="063DE8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600" b="1">
          <a:solidFill>
            <a:srgbClr val="063DE8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600" b="1">
          <a:solidFill>
            <a:srgbClr val="063DE8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4" Type="http://schemas.openxmlformats.org/officeDocument/2006/relationships/image" Target="../media/image10.pn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7" Type="http://schemas.openxmlformats.org/officeDocument/2006/relationships/oleObject" Target="../embeddings/oleObject1.bin"/><Relationship Id="rId8" Type="http://schemas.openxmlformats.org/officeDocument/2006/relationships/image" Target="../media/image9.png"/><Relationship Id="rId9" Type="http://schemas.openxmlformats.org/officeDocument/2006/relationships/image" Target="../media/image13.jpeg"/><Relationship Id="rId10" Type="http://schemas.openxmlformats.org/officeDocument/2006/relationships/image" Target="../media/image14.jpeg"/><Relationship Id="rId11" Type="http://schemas.openxmlformats.org/officeDocument/2006/relationships/image" Target="../media/image15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1063625" y="2281238"/>
            <a:ext cx="72056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FFFF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title"/>
          </p:nvPr>
        </p:nvSpPr>
        <p:spPr>
          <a:xfrm>
            <a:off x="1295400" y="2057400"/>
            <a:ext cx="6324600" cy="2286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charset="0"/>
                <a:ea typeface="+mj-ea"/>
                <a:cs typeface="+mj-cs"/>
              </a:rPr>
              <a:t>Intelligent Machines: </a:t>
            </a:r>
            <a:br>
              <a:rPr lang="en-US" dirty="0" smtClean="0">
                <a:latin typeface="Times New Roman" charset="0"/>
                <a:ea typeface="+mj-ea"/>
                <a:cs typeface="+mj-cs"/>
              </a:rPr>
            </a:br>
            <a:r>
              <a:rPr lang="en-US" dirty="0" smtClean="0">
                <a:latin typeface="Times New Roman" charset="0"/>
                <a:ea typeface="+mj-ea"/>
                <a:cs typeface="+mj-cs"/>
              </a:rPr>
              <a:t>From Turing to </a:t>
            </a:r>
            <a:br>
              <a:rPr lang="en-US" dirty="0" smtClean="0">
                <a:latin typeface="Times New Roman" charset="0"/>
                <a:ea typeface="+mj-ea"/>
                <a:cs typeface="+mj-cs"/>
              </a:rPr>
            </a:br>
            <a:r>
              <a:rPr lang="en-US" dirty="0" smtClean="0">
                <a:latin typeface="Times New Roman" charset="0"/>
                <a:ea typeface="+mj-ea"/>
                <a:cs typeface="+mj-cs"/>
              </a:rPr>
              <a:t>Deep Blue to</a:t>
            </a:r>
            <a:br>
              <a:rPr lang="en-US" dirty="0" smtClean="0">
                <a:latin typeface="Times New Roman" charset="0"/>
                <a:ea typeface="+mj-ea"/>
                <a:cs typeface="+mj-cs"/>
              </a:rPr>
            </a:br>
            <a:r>
              <a:rPr lang="en-US" dirty="0" smtClean="0">
                <a:latin typeface="Times New Roman" charset="0"/>
                <a:ea typeface="+mj-ea"/>
                <a:cs typeface="+mj-cs"/>
              </a:rPr>
              <a:t>Watson</a:t>
            </a:r>
            <a:br>
              <a:rPr lang="en-US" dirty="0" smtClean="0">
                <a:latin typeface="Times New Roman" charset="0"/>
                <a:ea typeface="+mj-ea"/>
                <a:cs typeface="+mj-cs"/>
              </a:rPr>
            </a:br>
            <a:r>
              <a:rPr lang="en-US" dirty="0" smtClean="0">
                <a:latin typeface="Times New Roman" charset="0"/>
                <a:ea typeface="+mj-ea"/>
                <a:cs typeface="+mj-cs"/>
              </a:rPr>
              <a:t>and Beyond</a:t>
            </a:r>
            <a:br>
              <a:rPr lang="en-US" dirty="0" smtClean="0">
                <a:latin typeface="Times New Roman" charset="0"/>
                <a:ea typeface="+mj-ea"/>
                <a:cs typeface="+mj-cs"/>
              </a:rPr>
            </a:br>
            <a:r>
              <a:rPr lang="en-US" dirty="0" smtClean="0">
                <a:latin typeface="Times New Roman" charset="0"/>
                <a:ea typeface="+mj-ea"/>
                <a:cs typeface="+mj-cs"/>
              </a:rPr>
              <a:t/>
            </a:r>
            <a:br>
              <a:rPr lang="en-US" dirty="0" smtClean="0">
                <a:latin typeface="Times New Roman" charset="0"/>
                <a:ea typeface="+mj-ea"/>
                <a:cs typeface="+mj-cs"/>
              </a:rPr>
            </a:br>
            <a:r>
              <a:rPr lang="en-US" dirty="0" smtClean="0">
                <a:solidFill>
                  <a:srgbClr val="063DE8"/>
                </a:solidFill>
                <a:latin typeface="Times New Roman" charset="0"/>
                <a:ea typeface="+mj-ea"/>
                <a:cs typeface="+mj-cs"/>
              </a:rPr>
              <a:t>Bart Selman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ea typeface="+mj-ea"/>
              <a:cs typeface="+mj-cs"/>
            </a:endParaRP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/>
            <a:r>
              <a:rPr lang="en-US" sz="2000">
                <a:solidFill>
                  <a:schemeClr val="hlink"/>
                </a:solidFill>
                <a:latin typeface="Arial" charset="0"/>
              </a:rPr>
              <a:t>Conclusion</a:t>
            </a:r>
          </a:p>
          <a:p>
            <a:pPr lvl="1"/>
            <a:r>
              <a:rPr lang="en-US" sz="2000">
                <a:latin typeface="Arial" charset="0"/>
              </a:rPr>
              <a:t>In near future we can have computers with as many processing elements as our brain, but:</a:t>
            </a:r>
          </a:p>
          <a:p>
            <a:pPr lvl="1">
              <a:buFontTx/>
              <a:buNone/>
            </a:pPr>
            <a:r>
              <a:rPr lang="en-US" sz="2000">
                <a:latin typeface="Arial" charset="0"/>
              </a:rPr>
              <a:t>   far fewer interconnections (wires or synapses)</a:t>
            </a:r>
          </a:p>
          <a:p>
            <a:pPr lvl="1">
              <a:buFontTx/>
              <a:buNone/>
            </a:pPr>
            <a:r>
              <a:rPr lang="en-US" sz="2000">
                <a:latin typeface="Arial" charset="0"/>
              </a:rPr>
              <a:t>   much faster updates.</a:t>
            </a:r>
          </a:p>
          <a:p>
            <a:pPr marL="0" indent="0"/>
            <a:endParaRPr lang="en-US" sz="2000">
              <a:solidFill>
                <a:schemeClr val="hlink"/>
              </a:solidFill>
              <a:latin typeface="Arial" charset="0"/>
            </a:endParaRPr>
          </a:p>
          <a:p>
            <a:pPr marL="0" indent="0"/>
            <a:r>
              <a:rPr lang="en-US" sz="2000">
                <a:solidFill>
                  <a:schemeClr val="hlink"/>
                </a:solidFill>
                <a:latin typeface="Arial" charset="0"/>
              </a:rPr>
              <a:t>Fundamentally different hardware may</a:t>
            </a:r>
          </a:p>
          <a:p>
            <a:pPr marL="0" indent="0"/>
            <a:r>
              <a:rPr lang="en-US" sz="2000">
                <a:solidFill>
                  <a:schemeClr val="hlink"/>
                </a:solidFill>
                <a:latin typeface="Arial" charset="0"/>
              </a:rPr>
              <a:t>require fundamentally different algorithms!</a:t>
            </a:r>
          </a:p>
          <a:p>
            <a:pPr lvl="1"/>
            <a:r>
              <a:rPr lang="en-US" sz="2000">
                <a:latin typeface="Arial" charset="0"/>
              </a:rPr>
              <a:t> Very much an open question.</a:t>
            </a:r>
          </a:p>
          <a:p>
            <a:pPr lvl="1"/>
            <a:r>
              <a:rPr lang="en-US" sz="2000">
                <a:latin typeface="Arial" charset="0"/>
              </a:rPr>
              <a:t> Neural net research.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A Neuron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endParaRPr lang="en-US">
              <a:latin typeface="Arial" charset="0"/>
            </a:endParaRPr>
          </a:p>
        </p:txBody>
      </p:sp>
      <p:pic>
        <p:nvPicPr>
          <p:cNvPr id="26627" name="Picture 4" descr="f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50" y="1593850"/>
            <a:ext cx="6261100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An Artificial Neural Network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endParaRPr lang="en-US">
              <a:latin typeface="Arial" charset="0"/>
            </a:endParaRPr>
          </a:p>
        </p:txBody>
      </p:sp>
      <p:pic>
        <p:nvPicPr>
          <p:cNvPr id="27651" name="Picture 4" descr="f19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57400"/>
            <a:ext cx="7391400" cy="347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5029200" y="1447800"/>
            <a:ext cx="1857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u="none"/>
              <a:t>Output Unit</a:t>
            </a:r>
          </a:p>
        </p:txBody>
      </p:sp>
      <p:sp>
        <p:nvSpPr>
          <p:cNvPr id="27653" name="Text Box 6"/>
          <p:cNvSpPr txBox="1">
            <a:spLocks noChangeArrowheads="1"/>
          </p:cNvSpPr>
          <p:nvPr/>
        </p:nvSpPr>
        <p:spPr bwMode="auto">
          <a:xfrm>
            <a:off x="5181600" y="6019800"/>
            <a:ext cx="1773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u="none"/>
              <a:t>Input Units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016000" y="990600"/>
            <a:ext cx="7162800" cy="4114800"/>
          </a:xfrm>
        </p:spPr>
        <p:txBody>
          <a:bodyPr/>
          <a:lstStyle/>
          <a:p>
            <a:pPr marL="0" indent="0"/>
            <a:r>
              <a:rPr lang="en-US" dirty="0">
                <a:latin typeface="Arial" charset="0"/>
              </a:rPr>
              <a:t>An artificial neural network is an abstraction (well, really, a </a:t>
            </a:r>
            <a:r>
              <a:rPr lang="ja-JP" altLang="en-US" dirty="0">
                <a:latin typeface="Arial" charset="0"/>
              </a:rPr>
              <a:t>“</a:t>
            </a:r>
            <a:r>
              <a:rPr lang="en-US" altLang="ja-JP" dirty="0">
                <a:latin typeface="Arial" charset="0"/>
              </a:rPr>
              <a:t>drastic simplification</a:t>
            </a:r>
            <a:r>
              <a:rPr lang="ja-JP" altLang="en-US" dirty="0">
                <a:latin typeface="Arial" charset="0"/>
              </a:rPr>
              <a:t>”</a:t>
            </a:r>
            <a:r>
              <a:rPr lang="en-US" altLang="ja-JP" dirty="0">
                <a:latin typeface="Arial" charset="0"/>
              </a:rPr>
              <a:t>) of a real neural network.</a:t>
            </a:r>
          </a:p>
          <a:p>
            <a:pPr marL="0" indent="0"/>
            <a:endParaRPr lang="en-US" dirty="0">
              <a:latin typeface="Arial" charset="0"/>
            </a:endParaRPr>
          </a:p>
          <a:p>
            <a:pPr marL="0" indent="0"/>
            <a:r>
              <a:rPr lang="en-US" dirty="0">
                <a:latin typeface="Arial" charset="0"/>
              </a:rPr>
              <a:t>Start out with random connection weights on the links between units. Then train from input examples and environment, by changing network weights</a:t>
            </a:r>
            <a:r>
              <a:rPr lang="en-US" dirty="0" smtClean="0">
                <a:latin typeface="Arial" charset="0"/>
              </a:rPr>
              <a:t>.</a:t>
            </a:r>
          </a:p>
          <a:p>
            <a:pPr marL="0" indent="0"/>
            <a:endParaRPr lang="en-US" dirty="0" smtClean="0">
              <a:latin typeface="Arial" charset="0"/>
            </a:endParaRPr>
          </a:p>
          <a:p>
            <a:pPr marL="0" indent="0"/>
            <a:r>
              <a:rPr lang="en-US" dirty="0" smtClean="0">
                <a:latin typeface="Arial" charset="0"/>
              </a:rPr>
              <a:t>Recent breakthrough: 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Deep Learning</a:t>
            </a:r>
          </a:p>
          <a:p>
            <a:pPr marL="0" indent="0"/>
            <a:r>
              <a:rPr lang="en-US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     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(one of the reading / discussion topics</a:t>
            </a:r>
          </a:p>
          <a:p>
            <a:pPr marL="0" indent="0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     automatic discovery of “deep” features)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  <a:p>
            <a:pPr marL="0" indent="0"/>
            <a:endParaRPr lang="en-US" dirty="0">
              <a:latin typeface="Arial" charset="0"/>
            </a:endParaRPr>
          </a:p>
          <a:p>
            <a:pPr marL="0" indent="0"/>
            <a:endParaRPr lang="en-US" dirty="0">
              <a:solidFill>
                <a:schemeClr val="accent2"/>
              </a:solidFill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ea typeface="+mj-ea"/>
              <a:cs typeface="+mj-cs"/>
            </a:endParaRPr>
          </a:p>
        </p:txBody>
      </p:sp>
      <p:sp>
        <p:nvSpPr>
          <p:cNvPr id="29698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endParaRPr lang="en-US">
              <a:latin typeface="Arial" charset="0"/>
            </a:endParaRPr>
          </a:p>
          <a:p>
            <a:pPr marL="0" indent="0"/>
            <a:r>
              <a:rPr lang="en-US">
                <a:latin typeface="Arial" charset="0"/>
              </a:rPr>
              <a:t>Pole Balancing Demo.</a:t>
            </a:r>
          </a:p>
          <a:p>
            <a:pPr marL="0" indent="0"/>
            <a:endParaRPr lang="en-US">
              <a:latin typeface="Arial" charset="0"/>
            </a:endParaRPr>
          </a:p>
          <a:p>
            <a:pPr marL="0" indent="0"/>
            <a:r>
              <a:rPr lang="en-US">
                <a:latin typeface="Arial" charset="0"/>
              </a:rPr>
              <a:t>A neural network learning to balance a pole</a:t>
            </a:r>
          </a:p>
          <a:p>
            <a:pPr marL="0" indent="0"/>
            <a:r>
              <a:rPr lang="en-US">
                <a:latin typeface="Arial" charset="0"/>
              </a:rPr>
              <a:t>In real time.  Developed by Dan Hess.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Historical Perspective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24000"/>
            <a:ext cx="7670800" cy="4102100"/>
          </a:xfrm>
          <a:noFill/>
        </p:spPr>
        <p:txBody>
          <a:bodyPr/>
          <a:lstStyle/>
          <a:p>
            <a:pPr marL="0" indent="0"/>
            <a:r>
              <a:rPr lang="en-US" sz="2000">
                <a:solidFill>
                  <a:schemeClr val="hlink"/>
                </a:solidFill>
                <a:latin typeface="Arial" charset="0"/>
              </a:rPr>
              <a:t>Obtaining an understanding of the human mind is</a:t>
            </a:r>
          </a:p>
          <a:p>
            <a:pPr marL="0" indent="0"/>
            <a:r>
              <a:rPr lang="en-US" sz="2000">
                <a:solidFill>
                  <a:schemeClr val="hlink"/>
                </a:solidFill>
                <a:latin typeface="Arial" charset="0"/>
              </a:rPr>
              <a:t>one of the final frontiers of modern science.</a:t>
            </a:r>
          </a:p>
          <a:p>
            <a:pPr marL="0" indent="0"/>
            <a:endParaRPr lang="en-US" sz="2000">
              <a:solidFill>
                <a:schemeClr val="hlink"/>
              </a:solidFill>
              <a:latin typeface="Arial" charset="0"/>
            </a:endParaRPr>
          </a:p>
          <a:p>
            <a:pPr marL="0" indent="0"/>
            <a:r>
              <a:rPr lang="en-US" sz="2000" i="1">
                <a:solidFill>
                  <a:schemeClr val="hlink"/>
                </a:solidFill>
                <a:latin typeface="Arial" charset="0"/>
              </a:rPr>
              <a:t>Founders:</a:t>
            </a:r>
          </a:p>
          <a:p>
            <a:pPr marL="0" indent="0"/>
            <a:r>
              <a:rPr lang="en-US" sz="2000">
                <a:latin typeface="Arial" charset="0"/>
              </a:rPr>
              <a:t>George Boole, Gottlob Frege, and Alfred Tarski</a:t>
            </a:r>
          </a:p>
          <a:p>
            <a:pPr lvl="1"/>
            <a:r>
              <a:rPr lang="en-US" sz="2000">
                <a:solidFill>
                  <a:schemeClr val="accent2"/>
                </a:solidFill>
                <a:latin typeface="Arial" charset="0"/>
              </a:rPr>
              <a:t> formalizing the laws of human thought</a:t>
            </a:r>
          </a:p>
          <a:p>
            <a:pPr marL="0" indent="0"/>
            <a:r>
              <a:rPr lang="en-US" sz="2000">
                <a:latin typeface="Arial" charset="0"/>
              </a:rPr>
              <a:t>Alan Turing, John von Neumann, and Claude Shannon</a:t>
            </a:r>
          </a:p>
          <a:p>
            <a:pPr lvl="1"/>
            <a:r>
              <a:rPr lang="en-US" sz="2000">
                <a:solidFill>
                  <a:schemeClr val="accent2"/>
                </a:solidFill>
                <a:latin typeface="Arial" charset="0"/>
              </a:rPr>
              <a:t> thinking as computation</a:t>
            </a:r>
          </a:p>
          <a:p>
            <a:pPr marL="0" indent="0"/>
            <a:r>
              <a:rPr lang="en-US" sz="2000">
                <a:latin typeface="Arial" charset="0"/>
              </a:rPr>
              <a:t>John McCarthy, Marvin Minsky, </a:t>
            </a:r>
          </a:p>
          <a:p>
            <a:pPr marL="0" indent="0"/>
            <a:r>
              <a:rPr lang="en-US" sz="2000">
                <a:latin typeface="Arial" charset="0"/>
              </a:rPr>
              <a:t>          Herbert Simon, and Allen Newell</a:t>
            </a:r>
          </a:p>
          <a:p>
            <a:pPr lvl="1"/>
            <a:r>
              <a:rPr lang="en-US" sz="200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2000">
                <a:solidFill>
                  <a:schemeClr val="hlink"/>
                </a:solidFill>
                <a:latin typeface="Arial" charset="0"/>
              </a:rPr>
              <a:t>the start of the field of AI  (1959)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End lect</a:t>
            </a:r>
            <a:r>
              <a:rPr lang="en-US" dirty="0" smtClean="0"/>
              <a:t>. #2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344213"/>
      </p:ext>
    </p:extLst>
  </p:cSld>
  <p:clrMapOvr>
    <a:masterClrMapping/>
  </p:clrMapOvr>
  <p:transition xmlns:p14="http://schemas.microsoft.com/office/powerpoint/2010/main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ea typeface="+mj-ea"/>
                <a:cs typeface="+mj-cs"/>
              </a:rPr>
              <a:t>Early success: Deep Blue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066800"/>
            <a:ext cx="8229600" cy="4800600"/>
          </a:xfrm>
          <a:noFill/>
        </p:spPr>
        <p:txBody>
          <a:bodyPr/>
          <a:lstStyle/>
          <a:p>
            <a:pPr marL="0" indent="0"/>
            <a:r>
              <a:rPr lang="en-US" sz="2000">
                <a:latin typeface="Arial" charset="0"/>
              </a:rPr>
              <a:t>May, '97 --- Deep Blue vs. Kasparov. First match won against</a:t>
            </a:r>
          </a:p>
          <a:p>
            <a:pPr marL="0" indent="0"/>
            <a:r>
              <a:rPr lang="en-US" sz="2000">
                <a:latin typeface="Arial" charset="0"/>
              </a:rPr>
              <a:t>          world-champion. ``intelligent  creative'' play.</a:t>
            </a:r>
          </a:p>
          <a:p>
            <a:pPr lvl="1">
              <a:buFontTx/>
              <a:buNone/>
            </a:pPr>
            <a:r>
              <a:rPr lang="en-US" sz="2000">
                <a:latin typeface="Arial" charset="0"/>
              </a:rPr>
              <a:t> 200 million board positions per second!</a:t>
            </a:r>
          </a:p>
          <a:p>
            <a:pPr lvl="1">
              <a:buFontTx/>
              <a:buNone/>
            </a:pPr>
            <a:endParaRPr lang="en-US" sz="2000">
              <a:latin typeface="Arial" charset="0"/>
            </a:endParaRPr>
          </a:p>
          <a:p>
            <a:pPr lvl="1">
              <a:buFontTx/>
              <a:buNone/>
            </a:pPr>
            <a:r>
              <a:rPr lang="en-US" sz="2000">
                <a:latin typeface="Arial" charset="0"/>
              </a:rPr>
              <a:t> Kasparov: </a:t>
            </a:r>
            <a:r>
              <a:rPr lang="ja-JP" altLang="en-US" sz="2000">
                <a:solidFill>
                  <a:schemeClr val="accent2"/>
                </a:solidFill>
                <a:latin typeface="Arial" charset="0"/>
              </a:rPr>
              <a:t>“</a:t>
            </a:r>
            <a:r>
              <a:rPr lang="en-US" altLang="ja-JP" sz="2000">
                <a:solidFill>
                  <a:schemeClr val="accent2"/>
                </a:solidFill>
                <a:latin typeface="Arial" charset="0"/>
              </a:rPr>
              <a:t>I could feel --- I could smell --- a</a:t>
            </a:r>
          </a:p>
          <a:p>
            <a:pPr lvl="1">
              <a:buFontTx/>
              <a:buNone/>
            </a:pPr>
            <a:r>
              <a:rPr lang="en-US" sz="2000">
                <a:solidFill>
                  <a:schemeClr val="accent2"/>
                </a:solidFill>
                <a:latin typeface="Arial" charset="0"/>
              </a:rPr>
              <a:t> new kind of intelligence across the table.</a:t>
            </a:r>
            <a:r>
              <a:rPr lang="ja-JP" altLang="en-US" sz="2000">
                <a:solidFill>
                  <a:schemeClr val="accent2"/>
                </a:solidFill>
                <a:latin typeface="Arial" charset="0"/>
              </a:rPr>
              <a:t>”</a:t>
            </a:r>
            <a:endParaRPr lang="en-US" altLang="ja-JP" sz="2000">
              <a:solidFill>
                <a:schemeClr val="accent2"/>
              </a:solidFill>
              <a:latin typeface="Arial" charset="0"/>
            </a:endParaRPr>
          </a:p>
          <a:p>
            <a:pPr lvl="1">
              <a:buFontTx/>
              <a:buNone/>
            </a:pPr>
            <a:r>
              <a:rPr lang="en-US" sz="2000">
                <a:latin typeface="Arial" charset="0"/>
              </a:rPr>
              <a:t> ... still understood 99.9 of Deep Blue's moves.</a:t>
            </a:r>
          </a:p>
          <a:p>
            <a:pPr marL="0" indent="0"/>
            <a:r>
              <a:rPr lang="en-US" i="1">
                <a:solidFill>
                  <a:schemeClr val="hlink"/>
                </a:solidFill>
                <a:latin typeface="Arial" charset="0"/>
              </a:rPr>
              <a:t>Intriguing issue: How does human cognition deal </a:t>
            </a:r>
          </a:p>
          <a:p>
            <a:pPr marL="0" indent="0"/>
            <a:r>
              <a:rPr lang="en-US" i="1">
                <a:solidFill>
                  <a:schemeClr val="hlink"/>
                </a:solidFill>
                <a:latin typeface="Arial" charset="0"/>
              </a:rPr>
              <a:t>with the search space explosion of chess?</a:t>
            </a:r>
          </a:p>
          <a:p>
            <a:pPr marL="0" indent="0"/>
            <a:r>
              <a:rPr lang="en-US" i="1">
                <a:solidFill>
                  <a:srgbClr val="001F7E"/>
                </a:solidFill>
                <a:latin typeface="Arial" charset="0"/>
              </a:rPr>
              <a:t>Or how can humans compete with computers at</a:t>
            </a:r>
          </a:p>
          <a:p>
            <a:pPr marL="0" indent="0"/>
            <a:r>
              <a:rPr lang="en-US" i="1">
                <a:solidFill>
                  <a:srgbClr val="001F7E"/>
                </a:solidFill>
                <a:latin typeface="Arial" charset="0"/>
              </a:rPr>
              <a:t>all?? (What does human cognition do?)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605397" y="5791200"/>
            <a:ext cx="77490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u="none" dirty="0" smtClean="0">
                <a:solidFill>
                  <a:schemeClr val="hlink"/>
                </a:solidFill>
              </a:rPr>
              <a:t>Example of reaching top 10 world performers.</a:t>
            </a:r>
          </a:p>
          <a:p>
            <a:r>
              <a:rPr lang="en-US" u="none" dirty="0" smtClean="0">
                <a:solidFill>
                  <a:schemeClr val="hlink"/>
                </a:solidFill>
              </a:rPr>
              <a:t>Accelerating trend: Stanley (?), Watson, and Dr. Fill.</a:t>
            </a:r>
            <a:endParaRPr lang="en-US" u="none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Deep Blue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24000"/>
            <a:ext cx="7670800" cy="4102100"/>
          </a:xfrm>
          <a:noFill/>
        </p:spPr>
        <p:txBody>
          <a:bodyPr/>
          <a:lstStyle/>
          <a:p>
            <a:pPr marL="0" indent="0"/>
            <a:r>
              <a:rPr lang="en-US" sz="2000" dirty="0">
                <a:latin typeface="Arial" charset="0"/>
              </a:rPr>
              <a:t>An outgrowth of work started by early pioneers, such as,</a:t>
            </a:r>
          </a:p>
          <a:p>
            <a:pPr marL="0" indent="0"/>
            <a:r>
              <a:rPr lang="en-US" sz="2000" dirty="0">
                <a:latin typeface="Arial" charset="0"/>
              </a:rPr>
              <a:t>      Shannon and McCarthy.</a:t>
            </a:r>
          </a:p>
          <a:p>
            <a:pPr marL="0" indent="0"/>
            <a:r>
              <a:rPr lang="en-US" sz="2000" dirty="0">
                <a:latin typeface="Arial" charset="0"/>
              </a:rPr>
              <a:t>Matches expert level performance, while doing (most likely)</a:t>
            </a:r>
          </a:p>
          <a:p>
            <a:pPr marL="0" indent="0"/>
            <a:r>
              <a:rPr lang="en-US" sz="2000" dirty="0">
                <a:latin typeface="Arial" charset="0"/>
              </a:rPr>
              <a:t>      something very different from the human expert.</a:t>
            </a:r>
          </a:p>
          <a:p>
            <a:pPr marL="0" indent="0"/>
            <a:r>
              <a:rPr lang="en-US" sz="2000" dirty="0">
                <a:latin typeface="Arial" charset="0"/>
              </a:rPr>
              <a:t>Dominant direction in current research on intelligent </a:t>
            </a:r>
          </a:p>
          <a:p>
            <a:pPr marL="0" indent="0"/>
            <a:r>
              <a:rPr lang="en-US" sz="2000" dirty="0">
                <a:latin typeface="Arial" charset="0"/>
              </a:rPr>
              <a:t>      machines: we're interested in overall performance.</a:t>
            </a:r>
          </a:p>
          <a:p>
            <a:pPr marL="0" indent="0"/>
            <a:endParaRPr lang="en-US" sz="2000" dirty="0">
              <a:latin typeface="Arial" charset="0"/>
            </a:endParaRPr>
          </a:p>
          <a:p>
            <a:pPr marL="0" indent="0"/>
            <a:r>
              <a:rPr lang="en-US" sz="2000" dirty="0">
                <a:solidFill>
                  <a:schemeClr val="hlink"/>
                </a:solidFill>
                <a:latin typeface="Arial" charset="0"/>
              </a:rPr>
              <a:t>So far, attempts at incorporating more expert specific chess</a:t>
            </a:r>
          </a:p>
          <a:p>
            <a:pPr marL="0" indent="0"/>
            <a:r>
              <a:rPr lang="en-US" sz="2000" dirty="0">
                <a:solidFill>
                  <a:schemeClr val="hlink"/>
                </a:solidFill>
                <a:latin typeface="Arial" charset="0"/>
              </a:rPr>
              <a:t>    </a:t>
            </a:r>
            <a:r>
              <a:rPr lang="en-US" sz="2000" i="1" dirty="0">
                <a:solidFill>
                  <a:schemeClr val="accent2"/>
                </a:solidFill>
                <a:latin typeface="Arial" charset="0"/>
              </a:rPr>
              <a:t>knowledge</a:t>
            </a:r>
            <a:r>
              <a:rPr lang="en-US" sz="2000" dirty="0">
                <a:solidFill>
                  <a:schemeClr val="hlink"/>
                </a:solidFill>
                <a:latin typeface="Arial" charset="0"/>
              </a:rPr>
              <a:t> to prune the search have </a:t>
            </a:r>
            <a:r>
              <a:rPr lang="en-US" sz="2000" dirty="0" smtClean="0">
                <a:solidFill>
                  <a:schemeClr val="hlink"/>
                </a:solidFill>
                <a:latin typeface="Arial" charset="0"/>
              </a:rPr>
              <a:t>failed.</a:t>
            </a:r>
          </a:p>
          <a:p>
            <a:pPr marL="0" indent="0"/>
            <a:r>
              <a:rPr lang="en-US" sz="2000" dirty="0">
                <a:solidFill>
                  <a:schemeClr val="hlink"/>
                </a:solidFill>
                <a:latin typeface="Arial" charset="0"/>
              </a:rPr>
              <a:t>What’s the problem?</a:t>
            </a:r>
          </a:p>
          <a:p>
            <a:pPr marL="0" indent="0"/>
            <a:endParaRPr lang="en-US" sz="2000" dirty="0">
              <a:solidFill>
                <a:schemeClr val="hlink"/>
              </a:solidFill>
              <a:latin typeface="Arial" charset="0"/>
            </a:endParaRPr>
          </a:p>
          <a:p>
            <a:pPr marL="0" indent="0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[Room for a project! Can machine learn from watching millions of expert-level chess games?]</a:t>
            </a:r>
          </a:p>
          <a:p>
            <a:pPr marL="0" indent="0"/>
            <a:endParaRPr lang="en-US" sz="2000" dirty="0">
              <a:solidFill>
                <a:schemeClr val="hlink"/>
              </a:solidFill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7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7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7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7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7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Game Tree Search: the Essence of Deep Blue</a:t>
            </a:r>
          </a:p>
        </p:txBody>
      </p:sp>
      <p:pic>
        <p:nvPicPr>
          <p:cNvPr id="38915" name="Picture 4" descr="fig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04975"/>
            <a:ext cx="489585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 Box 5"/>
          <p:cNvSpPr txBox="1">
            <a:spLocks noChangeArrowheads="1"/>
          </p:cNvSpPr>
          <p:nvPr/>
        </p:nvSpPr>
        <p:spPr bwMode="auto">
          <a:xfrm>
            <a:off x="3849687" y="3581400"/>
            <a:ext cx="4684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/>
              <a:t>What if we can</a:t>
            </a:r>
            <a:r>
              <a:rPr lang="ja-JP" altLang="en-US" dirty="0"/>
              <a:t>’</a:t>
            </a:r>
            <a:r>
              <a:rPr lang="en-US" altLang="ja-JP" dirty="0"/>
              <a:t>t reach bottom?</a:t>
            </a:r>
            <a:endParaRPr lang="en-US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23190" y="5562600"/>
            <a:ext cx="72483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u="none" dirty="0" smtClean="0"/>
              <a:t>Aside: Recent new randomized sampling search</a:t>
            </a:r>
          </a:p>
          <a:p>
            <a:pPr algn="l"/>
            <a:r>
              <a:rPr lang="en-US" u="none" dirty="0" smtClean="0"/>
              <a:t>for Go. (</a:t>
            </a:r>
            <a:r>
              <a:rPr lang="en-US" u="none" dirty="0" err="1" smtClean="0"/>
              <a:t>MoGo</a:t>
            </a:r>
            <a:r>
              <a:rPr lang="en-US" u="none" dirty="0"/>
              <a:t>,</a:t>
            </a:r>
            <a:r>
              <a:rPr lang="en-US" u="none" dirty="0" smtClean="0"/>
              <a:t> 2008)</a:t>
            </a:r>
            <a:endParaRPr lang="en-US" u="none" dirty="0"/>
          </a:p>
        </p:txBody>
      </p:sp>
    </p:spTree>
    <p:extLst>
      <p:ext uri="{BB962C8B-B14F-4D97-AF65-F5344CB8AC3E}">
        <p14:creationId xmlns:p14="http://schemas.microsoft.com/office/powerpoint/2010/main" val="116925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Today's Lecture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24000"/>
            <a:ext cx="7670800" cy="4102100"/>
          </a:xfrm>
          <a:noFill/>
        </p:spPr>
        <p:txBody>
          <a:bodyPr/>
          <a:lstStyle/>
          <a:p>
            <a:pPr marL="0" indent="0"/>
            <a:r>
              <a:rPr lang="en-US" dirty="0">
                <a:solidFill>
                  <a:schemeClr val="hlink"/>
                </a:solidFill>
                <a:latin typeface="Arial" charset="0"/>
              </a:rPr>
              <a:t>What is Artificial Intelligence (AI)?</a:t>
            </a:r>
            <a:endParaRPr lang="en-US" dirty="0">
              <a:latin typeface="Arial" charset="0"/>
            </a:endParaRPr>
          </a:p>
          <a:p>
            <a:pPr lvl="1"/>
            <a:r>
              <a:rPr lang="en-US" dirty="0">
                <a:latin typeface="Arial" charset="0"/>
              </a:rPr>
              <a:t>the components of intelligence</a:t>
            </a:r>
          </a:p>
          <a:p>
            <a:pPr lvl="1"/>
            <a:r>
              <a:rPr lang="en-US" dirty="0">
                <a:latin typeface="Arial" charset="0"/>
              </a:rPr>
              <a:t>historical </a:t>
            </a:r>
            <a:r>
              <a:rPr lang="en-US" dirty="0" smtClean="0">
                <a:latin typeface="Arial" charset="0"/>
              </a:rPr>
              <a:t>perspective</a:t>
            </a:r>
          </a:p>
          <a:p>
            <a:pPr marL="688975" lvl="1" indent="0">
              <a:buNone/>
            </a:pPr>
            <a:r>
              <a:rPr lang="en-US" dirty="0" smtClean="0">
                <a:latin typeface="Arial" charset="0"/>
              </a:rPr>
              <a:t>[in part from CS-4700 intro]</a:t>
            </a:r>
            <a:endParaRPr lang="en-US" dirty="0">
              <a:latin typeface="Arial" charset="0"/>
            </a:endParaRPr>
          </a:p>
          <a:p>
            <a:pPr marL="0" indent="0"/>
            <a:endParaRPr lang="en-US" dirty="0">
              <a:solidFill>
                <a:schemeClr val="hlink"/>
              </a:solidFill>
              <a:latin typeface="Arial" charset="0"/>
            </a:endParaRPr>
          </a:p>
          <a:p>
            <a:pPr marL="0" indent="0"/>
            <a:r>
              <a:rPr lang="en-US" dirty="0">
                <a:solidFill>
                  <a:schemeClr val="hlink"/>
                </a:solidFill>
                <a:latin typeface="Arial" charset="0"/>
              </a:rPr>
              <a:t>The current frontier</a:t>
            </a:r>
          </a:p>
          <a:p>
            <a:pPr lvl="1"/>
            <a:r>
              <a:rPr lang="en-US" dirty="0">
                <a:latin typeface="Arial" charset="0"/>
              </a:rPr>
              <a:t>recent achievements</a:t>
            </a:r>
          </a:p>
          <a:p>
            <a:pPr marL="0" indent="0"/>
            <a:endParaRPr lang="en-US" dirty="0">
              <a:solidFill>
                <a:schemeClr val="hlink"/>
              </a:solidFill>
              <a:latin typeface="Arial" charset="0"/>
            </a:endParaRPr>
          </a:p>
          <a:p>
            <a:pPr marL="0" indent="0"/>
            <a:r>
              <a:rPr lang="en-US" dirty="0">
                <a:solidFill>
                  <a:schemeClr val="hlink"/>
                </a:solidFill>
                <a:latin typeface="Arial" charset="0"/>
              </a:rPr>
              <a:t>Challenges ahead:</a:t>
            </a:r>
          </a:p>
          <a:p>
            <a:pPr lvl="1"/>
            <a:r>
              <a:rPr lang="en-US" dirty="0">
                <a:latin typeface="Arial" charset="0"/>
              </a:rPr>
              <a:t>what makes AI problems hard?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Combinatorics of Chess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0875" y="1595438"/>
            <a:ext cx="8123238" cy="4114800"/>
          </a:xfrm>
          <a:noFill/>
        </p:spPr>
        <p:txBody>
          <a:bodyPr/>
          <a:lstStyle/>
          <a:p>
            <a:pPr marL="0" indent="0"/>
            <a:r>
              <a:rPr lang="en-US">
                <a:solidFill>
                  <a:schemeClr val="hlink"/>
                </a:solidFill>
                <a:latin typeface="Arial" charset="0"/>
              </a:rPr>
              <a:t>Opening book</a:t>
            </a:r>
            <a:endParaRPr lang="en-US">
              <a:latin typeface="Arial" charset="0"/>
            </a:endParaRPr>
          </a:p>
          <a:p>
            <a:pPr marL="0" indent="0"/>
            <a:r>
              <a:rPr lang="en-US">
                <a:solidFill>
                  <a:schemeClr val="hlink"/>
                </a:solidFill>
                <a:latin typeface="Arial" charset="0"/>
              </a:rPr>
              <a:t>Endgame</a:t>
            </a:r>
            <a:r>
              <a:rPr lang="en-US">
                <a:latin typeface="Arial" charset="0"/>
              </a:rPr>
              <a:t> </a:t>
            </a:r>
          </a:p>
          <a:p>
            <a:pPr lvl="1"/>
            <a:r>
              <a:rPr lang="en-US">
                <a:latin typeface="Arial" charset="0"/>
              </a:rPr>
              <a:t>database of all 5 piece endgames exists; database of all 6 piece games being built</a:t>
            </a:r>
          </a:p>
          <a:p>
            <a:pPr marL="0" indent="0"/>
            <a:r>
              <a:rPr lang="en-US">
                <a:solidFill>
                  <a:schemeClr val="hlink"/>
                </a:solidFill>
                <a:latin typeface="Arial" charset="0"/>
              </a:rPr>
              <a:t>Middle game</a:t>
            </a:r>
            <a:endParaRPr lang="en-US">
              <a:latin typeface="Arial" charset="0"/>
            </a:endParaRPr>
          </a:p>
          <a:p>
            <a:pPr lvl="1"/>
            <a:r>
              <a:rPr lang="en-US">
                <a:latin typeface="Arial" charset="0"/>
              </a:rPr>
              <a:t>branching factor of 30 to 40</a:t>
            </a:r>
          </a:p>
          <a:p>
            <a:pPr lvl="1"/>
            <a:r>
              <a:rPr lang="en-US">
                <a:latin typeface="Arial" charset="0"/>
              </a:rPr>
              <a:t>1000</a:t>
            </a:r>
            <a:r>
              <a:rPr lang="en-US" baseline="30000">
                <a:latin typeface="Arial" charset="0"/>
              </a:rPr>
              <a:t>(d/2)</a:t>
            </a:r>
            <a:r>
              <a:rPr lang="en-US">
                <a:latin typeface="Arial" charset="0"/>
              </a:rPr>
              <a:t> positions</a:t>
            </a:r>
          </a:p>
          <a:p>
            <a:pPr lvl="2"/>
            <a:r>
              <a:rPr lang="en-US">
                <a:latin typeface="Arial" charset="0"/>
              </a:rPr>
              <a:t>1 move by each player = 1,000</a:t>
            </a:r>
          </a:p>
          <a:p>
            <a:pPr lvl="2"/>
            <a:r>
              <a:rPr lang="en-US">
                <a:latin typeface="Arial" charset="0"/>
              </a:rPr>
              <a:t>2 moves by each player = 1,000,000</a:t>
            </a:r>
          </a:p>
          <a:p>
            <a:pPr lvl="2"/>
            <a:r>
              <a:rPr lang="en-US">
                <a:latin typeface="Arial" charset="0"/>
              </a:rPr>
              <a:t>3 moves by each player = 1,000,000,000</a:t>
            </a:r>
          </a:p>
        </p:txBody>
      </p:sp>
    </p:spTree>
    <p:extLst>
      <p:ext uri="{BB962C8B-B14F-4D97-AF65-F5344CB8AC3E}">
        <p14:creationId xmlns:p14="http://schemas.microsoft.com/office/powerpoint/2010/main" val="1528593244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30188"/>
            <a:ext cx="8208962" cy="901700"/>
          </a:xfrm>
        </p:spPr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Positions with Smart Pruning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1689100"/>
            <a:ext cx="7162800" cy="4114800"/>
          </a:xfrm>
          <a:noFill/>
        </p:spPr>
        <p:txBody>
          <a:bodyPr/>
          <a:lstStyle/>
          <a:p>
            <a:pPr marL="0" indent="0">
              <a:lnSpc>
                <a:spcPct val="80000"/>
              </a:lnSpc>
              <a:tabLst>
                <a:tab pos="5949950" algn="r"/>
              </a:tabLst>
            </a:pPr>
            <a:r>
              <a:rPr lang="en-US">
                <a:solidFill>
                  <a:schemeClr val="hlink"/>
                </a:solidFill>
                <a:latin typeface="Arial" charset="0"/>
              </a:rPr>
              <a:t>Search Depth	Positions</a:t>
            </a:r>
            <a:endParaRPr lang="en-US">
              <a:latin typeface="Arial" charset="0"/>
            </a:endParaRPr>
          </a:p>
          <a:p>
            <a:pPr marL="0" indent="0">
              <a:lnSpc>
                <a:spcPct val="80000"/>
              </a:lnSpc>
              <a:tabLst>
                <a:tab pos="5949950" algn="r"/>
              </a:tabLst>
            </a:pPr>
            <a:endParaRPr lang="en-US">
              <a:latin typeface="Arial" charset="0"/>
            </a:endParaRPr>
          </a:p>
          <a:p>
            <a:pPr marL="0" indent="0">
              <a:lnSpc>
                <a:spcPct val="80000"/>
              </a:lnSpc>
              <a:tabLst>
                <a:tab pos="5949950" algn="r"/>
              </a:tabLst>
            </a:pPr>
            <a:r>
              <a:rPr lang="en-US">
                <a:latin typeface="Arial" charset="0"/>
              </a:rPr>
              <a:t>2	60</a:t>
            </a:r>
          </a:p>
          <a:p>
            <a:pPr marL="0" indent="0">
              <a:lnSpc>
                <a:spcPct val="80000"/>
              </a:lnSpc>
              <a:tabLst>
                <a:tab pos="5949950" algn="r"/>
              </a:tabLst>
            </a:pPr>
            <a:r>
              <a:rPr lang="en-US">
                <a:latin typeface="Arial" charset="0"/>
              </a:rPr>
              <a:t>4	2,000</a:t>
            </a:r>
          </a:p>
          <a:p>
            <a:pPr marL="0" indent="0">
              <a:lnSpc>
                <a:spcPct val="80000"/>
              </a:lnSpc>
              <a:tabLst>
                <a:tab pos="5949950" algn="r"/>
              </a:tabLst>
            </a:pPr>
            <a:r>
              <a:rPr lang="en-US">
                <a:latin typeface="Arial" charset="0"/>
              </a:rPr>
              <a:t>6	60,000</a:t>
            </a:r>
          </a:p>
          <a:p>
            <a:pPr marL="0" indent="0">
              <a:lnSpc>
                <a:spcPct val="80000"/>
              </a:lnSpc>
              <a:tabLst>
                <a:tab pos="5949950" algn="r"/>
              </a:tabLst>
            </a:pPr>
            <a:r>
              <a:rPr lang="en-US">
                <a:latin typeface="Arial" charset="0"/>
              </a:rPr>
              <a:t>8	2,000,000</a:t>
            </a:r>
          </a:p>
          <a:p>
            <a:pPr marL="0" indent="0">
              <a:lnSpc>
                <a:spcPct val="80000"/>
              </a:lnSpc>
              <a:tabLst>
                <a:tab pos="5949950" algn="r"/>
              </a:tabLst>
            </a:pPr>
            <a:r>
              <a:rPr lang="en-US">
                <a:latin typeface="Arial" charset="0"/>
              </a:rPr>
              <a:t>10    </a:t>
            </a:r>
            <a:r>
              <a:rPr lang="en-US">
                <a:solidFill>
                  <a:schemeClr val="hlink"/>
                </a:solidFill>
                <a:latin typeface="Arial" charset="0"/>
              </a:rPr>
              <a:t>(&lt;1 second DB)</a:t>
            </a:r>
            <a:r>
              <a:rPr lang="en-US">
                <a:latin typeface="Arial" charset="0"/>
              </a:rPr>
              <a:t>	60,000,000</a:t>
            </a:r>
          </a:p>
          <a:p>
            <a:pPr marL="0" indent="0">
              <a:lnSpc>
                <a:spcPct val="80000"/>
              </a:lnSpc>
              <a:tabLst>
                <a:tab pos="5949950" algn="r"/>
              </a:tabLst>
            </a:pPr>
            <a:r>
              <a:rPr lang="en-US">
                <a:latin typeface="Arial" charset="0"/>
              </a:rPr>
              <a:t>12	2,000,000,000</a:t>
            </a:r>
          </a:p>
          <a:p>
            <a:pPr marL="0" indent="0">
              <a:lnSpc>
                <a:spcPct val="80000"/>
              </a:lnSpc>
              <a:tabLst>
                <a:tab pos="5949950" algn="r"/>
              </a:tabLst>
            </a:pPr>
            <a:r>
              <a:rPr lang="en-US">
                <a:latin typeface="Arial" charset="0"/>
              </a:rPr>
              <a:t>14    </a:t>
            </a:r>
            <a:r>
              <a:rPr lang="en-US">
                <a:solidFill>
                  <a:schemeClr val="hlink"/>
                </a:solidFill>
                <a:latin typeface="Arial" charset="0"/>
              </a:rPr>
              <a:t>(5 minutes DB)</a:t>
            </a:r>
            <a:r>
              <a:rPr lang="en-US">
                <a:latin typeface="Arial" charset="0"/>
              </a:rPr>
              <a:t>	60,000,000,000</a:t>
            </a:r>
          </a:p>
          <a:p>
            <a:pPr marL="0" indent="0">
              <a:lnSpc>
                <a:spcPct val="80000"/>
              </a:lnSpc>
              <a:tabLst>
                <a:tab pos="5949950" algn="r"/>
              </a:tabLst>
            </a:pPr>
            <a:r>
              <a:rPr lang="en-US">
                <a:latin typeface="Arial" charset="0"/>
              </a:rPr>
              <a:t>16	2,000,000,000,000</a:t>
            </a:r>
          </a:p>
        </p:txBody>
      </p:sp>
      <p:sp>
        <p:nvSpPr>
          <p:cNvPr id="40963" name="Text Box 4"/>
          <p:cNvSpPr txBox="1">
            <a:spLocks noChangeArrowheads="1"/>
          </p:cNvSpPr>
          <p:nvPr/>
        </p:nvSpPr>
        <p:spPr bwMode="auto">
          <a:xfrm>
            <a:off x="381000" y="5791200"/>
            <a:ext cx="8156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hlink"/>
                </a:solidFill>
              </a:rPr>
              <a:t>How many lines of play does a grand master consider?</a:t>
            </a:r>
          </a:p>
        </p:txBody>
      </p:sp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1506538" y="6288088"/>
            <a:ext cx="52752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1">
                <a:solidFill>
                  <a:schemeClr val="hlink"/>
                </a:solidFill>
              </a:rPr>
              <a:t>Around 5 to 7 (principal variations)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371600" y="2133600"/>
            <a:ext cx="5029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u="none"/>
              <a:t>Strong player: &gt;= 10K boards</a:t>
            </a:r>
          </a:p>
          <a:p>
            <a:r>
              <a:rPr lang="en-US" u="none"/>
              <a:t>Grandmaster: &gt;= 100K boards</a:t>
            </a:r>
          </a:p>
        </p:txBody>
      </p:sp>
    </p:spTree>
    <p:extLst>
      <p:ext uri="{BB962C8B-B14F-4D97-AF65-F5344CB8AC3E}">
        <p14:creationId xmlns:p14="http://schemas.microsoft.com/office/powerpoint/2010/main" val="2585384520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7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22300"/>
            <a:ext cx="7191375" cy="901700"/>
          </a:xfrm>
        </p:spPr>
        <p:txBody>
          <a:bodyPr/>
          <a:lstStyle/>
          <a:p>
            <a:r>
              <a:rPr lang="en-US" sz="3200" dirty="0" smtClean="0">
                <a:latin typeface="Arial" charset="0"/>
              </a:rPr>
              <a:t>Why is it so difficult to use real expert chess knowledge?</a:t>
            </a:r>
            <a:br>
              <a:rPr lang="en-US" sz="3200" dirty="0" smtClean="0">
                <a:latin typeface="Arial" charset="0"/>
              </a:rPr>
            </a:br>
            <a:endParaRPr lang="en-US" sz="3200" dirty="0">
              <a:latin typeface="Arial" charset="0"/>
            </a:endParaRP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endParaRPr lang="en-US" altLang="ja-JP" dirty="0">
              <a:latin typeface="Arial" charset="0"/>
            </a:endParaRPr>
          </a:p>
          <a:p>
            <a:pPr marL="0" indent="0"/>
            <a:r>
              <a:rPr lang="en-US" dirty="0">
                <a:latin typeface="Arial" charset="0"/>
              </a:rPr>
              <a:t>Example: consider </a:t>
            </a:r>
            <a:r>
              <a:rPr lang="en-US" dirty="0">
                <a:solidFill>
                  <a:schemeClr val="accent2"/>
                </a:solidFill>
                <a:latin typeface="Arial" charset="0"/>
              </a:rPr>
              <a:t>tic-tac-toe</a:t>
            </a:r>
            <a:r>
              <a:rPr lang="en-US" dirty="0" smtClean="0">
                <a:latin typeface="Arial" charset="0"/>
              </a:rPr>
              <a:t>. </a:t>
            </a:r>
            <a:r>
              <a:rPr lang="en-US" dirty="0" smtClean="0">
                <a:latin typeface="Arial" charset="0"/>
                <a:sym typeface="Wingdings"/>
              </a:rPr>
              <a:t></a:t>
            </a:r>
            <a:endParaRPr lang="en-US" dirty="0">
              <a:latin typeface="Arial" charset="0"/>
            </a:endParaRPr>
          </a:p>
          <a:p>
            <a:pPr marL="0" indent="0"/>
            <a:r>
              <a:rPr lang="en-US" dirty="0">
                <a:latin typeface="Arial" charset="0"/>
              </a:rPr>
              <a:t>What next for </a:t>
            </a:r>
            <a:r>
              <a:rPr lang="en-US" dirty="0">
                <a:solidFill>
                  <a:schemeClr val="tx2"/>
                </a:solidFill>
                <a:latin typeface="Arial" charset="0"/>
              </a:rPr>
              <a:t>Black</a:t>
            </a:r>
            <a:r>
              <a:rPr lang="en-US" dirty="0">
                <a:latin typeface="Arial" charset="0"/>
              </a:rPr>
              <a:t>?</a:t>
            </a:r>
          </a:p>
          <a:p>
            <a:pPr marL="0" indent="0"/>
            <a:r>
              <a:rPr lang="en-US" dirty="0">
                <a:solidFill>
                  <a:schemeClr val="hlink"/>
                </a:solidFill>
                <a:latin typeface="Arial" charset="0"/>
              </a:rPr>
              <a:t>Suggested strategy:</a:t>
            </a:r>
          </a:p>
          <a:p>
            <a:pPr marL="0" indent="0"/>
            <a:r>
              <a:rPr lang="en-US" dirty="0">
                <a:solidFill>
                  <a:schemeClr val="accent2"/>
                </a:solidFill>
                <a:latin typeface="Arial" charset="0"/>
              </a:rPr>
              <a:t>1) If there is a winning move, make it.</a:t>
            </a:r>
          </a:p>
          <a:p>
            <a:pPr marL="0" indent="0"/>
            <a:r>
              <a:rPr lang="en-US" dirty="0">
                <a:solidFill>
                  <a:schemeClr val="accent2"/>
                </a:solidFill>
                <a:latin typeface="Arial" charset="0"/>
              </a:rPr>
              <a:t>2) If opponent can win at a square by next </a:t>
            </a:r>
          </a:p>
          <a:p>
            <a:pPr marL="0" indent="0"/>
            <a:r>
              <a:rPr lang="en-US" dirty="0">
                <a:solidFill>
                  <a:schemeClr val="accent2"/>
                </a:solidFill>
                <a:latin typeface="Arial" charset="0"/>
              </a:rPr>
              <a:t>    move, play that move. (</a:t>
            </a:r>
            <a:r>
              <a:rPr lang="ja-JP" altLang="en-US" dirty="0">
                <a:solidFill>
                  <a:schemeClr val="accent2"/>
                </a:solidFill>
                <a:latin typeface="Arial" charset="0"/>
              </a:rPr>
              <a:t>“</a:t>
            </a:r>
            <a:r>
              <a:rPr lang="en-US" altLang="ja-JP" dirty="0">
                <a:solidFill>
                  <a:schemeClr val="accent2"/>
                </a:solidFill>
                <a:latin typeface="Arial" charset="0"/>
              </a:rPr>
              <a:t>block</a:t>
            </a:r>
            <a:r>
              <a:rPr lang="ja-JP" altLang="en-US" dirty="0">
                <a:solidFill>
                  <a:schemeClr val="accent2"/>
                </a:solidFill>
                <a:latin typeface="Arial" charset="0"/>
              </a:rPr>
              <a:t>”</a:t>
            </a:r>
            <a:r>
              <a:rPr lang="en-US" altLang="ja-JP" dirty="0">
                <a:solidFill>
                  <a:schemeClr val="accent2"/>
                </a:solidFill>
                <a:latin typeface="Arial" charset="0"/>
              </a:rPr>
              <a:t>)</a:t>
            </a:r>
          </a:p>
          <a:p>
            <a:pPr marL="0" indent="0"/>
            <a:r>
              <a:rPr lang="en-US" dirty="0">
                <a:solidFill>
                  <a:schemeClr val="accent2"/>
                </a:solidFill>
                <a:latin typeface="Arial" charset="0"/>
              </a:rPr>
              <a:t>3) Taking central square is better than others.</a:t>
            </a:r>
          </a:p>
          <a:p>
            <a:pPr marL="0" indent="0"/>
            <a:r>
              <a:rPr lang="en-US" dirty="0">
                <a:solidFill>
                  <a:schemeClr val="accent2"/>
                </a:solidFill>
                <a:latin typeface="Arial" charset="0"/>
              </a:rPr>
              <a:t>4) Taking corners is better than on edges.</a:t>
            </a:r>
          </a:p>
        </p:txBody>
      </p:sp>
      <p:pic>
        <p:nvPicPr>
          <p:cNvPr id="33795" name="Picture 4" descr="FIG-TIC-TAC-TOE-NEW-SING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981200"/>
            <a:ext cx="8255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7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7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7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7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7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7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461250" cy="912813"/>
          </a:xfrm>
        </p:spPr>
        <p:txBody>
          <a:bodyPr/>
          <a:lstStyle/>
          <a:p>
            <a:r>
              <a:rPr lang="en-US">
                <a:latin typeface="Arial" charset="0"/>
              </a:rPr>
              <a:t>Strategy looks pretty good… right?</a:t>
            </a:r>
            <a:br>
              <a:rPr lang="en-US">
                <a:latin typeface="Arial" charset="0"/>
              </a:rPr>
            </a:br>
            <a:endParaRPr lang="en-US">
              <a:latin typeface="Arial" charset="0"/>
            </a:endParaRP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24000"/>
            <a:ext cx="7162800" cy="4114800"/>
          </a:xfrm>
        </p:spPr>
        <p:txBody>
          <a:bodyPr/>
          <a:lstStyle/>
          <a:p>
            <a:pPr marL="0" indent="0"/>
            <a:r>
              <a:rPr lang="en-US" dirty="0">
                <a:latin typeface="Arial" charset="0"/>
              </a:rPr>
              <a:t>But:</a:t>
            </a:r>
          </a:p>
          <a:p>
            <a:pPr marL="0" indent="0"/>
            <a:endParaRPr lang="en-US" dirty="0">
              <a:latin typeface="Arial" charset="0"/>
            </a:endParaRPr>
          </a:p>
          <a:p>
            <a:pPr marL="0" indent="0"/>
            <a:endParaRPr lang="en-US" dirty="0">
              <a:latin typeface="Arial" charset="0"/>
            </a:endParaRPr>
          </a:p>
          <a:p>
            <a:pPr marL="0" indent="0"/>
            <a:endParaRPr lang="en-US" dirty="0">
              <a:latin typeface="Arial" charset="0"/>
            </a:endParaRPr>
          </a:p>
          <a:p>
            <a:pPr marL="0" indent="0"/>
            <a:endParaRPr lang="en-US" dirty="0">
              <a:latin typeface="Arial" charset="0"/>
            </a:endParaRPr>
          </a:p>
          <a:p>
            <a:pPr marL="0" indent="0"/>
            <a:endParaRPr lang="en-US" dirty="0">
              <a:latin typeface="Arial" charset="0"/>
            </a:endParaRPr>
          </a:p>
          <a:p>
            <a:pPr marL="0" indent="0"/>
            <a:endParaRPr lang="en-US" dirty="0">
              <a:solidFill>
                <a:schemeClr val="hlink"/>
              </a:solidFill>
              <a:latin typeface="Arial" charset="0"/>
            </a:endParaRPr>
          </a:p>
        </p:txBody>
      </p:sp>
      <p:pic>
        <p:nvPicPr>
          <p:cNvPr id="120836" name="Picture 4" descr="FIG-TIC-TAC-TOE-N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371600"/>
            <a:ext cx="52832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7" name="Text Box 5"/>
          <p:cNvSpPr txBox="1">
            <a:spLocks noChangeArrowheads="1"/>
          </p:cNvSpPr>
          <p:nvPr/>
        </p:nvSpPr>
        <p:spPr bwMode="auto">
          <a:xfrm>
            <a:off x="2057400" y="5638800"/>
            <a:ext cx="5943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u="none" dirty="0">
                <a:solidFill>
                  <a:schemeClr val="hlink"/>
                </a:solidFill>
              </a:rPr>
              <a:t>The problem: Interesting play involves the exceptions to the general rules!</a:t>
            </a:r>
          </a:p>
        </p:txBody>
      </p:sp>
      <p:sp>
        <p:nvSpPr>
          <p:cNvPr id="120838" name="Text Box 6"/>
          <p:cNvSpPr txBox="1">
            <a:spLocks noChangeArrowheads="1"/>
          </p:cNvSpPr>
          <p:nvPr/>
        </p:nvSpPr>
        <p:spPr bwMode="auto">
          <a:xfrm>
            <a:off x="8001000" y="5715000"/>
            <a:ext cx="441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u="none">
                <a:sym typeface="Wingdings" charset="0"/>
              </a:rPr>
              <a:t></a:t>
            </a:r>
            <a:endParaRPr lang="en-US" u="none"/>
          </a:p>
        </p:txBody>
      </p:sp>
      <p:sp>
        <p:nvSpPr>
          <p:cNvPr id="34822" name="Rectangle 7"/>
          <p:cNvSpPr>
            <a:spLocks noChangeArrowheads="1"/>
          </p:cNvSpPr>
          <p:nvPr/>
        </p:nvSpPr>
        <p:spPr bwMode="auto">
          <a:xfrm>
            <a:off x="304800" y="3733801"/>
            <a:ext cx="5410200" cy="175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1800" u="none" dirty="0" smtClean="0">
                <a:solidFill>
                  <a:schemeClr val="accent2"/>
                </a:solidFill>
              </a:rPr>
              <a:t>Black’s strategy:</a:t>
            </a:r>
          </a:p>
          <a:p>
            <a:pPr algn="l"/>
            <a:r>
              <a:rPr lang="en-US" sz="1800" u="none" dirty="0" smtClean="0">
                <a:solidFill>
                  <a:schemeClr val="accent2"/>
                </a:solidFill>
              </a:rPr>
              <a:t>1</a:t>
            </a:r>
            <a:r>
              <a:rPr lang="en-US" sz="1800" u="none" dirty="0">
                <a:solidFill>
                  <a:schemeClr val="accent2"/>
                </a:solidFill>
              </a:rPr>
              <a:t>) If there is a winning move, make it.</a:t>
            </a:r>
          </a:p>
          <a:p>
            <a:pPr algn="l"/>
            <a:r>
              <a:rPr lang="en-US" sz="1800" u="none" dirty="0">
                <a:solidFill>
                  <a:schemeClr val="accent2"/>
                </a:solidFill>
              </a:rPr>
              <a:t>2) If opponent can win at a square by next </a:t>
            </a:r>
          </a:p>
          <a:p>
            <a:pPr algn="l"/>
            <a:r>
              <a:rPr lang="en-US" sz="1800" u="none" dirty="0">
                <a:solidFill>
                  <a:schemeClr val="accent2"/>
                </a:solidFill>
              </a:rPr>
              <a:t>    move, play that move. (</a:t>
            </a:r>
            <a:r>
              <a:rPr lang="ja-JP" altLang="en-US" sz="1800" u="none" dirty="0">
                <a:solidFill>
                  <a:schemeClr val="accent2"/>
                </a:solidFill>
              </a:rPr>
              <a:t>“</a:t>
            </a:r>
            <a:r>
              <a:rPr lang="en-US" altLang="ja-JP" sz="1800" u="none" dirty="0">
                <a:solidFill>
                  <a:schemeClr val="accent2"/>
                </a:solidFill>
              </a:rPr>
              <a:t>block</a:t>
            </a:r>
            <a:r>
              <a:rPr lang="ja-JP" altLang="en-US" sz="1800" u="none" dirty="0">
                <a:solidFill>
                  <a:schemeClr val="accent2"/>
                </a:solidFill>
              </a:rPr>
              <a:t>”</a:t>
            </a:r>
            <a:r>
              <a:rPr lang="en-US" altLang="ja-JP" sz="1800" u="none" dirty="0">
                <a:solidFill>
                  <a:schemeClr val="accent2"/>
                </a:solidFill>
              </a:rPr>
              <a:t>)</a:t>
            </a:r>
          </a:p>
          <a:p>
            <a:pPr algn="l"/>
            <a:r>
              <a:rPr lang="en-US" sz="1800" u="none" dirty="0">
                <a:solidFill>
                  <a:schemeClr val="accent2"/>
                </a:solidFill>
              </a:rPr>
              <a:t>3) Taking central square is better than others.</a:t>
            </a:r>
          </a:p>
          <a:p>
            <a:pPr algn="l"/>
            <a:r>
              <a:rPr lang="en-US" sz="1800" u="none" dirty="0">
                <a:solidFill>
                  <a:schemeClr val="accent2"/>
                </a:solidFill>
              </a:rPr>
              <a:t>4) Taking corners is better than on edges.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 build="p" autoUpdateAnimBg="0"/>
      <p:bldP spid="120837" grpId="0" autoUpdateAnimBg="0"/>
      <p:bldP spid="120838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On Game 2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/>
            <a:r>
              <a:rPr lang="en-US">
                <a:latin typeface="Arial" charset="0"/>
              </a:rPr>
              <a:t>(Game 2 - Deep Blue took an early lead.  Kasparov resigned, but it turned out he could have forced a draw by perpetual check.)</a:t>
            </a:r>
          </a:p>
          <a:p>
            <a:pPr marL="0" indent="0"/>
            <a:endParaRPr lang="en-US">
              <a:latin typeface="Arial" charset="0"/>
            </a:endParaRPr>
          </a:p>
          <a:p>
            <a:pPr marL="0" indent="0"/>
            <a:r>
              <a:rPr lang="en-US">
                <a:solidFill>
                  <a:schemeClr val="accent2"/>
                </a:solidFill>
                <a:latin typeface="Arial" charset="0"/>
              </a:rPr>
              <a:t>This was real chess.  This was a game any human grandmaster would have been proud of.</a:t>
            </a:r>
          </a:p>
          <a:p>
            <a:pPr marL="0" indent="0"/>
            <a:r>
              <a:rPr lang="en-US">
                <a:latin typeface="Arial" charset="0"/>
              </a:rPr>
              <a:t>		</a:t>
            </a:r>
            <a:r>
              <a:rPr lang="en-US" sz="2000">
                <a:solidFill>
                  <a:schemeClr val="hlink"/>
                </a:solidFill>
                <a:latin typeface="Arial" charset="0"/>
              </a:rPr>
              <a:t>Joel Benjamin </a:t>
            </a:r>
          </a:p>
          <a:p>
            <a:pPr marL="0" indent="0"/>
            <a:r>
              <a:rPr lang="en-US" sz="2000">
                <a:solidFill>
                  <a:schemeClr val="hlink"/>
                </a:solidFill>
                <a:latin typeface="Arial" charset="0"/>
              </a:rPr>
              <a:t>		grandmaster, member Deep Blue team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Kasparov on Deep Blue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/>
            <a:r>
              <a:rPr lang="en-US">
                <a:latin typeface="Arial" charset="0"/>
              </a:rPr>
              <a:t>1996: Kasparov Beats Deep Blue</a:t>
            </a:r>
          </a:p>
          <a:p>
            <a:pPr marL="0" indent="0"/>
            <a:endParaRPr lang="en-US">
              <a:latin typeface="Arial" charset="0"/>
            </a:endParaRPr>
          </a:p>
          <a:p>
            <a:pPr marL="0" indent="0"/>
            <a:r>
              <a:rPr lang="ja-JP" altLang="en-US">
                <a:solidFill>
                  <a:schemeClr val="hlink"/>
                </a:solidFill>
                <a:latin typeface="Arial" charset="0"/>
              </a:rPr>
              <a:t>“</a:t>
            </a:r>
            <a:r>
              <a:rPr lang="en-US" altLang="ja-JP">
                <a:solidFill>
                  <a:schemeClr val="hlink"/>
                </a:solidFill>
                <a:latin typeface="Arial" charset="0"/>
              </a:rPr>
              <a:t>I could feel --- I could smell --- a new kind of intelligence across the table.</a:t>
            </a:r>
            <a:r>
              <a:rPr lang="ja-JP" altLang="en-US">
                <a:solidFill>
                  <a:schemeClr val="hlink"/>
                </a:solidFill>
                <a:latin typeface="Arial" charset="0"/>
              </a:rPr>
              <a:t>”</a:t>
            </a:r>
            <a:endParaRPr lang="en-US" altLang="ja-JP">
              <a:latin typeface="Arial" charset="0"/>
            </a:endParaRPr>
          </a:p>
          <a:p>
            <a:pPr marL="0" indent="0"/>
            <a:endParaRPr lang="en-US">
              <a:latin typeface="Arial" charset="0"/>
            </a:endParaRPr>
          </a:p>
          <a:p>
            <a:pPr marL="0" indent="0"/>
            <a:r>
              <a:rPr lang="en-US">
                <a:latin typeface="Arial" charset="0"/>
              </a:rPr>
              <a:t>1997: Deep Blue Beats Kasparov</a:t>
            </a:r>
          </a:p>
          <a:p>
            <a:pPr marL="0" indent="0"/>
            <a:endParaRPr lang="en-US">
              <a:latin typeface="Arial" charset="0"/>
            </a:endParaRPr>
          </a:p>
          <a:p>
            <a:pPr marL="0" indent="0"/>
            <a:r>
              <a:rPr lang="ja-JP" altLang="en-US">
                <a:solidFill>
                  <a:schemeClr val="hlink"/>
                </a:solidFill>
                <a:latin typeface="Arial" charset="0"/>
              </a:rPr>
              <a:t>“</a:t>
            </a:r>
            <a:r>
              <a:rPr lang="en-US" altLang="ja-JP">
                <a:solidFill>
                  <a:schemeClr val="hlink"/>
                </a:solidFill>
                <a:latin typeface="Arial" charset="0"/>
              </a:rPr>
              <a:t>Deep Blue hasn't proven anything.</a:t>
            </a:r>
            <a:r>
              <a:rPr lang="ja-JP" altLang="en-US">
                <a:solidFill>
                  <a:schemeClr val="hlink"/>
                </a:solidFill>
                <a:latin typeface="Arial" charset="0"/>
              </a:rPr>
              <a:t>”</a:t>
            </a:r>
            <a:endParaRPr lang="en-US">
              <a:solidFill>
                <a:schemeClr val="hlink"/>
              </a:solidFill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44600" y="230188"/>
            <a:ext cx="6819900" cy="901700"/>
          </a:xfrm>
        </p:spPr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Formal Complexity of Chess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2788" y="1647825"/>
            <a:ext cx="7531100" cy="4652963"/>
          </a:xfrm>
          <a:noFill/>
        </p:spPr>
        <p:txBody>
          <a:bodyPr/>
          <a:lstStyle/>
          <a:p>
            <a:pPr marL="0" indent="0"/>
            <a:endParaRPr lang="en-US" sz="2800">
              <a:latin typeface="Arial" charset="0"/>
            </a:endParaRPr>
          </a:p>
          <a:p>
            <a:pPr lvl="1"/>
            <a:r>
              <a:rPr lang="en-US">
                <a:latin typeface="Arial" charset="0"/>
              </a:rPr>
              <a:t>Problem: standard complexity theory tells us nothing about finite games!</a:t>
            </a:r>
          </a:p>
          <a:p>
            <a:pPr lvl="1"/>
            <a:r>
              <a:rPr lang="en-US">
                <a:latin typeface="Arial" charset="0"/>
              </a:rPr>
              <a:t>Generalizing chess to NxN board:  optimal play is PSPACE-hard</a:t>
            </a:r>
          </a:p>
          <a:p>
            <a:pPr lvl="1"/>
            <a:r>
              <a:rPr lang="en-US">
                <a:latin typeface="Arial" charset="0"/>
              </a:rPr>
              <a:t>What is the smallest Boolean circuit that plays optimally on a standard 8x8 board?</a:t>
            </a:r>
          </a:p>
          <a:p>
            <a:pPr marL="0" indent="0"/>
            <a:endParaRPr lang="en-US">
              <a:latin typeface="Arial" charset="0"/>
            </a:endParaRPr>
          </a:p>
          <a:p>
            <a:pPr lvl="1">
              <a:buFontTx/>
              <a:buNone/>
            </a:pPr>
            <a:r>
              <a:rPr lang="en-US" sz="2000">
                <a:solidFill>
                  <a:schemeClr val="hlink"/>
                </a:solidFill>
                <a:latin typeface="Arial" charset="0"/>
              </a:rPr>
              <a:t>Fisher:  the smallest circuit for a particular 128 bit function would require more gates than there are atoms in the universe.</a:t>
            </a:r>
          </a:p>
          <a:p>
            <a:pPr marL="0" indent="0"/>
            <a:endParaRPr lang="en-US" sz="200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43011" name="Text Box 4"/>
          <p:cNvSpPr txBox="1">
            <a:spLocks noChangeArrowheads="1"/>
          </p:cNvSpPr>
          <p:nvPr/>
        </p:nvSpPr>
        <p:spPr bwMode="auto">
          <a:xfrm>
            <a:off x="533400" y="1371600"/>
            <a:ext cx="5940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How hard is chess (formal complexity)?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Game Tree Search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>
              <a:lnSpc>
                <a:spcPct val="80000"/>
              </a:lnSpc>
            </a:pPr>
            <a:r>
              <a:rPr lang="en-US">
                <a:latin typeface="Arial" charset="0"/>
              </a:rPr>
              <a:t>How to search a game tree was independently invented by Shannon (1950) and Turing (1951).</a:t>
            </a:r>
          </a:p>
          <a:p>
            <a:pPr marL="0" indent="0">
              <a:lnSpc>
                <a:spcPct val="80000"/>
              </a:lnSpc>
            </a:pPr>
            <a:endParaRPr lang="en-US">
              <a:latin typeface="Arial" charset="0"/>
            </a:endParaRPr>
          </a:p>
          <a:p>
            <a:pPr marL="0" indent="0">
              <a:lnSpc>
                <a:spcPct val="80000"/>
              </a:lnSpc>
            </a:pPr>
            <a:r>
              <a:rPr lang="en-US">
                <a:latin typeface="Arial" charset="0"/>
              </a:rPr>
              <a:t>Technique: </a:t>
            </a:r>
            <a:r>
              <a:rPr lang="en-US">
                <a:solidFill>
                  <a:schemeClr val="hlink"/>
                </a:solidFill>
                <a:latin typeface="Arial" charset="0"/>
              </a:rPr>
              <a:t>MiniMax search</a:t>
            </a:r>
            <a:r>
              <a:rPr lang="en-US">
                <a:latin typeface="Arial" charset="0"/>
              </a:rPr>
              <a:t>.</a:t>
            </a:r>
          </a:p>
          <a:p>
            <a:pPr marL="0" indent="0">
              <a:lnSpc>
                <a:spcPct val="80000"/>
              </a:lnSpc>
            </a:pPr>
            <a:endParaRPr lang="en-US">
              <a:latin typeface="Arial" charset="0"/>
            </a:endParaRPr>
          </a:p>
          <a:p>
            <a:pPr marL="0" indent="0">
              <a:lnSpc>
                <a:spcPct val="80000"/>
              </a:lnSpc>
            </a:pPr>
            <a:r>
              <a:rPr lang="en-US">
                <a:latin typeface="Arial" charset="0"/>
              </a:rPr>
              <a:t>Evaluation function combines material &amp; position.</a:t>
            </a:r>
          </a:p>
          <a:p>
            <a:pPr lvl="1">
              <a:lnSpc>
                <a:spcPct val="80000"/>
              </a:lnSpc>
            </a:pPr>
            <a:r>
              <a:rPr lang="en-US">
                <a:solidFill>
                  <a:schemeClr val="hlink"/>
                </a:solidFill>
                <a:latin typeface="Arial" charset="0"/>
              </a:rPr>
              <a:t>Pruning "bad" nodes</a:t>
            </a:r>
            <a:r>
              <a:rPr lang="en-US">
                <a:latin typeface="Arial" charset="0"/>
              </a:rPr>
              <a:t>: doesn't work in practice (why not??)</a:t>
            </a:r>
          </a:p>
          <a:p>
            <a:pPr lvl="1">
              <a:lnSpc>
                <a:spcPct val="80000"/>
              </a:lnSpc>
            </a:pPr>
            <a:r>
              <a:rPr lang="en-US">
                <a:solidFill>
                  <a:schemeClr val="hlink"/>
                </a:solidFill>
                <a:latin typeface="Arial" charset="0"/>
              </a:rPr>
              <a:t>Extend "unstable" nodes</a:t>
            </a:r>
            <a:r>
              <a:rPr lang="en-US">
                <a:latin typeface="Arial" charset="0"/>
              </a:rPr>
              <a:t> (e.g. after captures): works well in practice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4" descr="Page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85800"/>
            <a:ext cx="5791200" cy="493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A Note on Minimax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6000" y="1841500"/>
            <a:ext cx="7747000" cy="4025900"/>
          </a:xfrm>
          <a:noFill/>
        </p:spPr>
        <p:txBody>
          <a:bodyPr/>
          <a:lstStyle/>
          <a:p>
            <a:pPr marL="0" indent="0">
              <a:lnSpc>
                <a:spcPct val="80000"/>
              </a:lnSpc>
            </a:pPr>
            <a:r>
              <a:rPr lang="en-US">
                <a:latin typeface="Arial" charset="0"/>
              </a:rPr>
              <a:t>Minimax </a:t>
            </a:r>
            <a:r>
              <a:rPr lang="ja-JP" altLang="en-US">
                <a:solidFill>
                  <a:schemeClr val="hlink"/>
                </a:solidFill>
                <a:latin typeface="Arial" charset="0"/>
              </a:rPr>
              <a:t>“</a:t>
            </a:r>
            <a:r>
              <a:rPr lang="en-US" altLang="ja-JP">
                <a:solidFill>
                  <a:schemeClr val="hlink"/>
                </a:solidFill>
                <a:latin typeface="Arial" charset="0"/>
              </a:rPr>
              <a:t>obviously</a:t>
            </a:r>
            <a:r>
              <a:rPr lang="ja-JP" altLang="en-US">
                <a:solidFill>
                  <a:schemeClr val="hlink"/>
                </a:solidFill>
                <a:latin typeface="Arial" charset="0"/>
              </a:rPr>
              <a:t>”</a:t>
            </a:r>
            <a:r>
              <a:rPr lang="en-US" altLang="ja-JP">
                <a:latin typeface="Arial" charset="0"/>
              </a:rPr>
              <a:t> correct – but is it?? The</a:t>
            </a:r>
          </a:p>
          <a:p>
            <a:pPr marL="0" indent="0">
              <a:lnSpc>
                <a:spcPct val="80000"/>
              </a:lnSpc>
            </a:pPr>
            <a:r>
              <a:rPr lang="en-US">
                <a:latin typeface="Arial" charset="0"/>
              </a:rPr>
              <a:t> deeper we search, the better one plays… Right?</a:t>
            </a:r>
          </a:p>
          <a:p>
            <a:pPr marL="0" indent="0">
              <a:lnSpc>
                <a:spcPct val="80000"/>
              </a:lnSpc>
            </a:pPr>
            <a:endParaRPr lang="en-US">
              <a:latin typeface="Arial" charset="0"/>
            </a:endParaRPr>
          </a:p>
          <a:p>
            <a:pPr marL="0" indent="0">
              <a:lnSpc>
                <a:spcPct val="80000"/>
              </a:lnSpc>
            </a:pPr>
            <a:endParaRPr lang="en-US">
              <a:latin typeface="Arial" charset="0"/>
            </a:endParaRPr>
          </a:p>
          <a:p>
            <a:pPr lvl="1">
              <a:lnSpc>
                <a:spcPct val="80000"/>
              </a:lnSpc>
            </a:pPr>
            <a:r>
              <a:rPr lang="en-US">
                <a:latin typeface="Arial" charset="0"/>
              </a:rPr>
              <a:t>Nau (1982) discovered </a:t>
            </a:r>
            <a:r>
              <a:rPr lang="en-US">
                <a:solidFill>
                  <a:schemeClr val="hlink"/>
                </a:solidFill>
                <a:latin typeface="Arial" charset="0"/>
              </a:rPr>
              <a:t>pathological</a:t>
            </a:r>
            <a:r>
              <a:rPr lang="en-US">
                <a:latin typeface="Arial" charset="0"/>
              </a:rPr>
              <a:t> game trees</a:t>
            </a:r>
          </a:p>
          <a:p>
            <a:pPr marL="0" indent="0">
              <a:lnSpc>
                <a:spcPct val="80000"/>
              </a:lnSpc>
            </a:pPr>
            <a:endParaRPr lang="en-US">
              <a:latin typeface="Arial" charset="0"/>
            </a:endParaRPr>
          </a:p>
          <a:p>
            <a:pPr marL="0" indent="0">
              <a:lnSpc>
                <a:spcPct val="80000"/>
              </a:lnSpc>
            </a:pPr>
            <a:r>
              <a:rPr lang="en-US">
                <a:latin typeface="Arial" charset="0"/>
              </a:rPr>
              <a:t>Games where</a:t>
            </a:r>
          </a:p>
          <a:p>
            <a:pPr lvl="1">
              <a:lnSpc>
                <a:spcPct val="80000"/>
              </a:lnSpc>
            </a:pPr>
            <a:r>
              <a:rPr lang="en-US">
                <a:latin typeface="Arial" charset="0"/>
              </a:rPr>
              <a:t>evaluation function grows more accurate as it nears the leaves</a:t>
            </a:r>
          </a:p>
          <a:p>
            <a:pPr lvl="1">
              <a:lnSpc>
                <a:spcPct val="80000"/>
              </a:lnSpc>
            </a:pPr>
            <a:r>
              <a:rPr lang="en-US">
                <a:solidFill>
                  <a:schemeClr val="hlink"/>
                </a:solidFill>
                <a:latin typeface="Arial" charset="0"/>
              </a:rPr>
              <a:t>but performance is worse the deeper you search!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What is Intelligence?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24000"/>
            <a:ext cx="7670800" cy="4102100"/>
          </a:xfrm>
          <a:noFill/>
        </p:spPr>
        <p:txBody>
          <a:bodyPr/>
          <a:lstStyle/>
          <a:p>
            <a:pPr marL="0" indent="0"/>
            <a:r>
              <a:rPr lang="en-US">
                <a:solidFill>
                  <a:schemeClr val="hlink"/>
                </a:solidFill>
                <a:latin typeface="Arial" charset="0"/>
              </a:rPr>
              <a:t>Intelligence:</a:t>
            </a:r>
            <a:endParaRPr lang="en-US">
              <a:latin typeface="Arial" charset="0"/>
            </a:endParaRPr>
          </a:p>
          <a:p>
            <a:pPr lvl="1"/>
            <a:r>
              <a:rPr lang="ja-JP" altLang="en-US">
                <a:latin typeface="Arial" charset="0"/>
              </a:rPr>
              <a:t>“</a:t>
            </a:r>
            <a:r>
              <a:rPr lang="en-US" altLang="ja-JP">
                <a:latin typeface="Arial" charset="0"/>
              </a:rPr>
              <a:t>the capacity to learn and solve problems</a:t>
            </a:r>
            <a:r>
              <a:rPr lang="ja-JP" altLang="en-US">
                <a:latin typeface="Arial" charset="0"/>
              </a:rPr>
              <a:t>”</a:t>
            </a:r>
            <a:endParaRPr lang="en-US" altLang="ja-JP">
              <a:latin typeface="Arial" charset="0"/>
            </a:endParaRPr>
          </a:p>
          <a:p>
            <a:pPr lvl="2">
              <a:buFontTx/>
              <a:buNone/>
            </a:pPr>
            <a:r>
              <a:rPr lang="en-US">
                <a:latin typeface="Arial" charset="0"/>
              </a:rPr>
              <a:t>(Webster dictionary) </a:t>
            </a:r>
          </a:p>
          <a:p>
            <a:pPr lvl="1"/>
            <a:r>
              <a:rPr lang="en-US">
                <a:latin typeface="Arial" charset="0"/>
              </a:rPr>
              <a:t>the ability to act rationally</a:t>
            </a:r>
          </a:p>
          <a:p>
            <a:pPr marL="0" indent="0"/>
            <a:r>
              <a:rPr lang="en-US">
                <a:solidFill>
                  <a:schemeClr val="hlink"/>
                </a:solidFill>
                <a:latin typeface="Arial" charset="0"/>
              </a:rPr>
              <a:t>Artificial Intelligence:</a:t>
            </a:r>
          </a:p>
          <a:p>
            <a:pPr lvl="1"/>
            <a:r>
              <a:rPr lang="en-US">
                <a:latin typeface="Arial" charset="0"/>
              </a:rPr>
              <a:t>build and understand intelligent entities</a:t>
            </a:r>
          </a:p>
          <a:p>
            <a:pPr lvl="1"/>
            <a:r>
              <a:rPr lang="en-US">
                <a:latin typeface="Arial" charset="0"/>
              </a:rPr>
              <a:t>synergy between:</a:t>
            </a:r>
          </a:p>
          <a:p>
            <a:pPr lvl="2"/>
            <a:r>
              <a:rPr lang="en-US" sz="2000">
                <a:latin typeface="Arial" charset="0"/>
              </a:rPr>
              <a:t>philosophy, psychology, and cognitive science</a:t>
            </a:r>
          </a:p>
          <a:p>
            <a:pPr lvl="2"/>
            <a:r>
              <a:rPr lang="en-US" sz="2000">
                <a:latin typeface="Arial" charset="0"/>
              </a:rPr>
              <a:t>computer science and engineering</a:t>
            </a:r>
          </a:p>
          <a:p>
            <a:pPr lvl="2"/>
            <a:r>
              <a:rPr lang="en-US" sz="2000">
                <a:latin typeface="Arial" charset="0"/>
              </a:rPr>
              <a:t>mathematics and physics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Clustering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/>
            <a:r>
              <a:rPr lang="en-US">
                <a:latin typeface="Arial" charset="0"/>
              </a:rPr>
              <a:t>Monte Carlo simulations showed </a:t>
            </a:r>
            <a:r>
              <a:rPr lang="en-US">
                <a:solidFill>
                  <a:schemeClr val="hlink"/>
                </a:solidFill>
                <a:latin typeface="Arial" charset="0"/>
              </a:rPr>
              <a:t>clustering</a:t>
            </a:r>
            <a:r>
              <a:rPr lang="en-US">
                <a:latin typeface="Arial" charset="0"/>
              </a:rPr>
              <a:t> is important</a:t>
            </a:r>
          </a:p>
          <a:p>
            <a:pPr lvl="1"/>
            <a:r>
              <a:rPr lang="en-US">
                <a:latin typeface="Arial" charset="0"/>
              </a:rPr>
              <a:t>if winning or losing terminal leaves </a:t>
            </a:r>
            <a:r>
              <a:rPr lang="en-US">
                <a:solidFill>
                  <a:schemeClr val="hlink"/>
                </a:solidFill>
                <a:latin typeface="Arial" charset="0"/>
              </a:rPr>
              <a:t>tend to be clustered</a:t>
            </a:r>
            <a:r>
              <a:rPr lang="en-US">
                <a:latin typeface="Arial" charset="0"/>
              </a:rPr>
              <a:t>, pathologies do not occur</a:t>
            </a:r>
          </a:p>
          <a:p>
            <a:pPr lvl="1"/>
            <a:r>
              <a:rPr lang="en-US">
                <a:latin typeface="Arial" charset="0"/>
              </a:rPr>
              <a:t>in chess: a position is </a:t>
            </a:r>
            <a:r>
              <a:rPr lang="ja-JP" altLang="en-US">
                <a:latin typeface="Arial" charset="0"/>
              </a:rPr>
              <a:t>“</a:t>
            </a:r>
            <a:r>
              <a:rPr lang="en-US" altLang="ja-JP">
                <a:latin typeface="Arial" charset="0"/>
              </a:rPr>
              <a:t>strong</a:t>
            </a:r>
            <a:r>
              <a:rPr lang="ja-JP" altLang="en-US">
                <a:latin typeface="Arial" charset="0"/>
              </a:rPr>
              <a:t>”</a:t>
            </a:r>
            <a:r>
              <a:rPr lang="en-US" altLang="ja-JP">
                <a:latin typeface="Arial" charset="0"/>
              </a:rPr>
              <a:t> or </a:t>
            </a:r>
            <a:r>
              <a:rPr lang="ja-JP" altLang="en-US">
                <a:latin typeface="Arial" charset="0"/>
              </a:rPr>
              <a:t>“</a:t>
            </a:r>
            <a:r>
              <a:rPr lang="en-US" altLang="ja-JP">
                <a:latin typeface="Arial" charset="0"/>
              </a:rPr>
              <a:t>weak</a:t>
            </a:r>
            <a:r>
              <a:rPr lang="ja-JP" altLang="en-US">
                <a:latin typeface="Arial" charset="0"/>
              </a:rPr>
              <a:t>”</a:t>
            </a:r>
            <a:r>
              <a:rPr lang="en-US" altLang="ja-JP">
                <a:latin typeface="Arial" charset="0"/>
              </a:rPr>
              <a:t>, rarely completely ambiguous!</a:t>
            </a:r>
          </a:p>
          <a:p>
            <a:pPr lvl="1"/>
            <a:endParaRPr lang="en-US">
              <a:latin typeface="Arial" charset="0"/>
            </a:endParaRPr>
          </a:p>
          <a:p>
            <a:pPr marL="0" indent="0"/>
            <a:r>
              <a:rPr lang="en-US">
                <a:solidFill>
                  <a:schemeClr val="hlink"/>
                </a:solidFill>
                <a:latin typeface="Arial" charset="0"/>
              </a:rPr>
              <a:t>But still no completely satisfactory theoretical understanding of why minimax works so well!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2813" y="230188"/>
            <a:ext cx="7219950" cy="901700"/>
          </a:xfrm>
        </p:spPr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History of Search Innovations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6588" y="1841500"/>
            <a:ext cx="7856537" cy="4114800"/>
          </a:xfrm>
          <a:noFill/>
        </p:spPr>
        <p:txBody>
          <a:bodyPr/>
          <a:lstStyle/>
          <a:p>
            <a:pPr marL="0" indent="0">
              <a:tabLst>
                <a:tab pos="3201988" algn="l"/>
                <a:tab pos="6805613" algn="ctr"/>
              </a:tabLst>
            </a:pPr>
            <a:r>
              <a:rPr lang="en-US">
                <a:latin typeface="Arial" charset="0"/>
              </a:rPr>
              <a:t>Shannon, Turing	Minimax search	1950</a:t>
            </a:r>
          </a:p>
          <a:p>
            <a:pPr marL="0" indent="0">
              <a:tabLst>
                <a:tab pos="3201988" algn="l"/>
                <a:tab pos="6805613" algn="ctr"/>
              </a:tabLst>
            </a:pPr>
            <a:r>
              <a:rPr lang="en-US">
                <a:latin typeface="Arial" charset="0"/>
              </a:rPr>
              <a:t>Kotok/McCarthy	Alpha-beta pruning	1966</a:t>
            </a:r>
          </a:p>
          <a:p>
            <a:pPr marL="0" indent="0">
              <a:tabLst>
                <a:tab pos="3201988" algn="l"/>
                <a:tab pos="6805613" algn="ctr"/>
              </a:tabLst>
            </a:pPr>
            <a:r>
              <a:rPr lang="en-US">
                <a:latin typeface="Arial" charset="0"/>
              </a:rPr>
              <a:t>MacHack	Transposition tables	1967</a:t>
            </a:r>
          </a:p>
          <a:p>
            <a:pPr marL="0" indent="0">
              <a:tabLst>
                <a:tab pos="3201988" algn="l"/>
                <a:tab pos="6805613" algn="ctr"/>
              </a:tabLst>
            </a:pPr>
            <a:r>
              <a:rPr lang="en-US">
                <a:latin typeface="Arial" charset="0"/>
              </a:rPr>
              <a:t>Chess 3.0+	Iterative-deepening	1975</a:t>
            </a:r>
          </a:p>
          <a:p>
            <a:pPr marL="0" indent="0">
              <a:tabLst>
                <a:tab pos="3201988" algn="l"/>
                <a:tab pos="6805613" algn="ctr"/>
              </a:tabLst>
            </a:pPr>
            <a:r>
              <a:rPr lang="en-US">
                <a:latin typeface="Arial" charset="0"/>
              </a:rPr>
              <a:t>Belle	Special hardware	1978</a:t>
            </a:r>
          </a:p>
          <a:p>
            <a:pPr marL="0" indent="0">
              <a:tabLst>
                <a:tab pos="3201988" algn="l"/>
                <a:tab pos="6805613" algn="ctr"/>
              </a:tabLst>
            </a:pPr>
            <a:r>
              <a:rPr lang="en-US">
                <a:latin typeface="Arial" charset="0"/>
              </a:rPr>
              <a:t>Cray Blitz	Parallel search	1983</a:t>
            </a:r>
          </a:p>
          <a:p>
            <a:pPr marL="0" indent="0">
              <a:tabLst>
                <a:tab pos="3201988" algn="l"/>
                <a:tab pos="6805613" algn="ctr"/>
              </a:tabLst>
            </a:pPr>
            <a:r>
              <a:rPr lang="en-US">
                <a:latin typeface="Arial" charset="0"/>
              </a:rPr>
              <a:t>Hitech	Parallel evaluation	1985</a:t>
            </a:r>
          </a:p>
          <a:p>
            <a:pPr marL="0" indent="0">
              <a:tabLst>
                <a:tab pos="3201988" algn="l"/>
                <a:tab pos="6805613" algn="ctr"/>
              </a:tabLst>
            </a:pPr>
            <a:r>
              <a:rPr lang="en-US">
                <a:solidFill>
                  <a:schemeClr val="hlink"/>
                </a:solidFill>
                <a:latin typeface="Arial" charset="0"/>
              </a:rPr>
              <a:t>Deep Blue	ALL OF THE ABOVE	1997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Evaluation Functions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/>
            <a:r>
              <a:rPr lang="en-US">
                <a:latin typeface="Arial" charset="0"/>
              </a:rPr>
              <a:t>Primary way knowledge of chess is encoded</a:t>
            </a:r>
          </a:p>
          <a:p>
            <a:pPr lvl="1"/>
            <a:r>
              <a:rPr lang="en-US">
                <a:solidFill>
                  <a:schemeClr val="hlink"/>
                </a:solidFill>
                <a:latin typeface="Arial" charset="0"/>
              </a:rPr>
              <a:t>material</a:t>
            </a:r>
            <a:endParaRPr lang="en-US">
              <a:latin typeface="Arial" charset="0"/>
            </a:endParaRPr>
          </a:p>
          <a:p>
            <a:pPr lvl="1"/>
            <a:r>
              <a:rPr lang="en-US">
                <a:solidFill>
                  <a:schemeClr val="hlink"/>
                </a:solidFill>
                <a:latin typeface="Arial" charset="0"/>
              </a:rPr>
              <a:t>position</a:t>
            </a:r>
            <a:endParaRPr lang="en-US">
              <a:latin typeface="Arial" charset="0"/>
            </a:endParaRPr>
          </a:p>
          <a:p>
            <a:pPr lvl="2"/>
            <a:r>
              <a:rPr lang="en-US">
                <a:latin typeface="Arial" charset="0"/>
              </a:rPr>
              <a:t>doubled pawns</a:t>
            </a:r>
          </a:p>
          <a:p>
            <a:pPr lvl="2"/>
            <a:r>
              <a:rPr lang="en-US">
                <a:latin typeface="Arial" charset="0"/>
              </a:rPr>
              <a:t>how constrained position is</a:t>
            </a:r>
          </a:p>
          <a:p>
            <a:pPr marL="0" indent="0"/>
            <a:r>
              <a:rPr lang="en-US">
                <a:latin typeface="Arial" charset="0"/>
              </a:rPr>
              <a:t>Must execute quickly - constant time</a:t>
            </a:r>
          </a:p>
          <a:p>
            <a:pPr lvl="1"/>
            <a:r>
              <a:rPr lang="en-US">
                <a:solidFill>
                  <a:schemeClr val="hlink"/>
                </a:solidFill>
                <a:latin typeface="Arial" charset="0"/>
              </a:rPr>
              <a:t>parallel evaluation</a:t>
            </a:r>
            <a:r>
              <a:rPr lang="en-US">
                <a:latin typeface="Arial" charset="0"/>
              </a:rPr>
              <a:t>: allows more complex functions</a:t>
            </a:r>
          </a:p>
          <a:p>
            <a:pPr lvl="2"/>
            <a:r>
              <a:rPr lang="en-US">
                <a:latin typeface="Arial" charset="0"/>
              </a:rPr>
              <a:t>tactics:  patterns to recognitize weak positions</a:t>
            </a:r>
          </a:p>
          <a:p>
            <a:pPr lvl="2"/>
            <a:r>
              <a:rPr lang="en-US">
                <a:latin typeface="Arial" charset="0"/>
              </a:rPr>
              <a:t>arbitrarily complicated domain knowledge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Learning better evaluation functions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6000" y="1371600"/>
            <a:ext cx="7289800" cy="5016500"/>
          </a:xfrm>
          <a:noFill/>
        </p:spPr>
        <p:txBody>
          <a:bodyPr/>
          <a:lstStyle/>
          <a:p>
            <a:pPr lvl="1"/>
            <a:r>
              <a:rPr lang="en-US">
                <a:latin typeface="Arial" charset="0"/>
              </a:rPr>
              <a:t>Deep Blue learns by </a:t>
            </a:r>
            <a:r>
              <a:rPr lang="en-US">
                <a:solidFill>
                  <a:schemeClr val="hlink"/>
                </a:solidFill>
                <a:latin typeface="Arial" charset="0"/>
              </a:rPr>
              <a:t>tuning weights</a:t>
            </a:r>
            <a:r>
              <a:rPr lang="en-US">
                <a:latin typeface="Arial" charset="0"/>
              </a:rPr>
              <a:t> in its board evaluation function</a:t>
            </a:r>
          </a:p>
          <a:p>
            <a:pPr lvl="2">
              <a:buFontTx/>
              <a:buNone/>
            </a:pPr>
            <a:endParaRPr lang="en-US">
              <a:latin typeface="Arial" charset="0"/>
            </a:endParaRPr>
          </a:p>
          <a:p>
            <a:pPr lvl="4"/>
            <a:r>
              <a:rPr lang="en-US" sz="2000">
                <a:solidFill>
                  <a:schemeClr val="hlink"/>
                </a:solidFill>
                <a:latin typeface="Arial" charset="0"/>
              </a:rPr>
              <a:t>f(p) = w</a:t>
            </a:r>
            <a:r>
              <a:rPr lang="en-US" sz="2000" baseline="-25000">
                <a:solidFill>
                  <a:schemeClr val="hlink"/>
                </a:solidFill>
                <a:latin typeface="Arial" charset="0"/>
              </a:rPr>
              <a:t>1</a:t>
            </a:r>
            <a:r>
              <a:rPr lang="en-US" sz="2000">
                <a:solidFill>
                  <a:schemeClr val="hlink"/>
                </a:solidFill>
                <a:latin typeface="Arial" charset="0"/>
              </a:rPr>
              <a:t>f</a:t>
            </a:r>
            <a:r>
              <a:rPr lang="en-US" sz="2000" baseline="-25000">
                <a:solidFill>
                  <a:schemeClr val="hlink"/>
                </a:solidFill>
                <a:latin typeface="Arial" charset="0"/>
              </a:rPr>
              <a:t>1</a:t>
            </a:r>
            <a:r>
              <a:rPr lang="en-US" sz="2000">
                <a:solidFill>
                  <a:schemeClr val="hlink"/>
                </a:solidFill>
                <a:latin typeface="Arial" charset="0"/>
              </a:rPr>
              <a:t>(p) + w</a:t>
            </a:r>
            <a:r>
              <a:rPr lang="en-US" sz="2000" baseline="-25000">
                <a:solidFill>
                  <a:schemeClr val="hlink"/>
                </a:solidFill>
                <a:latin typeface="Arial" charset="0"/>
              </a:rPr>
              <a:t>2</a:t>
            </a:r>
            <a:r>
              <a:rPr lang="en-US" sz="2000">
                <a:solidFill>
                  <a:schemeClr val="hlink"/>
                </a:solidFill>
                <a:latin typeface="Arial" charset="0"/>
              </a:rPr>
              <a:t>f</a:t>
            </a:r>
            <a:r>
              <a:rPr lang="en-US" sz="2000" baseline="-25000">
                <a:solidFill>
                  <a:schemeClr val="hlink"/>
                </a:solidFill>
                <a:latin typeface="Arial" charset="0"/>
              </a:rPr>
              <a:t>2</a:t>
            </a:r>
            <a:r>
              <a:rPr lang="en-US" sz="2000">
                <a:solidFill>
                  <a:schemeClr val="hlink"/>
                </a:solidFill>
                <a:latin typeface="Arial" charset="0"/>
              </a:rPr>
              <a:t>(p) + ... + w</a:t>
            </a:r>
            <a:r>
              <a:rPr lang="en-US" sz="2000" baseline="-25000">
                <a:solidFill>
                  <a:schemeClr val="hlink"/>
                </a:solidFill>
                <a:latin typeface="Arial" charset="0"/>
              </a:rPr>
              <a:t>n</a:t>
            </a:r>
            <a:r>
              <a:rPr lang="en-US" sz="2000">
                <a:solidFill>
                  <a:schemeClr val="hlink"/>
                </a:solidFill>
                <a:latin typeface="Arial" charset="0"/>
              </a:rPr>
              <a:t>f</a:t>
            </a:r>
            <a:r>
              <a:rPr lang="en-US" sz="2000" baseline="-25000">
                <a:solidFill>
                  <a:schemeClr val="hlink"/>
                </a:solidFill>
                <a:latin typeface="Arial" charset="0"/>
              </a:rPr>
              <a:t>n</a:t>
            </a:r>
            <a:r>
              <a:rPr lang="en-US" sz="2000">
                <a:solidFill>
                  <a:schemeClr val="hlink"/>
                </a:solidFill>
                <a:latin typeface="Arial" charset="0"/>
              </a:rPr>
              <a:t>(p)</a:t>
            </a:r>
          </a:p>
          <a:p>
            <a:pPr lvl="1">
              <a:buFontTx/>
              <a:buNone/>
            </a:pPr>
            <a:endParaRPr lang="en-US">
              <a:latin typeface="Arial" charset="0"/>
            </a:endParaRPr>
          </a:p>
          <a:p>
            <a:pPr lvl="1"/>
            <a:r>
              <a:rPr lang="en-US">
                <a:latin typeface="Arial" charset="0"/>
              </a:rPr>
              <a:t>Tune weights to find </a:t>
            </a:r>
            <a:r>
              <a:rPr lang="en-US">
                <a:solidFill>
                  <a:schemeClr val="hlink"/>
                </a:solidFill>
                <a:latin typeface="Arial" charset="0"/>
              </a:rPr>
              <a:t>best least-squares fit</a:t>
            </a:r>
            <a:r>
              <a:rPr lang="en-US">
                <a:latin typeface="Arial" charset="0"/>
              </a:rPr>
              <a:t> with respect to moves actually choosen by grandmasters in 1000+ games.</a:t>
            </a:r>
          </a:p>
          <a:p>
            <a:pPr lvl="1"/>
            <a:r>
              <a:rPr lang="en-US">
                <a:solidFill>
                  <a:schemeClr val="accent2"/>
                </a:solidFill>
                <a:latin typeface="Arial" charset="0"/>
              </a:rPr>
              <a:t>The key difference between 1996 and 1997 match!</a:t>
            </a:r>
            <a:r>
              <a:rPr lang="en-US">
                <a:latin typeface="Arial" charset="0"/>
              </a:rPr>
              <a:t> </a:t>
            </a:r>
          </a:p>
          <a:p>
            <a:pPr lvl="1"/>
            <a:r>
              <a:rPr lang="en-US">
                <a:latin typeface="Arial" charset="0"/>
              </a:rPr>
              <a:t>Note that Kasparov also trained on</a:t>
            </a:r>
          </a:p>
          <a:p>
            <a:pPr lvl="1">
              <a:buFontTx/>
              <a:buNone/>
            </a:pPr>
            <a:r>
              <a:rPr lang="en-US">
                <a:latin typeface="Arial" charset="0"/>
              </a:rPr>
              <a:t>       </a:t>
            </a:r>
            <a:r>
              <a:rPr lang="ja-JP" altLang="en-US">
                <a:latin typeface="Arial" charset="0"/>
              </a:rPr>
              <a:t>“</a:t>
            </a:r>
            <a:r>
              <a:rPr lang="en-US" altLang="ja-JP">
                <a:latin typeface="Arial" charset="0"/>
              </a:rPr>
              <a:t>computer chess</a:t>
            </a:r>
            <a:r>
              <a:rPr lang="ja-JP" altLang="en-US">
                <a:latin typeface="Arial" charset="0"/>
              </a:rPr>
              <a:t>”</a:t>
            </a:r>
            <a:r>
              <a:rPr lang="en-US" altLang="ja-JP">
                <a:latin typeface="Arial" charset="0"/>
              </a:rPr>
              <a:t> play.</a:t>
            </a:r>
          </a:p>
          <a:p>
            <a:pPr lvl="1">
              <a:buFontTx/>
              <a:buNone/>
            </a:pPr>
            <a:r>
              <a:rPr lang="en-US" i="1">
                <a:solidFill>
                  <a:srgbClr val="FF0000"/>
                </a:solidFill>
                <a:latin typeface="Arial" charset="0"/>
              </a:rPr>
              <a:t>Open question: Do we even need search?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Transposition Tables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/>
            <a:r>
              <a:rPr lang="en-US">
                <a:latin typeface="Arial" charset="0"/>
              </a:rPr>
              <a:t>Introduced by Greenblat's Mac Hack (1966)</a:t>
            </a:r>
          </a:p>
          <a:p>
            <a:pPr marL="0" indent="0"/>
            <a:r>
              <a:rPr lang="en-US">
                <a:latin typeface="Arial" charset="0"/>
              </a:rPr>
              <a:t>Basic idea: </a:t>
            </a:r>
            <a:r>
              <a:rPr lang="en-US">
                <a:solidFill>
                  <a:schemeClr val="hlink"/>
                </a:solidFill>
                <a:latin typeface="Arial" charset="0"/>
              </a:rPr>
              <a:t>cacheing</a:t>
            </a:r>
            <a:endParaRPr lang="en-US">
              <a:latin typeface="Arial" charset="0"/>
            </a:endParaRPr>
          </a:p>
          <a:p>
            <a:pPr lvl="1"/>
            <a:r>
              <a:rPr lang="en-US">
                <a:latin typeface="Arial" charset="0"/>
              </a:rPr>
              <a:t>once a board  is evaluated, save in a hash table, avoid re-evaluating.</a:t>
            </a:r>
          </a:p>
          <a:p>
            <a:pPr lvl="1"/>
            <a:r>
              <a:rPr lang="en-US">
                <a:latin typeface="Arial" charset="0"/>
              </a:rPr>
              <a:t>called </a:t>
            </a:r>
            <a:r>
              <a:rPr lang="ja-JP" altLang="en-US">
                <a:latin typeface="Arial" charset="0"/>
              </a:rPr>
              <a:t>“</a:t>
            </a:r>
            <a:r>
              <a:rPr lang="en-US" altLang="ja-JP">
                <a:latin typeface="Arial" charset="0"/>
              </a:rPr>
              <a:t>transposition</a:t>
            </a:r>
            <a:r>
              <a:rPr lang="ja-JP" altLang="en-US">
                <a:latin typeface="Arial" charset="0"/>
              </a:rPr>
              <a:t>”</a:t>
            </a:r>
            <a:r>
              <a:rPr lang="en-US" altLang="ja-JP">
                <a:latin typeface="Arial" charset="0"/>
              </a:rPr>
              <a:t> tables, because different </a:t>
            </a:r>
            <a:r>
              <a:rPr lang="en-US" altLang="ja-JP">
                <a:solidFill>
                  <a:schemeClr val="hlink"/>
                </a:solidFill>
                <a:latin typeface="Arial" charset="0"/>
              </a:rPr>
              <a:t>orderings</a:t>
            </a:r>
            <a:r>
              <a:rPr lang="en-US" altLang="ja-JP">
                <a:latin typeface="Arial" charset="0"/>
              </a:rPr>
              <a:t> (transpositions) of the same set of moves can lead to the same board.</a:t>
            </a:r>
            <a:endParaRPr lang="en-US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Transposition Tables as Learning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/>
            <a:r>
              <a:rPr lang="en-US">
                <a:latin typeface="Arial" charset="0"/>
              </a:rPr>
              <a:t>Is a form of root learning (memorization).</a:t>
            </a:r>
          </a:p>
          <a:p>
            <a:pPr marL="0" indent="0"/>
            <a:endParaRPr lang="en-US">
              <a:latin typeface="Arial" charset="0"/>
            </a:endParaRPr>
          </a:p>
          <a:p>
            <a:pPr lvl="1"/>
            <a:r>
              <a:rPr lang="en-US">
                <a:latin typeface="Arial" charset="0"/>
              </a:rPr>
              <a:t>positions </a:t>
            </a:r>
            <a:r>
              <a:rPr lang="en-US">
                <a:solidFill>
                  <a:schemeClr val="hlink"/>
                </a:solidFill>
                <a:latin typeface="Arial" charset="0"/>
              </a:rPr>
              <a:t>generalize</a:t>
            </a:r>
            <a:r>
              <a:rPr lang="en-US">
                <a:latin typeface="Arial" charset="0"/>
              </a:rPr>
              <a:t> sequences of moves</a:t>
            </a:r>
          </a:p>
          <a:p>
            <a:pPr lvl="1"/>
            <a:r>
              <a:rPr lang="en-US">
                <a:latin typeface="Arial" charset="0"/>
              </a:rPr>
              <a:t>learning on-the-fly </a:t>
            </a:r>
          </a:p>
          <a:p>
            <a:pPr lvl="1"/>
            <a:r>
              <a:rPr lang="en-US">
                <a:latin typeface="Arial" charset="0"/>
              </a:rPr>
              <a:t>don't repeat blunders: </a:t>
            </a:r>
            <a:r>
              <a:rPr lang="en-US">
                <a:solidFill>
                  <a:schemeClr val="hlink"/>
                </a:solidFill>
                <a:latin typeface="Arial" charset="0"/>
              </a:rPr>
              <a:t>can't beat the computer twice in a row using same moves!</a:t>
            </a:r>
          </a:p>
          <a:p>
            <a:pPr marL="0" indent="0"/>
            <a:endParaRPr lang="en-US">
              <a:latin typeface="Arial" charset="0"/>
            </a:endParaRPr>
          </a:p>
          <a:p>
            <a:pPr marL="0" indent="0"/>
            <a:r>
              <a:rPr lang="en-US">
                <a:latin typeface="Arial" charset="0"/>
              </a:rPr>
              <a:t>Deep Blue --- </a:t>
            </a:r>
            <a:r>
              <a:rPr lang="en-US">
                <a:solidFill>
                  <a:schemeClr val="hlink"/>
                </a:solidFill>
                <a:latin typeface="Arial" charset="0"/>
              </a:rPr>
              <a:t>huge transposition tables</a:t>
            </a:r>
            <a:r>
              <a:rPr lang="en-US">
                <a:latin typeface="Arial" charset="0"/>
              </a:rPr>
              <a:t> (100,000,000+), must be carefully managed.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Special-Purpose and Parallel Hardware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/>
            <a:r>
              <a:rPr lang="en-US">
                <a:latin typeface="Arial" charset="0"/>
              </a:rPr>
              <a:t>Belle (Thompson 1978)</a:t>
            </a:r>
          </a:p>
          <a:p>
            <a:pPr marL="0" indent="0"/>
            <a:r>
              <a:rPr lang="en-US">
                <a:latin typeface="Arial" charset="0"/>
              </a:rPr>
              <a:t>Cray Blitz (1993)</a:t>
            </a:r>
          </a:p>
          <a:p>
            <a:pPr marL="0" indent="0"/>
            <a:r>
              <a:rPr lang="en-US">
                <a:latin typeface="Arial" charset="0"/>
              </a:rPr>
              <a:t>Hitech (1985)</a:t>
            </a:r>
          </a:p>
          <a:p>
            <a:pPr marL="0" indent="0"/>
            <a:r>
              <a:rPr lang="en-US">
                <a:latin typeface="Arial" charset="0"/>
              </a:rPr>
              <a:t>Deep Blue (1987-1996)</a:t>
            </a:r>
          </a:p>
          <a:p>
            <a:pPr lvl="1"/>
            <a:r>
              <a:rPr lang="en-US">
                <a:latin typeface="Arial" charset="0"/>
              </a:rPr>
              <a:t>Parallel evaluation: allows more complicated evaluation functions</a:t>
            </a:r>
          </a:p>
          <a:p>
            <a:pPr lvl="1"/>
            <a:r>
              <a:rPr lang="en-US">
                <a:solidFill>
                  <a:schemeClr val="hlink"/>
                </a:solidFill>
                <a:latin typeface="Arial" charset="0"/>
              </a:rPr>
              <a:t>Hardest part: coordinating parallel search</a:t>
            </a:r>
          </a:p>
          <a:p>
            <a:pPr lvl="1"/>
            <a:r>
              <a:rPr lang="en-US">
                <a:solidFill>
                  <a:schemeClr val="hlink"/>
                </a:solidFill>
                <a:latin typeface="Arial" charset="0"/>
              </a:rPr>
              <a:t>Deep Blue never quite plays the same game, because of </a:t>
            </a:r>
            <a:r>
              <a:rPr lang="ja-JP" altLang="en-US">
                <a:solidFill>
                  <a:schemeClr val="hlink"/>
                </a:solidFill>
                <a:latin typeface="Arial" charset="0"/>
              </a:rPr>
              <a:t>“</a:t>
            </a:r>
            <a:r>
              <a:rPr lang="en-US" altLang="ja-JP">
                <a:solidFill>
                  <a:schemeClr val="hlink"/>
                </a:solidFill>
                <a:latin typeface="Arial" charset="0"/>
              </a:rPr>
              <a:t>noise</a:t>
            </a:r>
            <a:r>
              <a:rPr lang="ja-JP" altLang="en-US">
                <a:solidFill>
                  <a:schemeClr val="hlink"/>
                </a:solidFill>
                <a:latin typeface="Arial" charset="0"/>
              </a:rPr>
              <a:t>”</a:t>
            </a:r>
            <a:r>
              <a:rPr lang="en-US" altLang="ja-JP">
                <a:solidFill>
                  <a:schemeClr val="hlink"/>
                </a:solidFill>
                <a:latin typeface="Arial" charset="0"/>
              </a:rPr>
              <a:t> in its hardware!</a:t>
            </a:r>
            <a:endParaRPr lang="en-US">
              <a:solidFill>
                <a:schemeClr val="hlink"/>
              </a:solidFill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Deep Blue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/>
            <a:r>
              <a:rPr lang="en-US">
                <a:solidFill>
                  <a:schemeClr val="hlink"/>
                </a:solidFill>
                <a:latin typeface="Arial" charset="0"/>
              </a:rPr>
              <a:t>Hardware</a:t>
            </a:r>
            <a:endParaRPr lang="en-US">
              <a:latin typeface="Arial" charset="0"/>
            </a:endParaRPr>
          </a:p>
          <a:p>
            <a:pPr lvl="1"/>
            <a:r>
              <a:rPr lang="en-US">
                <a:latin typeface="Arial" charset="0"/>
              </a:rPr>
              <a:t>32 general processors</a:t>
            </a:r>
          </a:p>
          <a:p>
            <a:pPr lvl="1"/>
            <a:r>
              <a:rPr lang="en-US">
                <a:latin typeface="Arial" charset="0"/>
              </a:rPr>
              <a:t>220 VSLI chess chips</a:t>
            </a:r>
          </a:p>
          <a:p>
            <a:pPr marL="0" indent="0"/>
            <a:r>
              <a:rPr lang="en-US">
                <a:latin typeface="Arial" charset="0"/>
              </a:rPr>
              <a:t>Overall: </a:t>
            </a:r>
            <a:r>
              <a:rPr lang="en-US">
                <a:solidFill>
                  <a:schemeClr val="hlink"/>
                </a:solidFill>
                <a:latin typeface="Arial" charset="0"/>
              </a:rPr>
              <a:t>200,000,000 positions per second</a:t>
            </a:r>
            <a:endParaRPr lang="en-US">
              <a:latin typeface="Arial" charset="0"/>
            </a:endParaRPr>
          </a:p>
          <a:p>
            <a:pPr lvl="1"/>
            <a:r>
              <a:rPr lang="en-US">
                <a:solidFill>
                  <a:schemeClr val="hlink"/>
                </a:solidFill>
                <a:latin typeface="Arial" charset="0"/>
              </a:rPr>
              <a:t>5 minutes = depth 14</a:t>
            </a:r>
            <a:endParaRPr lang="en-US">
              <a:latin typeface="Arial" charset="0"/>
            </a:endParaRPr>
          </a:p>
          <a:p>
            <a:pPr marL="0" indent="0"/>
            <a:r>
              <a:rPr lang="en-US">
                <a:latin typeface="Arial" charset="0"/>
              </a:rPr>
              <a:t>Selective extensions - search deeper at unstable positions</a:t>
            </a:r>
          </a:p>
          <a:p>
            <a:pPr lvl="1"/>
            <a:r>
              <a:rPr lang="en-US">
                <a:latin typeface="Arial" charset="0"/>
              </a:rPr>
              <a:t>down to depth 25 !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Evolution of Deep Blue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/>
            <a:r>
              <a:rPr lang="en-US">
                <a:solidFill>
                  <a:schemeClr val="hlink"/>
                </a:solidFill>
                <a:latin typeface="Arial" charset="0"/>
              </a:rPr>
              <a:t>From 1987 to 1996</a:t>
            </a:r>
          </a:p>
          <a:p>
            <a:pPr lvl="1"/>
            <a:r>
              <a:rPr lang="en-US">
                <a:latin typeface="Arial" charset="0"/>
              </a:rPr>
              <a:t>faster chess processors</a:t>
            </a:r>
          </a:p>
          <a:p>
            <a:pPr lvl="1"/>
            <a:r>
              <a:rPr lang="en-US">
                <a:latin typeface="Arial" charset="0"/>
              </a:rPr>
              <a:t>port to IBM base machine from Sun</a:t>
            </a:r>
          </a:p>
          <a:p>
            <a:pPr lvl="2"/>
            <a:r>
              <a:rPr lang="en-US">
                <a:latin typeface="Arial" charset="0"/>
              </a:rPr>
              <a:t>Deep Blue</a:t>
            </a:r>
            <a:r>
              <a:rPr lang="ja-JP" altLang="en-US">
                <a:latin typeface="Arial" charset="0"/>
              </a:rPr>
              <a:t>’</a:t>
            </a:r>
            <a:r>
              <a:rPr lang="en-US" altLang="ja-JP">
                <a:latin typeface="Arial" charset="0"/>
              </a:rPr>
              <a:t>s non-Chess hardware is actually quite slow, in integer performance!</a:t>
            </a:r>
          </a:p>
          <a:p>
            <a:pPr lvl="1"/>
            <a:r>
              <a:rPr lang="en-US">
                <a:latin typeface="Arial" charset="0"/>
              </a:rPr>
              <a:t>bigger opening and endgame books</a:t>
            </a:r>
          </a:p>
          <a:p>
            <a:pPr lvl="1"/>
            <a:r>
              <a:rPr lang="en-US">
                <a:latin typeface="Arial" charset="0"/>
              </a:rPr>
              <a:t>1996 differed little from 1997 - fixed bugs and tuned evaluation function!</a:t>
            </a:r>
          </a:p>
          <a:p>
            <a:pPr lvl="2"/>
            <a:r>
              <a:rPr lang="en-US">
                <a:solidFill>
                  <a:schemeClr val="hlink"/>
                </a:solidFill>
                <a:latin typeface="Arial" charset="0"/>
              </a:rPr>
              <a:t>After its loss in 1996, people underestimated its strength!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ea typeface="+mj-ea"/>
              <a:cs typeface="+mj-cs"/>
            </a:endParaRPr>
          </a:p>
        </p:txBody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6000" y="1841500"/>
            <a:ext cx="7289800" cy="4406900"/>
          </a:xfrm>
        </p:spPr>
        <p:txBody>
          <a:bodyPr/>
          <a:lstStyle/>
          <a:p>
            <a:pPr marL="0" indent="0"/>
            <a:endParaRPr lang="en-US">
              <a:latin typeface="Arial" charset="0"/>
            </a:endParaRPr>
          </a:p>
        </p:txBody>
      </p:sp>
      <p:pic>
        <p:nvPicPr>
          <p:cNvPr id="57347" name="Picture 4" descr="Page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85800"/>
            <a:ext cx="5791200" cy="493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295400"/>
            <a:ext cx="7696200" cy="4724400"/>
          </a:xfrm>
          <a:noFill/>
        </p:spPr>
        <p:txBody>
          <a:bodyPr/>
          <a:lstStyle/>
          <a:p>
            <a:pPr marL="0" indent="0"/>
            <a:r>
              <a:rPr lang="en-US">
                <a:solidFill>
                  <a:schemeClr val="hlink"/>
                </a:solidFill>
                <a:latin typeface="Arial" charset="0"/>
              </a:rPr>
              <a:t>philosophy</a:t>
            </a:r>
          </a:p>
          <a:p>
            <a:pPr marL="0" indent="0"/>
            <a:r>
              <a:rPr lang="en-US" sz="2000">
                <a:solidFill>
                  <a:schemeClr val="hlink"/>
                </a:solidFill>
                <a:latin typeface="Arial" charset="0"/>
              </a:rPr>
              <a:t> </a:t>
            </a:r>
            <a:r>
              <a:rPr lang="en-US" sz="2000">
                <a:latin typeface="Arial" charset="0"/>
              </a:rPr>
              <a:t>e.g., foundational issues (can a machine think?), issues of</a:t>
            </a:r>
          </a:p>
          <a:p>
            <a:pPr marL="0" indent="0"/>
            <a:r>
              <a:rPr lang="en-US" sz="2000">
                <a:latin typeface="Arial" charset="0"/>
              </a:rPr>
              <a:t> knowledge and believe, mutual knowledge</a:t>
            </a:r>
            <a:r>
              <a:rPr lang="en-US" sz="2000">
                <a:solidFill>
                  <a:srgbClr val="00279F"/>
                </a:solidFill>
                <a:latin typeface="Arial" charset="0"/>
              </a:rPr>
              <a:t> </a:t>
            </a:r>
          </a:p>
          <a:p>
            <a:pPr marL="0" indent="0"/>
            <a:r>
              <a:rPr lang="en-US">
                <a:solidFill>
                  <a:schemeClr val="hlink"/>
                </a:solidFill>
                <a:latin typeface="Arial" charset="0"/>
              </a:rPr>
              <a:t>psychology and cognitive science</a:t>
            </a:r>
          </a:p>
          <a:p>
            <a:pPr marL="0" indent="0"/>
            <a:r>
              <a:rPr lang="en-US" sz="2000">
                <a:solidFill>
                  <a:schemeClr val="hlink"/>
                </a:solidFill>
                <a:latin typeface="Arial" charset="0"/>
              </a:rPr>
              <a:t> </a:t>
            </a:r>
            <a:r>
              <a:rPr lang="en-US" sz="2000">
                <a:latin typeface="Arial" charset="0"/>
              </a:rPr>
              <a:t>e.g., problem solving skills</a:t>
            </a:r>
          </a:p>
          <a:p>
            <a:pPr marL="0" indent="0"/>
            <a:r>
              <a:rPr lang="en-US">
                <a:solidFill>
                  <a:schemeClr val="hlink"/>
                </a:solidFill>
                <a:latin typeface="Arial" charset="0"/>
              </a:rPr>
              <a:t>computer science and engineering</a:t>
            </a:r>
          </a:p>
          <a:p>
            <a:pPr marL="0" indent="0"/>
            <a:r>
              <a:rPr lang="en-US" sz="2000">
                <a:solidFill>
                  <a:schemeClr val="hlink"/>
                </a:solidFill>
                <a:latin typeface="Arial" charset="0"/>
              </a:rPr>
              <a:t> </a:t>
            </a:r>
            <a:r>
              <a:rPr lang="en-US" sz="2000">
                <a:latin typeface="Arial" charset="0"/>
              </a:rPr>
              <a:t>e.g., complexity theory, algorithms, logic and inference,</a:t>
            </a:r>
          </a:p>
          <a:p>
            <a:pPr marL="0" indent="0"/>
            <a:r>
              <a:rPr lang="en-US" sz="2000">
                <a:latin typeface="Arial" charset="0"/>
              </a:rPr>
              <a:t> programming languages, and system building.</a:t>
            </a:r>
          </a:p>
          <a:p>
            <a:pPr marL="0" indent="0"/>
            <a:r>
              <a:rPr lang="en-US">
                <a:solidFill>
                  <a:schemeClr val="hlink"/>
                </a:solidFill>
                <a:latin typeface="Arial" charset="0"/>
              </a:rPr>
              <a:t>mathematics and physics</a:t>
            </a:r>
          </a:p>
          <a:p>
            <a:pPr marL="0" indent="0"/>
            <a:r>
              <a:rPr lang="en-US" sz="2000">
                <a:solidFill>
                  <a:schemeClr val="hlink"/>
                </a:solidFill>
                <a:latin typeface="Arial" charset="0"/>
              </a:rPr>
              <a:t> </a:t>
            </a:r>
            <a:r>
              <a:rPr lang="en-US" sz="2000">
                <a:latin typeface="Arial" charset="0"/>
              </a:rPr>
              <a:t>e.g., statistical modeling, continuous mathematics, Markov</a:t>
            </a:r>
          </a:p>
          <a:p>
            <a:pPr marL="0" indent="0"/>
            <a:r>
              <a:rPr lang="en-US" sz="2000">
                <a:latin typeface="Arial" charset="0"/>
              </a:rPr>
              <a:t> models, statistical physics, and complex systems.</a:t>
            </a:r>
            <a:endParaRPr lang="en-US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Tactics into Strategy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/>
            <a:r>
              <a:rPr lang="en-US">
                <a:latin typeface="Arial" charset="0"/>
              </a:rPr>
              <a:t>As Deep Blue goes deeper and deeper into a position, it displays elements of </a:t>
            </a:r>
            <a:r>
              <a:rPr lang="en-US">
                <a:solidFill>
                  <a:schemeClr val="accent2"/>
                </a:solidFill>
                <a:latin typeface="Arial" charset="0"/>
              </a:rPr>
              <a:t>strategic understanding</a:t>
            </a:r>
            <a:r>
              <a:rPr lang="en-US">
                <a:latin typeface="Arial" charset="0"/>
              </a:rPr>
              <a:t>. Somewhere out there mere </a:t>
            </a:r>
            <a:r>
              <a:rPr lang="en-US">
                <a:solidFill>
                  <a:schemeClr val="accent2"/>
                </a:solidFill>
                <a:latin typeface="Arial" charset="0"/>
              </a:rPr>
              <a:t>tactics translate into strategy</a:t>
            </a:r>
            <a:r>
              <a:rPr lang="en-US">
                <a:latin typeface="Arial" charset="0"/>
              </a:rPr>
              <a:t>.  This is the closet thing I've ever seen to computer intelligence. It's a very weird form of intelligence, but you can feel it. It feels like thinking.</a:t>
            </a:r>
          </a:p>
          <a:p>
            <a:pPr lvl="1"/>
            <a:r>
              <a:rPr lang="en-US" sz="1800">
                <a:solidFill>
                  <a:schemeClr val="hlink"/>
                </a:solidFill>
                <a:latin typeface="Arial" charset="0"/>
              </a:rPr>
              <a:t>Frederick Friedel (grandmaster), Newsday, May 9, 1997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ea typeface="+mj-ea"/>
              <a:cs typeface="+mj-cs"/>
            </a:endParaRP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One criticism of chess --- it</a:t>
            </a:r>
            <a:r>
              <a:rPr lang="ja-JP" altLang="en-US">
                <a:latin typeface="Arial" charset="0"/>
              </a:rPr>
              <a:t>’</a:t>
            </a:r>
            <a:r>
              <a:rPr lang="en-US" altLang="ja-JP">
                <a:latin typeface="Arial" charset="0"/>
              </a:rPr>
              <a:t>s complete</a:t>
            </a:r>
          </a:p>
          <a:p>
            <a:r>
              <a:rPr lang="en-US">
                <a:latin typeface="Arial" charset="0"/>
              </a:rPr>
              <a:t>Information game, in a very well-defined</a:t>
            </a:r>
          </a:p>
          <a:p>
            <a:r>
              <a:rPr lang="en-US">
                <a:latin typeface="Arial" charset="0"/>
              </a:rPr>
              <a:t>world…</a:t>
            </a:r>
          </a:p>
          <a:p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Not hard to extend!</a:t>
            </a:r>
          </a:p>
        </p:txBody>
      </p:sp>
      <p:sp>
        <p:nvSpPr>
          <p:cNvPr id="59395" name="Text Box 4"/>
          <p:cNvSpPr txBox="1">
            <a:spLocks noChangeArrowheads="1"/>
          </p:cNvSpPr>
          <p:nvPr/>
        </p:nvSpPr>
        <p:spPr bwMode="auto">
          <a:xfrm>
            <a:off x="1203325" y="43068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13669" name="Text Box 5"/>
          <p:cNvSpPr txBox="1">
            <a:spLocks noChangeArrowheads="1"/>
          </p:cNvSpPr>
          <p:nvPr/>
        </p:nvSpPr>
        <p:spPr bwMode="auto">
          <a:xfrm>
            <a:off x="4572000" y="3581400"/>
            <a:ext cx="165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u="none">
                <a:solidFill>
                  <a:schemeClr val="hlink"/>
                </a:solidFill>
              </a:rPr>
              <a:t>Kriegspiel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371600"/>
            <a:ext cx="564832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60418" name="TextBox 2"/>
          <p:cNvSpPr txBox="1">
            <a:spLocks noChangeArrowheads="1"/>
          </p:cNvSpPr>
          <p:nvPr/>
        </p:nvSpPr>
        <p:spPr bwMode="auto">
          <a:xfrm>
            <a:off x="2743200" y="152400"/>
            <a:ext cx="6426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u="none"/>
              <a:t>Let</a:t>
            </a:r>
            <a:r>
              <a:rPr lang="ja-JP" altLang="en-US" u="none"/>
              <a:t>’</a:t>
            </a:r>
            <a:r>
              <a:rPr lang="en-US" altLang="ja-JP" u="none"/>
              <a:t>s make things a bit more challenging…</a:t>
            </a:r>
          </a:p>
          <a:p>
            <a:r>
              <a:rPr lang="en-US" u="none">
                <a:solidFill>
                  <a:srgbClr val="FF0000"/>
                </a:solidFill>
              </a:rPr>
              <a:t>Kriegspiel --- you can</a:t>
            </a:r>
            <a:r>
              <a:rPr lang="ja-JP" altLang="en-US" u="none">
                <a:solidFill>
                  <a:srgbClr val="FF0000"/>
                </a:solidFill>
              </a:rPr>
              <a:t>’</a:t>
            </a:r>
            <a:r>
              <a:rPr lang="en-US" altLang="ja-JP" u="none">
                <a:solidFill>
                  <a:srgbClr val="FF0000"/>
                </a:solidFill>
              </a:rPr>
              <a:t>t see your opponent!</a:t>
            </a:r>
            <a:endParaRPr lang="en-US" u="none">
              <a:solidFill>
                <a:srgbClr val="FF0000"/>
              </a:solidFill>
            </a:endParaRP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04800" y="1905000"/>
            <a:ext cx="2209800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000" u="none"/>
              <a:t>Incomplete /</a:t>
            </a:r>
          </a:p>
          <a:p>
            <a:pPr algn="l"/>
            <a:r>
              <a:rPr lang="en-US" sz="2000" u="none"/>
              <a:t>uncertain information</a:t>
            </a:r>
          </a:p>
          <a:p>
            <a:pPr algn="l"/>
            <a:r>
              <a:rPr lang="en-US" sz="2000" u="none"/>
              <a:t>inherent in</a:t>
            </a:r>
          </a:p>
          <a:p>
            <a:pPr algn="l"/>
            <a:r>
              <a:rPr lang="en-US" sz="2000" u="none"/>
              <a:t>the game.</a:t>
            </a:r>
          </a:p>
          <a:p>
            <a:pPr algn="l"/>
            <a:endParaRPr lang="en-US" sz="2000" u="none"/>
          </a:p>
          <a:p>
            <a:pPr algn="l"/>
            <a:r>
              <a:rPr lang="en-US" sz="2000" u="none"/>
              <a:t>Use probabilistic</a:t>
            </a:r>
          </a:p>
          <a:p>
            <a:pPr algn="l"/>
            <a:r>
              <a:rPr lang="en-US" sz="2000" u="none"/>
              <a:t>reasoning techniques, e.g., </a:t>
            </a:r>
          </a:p>
          <a:p>
            <a:pPr algn="l"/>
            <a:r>
              <a:rPr lang="en-US" sz="2000" u="none"/>
              <a:t>Graphical models,  or Markov Logic.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ChangeArrowheads="1"/>
          </p:cNvSpPr>
          <p:nvPr/>
        </p:nvSpPr>
        <p:spPr bwMode="auto">
          <a:xfrm>
            <a:off x="914400" y="152400"/>
            <a:ext cx="7848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>
              <a:lnSpc>
                <a:spcPct val="90000"/>
              </a:lnSpc>
            </a:pPr>
            <a:r>
              <a:rPr lang="en-US" sz="3600" u="none">
                <a:solidFill>
                  <a:schemeClr val="hlink"/>
                </a:solidFill>
              </a:rPr>
              <a:t>Automated reasoning --- the path</a:t>
            </a:r>
          </a:p>
        </p:txBody>
      </p:sp>
      <p:pic>
        <p:nvPicPr>
          <p:cNvPr id="61442" name="Picture 3">
            <a:hlinkClick r:id="rId3" action="ppaction://hlinksldjump" highlightClick="1"/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4213" y="3503613"/>
            <a:ext cx="877887" cy="619125"/>
          </a:xfrm>
        </p:spPr>
      </p:pic>
      <p:pic>
        <p:nvPicPr>
          <p:cNvPr id="61443" name="Picture 4" descr="vlsi"/>
          <p:cNvPicPr>
            <a:picLocks noChangeAspect="1" noChangeArrowheads="1"/>
          </p:cNvPicPr>
          <p:nvPr/>
        </p:nvPicPr>
        <p:blipFill>
          <a:blip r:embed="rId5">
            <a:lum bright="24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2" t="4878" r="32457" b="47263"/>
          <a:stretch>
            <a:fillRect/>
          </a:stretch>
        </p:blipFill>
        <p:spPr bwMode="auto">
          <a:xfrm>
            <a:off x="5410200" y="2362200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Text Box 5"/>
          <p:cNvSpPr txBox="1">
            <a:spLocks noChangeArrowheads="1"/>
          </p:cNvSpPr>
          <p:nvPr/>
        </p:nvSpPr>
        <p:spPr bwMode="auto">
          <a:xfrm>
            <a:off x="3367088" y="5254625"/>
            <a:ext cx="522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u="none">
                <a:solidFill>
                  <a:schemeClr val="accent2"/>
                </a:solidFill>
              </a:rPr>
              <a:t>100</a:t>
            </a:r>
          </a:p>
          <a:p>
            <a:pPr eaLnBrk="1" hangingPunct="1"/>
            <a:r>
              <a:rPr lang="en-US" sz="1200" u="none">
                <a:solidFill>
                  <a:schemeClr val="tx1"/>
                </a:solidFill>
              </a:rPr>
              <a:t> 200 </a:t>
            </a:r>
          </a:p>
        </p:txBody>
      </p:sp>
      <p:sp>
        <p:nvSpPr>
          <p:cNvPr id="61445" name="Text Box 6"/>
          <p:cNvSpPr txBox="1">
            <a:spLocks noChangeArrowheads="1"/>
          </p:cNvSpPr>
          <p:nvPr/>
        </p:nvSpPr>
        <p:spPr bwMode="auto">
          <a:xfrm>
            <a:off x="4083050" y="4645025"/>
            <a:ext cx="50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u="none">
                <a:solidFill>
                  <a:schemeClr val="accent2"/>
                </a:solidFill>
              </a:rPr>
              <a:t>10K </a:t>
            </a:r>
          </a:p>
          <a:p>
            <a:pPr eaLnBrk="1" hangingPunct="1"/>
            <a:r>
              <a:rPr lang="en-US" sz="1200" u="none">
                <a:solidFill>
                  <a:schemeClr val="tx1"/>
                </a:solidFill>
              </a:rPr>
              <a:t>50K</a:t>
            </a:r>
          </a:p>
        </p:txBody>
      </p:sp>
      <p:sp>
        <p:nvSpPr>
          <p:cNvPr id="61446" name="Text Box 7"/>
          <p:cNvSpPr txBox="1">
            <a:spLocks noChangeArrowheads="1"/>
          </p:cNvSpPr>
          <p:nvPr/>
        </p:nvSpPr>
        <p:spPr bwMode="auto">
          <a:xfrm>
            <a:off x="7143750" y="1520825"/>
            <a:ext cx="395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u="none">
                <a:solidFill>
                  <a:schemeClr val="accent2"/>
                </a:solidFill>
              </a:rPr>
              <a:t>1M</a:t>
            </a:r>
          </a:p>
          <a:p>
            <a:pPr eaLnBrk="1" hangingPunct="1"/>
            <a:r>
              <a:rPr lang="en-US" sz="1200" u="none">
                <a:solidFill>
                  <a:schemeClr val="tx1"/>
                </a:solidFill>
              </a:rPr>
              <a:t>5M</a:t>
            </a:r>
          </a:p>
        </p:txBody>
      </p:sp>
      <p:sp>
        <p:nvSpPr>
          <p:cNvPr id="61447" name="Text Box 8"/>
          <p:cNvSpPr txBox="1">
            <a:spLocks noChangeArrowheads="1"/>
          </p:cNvSpPr>
          <p:nvPr/>
        </p:nvSpPr>
        <p:spPr bwMode="auto">
          <a:xfrm>
            <a:off x="57150" y="4949825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 b="0" u="none">
                <a:solidFill>
                  <a:schemeClr val="tx1"/>
                </a:solidFill>
              </a:rPr>
              <a:t>Seconds until heat death of sun</a:t>
            </a:r>
          </a:p>
        </p:txBody>
      </p:sp>
      <p:sp>
        <p:nvSpPr>
          <p:cNvPr id="61448" name="Line 9"/>
          <p:cNvSpPr>
            <a:spLocks noChangeShapeType="1"/>
          </p:cNvSpPr>
          <p:nvPr/>
        </p:nvSpPr>
        <p:spPr bwMode="auto">
          <a:xfrm>
            <a:off x="1114425" y="55594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9" name="Line 10"/>
          <p:cNvSpPr>
            <a:spLocks noChangeShapeType="1"/>
          </p:cNvSpPr>
          <p:nvPr/>
        </p:nvSpPr>
        <p:spPr bwMode="auto">
          <a:xfrm>
            <a:off x="1504950" y="5254625"/>
            <a:ext cx="260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50" name="Line 11"/>
          <p:cNvSpPr>
            <a:spLocks noChangeShapeType="1"/>
          </p:cNvSpPr>
          <p:nvPr/>
        </p:nvSpPr>
        <p:spPr bwMode="auto">
          <a:xfrm flipV="1">
            <a:off x="1504950" y="47974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1" name="Line 12"/>
          <p:cNvSpPr>
            <a:spLocks noChangeShapeType="1"/>
          </p:cNvSpPr>
          <p:nvPr/>
        </p:nvSpPr>
        <p:spPr bwMode="auto">
          <a:xfrm flipH="1">
            <a:off x="1047750" y="4797425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2" name="Text Box 13"/>
          <p:cNvSpPr txBox="1">
            <a:spLocks noChangeArrowheads="1"/>
          </p:cNvSpPr>
          <p:nvPr/>
        </p:nvSpPr>
        <p:spPr bwMode="auto">
          <a:xfrm>
            <a:off x="7050088" y="6265863"/>
            <a:ext cx="14843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0" u="none">
                <a:solidFill>
                  <a:schemeClr val="tx1"/>
                </a:solidFill>
              </a:rPr>
              <a:t>Rules (Constraints)</a:t>
            </a:r>
          </a:p>
        </p:txBody>
      </p:sp>
      <p:pic>
        <p:nvPicPr>
          <p:cNvPr id="61453" name="Picture 14" descr="ches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40"/>
          <a:stretch>
            <a:fillRect/>
          </a:stretch>
        </p:blipFill>
        <p:spPr bwMode="auto">
          <a:xfrm>
            <a:off x="3803650" y="3806825"/>
            <a:ext cx="990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1454" name="Object 1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3079750" y="4529138"/>
          <a:ext cx="979488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9" name="Photo Editor Photo" r:id="rId7" imgW="1200318" imgH="952633" progId="MSPhotoEd.3">
                  <p:embed/>
                </p:oleObj>
              </mc:Choice>
              <mc:Fallback>
                <p:oleObj name="Photo Editor Photo" r:id="rId7" imgW="1200318" imgH="952633" progId="MSPhotoEd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9750" y="4529138"/>
                        <a:ext cx="979488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55" name="Picture 16" descr="mechanic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50" y="5026025"/>
            <a:ext cx="98583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56" name="Line 17"/>
          <p:cNvSpPr>
            <a:spLocks noChangeShapeType="1"/>
          </p:cNvSpPr>
          <p:nvPr/>
        </p:nvSpPr>
        <p:spPr bwMode="auto">
          <a:xfrm rot="5400000" flipV="1">
            <a:off x="4438650" y="3159125"/>
            <a:ext cx="0" cy="541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7" name="Text Box 18"/>
          <p:cNvSpPr txBox="1">
            <a:spLocks noChangeArrowheads="1"/>
          </p:cNvSpPr>
          <p:nvPr/>
        </p:nvSpPr>
        <p:spPr bwMode="auto">
          <a:xfrm>
            <a:off x="4919663" y="3959225"/>
            <a:ext cx="546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u="none">
                <a:solidFill>
                  <a:schemeClr val="accent2"/>
                </a:solidFill>
              </a:rPr>
              <a:t>20K </a:t>
            </a:r>
          </a:p>
          <a:p>
            <a:pPr eaLnBrk="1" hangingPunct="1"/>
            <a:r>
              <a:rPr lang="en-US" sz="1200" u="none">
                <a:solidFill>
                  <a:schemeClr val="tx1"/>
                </a:solidFill>
              </a:rPr>
              <a:t>100K</a:t>
            </a:r>
          </a:p>
        </p:txBody>
      </p:sp>
      <p:sp>
        <p:nvSpPr>
          <p:cNvPr id="61458" name="Text Box 19"/>
          <p:cNvSpPr txBox="1">
            <a:spLocks noChangeArrowheads="1"/>
          </p:cNvSpPr>
          <p:nvPr/>
        </p:nvSpPr>
        <p:spPr bwMode="auto">
          <a:xfrm>
            <a:off x="6456363" y="2481263"/>
            <a:ext cx="56515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u="none">
                <a:solidFill>
                  <a:schemeClr val="accent2"/>
                </a:solidFill>
              </a:rPr>
              <a:t>0.5M </a:t>
            </a:r>
          </a:p>
          <a:p>
            <a:pPr eaLnBrk="1" hangingPunct="1"/>
            <a:r>
              <a:rPr lang="en-US" sz="1200" u="none">
                <a:solidFill>
                  <a:schemeClr val="tx1"/>
                </a:solidFill>
              </a:rPr>
              <a:t>1M</a:t>
            </a:r>
          </a:p>
          <a:p>
            <a:pPr eaLnBrk="1" hangingPunct="1"/>
            <a:endParaRPr lang="en-US" sz="1200" u="none">
              <a:solidFill>
                <a:schemeClr val="tx1"/>
              </a:solidFill>
            </a:endParaRPr>
          </a:p>
        </p:txBody>
      </p:sp>
      <p:sp>
        <p:nvSpPr>
          <p:cNvPr id="61459" name="Text Box 20"/>
          <p:cNvSpPr txBox="1">
            <a:spLocks noChangeArrowheads="1"/>
          </p:cNvSpPr>
          <p:nvPr/>
        </p:nvSpPr>
        <p:spPr bwMode="auto">
          <a:xfrm>
            <a:off x="7121525" y="5929313"/>
            <a:ext cx="11366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400" u="none">
                <a:solidFill>
                  <a:schemeClr val="tx1"/>
                </a:solidFill>
              </a:rPr>
              <a:t> </a:t>
            </a:r>
            <a:r>
              <a:rPr lang="en-US" sz="1600" u="none">
                <a:solidFill>
                  <a:schemeClr val="accent2"/>
                </a:solidFill>
              </a:rPr>
              <a:t>Variables</a:t>
            </a:r>
            <a:endParaRPr lang="en-US" sz="1400" u="none">
              <a:solidFill>
                <a:schemeClr val="tx1"/>
              </a:solidFill>
            </a:endParaRPr>
          </a:p>
        </p:txBody>
      </p:sp>
      <p:sp>
        <p:nvSpPr>
          <p:cNvPr id="61460" name="Line 21"/>
          <p:cNvSpPr>
            <a:spLocks noChangeShapeType="1"/>
          </p:cNvSpPr>
          <p:nvPr/>
        </p:nvSpPr>
        <p:spPr bwMode="auto">
          <a:xfrm flipV="1">
            <a:off x="1733550" y="1597025"/>
            <a:ext cx="0" cy="426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61" name="Text Box 22"/>
          <p:cNvSpPr txBox="1">
            <a:spLocks noChangeArrowheads="1"/>
          </p:cNvSpPr>
          <p:nvPr/>
        </p:nvSpPr>
        <p:spPr bwMode="auto">
          <a:xfrm>
            <a:off x="1724025" y="5330825"/>
            <a:ext cx="508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r>
              <a:rPr lang="en-US" sz="1400" u="none">
                <a:solidFill>
                  <a:schemeClr val="tx1"/>
                </a:solidFill>
              </a:rPr>
              <a:t>10</a:t>
            </a:r>
            <a:r>
              <a:rPr lang="en-US" sz="1400" u="none" baseline="30000">
                <a:solidFill>
                  <a:schemeClr val="tx1"/>
                </a:solidFill>
              </a:rPr>
              <a:t>30</a:t>
            </a:r>
            <a:endParaRPr lang="en-US" sz="1400" b="0" u="none">
              <a:solidFill>
                <a:schemeClr val="tx1"/>
              </a:solidFill>
            </a:endParaRPr>
          </a:p>
        </p:txBody>
      </p:sp>
      <p:sp>
        <p:nvSpPr>
          <p:cNvPr id="61462" name="Text Box 23"/>
          <p:cNvSpPr txBox="1">
            <a:spLocks noChangeArrowheads="1"/>
          </p:cNvSpPr>
          <p:nvPr/>
        </p:nvSpPr>
        <p:spPr bwMode="auto">
          <a:xfrm>
            <a:off x="1766888" y="1749425"/>
            <a:ext cx="793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r>
              <a:rPr lang="en-US" sz="1400" u="none">
                <a:solidFill>
                  <a:schemeClr val="tx1"/>
                </a:solidFill>
              </a:rPr>
              <a:t>10</a:t>
            </a:r>
            <a:r>
              <a:rPr lang="en-US" sz="1400" u="none" baseline="30000">
                <a:solidFill>
                  <a:schemeClr val="tx1"/>
                </a:solidFill>
              </a:rPr>
              <a:t>301,020</a:t>
            </a:r>
            <a:endParaRPr lang="en-US" sz="1400" b="0" u="none">
              <a:solidFill>
                <a:schemeClr val="tx1"/>
              </a:solidFill>
            </a:endParaRPr>
          </a:p>
        </p:txBody>
      </p:sp>
      <p:sp>
        <p:nvSpPr>
          <p:cNvPr id="61463" name="Text Box 24"/>
          <p:cNvSpPr txBox="1">
            <a:spLocks noChangeArrowheads="1"/>
          </p:cNvSpPr>
          <p:nvPr/>
        </p:nvSpPr>
        <p:spPr bwMode="auto">
          <a:xfrm>
            <a:off x="1752600" y="2587625"/>
            <a:ext cx="793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r>
              <a:rPr lang="en-US" sz="1400" u="none">
                <a:solidFill>
                  <a:schemeClr val="tx1"/>
                </a:solidFill>
              </a:rPr>
              <a:t>10</a:t>
            </a:r>
            <a:r>
              <a:rPr lang="en-US" sz="1400" u="none" baseline="30000">
                <a:solidFill>
                  <a:schemeClr val="tx1"/>
                </a:solidFill>
              </a:rPr>
              <a:t>150,500</a:t>
            </a:r>
            <a:endParaRPr lang="en-US" sz="1400" b="0" u="none">
              <a:solidFill>
                <a:schemeClr val="tx1"/>
              </a:solidFill>
            </a:endParaRPr>
          </a:p>
        </p:txBody>
      </p:sp>
      <p:sp>
        <p:nvSpPr>
          <p:cNvPr id="61464" name="Text Box 25"/>
          <p:cNvSpPr txBox="1">
            <a:spLocks noChangeArrowheads="1"/>
          </p:cNvSpPr>
          <p:nvPr/>
        </p:nvSpPr>
        <p:spPr bwMode="auto">
          <a:xfrm>
            <a:off x="1724025" y="3654425"/>
            <a:ext cx="63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r>
              <a:rPr lang="en-US" sz="1400" u="none">
                <a:solidFill>
                  <a:schemeClr val="tx1"/>
                </a:solidFill>
              </a:rPr>
              <a:t>10</a:t>
            </a:r>
            <a:r>
              <a:rPr lang="en-US" sz="1400" u="none" baseline="30000">
                <a:solidFill>
                  <a:schemeClr val="tx1"/>
                </a:solidFill>
              </a:rPr>
              <a:t>6020</a:t>
            </a:r>
            <a:endParaRPr lang="en-US" sz="1400" b="0" u="none">
              <a:solidFill>
                <a:schemeClr val="tx1"/>
              </a:solidFill>
            </a:endParaRPr>
          </a:p>
        </p:txBody>
      </p:sp>
      <p:sp>
        <p:nvSpPr>
          <p:cNvPr id="61465" name="Text Box 26"/>
          <p:cNvSpPr txBox="1">
            <a:spLocks noChangeArrowheads="1"/>
          </p:cNvSpPr>
          <p:nvPr/>
        </p:nvSpPr>
        <p:spPr bwMode="auto">
          <a:xfrm>
            <a:off x="1724025" y="4492625"/>
            <a:ext cx="63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r>
              <a:rPr lang="en-US" sz="1400" u="none">
                <a:solidFill>
                  <a:schemeClr val="tx1"/>
                </a:solidFill>
              </a:rPr>
              <a:t>10</a:t>
            </a:r>
            <a:r>
              <a:rPr lang="en-US" sz="1400" u="none" baseline="30000">
                <a:solidFill>
                  <a:schemeClr val="tx1"/>
                </a:solidFill>
              </a:rPr>
              <a:t>3010</a:t>
            </a:r>
            <a:endParaRPr lang="en-US" sz="1400" b="0" u="none">
              <a:solidFill>
                <a:schemeClr val="tx1"/>
              </a:solidFill>
            </a:endParaRPr>
          </a:p>
        </p:txBody>
      </p:sp>
      <p:sp>
        <p:nvSpPr>
          <p:cNvPr id="61466" name="Text Box 27"/>
          <p:cNvSpPr txBox="1">
            <a:spLocks noChangeArrowheads="1"/>
          </p:cNvSpPr>
          <p:nvPr/>
        </p:nvSpPr>
        <p:spPr bwMode="auto">
          <a:xfrm rot="-5400000">
            <a:off x="541337" y="2624138"/>
            <a:ext cx="1901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u="none">
                <a:solidFill>
                  <a:schemeClr val="tx1"/>
                </a:solidFill>
              </a:rPr>
              <a:t> Case complexity </a:t>
            </a:r>
          </a:p>
        </p:txBody>
      </p:sp>
      <p:sp>
        <p:nvSpPr>
          <p:cNvPr id="61467" name="Text Box 28"/>
          <p:cNvSpPr txBox="1">
            <a:spLocks noChangeArrowheads="1"/>
          </p:cNvSpPr>
          <p:nvPr/>
        </p:nvSpPr>
        <p:spPr bwMode="auto">
          <a:xfrm>
            <a:off x="3790950" y="5264150"/>
            <a:ext cx="1981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 b="0" u="none">
                <a:solidFill>
                  <a:schemeClr val="tx1"/>
                </a:solidFill>
              </a:rPr>
              <a:t>Car repair diagnosis</a:t>
            </a:r>
          </a:p>
        </p:txBody>
      </p:sp>
      <p:sp>
        <p:nvSpPr>
          <p:cNvPr id="61468" name="Text Box 29"/>
          <p:cNvSpPr txBox="1">
            <a:spLocks noChangeArrowheads="1"/>
          </p:cNvSpPr>
          <p:nvPr/>
        </p:nvSpPr>
        <p:spPr bwMode="auto">
          <a:xfrm>
            <a:off x="4629150" y="4645025"/>
            <a:ext cx="20494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 b="0" u="none">
                <a:solidFill>
                  <a:schemeClr val="tx1"/>
                </a:solidFill>
              </a:rPr>
              <a:t>Deep space mission control</a:t>
            </a:r>
          </a:p>
        </p:txBody>
      </p:sp>
      <p:sp>
        <p:nvSpPr>
          <p:cNvPr id="61469" name="Text Box 30"/>
          <p:cNvSpPr txBox="1">
            <a:spLocks noChangeArrowheads="1"/>
          </p:cNvSpPr>
          <p:nvPr/>
        </p:nvSpPr>
        <p:spPr bwMode="auto">
          <a:xfrm>
            <a:off x="5337175" y="3959225"/>
            <a:ext cx="27527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 b="0" u="none">
                <a:solidFill>
                  <a:schemeClr val="tx1"/>
                </a:solidFill>
              </a:rPr>
              <a:t>Chess (20 steps deep) &amp; Kriegspiel (!)</a:t>
            </a:r>
          </a:p>
        </p:txBody>
      </p:sp>
      <p:sp>
        <p:nvSpPr>
          <p:cNvPr id="61470" name="Text Box 31"/>
          <p:cNvSpPr txBox="1">
            <a:spLocks noChangeArrowheads="1"/>
          </p:cNvSpPr>
          <p:nvPr/>
        </p:nvSpPr>
        <p:spPr bwMode="auto">
          <a:xfrm>
            <a:off x="6923088" y="2481263"/>
            <a:ext cx="9350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 b="0" u="none">
                <a:solidFill>
                  <a:schemeClr val="tx1"/>
                </a:solidFill>
              </a:rPr>
              <a:t>VLSI</a:t>
            </a:r>
          </a:p>
          <a:p>
            <a:pPr algn="l" eaLnBrk="1" hangingPunct="1"/>
            <a:r>
              <a:rPr lang="en-US" sz="1200" b="0" u="none">
                <a:solidFill>
                  <a:schemeClr val="tx1"/>
                </a:solidFill>
              </a:rPr>
              <a:t>Verification</a:t>
            </a:r>
          </a:p>
        </p:txBody>
      </p:sp>
      <p:sp>
        <p:nvSpPr>
          <p:cNvPr id="61471" name="Text Box 32"/>
          <p:cNvSpPr txBox="1">
            <a:spLocks noChangeArrowheads="1"/>
          </p:cNvSpPr>
          <p:nvPr/>
        </p:nvSpPr>
        <p:spPr bwMode="auto">
          <a:xfrm>
            <a:off x="7462838" y="1554163"/>
            <a:ext cx="1647825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 u="none">
                <a:solidFill>
                  <a:schemeClr val="tx1"/>
                </a:solidFill>
              </a:rPr>
              <a:t>Multi-agent systems</a:t>
            </a:r>
          </a:p>
          <a:p>
            <a:pPr algn="l" eaLnBrk="1" hangingPunct="1"/>
            <a:r>
              <a:rPr lang="en-US" sz="1200" u="none">
                <a:solidFill>
                  <a:schemeClr val="tx1"/>
                </a:solidFill>
              </a:rPr>
              <a:t>combining:</a:t>
            </a:r>
          </a:p>
          <a:p>
            <a:pPr algn="l" eaLnBrk="1" hangingPunct="1"/>
            <a:r>
              <a:rPr lang="en-US" sz="1200" u="none">
                <a:solidFill>
                  <a:schemeClr val="tx1"/>
                </a:solidFill>
              </a:rPr>
              <a:t>reasoning,</a:t>
            </a:r>
          </a:p>
          <a:p>
            <a:pPr algn="l" eaLnBrk="1" hangingPunct="1"/>
            <a:r>
              <a:rPr lang="en-US" sz="1200" u="none">
                <a:solidFill>
                  <a:schemeClr val="tx1"/>
                </a:solidFill>
              </a:rPr>
              <a:t>uncertainty &amp;</a:t>
            </a:r>
          </a:p>
          <a:p>
            <a:pPr algn="l" eaLnBrk="1" hangingPunct="1"/>
            <a:r>
              <a:rPr lang="en-US" sz="1200" u="none">
                <a:solidFill>
                  <a:schemeClr val="tx1"/>
                </a:solidFill>
              </a:rPr>
              <a:t>learning</a:t>
            </a:r>
          </a:p>
        </p:txBody>
      </p:sp>
      <p:sp>
        <p:nvSpPr>
          <p:cNvPr id="61472" name="Text Box 33"/>
          <p:cNvSpPr txBox="1">
            <a:spLocks noChangeArrowheads="1"/>
          </p:cNvSpPr>
          <p:nvPr/>
        </p:nvSpPr>
        <p:spPr bwMode="auto">
          <a:xfrm>
            <a:off x="5407025" y="3349625"/>
            <a:ext cx="588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u="none">
                <a:solidFill>
                  <a:schemeClr val="accent2"/>
                </a:solidFill>
              </a:rPr>
              <a:t>100K</a:t>
            </a:r>
          </a:p>
          <a:p>
            <a:pPr eaLnBrk="1" hangingPunct="1"/>
            <a:r>
              <a:rPr lang="en-US" sz="1200" u="none">
                <a:solidFill>
                  <a:schemeClr val="tx1"/>
                </a:solidFill>
              </a:rPr>
              <a:t> 450K</a:t>
            </a:r>
          </a:p>
        </p:txBody>
      </p:sp>
      <p:sp>
        <p:nvSpPr>
          <p:cNvPr id="61473" name="Text Box 34"/>
          <p:cNvSpPr txBox="1">
            <a:spLocks noChangeArrowheads="1"/>
          </p:cNvSpPr>
          <p:nvPr/>
        </p:nvSpPr>
        <p:spPr bwMode="auto">
          <a:xfrm>
            <a:off x="5845175" y="3349625"/>
            <a:ext cx="12985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 b="0" u="none">
                <a:solidFill>
                  <a:schemeClr val="tx1"/>
                </a:solidFill>
              </a:rPr>
              <a:t>Military Logistics</a:t>
            </a:r>
          </a:p>
        </p:txBody>
      </p:sp>
      <p:sp>
        <p:nvSpPr>
          <p:cNvPr id="61474" name="Text Box 35"/>
          <p:cNvSpPr txBox="1">
            <a:spLocks noChangeArrowheads="1"/>
          </p:cNvSpPr>
          <p:nvPr/>
        </p:nvSpPr>
        <p:spPr bwMode="auto">
          <a:xfrm>
            <a:off x="57150" y="5524500"/>
            <a:ext cx="12954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 b="0" u="none">
                <a:solidFill>
                  <a:schemeClr val="tx1"/>
                </a:solidFill>
              </a:rPr>
              <a:t>Protein folding</a:t>
            </a:r>
          </a:p>
          <a:p>
            <a:pPr algn="l" eaLnBrk="1" hangingPunct="1"/>
            <a:r>
              <a:rPr lang="en-US" sz="1200" b="0" u="none">
                <a:solidFill>
                  <a:schemeClr val="tx1"/>
                </a:solidFill>
              </a:rPr>
              <a:t>Calculation (petaflop-year)</a:t>
            </a:r>
          </a:p>
        </p:txBody>
      </p:sp>
      <p:sp>
        <p:nvSpPr>
          <p:cNvPr id="61475" name="Line 36"/>
          <p:cNvSpPr>
            <a:spLocks noChangeShapeType="1"/>
          </p:cNvSpPr>
          <p:nvPr/>
        </p:nvSpPr>
        <p:spPr bwMode="auto">
          <a:xfrm>
            <a:off x="1114425" y="53308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76" name="Text Box 37"/>
          <p:cNvSpPr txBox="1">
            <a:spLocks noChangeArrowheads="1"/>
          </p:cNvSpPr>
          <p:nvPr/>
        </p:nvSpPr>
        <p:spPr bwMode="auto">
          <a:xfrm>
            <a:off x="57150" y="4559300"/>
            <a:ext cx="1047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 b="0" u="none">
                <a:solidFill>
                  <a:schemeClr val="tx1"/>
                </a:solidFill>
              </a:rPr>
              <a:t>No. of atoms</a:t>
            </a:r>
          </a:p>
          <a:p>
            <a:pPr algn="l" eaLnBrk="1" hangingPunct="1"/>
            <a:r>
              <a:rPr lang="en-US" sz="1200" b="0" u="none">
                <a:solidFill>
                  <a:schemeClr val="tx1"/>
                </a:solidFill>
              </a:rPr>
              <a:t>On earth</a:t>
            </a:r>
          </a:p>
        </p:txBody>
      </p:sp>
      <p:sp>
        <p:nvSpPr>
          <p:cNvPr id="61477" name="Rectangle 38"/>
          <p:cNvSpPr>
            <a:spLocks noChangeArrowheads="1"/>
          </p:cNvSpPr>
          <p:nvPr/>
        </p:nvSpPr>
        <p:spPr bwMode="auto">
          <a:xfrm>
            <a:off x="742950" y="4756150"/>
            <a:ext cx="4667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1200" u="none">
                <a:solidFill>
                  <a:schemeClr val="tx1"/>
                </a:solidFill>
              </a:rPr>
              <a:t>10</a:t>
            </a:r>
            <a:r>
              <a:rPr lang="en-US" sz="1200" u="none" baseline="30000">
                <a:solidFill>
                  <a:schemeClr val="tx1"/>
                </a:solidFill>
              </a:rPr>
              <a:t>47</a:t>
            </a:r>
          </a:p>
        </p:txBody>
      </p:sp>
      <p:sp>
        <p:nvSpPr>
          <p:cNvPr id="61478" name="Line 39"/>
          <p:cNvSpPr>
            <a:spLocks noChangeShapeType="1"/>
          </p:cNvSpPr>
          <p:nvPr/>
        </p:nvSpPr>
        <p:spPr bwMode="auto">
          <a:xfrm>
            <a:off x="5838825" y="5695950"/>
            <a:ext cx="0" cy="3365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79" name="Line 40"/>
          <p:cNvSpPr>
            <a:spLocks noChangeShapeType="1"/>
          </p:cNvSpPr>
          <p:nvPr/>
        </p:nvSpPr>
        <p:spPr bwMode="auto">
          <a:xfrm>
            <a:off x="4354513" y="5684838"/>
            <a:ext cx="0" cy="3365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80" name="Line 41"/>
          <p:cNvSpPr>
            <a:spLocks noChangeShapeType="1"/>
          </p:cNvSpPr>
          <p:nvPr/>
        </p:nvSpPr>
        <p:spPr bwMode="auto">
          <a:xfrm>
            <a:off x="3562350" y="5713413"/>
            <a:ext cx="0" cy="3365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81" name="Line 42"/>
          <p:cNvSpPr>
            <a:spLocks noChangeShapeType="1"/>
          </p:cNvSpPr>
          <p:nvPr/>
        </p:nvSpPr>
        <p:spPr bwMode="auto">
          <a:xfrm>
            <a:off x="5178425" y="5711825"/>
            <a:ext cx="0" cy="3365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82" name="Line 43"/>
          <p:cNvSpPr>
            <a:spLocks noChangeShapeType="1"/>
          </p:cNvSpPr>
          <p:nvPr/>
        </p:nvSpPr>
        <p:spPr bwMode="auto">
          <a:xfrm>
            <a:off x="6923088" y="5684838"/>
            <a:ext cx="0" cy="3365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83" name="Text Box 44"/>
          <p:cNvSpPr txBox="1">
            <a:spLocks noChangeArrowheads="1"/>
          </p:cNvSpPr>
          <p:nvPr/>
        </p:nvSpPr>
        <p:spPr bwMode="auto">
          <a:xfrm>
            <a:off x="3125788" y="5991225"/>
            <a:ext cx="4365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0" u="none">
                <a:solidFill>
                  <a:schemeClr val="accent2"/>
                </a:solidFill>
              </a:rPr>
              <a:t>100</a:t>
            </a:r>
          </a:p>
        </p:txBody>
      </p:sp>
      <p:sp>
        <p:nvSpPr>
          <p:cNvPr id="61484" name="Text Box 45"/>
          <p:cNvSpPr txBox="1">
            <a:spLocks noChangeArrowheads="1"/>
          </p:cNvSpPr>
          <p:nvPr/>
        </p:nvSpPr>
        <p:spPr bwMode="auto">
          <a:xfrm>
            <a:off x="4129088" y="5991225"/>
            <a:ext cx="4540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0" u="none">
                <a:solidFill>
                  <a:schemeClr val="accent2"/>
                </a:solidFill>
              </a:rPr>
              <a:t>10K</a:t>
            </a:r>
          </a:p>
        </p:txBody>
      </p:sp>
      <p:sp>
        <p:nvSpPr>
          <p:cNvPr id="61485" name="Text Box 46"/>
          <p:cNvSpPr txBox="1">
            <a:spLocks noChangeArrowheads="1"/>
          </p:cNvSpPr>
          <p:nvPr/>
        </p:nvSpPr>
        <p:spPr bwMode="auto">
          <a:xfrm>
            <a:off x="4953000" y="5991225"/>
            <a:ext cx="4540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0" u="none">
                <a:solidFill>
                  <a:schemeClr val="accent2"/>
                </a:solidFill>
              </a:rPr>
              <a:t>20K</a:t>
            </a:r>
          </a:p>
        </p:txBody>
      </p:sp>
      <p:sp>
        <p:nvSpPr>
          <p:cNvPr id="61486" name="Text Box 47"/>
          <p:cNvSpPr txBox="1">
            <a:spLocks noChangeArrowheads="1"/>
          </p:cNvSpPr>
          <p:nvPr/>
        </p:nvSpPr>
        <p:spPr bwMode="auto">
          <a:xfrm>
            <a:off x="5603875" y="5991225"/>
            <a:ext cx="5381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0" u="none">
                <a:solidFill>
                  <a:schemeClr val="accent2"/>
                </a:solidFill>
              </a:rPr>
              <a:t>100K</a:t>
            </a:r>
          </a:p>
        </p:txBody>
      </p:sp>
      <p:sp>
        <p:nvSpPr>
          <p:cNvPr id="61487" name="Text Box 48"/>
          <p:cNvSpPr txBox="1">
            <a:spLocks noChangeArrowheads="1"/>
          </p:cNvSpPr>
          <p:nvPr/>
        </p:nvSpPr>
        <p:spPr bwMode="auto">
          <a:xfrm>
            <a:off x="6726238" y="5991225"/>
            <a:ext cx="3952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0" u="none">
                <a:solidFill>
                  <a:schemeClr val="accent2"/>
                </a:solidFill>
              </a:rPr>
              <a:t>1M</a:t>
            </a:r>
          </a:p>
        </p:txBody>
      </p:sp>
      <p:grpSp>
        <p:nvGrpSpPr>
          <p:cNvPr id="61488" name="Group 49"/>
          <p:cNvGrpSpPr>
            <a:grpSpLocks/>
          </p:cNvGrpSpPr>
          <p:nvPr/>
        </p:nvGrpSpPr>
        <p:grpSpPr bwMode="auto">
          <a:xfrm>
            <a:off x="2854325" y="1143000"/>
            <a:ext cx="2384425" cy="2600325"/>
            <a:chOff x="1920" y="858"/>
            <a:chExt cx="1502" cy="1638"/>
          </a:xfrm>
        </p:grpSpPr>
        <p:sp>
          <p:nvSpPr>
            <p:cNvPr id="61496" name="Text Box 50"/>
            <p:cNvSpPr txBox="1">
              <a:spLocks noChangeArrowheads="1"/>
            </p:cNvSpPr>
            <p:nvPr/>
          </p:nvSpPr>
          <p:spPr bwMode="auto">
            <a:xfrm rot="-1111987">
              <a:off x="2036" y="2016"/>
              <a:ext cx="74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 u="sng">
                  <a:solidFill>
                    <a:srgbClr val="063DE8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 u="sng">
                  <a:solidFill>
                    <a:srgbClr val="063DE8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 u="sng">
                  <a:solidFill>
                    <a:srgbClr val="063DE8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 u="sng">
                  <a:solidFill>
                    <a:srgbClr val="063DE8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 u="sng">
                  <a:solidFill>
                    <a:srgbClr val="063DE8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rgbClr val="063DE8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rgbClr val="063DE8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rgbClr val="063DE8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rgbClr val="063DE8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u="none">
                  <a:solidFill>
                    <a:srgbClr val="FF9900"/>
                  </a:solidFill>
                </a:rPr>
                <a:t>Exponential</a:t>
              </a:r>
            </a:p>
          </p:txBody>
        </p:sp>
        <p:sp>
          <p:nvSpPr>
            <p:cNvPr id="61497" name="Line 51"/>
            <p:cNvSpPr>
              <a:spLocks noChangeShapeType="1"/>
            </p:cNvSpPr>
            <p:nvPr/>
          </p:nvSpPr>
          <p:spPr bwMode="auto">
            <a:xfrm flipH="1">
              <a:off x="3080" y="1152"/>
              <a:ext cx="136" cy="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8" name="Line 52"/>
            <p:cNvSpPr>
              <a:spLocks noChangeShapeType="1"/>
            </p:cNvSpPr>
            <p:nvPr/>
          </p:nvSpPr>
          <p:spPr bwMode="auto">
            <a:xfrm flipV="1">
              <a:off x="3080" y="858"/>
              <a:ext cx="242" cy="3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9" name="Line 53"/>
            <p:cNvSpPr>
              <a:spLocks noChangeShapeType="1"/>
            </p:cNvSpPr>
            <p:nvPr/>
          </p:nvSpPr>
          <p:spPr bwMode="auto">
            <a:xfrm rot="5400000" flipH="1">
              <a:off x="3341" y="1129"/>
              <a:ext cx="50" cy="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00" name="Line 54"/>
            <p:cNvSpPr>
              <a:spLocks noChangeShapeType="1"/>
            </p:cNvSpPr>
            <p:nvPr/>
          </p:nvSpPr>
          <p:spPr bwMode="auto">
            <a:xfrm>
              <a:off x="3322" y="858"/>
              <a:ext cx="100" cy="3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01" name="Text Box 55"/>
            <p:cNvSpPr txBox="1">
              <a:spLocks noChangeArrowheads="1"/>
            </p:cNvSpPr>
            <p:nvPr/>
          </p:nvSpPr>
          <p:spPr bwMode="auto">
            <a:xfrm rot="-2957502">
              <a:off x="2669" y="1661"/>
              <a:ext cx="63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 u="sng">
                  <a:solidFill>
                    <a:srgbClr val="063DE8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 u="sng">
                  <a:solidFill>
                    <a:srgbClr val="063DE8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 u="sng">
                  <a:solidFill>
                    <a:srgbClr val="063DE8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 u="sng">
                  <a:solidFill>
                    <a:srgbClr val="063DE8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 u="sng">
                  <a:solidFill>
                    <a:srgbClr val="063DE8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rgbClr val="063DE8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rgbClr val="063DE8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rgbClr val="063DE8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rgbClr val="063DE8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 u="none">
                  <a:solidFill>
                    <a:srgbClr val="FF9900"/>
                  </a:solidFill>
                </a:rPr>
                <a:t>Complexity</a:t>
              </a:r>
            </a:p>
          </p:txBody>
        </p:sp>
        <p:sp>
          <p:nvSpPr>
            <p:cNvPr id="61502" name="Arc 56"/>
            <p:cNvSpPr>
              <a:spLocks/>
            </p:cNvSpPr>
            <p:nvPr/>
          </p:nvSpPr>
          <p:spPr bwMode="auto">
            <a:xfrm flipV="1">
              <a:off x="1920" y="1160"/>
              <a:ext cx="1377" cy="13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03" name="Arc 57"/>
            <p:cNvSpPr>
              <a:spLocks/>
            </p:cNvSpPr>
            <p:nvPr/>
          </p:nvSpPr>
          <p:spPr bwMode="auto">
            <a:xfrm flipV="1">
              <a:off x="2147" y="1105"/>
              <a:ext cx="1068" cy="816"/>
            </a:xfrm>
            <a:custGeom>
              <a:avLst/>
              <a:gdLst>
                <a:gd name="T0" fmla="*/ 0 w 21579"/>
                <a:gd name="T1" fmla="*/ 0 h 21600"/>
                <a:gd name="T2" fmla="*/ 0 w 21579"/>
                <a:gd name="T3" fmla="*/ 0 h 21600"/>
                <a:gd name="T4" fmla="*/ 0 w 21579"/>
                <a:gd name="T5" fmla="*/ 0 h 21600"/>
                <a:gd name="T6" fmla="*/ 0 60000 65536"/>
                <a:gd name="T7" fmla="*/ 0 60000 65536"/>
                <a:gd name="T8" fmla="*/ 0 60000 65536"/>
                <a:gd name="T9" fmla="*/ 0 w 21579"/>
                <a:gd name="T10" fmla="*/ 0 h 21600"/>
                <a:gd name="T11" fmla="*/ 21579 w 2157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79" h="21600" fill="none" extrusionOk="0">
                  <a:moveTo>
                    <a:pt x="-1" y="0"/>
                  </a:moveTo>
                  <a:cubicBezTo>
                    <a:pt x="11559" y="0"/>
                    <a:pt x="21069" y="9100"/>
                    <a:pt x="21579" y="20647"/>
                  </a:cubicBezTo>
                </a:path>
                <a:path w="21579" h="21600" stroke="0" extrusionOk="0">
                  <a:moveTo>
                    <a:pt x="-1" y="0"/>
                  </a:moveTo>
                  <a:cubicBezTo>
                    <a:pt x="11559" y="0"/>
                    <a:pt x="21069" y="9100"/>
                    <a:pt x="21579" y="20647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489" name="Text Box 58"/>
          <p:cNvSpPr txBox="1">
            <a:spLocks noChangeArrowheads="1"/>
          </p:cNvSpPr>
          <p:nvPr/>
        </p:nvSpPr>
        <p:spPr bwMode="auto">
          <a:xfrm>
            <a:off x="57150" y="5684838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endParaRPr lang="en-US" b="0" u="none">
              <a:solidFill>
                <a:schemeClr val="tx1"/>
              </a:solidFill>
              <a:latin typeface="Arial Narrow" charset="0"/>
            </a:endParaRPr>
          </a:p>
        </p:txBody>
      </p:sp>
      <p:sp>
        <p:nvSpPr>
          <p:cNvPr id="61490" name="Text Box 59"/>
          <p:cNvSpPr txBox="1">
            <a:spLocks noChangeArrowheads="1"/>
          </p:cNvSpPr>
          <p:nvPr/>
        </p:nvSpPr>
        <p:spPr bwMode="auto">
          <a:xfrm>
            <a:off x="57150" y="5538788"/>
            <a:ext cx="160337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endParaRPr lang="en-US" b="0" u="none">
              <a:solidFill>
                <a:schemeClr val="tx1"/>
              </a:solidFill>
              <a:latin typeface="Arial Narrow" charset="0"/>
            </a:endParaRPr>
          </a:p>
        </p:txBody>
      </p:sp>
      <p:sp>
        <p:nvSpPr>
          <p:cNvPr id="61491" name="Text Box 60"/>
          <p:cNvSpPr txBox="1">
            <a:spLocks noChangeArrowheads="1"/>
          </p:cNvSpPr>
          <p:nvPr/>
        </p:nvSpPr>
        <p:spPr bwMode="auto">
          <a:xfrm>
            <a:off x="57150" y="5864225"/>
            <a:ext cx="160337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endParaRPr lang="en-US" b="0" u="none">
              <a:solidFill>
                <a:schemeClr val="tx1"/>
              </a:solidFill>
              <a:latin typeface="Arial Narrow" charset="0"/>
            </a:endParaRPr>
          </a:p>
        </p:txBody>
      </p:sp>
      <p:sp>
        <p:nvSpPr>
          <p:cNvPr id="61492" name="Text Box 61"/>
          <p:cNvSpPr txBox="1">
            <a:spLocks noChangeArrowheads="1"/>
          </p:cNvSpPr>
          <p:nvPr/>
        </p:nvSpPr>
        <p:spPr bwMode="auto">
          <a:xfrm>
            <a:off x="2946400" y="6246813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endParaRPr lang="en-US" sz="2000" b="0" u="none">
              <a:solidFill>
                <a:schemeClr val="tx1"/>
              </a:solidFill>
              <a:latin typeface="Arial Narrow" charset="0"/>
            </a:endParaRPr>
          </a:p>
        </p:txBody>
      </p:sp>
      <p:pic>
        <p:nvPicPr>
          <p:cNvPr id="61493" name="Picture 62" descr="Agents%20trailer%20copy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752600"/>
            <a:ext cx="121920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4" name="Text Box 63"/>
          <p:cNvSpPr txBox="1">
            <a:spLocks noChangeArrowheads="1"/>
          </p:cNvSpPr>
          <p:nvPr/>
        </p:nvSpPr>
        <p:spPr bwMode="auto">
          <a:xfrm>
            <a:off x="690563" y="6324600"/>
            <a:ext cx="4397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1" u="none">
                <a:solidFill>
                  <a:schemeClr val="hlink"/>
                </a:solidFill>
              </a:rPr>
              <a:t>$25M Darpa research program --- 2004-2009</a:t>
            </a:r>
          </a:p>
        </p:txBody>
      </p:sp>
      <p:pic>
        <p:nvPicPr>
          <p:cNvPr id="61495" name="Picture 64" descr="Kriegspiel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267200"/>
            <a:ext cx="144780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AI Examples, cont.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24000"/>
            <a:ext cx="7696200" cy="4648200"/>
          </a:xfrm>
          <a:noFill/>
        </p:spPr>
        <p:txBody>
          <a:bodyPr/>
          <a:lstStyle/>
          <a:p>
            <a:pPr marL="0" indent="0"/>
            <a:r>
              <a:rPr lang="en-US">
                <a:solidFill>
                  <a:schemeClr val="hlink"/>
                </a:solidFill>
                <a:latin typeface="Arial" charset="0"/>
              </a:rPr>
              <a:t> (Nov., '96)  a </a:t>
            </a:r>
            <a:r>
              <a:rPr lang="ja-JP" altLang="en-US">
                <a:solidFill>
                  <a:schemeClr val="hlink"/>
                </a:solidFill>
                <a:latin typeface="Arial" charset="0"/>
              </a:rPr>
              <a:t>“</a:t>
            </a:r>
            <a:r>
              <a:rPr lang="en-US" altLang="ja-JP">
                <a:solidFill>
                  <a:schemeClr val="hlink"/>
                </a:solidFill>
                <a:latin typeface="Arial" charset="0"/>
              </a:rPr>
              <a:t>creative</a:t>
            </a:r>
            <a:r>
              <a:rPr lang="ja-JP" altLang="en-US">
                <a:solidFill>
                  <a:schemeClr val="hlink"/>
                </a:solidFill>
                <a:latin typeface="Arial" charset="0"/>
              </a:rPr>
              <a:t>”</a:t>
            </a:r>
            <a:r>
              <a:rPr lang="en-US" altLang="ja-JP">
                <a:solidFill>
                  <a:schemeClr val="hlink"/>
                </a:solidFill>
                <a:latin typeface="Arial" charset="0"/>
              </a:rPr>
              <a:t> proof by computer</a:t>
            </a:r>
          </a:p>
          <a:p>
            <a:pPr lvl="1"/>
            <a:r>
              <a:rPr lang="en-US">
                <a:solidFill>
                  <a:srgbClr val="00279F"/>
                </a:solidFill>
                <a:latin typeface="Arial" charset="0"/>
              </a:rPr>
              <a:t>  </a:t>
            </a:r>
            <a:r>
              <a:rPr lang="en-US">
                <a:latin typeface="Arial" charset="0"/>
              </a:rPr>
              <a:t>60 year open problem.</a:t>
            </a:r>
          </a:p>
          <a:p>
            <a:pPr lvl="1"/>
            <a:r>
              <a:rPr lang="en-US">
                <a:latin typeface="Arial" charset="0"/>
              </a:rPr>
              <a:t>  Robbins' problem in finite algebra</a:t>
            </a:r>
            <a:r>
              <a:rPr lang="en-US">
                <a:solidFill>
                  <a:srgbClr val="00279F"/>
                </a:solidFill>
                <a:latin typeface="Arial" charset="0"/>
              </a:rPr>
              <a:t>.</a:t>
            </a:r>
          </a:p>
          <a:p>
            <a:pPr marL="0" indent="0"/>
            <a:r>
              <a:rPr lang="en-US">
                <a:solidFill>
                  <a:schemeClr val="hlink"/>
                </a:solidFill>
                <a:latin typeface="Arial" charset="0"/>
              </a:rPr>
              <a:t>Qualitative difference from previous results.</a:t>
            </a:r>
          </a:p>
          <a:p>
            <a:pPr lvl="1"/>
            <a:r>
              <a:rPr lang="en-US">
                <a:solidFill>
                  <a:srgbClr val="00279F"/>
                </a:solidFill>
                <a:latin typeface="Arial" charset="0"/>
              </a:rPr>
              <a:t> </a:t>
            </a:r>
            <a:r>
              <a:rPr lang="en-US">
                <a:latin typeface="Arial" charset="0"/>
              </a:rPr>
              <a:t>E.g. compare with computer proof of four </a:t>
            </a:r>
          </a:p>
          <a:p>
            <a:pPr lvl="1">
              <a:buFontTx/>
              <a:buNone/>
            </a:pPr>
            <a:r>
              <a:rPr lang="en-US">
                <a:latin typeface="Arial" charset="0"/>
              </a:rPr>
              <a:t>    color  theorem.</a:t>
            </a:r>
          </a:p>
          <a:p>
            <a:pPr marL="0" indent="0"/>
            <a:r>
              <a:rPr lang="en-US">
                <a:latin typeface="Arial" charset="0"/>
              </a:rPr>
              <a:t>http://www.mcs.anl.gov/home/mccune/ar/robbins</a:t>
            </a:r>
          </a:p>
          <a:p>
            <a:pPr marL="0" indent="0"/>
            <a:r>
              <a:rPr lang="en-US">
                <a:solidFill>
                  <a:srgbClr val="00279F"/>
                </a:solidFill>
                <a:latin typeface="Arial" charset="0"/>
              </a:rPr>
              <a:t> </a:t>
            </a:r>
          </a:p>
          <a:p>
            <a:pPr marL="0" indent="0"/>
            <a:r>
              <a:rPr lang="en-US">
                <a:latin typeface="Arial" charset="0"/>
              </a:rPr>
              <a:t>Does technique generalize?</a:t>
            </a:r>
          </a:p>
          <a:p>
            <a:pPr lvl="1"/>
            <a:r>
              <a:rPr lang="en-US">
                <a:latin typeface="Arial" charset="0"/>
              </a:rPr>
              <a:t>  Our own expert: Prof. Constable.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ea typeface="+mj-ea"/>
              <a:cs typeface="+mj-cs"/>
            </a:endParaRPr>
          </a:p>
        </p:txBody>
      </p:sp>
      <p:pic>
        <p:nvPicPr>
          <p:cNvPr id="63490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457200"/>
            <a:ext cx="9652000" cy="5545138"/>
          </a:xfrm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24000"/>
            <a:ext cx="7670800" cy="4102100"/>
          </a:xfrm>
          <a:noFill/>
        </p:spPr>
        <p:txBody>
          <a:bodyPr/>
          <a:lstStyle/>
          <a:p>
            <a:pPr marL="0" indent="0"/>
            <a:r>
              <a:rPr lang="en-US" sz="2000">
                <a:solidFill>
                  <a:schemeClr val="hlink"/>
                </a:solidFill>
                <a:latin typeface="Arial" charset="0"/>
              </a:rPr>
              <a:t> </a:t>
            </a:r>
            <a:r>
              <a:rPr lang="en-US">
                <a:solidFill>
                  <a:schemeClr val="hlink"/>
                </a:solidFill>
                <a:latin typeface="Arial" charset="0"/>
              </a:rPr>
              <a:t>NASA: Autonomous Intelligent Systems.</a:t>
            </a:r>
          </a:p>
          <a:p>
            <a:pPr marL="0" indent="0"/>
            <a:r>
              <a:rPr lang="en-US">
                <a:solidFill>
                  <a:schemeClr val="hlink"/>
                </a:solidFill>
                <a:latin typeface="Arial" charset="0"/>
              </a:rPr>
              <a:t> </a:t>
            </a:r>
          </a:p>
          <a:p>
            <a:pPr marL="0" indent="0"/>
            <a:r>
              <a:rPr lang="en-US" sz="2000">
                <a:solidFill>
                  <a:srgbClr val="00279F"/>
                </a:solidFill>
                <a:latin typeface="Arial" charset="0"/>
              </a:rPr>
              <a:t> </a:t>
            </a:r>
            <a:r>
              <a:rPr lang="en-US" sz="2000">
                <a:latin typeface="Arial" charset="0"/>
              </a:rPr>
              <a:t>Engine control next generation spacecrafts.</a:t>
            </a:r>
          </a:p>
          <a:p>
            <a:pPr marL="0" indent="0"/>
            <a:r>
              <a:rPr lang="en-US" sz="2000">
                <a:latin typeface="Arial" charset="0"/>
              </a:rPr>
              <a:t> Automatic planning and execution model.</a:t>
            </a:r>
          </a:p>
          <a:p>
            <a:pPr marL="0" indent="0"/>
            <a:r>
              <a:rPr lang="en-US" sz="2000">
                <a:latin typeface="Arial" charset="0"/>
              </a:rPr>
              <a:t> Fast real-time, on-line performance.</a:t>
            </a:r>
          </a:p>
          <a:p>
            <a:pPr marL="0" indent="0"/>
            <a:r>
              <a:rPr lang="en-US" sz="2000">
                <a:latin typeface="Arial" charset="0"/>
              </a:rPr>
              <a:t> Compiled into 2,000 variable logical reasoning problem.</a:t>
            </a:r>
          </a:p>
          <a:p>
            <a:pPr marL="0" indent="0"/>
            <a:endParaRPr lang="en-US" sz="2000">
              <a:latin typeface="Arial" charset="0"/>
            </a:endParaRPr>
          </a:p>
          <a:p>
            <a:pPr marL="0" indent="0"/>
            <a:r>
              <a:rPr lang="en-US" sz="2000">
                <a:solidFill>
                  <a:srgbClr val="00279F"/>
                </a:solidFill>
                <a:latin typeface="Arial" charset="0"/>
              </a:rPr>
              <a:t> </a:t>
            </a:r>
            <a:r>
              <a:rPr lang="en-US" sz="2000">
                <a:solidFill>
                  <a:schemeClr val="hlink"/>
                </a:solidFill>
                <a:latin typeface="Arial" charset="0"/>
              </a:rPr>
              <a:t>Contrast:</a:t>
            </a:r>
            <a:r>
              <a:rPr lang="en-US" sz="2000">
                <a:solidFill>
                  <a:srgbClr val="00279F"/>
                </a:solidFill>
                <a:latin typeface="Arial" charset="0"/>
              </a:rPr>
              <a:t> </a:t>
            </a:r>
            <a:r>
              <a:rPr lang="en-US" sz="2000">
                <a:latin typeface="Arial" charset="0"/>
              </a:rPr>
              <a:t>current approach customized software with</a:t>
            </a:r>
          </a:p>
          <a:p>
            <a:pPr marL="0" indent="0"/>
            <a:r>
              <a:rPr lang="en-US" sz="2000">
                <a:latin typeface="Arial" charset="0"/>
              </a:rPr>
              <a:t>  ground control team. (E.g., Mars mission 50 million.)</a:t>
            </a:r>
          </a:p>
          <a:p>
            <a:pPr marL="0" indent="0"/>
            <a:endParaRPr lang="en-US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24000"/>
            <a:ext cx="7696200" cy="4343400"/>
          </a:xfrm>
          <a:noFill/>
        </p:spPr>
        <p:txBody>
          <a:bodyPr/>
          <a:lstStyle/>
          <a:p>
            <a:pPr marL="0" indent="0"/>
            <a:r>
              <a:rPr lang="en-US" sz="2800">
                <a:solidFill>
                  <a:schemeClr val="hlink"/>
                </a:solidFill>
                <a:latin typeface="Arial" charset="0"/>
              </a:rPr>
              <a:t>Machine Learning</a:t>
            </a:r>
          </a:p>
          <a:p>
            <a:pPr marL="0" indent="0"/>
            <a:r>
              <a:rPr lang="en-US">
                <a:solidFill>
                  <a:schemeClr val="hlink"/>
                </a:solidFill>
                <a:latin typeface="Arial" charset="0"/>
              </a:rPr>
              <a:t> </a:t>
            </a:r>
          </a:p>
          <a:p>
            <a:pPr marL="0" indent="0"/>
            <a:r>
              <a:rPr lang="en-US">
                <a:solidFill>
                  <a:schemeClr val="hlink"/>
                </a:solidFill>
                <a:latin typeface="Arial" charset="0"/>
              </a:rPr>
              <a:t>In </a:t>
            </a:r>
            <a:r>
              <a:rPr lang="ja-JP" altLang="en-US">
                <a:solidFill>
                  <a:schemeClr val="hlink"/>
                </a:solidFill>
                <a:latin typeface="Arial" charset="0"/>
              </a:rPr>
              <a:t>’</a:t>
            </a:r>
            <a:r>
              <a:rPr lang="en-US" altLang="ja-JP">
                <a:solidFill>
                  <a:schemeClr val="hlink"/>
                </a:solidFill>
                <a:latin typeface="Arial" charset="0"/>
              </a:rPr>
              <a:t>95, TD-Gammon.</a:t>
            </a:r>
          </a:p>
          <a:p>
            <a:pPr marL="0" indent="0"/>
            <a:r>
              <a:rPr lang="en-US">
                <a:solidFill>
                  <a:srgbClr val="00279F"/>
                </a:solidFill>
                <a:latin typeface="Arial" charset="0"/>
              </a:rPr>
              <a:t>   </a:t>
            </a:r>
            <a:r>
              <a:rPr lang="en-US">
                <a:latin typeface="Arial" charset="0"/>
              </a:rPr>
              <a:t>World-champion level play by Neural Network</a:t>
            </a:r>
          </a:p>
          <a:p>
            <a:pPr marL="0" indent="0"/>
            <a:r>
              <a:rPr lang="en-US">
                <a:solidFill>
                  <a:srgbClr val="00279F"/>
                </a:solidFill>
                <a:latin typeface="Arial" charset="0"/>
              </a:rPr>
              <a:t>   </a:t>
            </a:r>
            <a:r>
              <a:rPr lang="en-US">
                <a:latin typeface="Arial" charset="0"/>
              </a:rPr>
              <a:t>that</a:t>
            </a:r>
            <a:r>
              <a:rPr lang="en-US">
                <a:solidFill>
                  <a:srgbClr val="00279F"/>
                </a:solidFill>
                <a:latin typeface="Arial" charset="0"/>
              </a:rPr>
              <a:t> </a:t>
            </a:r>
            <a:r>
              <a:rPr lang="en-US">
                <a:solidFill>
                  <a:schemeClr val="hlink"/>
                </a:solidFill>
                <a:latin typeface="Arial" charset="0"/>
              </a:rPr>
              <a:t>learned from scratch </a:t>
            </a:r>
            <a:r>
              <a:rPr lang="en-US">
                <a:latin typeface="Arial" charset="0"/>
              </a:rPr>
              <a:t>by playing millions and</a:t>
            </a:r>
          </a:p>
          <a:p>
            <a:pPr marL="0" indent="0"/>
            <a:r>
              <a:rPr lang="en-US">
                <a:latin typeface="Arial" charset="0"/>
              </a:rPr>
              <a:t>   millions  of games against itself! (about 4 months</a:t>
            </a:r>
          </a:p>
          <a:p>
            <a:pPr marL="0" indent="0"/>
            <a:r>
              <a:rPr lang="en-US">
                <a:latin typeface="Arial" charset="0"/>
              </a:rPr>
              <a:t>   of training.)</a:t>
            </a:r>
          </a:p>
          <a:p>
            <a:pPr marL="0" indent="0"/>
            <a:endParaRPr lang="en-US" i="1">
              <a:solidFill>
                <a:schemeClr val="hlink"/>
              </a:solidFill>
              <a:latin typeface="Arial" charset="0"/>
            </a:endParaRPr>
          </a:p>
          <a:p>
            <a:pPr marL="0" indent="0"/>
            <a:r>
              <a:rPr lang="en-US" i="1">
                <a:solidFill>
                  <a:schemeClr val="hlink"/>
                </a:solidFill>
                <a:latin typeface="Arial" charset="0"/>
              </a:rPr>
              <a:t>Has changed human play.</a:t>
            </a:r>
          </a:p>
          <a:p>
            <a:pPr marL="0" indent="0"/>
            <a:endParaRPr lang="en-US" i="1">
              <a:solidFill>
                <a:srgbClr val="00279F"/>
              </a:solidFill>
              <a:latin typeface="Arial" charset="0"/>
            </a:endParaRPr>
          </a:p>
          <a:p>
            <a:pPr marL="0" indent="0"/>
            <a:endParaRPr lang="en-US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1263650" y="5715000"/>
            <a:ext cx="68278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1" u="none">
                <a:solidFill>
                  <a:schemeClr val="accent2"/>
                </a:solidFill>
              </a:rPr>
              <a:t>Key open question: Why does this NOT work </a:t>
            </a:r>
          </a:p>
          <a:p>
            <a:r>
              <a:rPr lang="en-US" i="1" u="none">
                <a:solidFill>
                  <a:schemeClr val="accent2"/>
                </a:solidFill>
              </a:rPr>
              <a:t>for, e.g., chess??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Challenges ahead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24000"/>
            <a:ext cx="7696200" cy="4953000"/>
          </a:xfrm>
          <a:noFill/>
        </p:spPr>
        <p:txBody>
          <a:bodyPr/>
          <a:lstStyle/>
          <a:p>
            <a:pPr marL="0" indent="0"/>
            <a:r>
              <a:rPr lang="en-US">
                <a:latin typeface="Arial" charset="0"/>
              </a:rPr>
              <a:t>Note that the examples we discussed so far all</a:t>
            </a:r>
          </a:p>
          <a:p>
            <a:pPr marL="0" indent="0"/>
            <a:r>
              <a:rPr lang="en-US">
                <a:latin typeface="Arial" charset="0"/>
              </a:rPr>
              <a:t>involve </a:t>
            </a:r>
            <a:r>
              <a:rPr lang="en-US">
                <a:solidFill>
                  <a:schemeClr val="hlink"/>
                </a:solidFill>
                <a:latin typeface="Arial" charset="0"/>
              </a:rPr>
              <a:t>quite specific tasks.</a:t>
            </a:r>
          </a:p>
          <a:p>
            <a:pPr marL="0" indent="0"/>
            <a:endParaRPr lang="en-US">
              <a:solidFill>
                <a:srgbClr val="00279F"/>
              </a:solidFill>
              <a:latin typeface="Arial" charset="0"/>
            </a:endParaRPr>
          </a:p>
          <a:p>
            <a:pPr marL="0" indent="0"/>
            <a:r>
              <a:rPr lang="en-US">
                <a:latin typeface="Arial" charset="0"/>
              </a:rPr>
              <a:t>The systems lack a level of</a:t>
            </a:r>
            <a:r>
              <a:rPr lang="en-US">
                <a:solidFill>
                  <a:srgbClr val="00279F"/>
                </a:solidFill>
                <a:latin typeface="Arial" charset="0"/>
              </a:rPr>
              <a:t> </a:t>
            </a:r>
            <a:r>
              <a:rPr lang="en-US">
                <a:solidFill>
                  <a:schemeClr val="hlink"/>
                </a:solidFill>
                <a:latin typeface="Arial" charset="0"/>
              </a:rPr>
              <a:t>generality</a:t>
            </a:r>
            <a:r>
              <a:rPr lang="en-US">
                <a:solidFill>
                  <a:srgbClr val="00279F"/>
                </a:solidFill>
                <a:latin typeface="Arial" charset="0"/>
              </a:rPr>
              <a:t> and</a:t>
            </a:r>
          </a:p>
          <a:p>
            <a:pPr marL="0" indent="0"/>
            <a:r>
              <a:rPr lang="en-US">
                <a:solidFill>
                  <a:schemeClr val="hlink"/>
                </a:solidFill>
                <a:latin typeface="Arial" charset="0"/>
              </a:rPr>
              <a:t>adaptability.</a:t>
            </a:r>
            <a:r>
              <a:rPr lang="en-US">
                <a:solidFill>
                  <a:srgbClr val="00279F"/>
                </a:solidFill>
                <a:latin typeface="Arial" charset="0"/>
              </a:rPr>
              <a:t> </a:t>
            </a:r>
            <a:r>
              <a:rPr lang="en-US">
                <a:latin typeface="Arial" charset="0"/>
              </a:rPr>
              <a:t>They can't easily (if at all)</a:t>
            </a:r>
          </a:p>
          <a:p>
            <a:pPr marL="0" indent="0"/>
            <a:r>
              <a:rPr lang="en-US">
                <a:latin typeface="Arial" charset="0"/>
              </a:rPr>
              <a:t>switch context.</a:t>
            </a:r>
          </a:p>
          <a:p>
            <a:pPr marL="0" indent="0"/>
            <a:endParaRPr lang="en-US">
              <a:latin typeface="Arial" charset="0"/>
            </a:endParaRPr>
          </a:p>
          <a:p>
            <a:pPr marL="0" indent="0"/>
            <a:r>
              <a:rPr lang="en-US">
                <a:latin typeface="Arial" charset="0"/>
              </a:rPr>
              <a:t>Current work on</a:t>
            </a:r>
            <a:r>
              <a:rPr lang="en-US">
                <a:solidFill>
                  <a:srgbClr val="00279F"/>
                </a:solidFill>
                <a:latin typeface="Arial" charset="0"/>
              </a:rPr>
              <a:t> </a:t>
            </a:r>
            <a:r>
              <a:rPr lang="ja-JP" altLang="en-US">
                <a:solidFill>
                  <a:schemeClr val="hlink"/>
                </a:solidFill>
                <a:latin typeface="Arial" charset="0"/>
              </a:rPr>
              <a:t>“</a:t>
            </a:r>
            <a:r>
              <a:rPr lang="en-US" altLang="ja-JP">
                <a:solidFill>
                  <a:schemeClr val="hlink"/>
                </a:solidFill>
                <a:latin typeface="Arial" charset="0"/>
              </a:rPr>
              <a:t>intelligent agents</a:t>
            </a:r>
            <a:r>
              <a:rPr lang="ja-JP" altLang="en-US">
                <a:solidFill>
                  <a:schemeClr val="hlink"/>
                </a:solidFill>
                <a:latin typeface="Arial" charset="0"/>
              </a:rPr>
              <a:t>”</a:t>
            </a:r>
            <a:endParaRPr lang="en-US" altLang="ja-JP">
              <a:solidFill>
                <a:schemeClr val="hlink"/>
              </a:solidFill>
              <a:latin typeface="Arial" charset="0"/>
            </a:endParaRPr>
          </a:p>
          <a:p>
            <a:pPr marL="0" indent="0"/>
            <a:r>
              <a:rPr lang="en-US">
                <a:solidFill>
                  <a:srgbClr val="00279F"/>
                </a:solidFill>
                <a:latin typeface="Arial" charset="0"/>
              </a:rPr>
              <a:t> </a:t>
            </a:r>
            <a:r>
              <a:rPr lang="en-US">
                <a:latin typeface="Arial" charset="0"/>
              </a:rPr>
              <a:t>--- integrates various functions (planning,         reasoning, learning etc.) in one module</a:t>
            </a:r>
          </a:p>
          <a:p>
            <a:pPr marL="0" indent="0"/>
            <a:r>
              <a:rPr lang="en-US">
                <a:latin typeface="Arial" charset="0"/>
              </a:rPr>
              <a:t> --- goal: to build more flexible / general systems.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A Key Issue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24000"/>
            <a:ext cx="7543800" cy="4419600"/>
          </a:xfrm>
          <a:noFill/>
        </p:spPr>
        <p:txBody>
          <a:bodyPr/>
          <a:lstStyle/>
          <a:p>
            <a:pPr marL="0" indent="0"/>
            <a:r>
              <a:rPr lang="en-US" sz="2000" dirty="0">
                <a:solidFill>
                  <a:schemeClr val="hlink"/>
                </a:solidFill>
                <a:latin typeface="Arial" charset="0"/>
              </a:rPr>
              <a:t>The knowledge-acquisition bottleneck</a:t>
            </a:r>
          </a:p>
          <a:p>
            <a:pPr marL="0" indent="0"/>
            <a:r>
              <a:rPr lang="en-US" sz="2000" dirty="0">
                <a:solidFill>
                  <a:schemeClr val="hlink"/>
                </a:solidFill>
                <a:latin typeface="Arial" charset="0"/>
              </a:rPr>
              <a:t>          </a:t>
            </a:r>
            <a:r>
              <a:rPr lang="en-US" sz="2000" dirty="0">
                <a:latin typeface="Arial" charset="0"/>
              </a:rPr>
              <a:t>Lack of general commonsense knowledge.</a:t>
            </a:r>
          </a:p>
          <a:p>
            <a:pPr marL="0" indent="0"/>
            <a:r>
              <a:rPr lang="en-US" sz="2000" dirty="0">
                <a:latin typeface="Arial" charset="0"/>
              </a:rPr>
              <a:t>          CYC project (Doug </a:t>
            </a:r>
            <a:r>
              <a:rPr lang="en-US" sz="2000" dirty="0" err="1">
                <a:latin typeface="Arial" charset="0"/>
              </a:rPr>
              <a:t>Lenat</a:t>
            </a:r>
            <a:r>
              <a:rPr lang="en-US" sz="2000" dirty="0">
                <a:latin typeface="Arial" charset="0"/>
              </a:rPr>
              <a:t> et al.).</a:t>
            </a:r>
          </a:p>
          <a:p>
            <a:pPr marL="0" indent="0"/>
            <a:r>
              <a:rPr lang="en-US" sz="2000" dirty="0">
                <a:latin typeface="Arial" charset="0"/>
              </a:rPr>
              <a:t>          Attempt to encode millions of facts</a:t>
            </a:r>
            <a:r>
              <a:rPr lang="en-US" sz="2000" dirty="0" smtClean="0">
                <a:latin typeface="Arial" charset="0"/>
              </a:rPr>
              <a:t>.</a:t>
            </a:r>
          </a:p>
          <a:p>
            <a:pPr marL="0" indent="0"/>
            <a:r>
              <a:rPr lang="en-US" sz="2000" dirty="0" smtClean="0">
                <a:latin typeface="Arial" charset="0"/>
              </a:rPr>
              <a:t>New: Wolfram’s Alpha knowledge engine</a:t>
            </a:r>
          </a:p>
          <a:p>
            <a:pPr marL="0" indent="0"/>
            <a:r>
              <a:rPr lang="en-US" sz="2000" dirty="0">
                <a:latin typeface="Arial" charset="0"/>
              </a:rPr>
              <a:t> </a:t>
            </a:r>
            <a:r>
              <a:rPr lang="en-US" sz="2000" dirty="0" smtClean="0">
                <a:latin typeface="Arial" charset="0"/>
              </a:rPr>
              <a:t>         Google’s knowledge graph</a:t>
            </a:r>
            <a:endParaRPr lang="en-US" sz="2000" dirty="0">
              <a:latin typeface="Arial" charset="0"/>
            </a:endParaRPr>
          </a:p>
          <a:p>
            <a:pPr marL="0" indent="0"/>
            <a:endParaRPr lang="en-US" sz="2000" dirty="0">
              <a:latin typeface="Arial" charset="0"/>
            </a:endParaRPr>
          </a:p>
          <a:p>
            <a:pPr marL="0" indent="0"/>
            <a:r>
              <a:rPr lang="en-US" sz="2000" dirty="0">
                <a:solidFill>
                  <a:schemeClr val="accent2"/>
                </a:solidFill>
                <a:latin typeface="Arial" charset="0"/>
              </a:rPr>
              <a:t>Reasoning, planning, learning can compensate</a:t>
            </a:r>
          </a:p>
          <a:p>
            <a:pPr marL="0" indent="0"/>
            <a:r>
              <a:rPr lang="en-US" sz="2000" dirty="0">
                <a:solidFill>
                  <a:schemeClr val="accent2"/>
                </a:solidFill>
                <a:latin typeface="Arial" charset="0"/>
              </a:rPr>
              <a:t>   to some extent for lack of background knowledge</a:t>
            </a:r>
          </a:p>
          <a:p>
            <a:pPr marL="0" indent="0"/>
            <a:r>
              <a:rPr lang="en-US" sz="2000" dirty="0">
                <a:solidFill>
                  <a:schemeClr val="accent2"/>
                </a:solidFill>
                <a:latin typeface="Arial" charset="0"/>
              </a:rPr>
              <a:t>   by deriving information from </a:t>
            </a:r>
            <a:r>
              <a:rPr lang="en-US" sz="2000" dirty="0" smtClean="0">
                <a:solidFill>
                  <a:schemeClr val="accent2"/>
                </a:solidFill>
                <a:latin typeface="Arial" charset="0"/>
              </a:rPr>
              <a:t>first principles</a:t>
            </a:r>
            <a:r>
              <a:rPr lang="en-US" sz="2000" dirty="0">
                <a:solidFill>
                  <a:schemeClr val="accent2"/>
                </a:solidFill>
                <a:latin typeface="Arial" charset="0"/>
              </a:rPr>
              <a:t>.</a:t>
            </a:r>
          </a:p>
          <a:p>
            <a:pPr marL="0" indent="0"/>
            <a:endParaRPr lang="en-US" sz="2000" dirty="0">
              <a:solidFill>
                <a:schemeClr val="accent2"/>
              </a:solidFill>
              <a:latin typeface="Arial" charset="0"/>
            </a:endParaRPr>
          </a:p>
          <a:p>
            <a:pPr marL="0" indent="0"/>
            <a:r>
              <a:rPr lang="en-US" sz="2000" dirty="0">
                <a:solidFill>
                  <a:schemeClr val="hlink"/>
                </a:solidFill>
                <a:latin typeface="Arial" charset="0"/>
              </a:rPr>
              <a:t>But, presumably, there is a limit to how</a:t>
            </a:r>
          </a:p>
          <a:p>
            <a:pPr marL="0" indent="0"/>
            <a:r>
              <a:rPr lang="en-US" sz="2000" dirty="0">
                <a:solidFill>
                  <a:schemeClr val="hlink"/>
                </a:solidFill>
                <a:latin typeface="Arial" charset="0"/>
              </a:rPr>
              <a:t>   far one can take this.      (open question)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What's involved in Intelligence?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24000"/>
            <a:ext cx="7772400" cy="4876800"/>
          </a:xfrm>
          <a:noFill/>
        </p:spPr>
        <p:txBody>
          <a:bodyPr/>
          <a:lstStyle/>
          <a:p>
            <a:pPr marL="0" indent="0"/>
            <a:r>
              <a:rPr lang="en-US">
                <a:solidFill>
                  <a:schemeClr val="hlink"/>
                </a:solidFill>
                <a:latin typeface="Arial" charset="0"/>
              </a:rPr>
              <a:t>A) Ability to interact with the real world</a:t>
            </a:r>
          </a:p>
          <a:p>
            <a:pPr lvl="1"/>
            <a:r>
              <a:rPr lang="en-US">
                <a:solidFill>
                  <a:srgbClr val="00279F"/>
                </a:solidFill>
                <a:latin typeface="Arial" charset="0"/>
              </a:rPr>
              <a:t> </a:t>
            </a:r>
            <a:r>
              <a:rPr lang="en-US">
                <a:latin typeface="Arial" charset="0"/>
              </a:rPr>
              <a:t>to perceive, understand, and act</a:t>
            </a:r>
          </a:p>
          <a:p>
            <a:pPr lvl="1"/>
            <a:r>
              <a:rPr lang="en-US">
                <a:latin typeface="Arial" charset="0"/>
              </a:rPr>
              <a:t> speech recognition and understanding</a:t>
            </a:r>
          </a:p>
          <a:p>
            <a:pPr lvl="1"/>
            <a:r>
              <a:rPr lang="en-US">
                <a:latin typeface="Arial" charset="0"/>
              </a:rPr>
              <a:t> image understanding (computer vision)</a:t>
            </a:r>
          </a:p>
          <a:p>
            <a:pPr marL="0" indent="0"/>
            <a:r>
              <a:rPr lang="en-US">
                <a:solidFill>
                  <a:schemeClr val="hlink"/>
                </a:solidFill>
                <a:latin typeface="Arial" charset="0"/>
              </a:rPr>
              <a:t>B) Reasoning and Planning</a:t>
            </a:r>
          </a:p>
          <a:p>
            <a:pPr lvl="1"/>
            <a:r>
              <a:rPr lang="en-US">
                <a:latin typeface="Arial" charset="0"/>
              </a:rPr>
              <a:t>modelling the external world</a:t>
            </a:r>
          </a:p>
          <a:p>
            <a:pPr lvl="1"/>
            <a:r>
              <a:rPr lang="en-US">
                <a:latin typeface="Arial" charset="0"/>
              </a:rPr>
              <a:t>problem solving, planning, and decision making</a:t>
            </a:r>
          </a:p>
          <a:p>
            <a:pPr lvl="1"/>
            <a:r>
              <a:rPr lang="en-US" i="1">
                <a:latin typeface="Arial" charset="0"/>
              </a:rPr>
              <a:t>ability to deal with unexpected problems, uncertainties</a:t>
            </a:r>
            <a:r>
              <a:rPr lang="en-US">
                <a:latin typeface="Arial" charset="0"/>
              </a:rPr>
              <a:t>     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289800" cy="44831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sz="2000" dirty="0">
                <a:latin typeface="Arial" charset="0"/>
              </a:rPr>
              <a:t>Current key direction in knowledge based systems:</a:t>
            </a:r>
          </a:p>
          <a:p>
            <a:pPr>
              <a:lnSpc>
                <a:spcPct val="70000"/>
              </a:lnSpc>
            </a:pPr>
            <a:endParaRPr lang="en-US" sz="2000" dirty="0">
              <a:latin typeface="Arial" charset="0"/>
            </a:endParaRPr>
          </a:p>
          <a:p>
            <a:pPr>
              <a:lnSpc>
                <a:spcPct val="70000"/>
              </a:lnSpc>
            </a:pPr>
            <a:r>
              <a:rPr lang="en-US" sz="2000" dirty="0">
                <a:latin typeface="Arial" charset="0"/>
              </a:rPr>
              <a:t>     </a:t>
            </a:r>
            <a:r>
              <a:rPr lang="en-US" sz="2000" dirty="0">
                <a:solidFill>
                  <a:schemeClr val="accent2"/>
                </a:solidFill>
                <a:latin typeface="Arial" charset="0"/>
              </a:rPr>
              <a:t>Combine logical (</a:t>
            </a:r>
            <a:r>
              <a:rPr lang="ja-JP" altLang="en-US" sz="2000" dirty="0">
                <a:solidFill>
                  <a:schemeClr val="accent2"/>
                </a:solidFill>
                <a:latin typeface="Arial" charset="0"/>
              </a:rPr>
              <a:t>“</a:t>
            </a:r>
            <a:r>
              <a:rPr lang="en-US" altLang="ja-JP" sz="2000" dirty="0">
                <a:solidFill>
                  <a:schemeClr val="accent2"/>
                </a:solidFill>
                <a:latin typeface="Arial" charset="0"/>
              </a:rPr>
              <a:t>strict</a:t>
            </a:r>
            <a:r>
              <a:rPr lang="ja-JP" altLang="en-US" sz="2000" dirty="0">
                <a:solidFill>
                  <a:schemeClr val="accent2"/>
                </a:solidFill>
                <a:latin typeface="Arial" charset="0"/>
              </a:rPr>
              <a:t>”</a:t>
            </a:r>
            <a:r>
              <a:rPr lang="en-US" altLang="ja-JP" sz="2000" dirty="0">
                <a:solidFill>
                  <a:schemeClr val="accent2"/>
                </a:solidFill>
                <a:latin typeface="Arial" charset="0"/>
              </a:rPr>
              <a:t>) inference with</a:t>
            </a:r>
          </a:p>
          <a:p>
            <a:pPr>
              <a:lnSpc>
                <a:spcPct val="70000"/>
              </a:lnSpc>
            </a:pPr>
            <a:r>
              <a:rPr lang="en-US" sz="2000" dirty="0">
                <a:solidFill>
                  <a:schemeClr val="accent2"/>
                </a:solidFill>
                <a:latin typeface="Arial" charset="0"/>
              </a:rPr>
              <a:t>probabilistic / Bayesian (</a:t>
            </a:r>
            <a:r>
              <a:rPr lang="ja-JP" altLang="en-US" sz="2000" dirty="0">
                <a:solidFill>
                  <a:schemeClr val="accent2"/>
                </a:solidFill>
                <a:latin typeface="Arial" charset="0"/>
              </a:rPr>
              <a:t>“</a:t>
            </a:r>
            <a:r>
              <a:rPr lang="en-US" altLang="ja-JP" sz="2000" dirty="0">
                <a:solidFill>
                  <a:schemeClr val="accent2"/>
                </a:solidFill>
                <a:latin typeface="Arial" charset="0"/>
              </a:rPr>
              <a:t>soft</a:t>
            </a:r>
            <a:r>
              <a:rPr lang="ja-JP" altLang="en-US" sz="2000" dirty="0">
                <a:solidFill>
                  <a:schemeClr val="accent2"/>
                </a:solidFill>
                <a:latin typeface="Arial" charset="0"/>
              </a:rPr>
              <a:t>”</a:t>
            </a:r>
            <a:r>
              <a:rPr lang="en-US" altLang="ja-JP" sz="2000" dirty="0">
                <a:solidFill>
                  <a:schemeClr val="accent2"/>
                </a:solidFill>
                <a:latin typeface="Arial" charset="0"/>
              </a:rPr>
              <a:t>) reasoning.</a:t>
            </a:r>
          </a:p>
          <a:p>
            <a:pPr>
              <a:lnSpc>
                <a:spcPct val="70000"/>
              </a:lnSpc>
            </a:pPr>
            <a:endParaRPr lang="en-US" sz="2000" dirty="0">
              <a:solidFill>
                <a:schemeClr val="accent2"/>
              </a:solidFill>
              <a:latin typeface="Arial" charset="0"/>
            </a:endParaRPr>
          </a:p>
          <a:p>
            <a:pPr>
              <a:lnSpc>
                <a:spcPct val="70000"/>
              </a:lnSpc>
            </a:pPr>
            <a:r>
              <a:rPr lang="en-US" sz="2000" dirty="0">
                <a:latin typeface="Arial" charset="0"/>
              </a:rPr>
              <a:t>E.g. </a:t>
            </a:r>
            <a:r>
              <a:rPr lang="en-US" sz="1800" dirty="0">
                <a:solidFill>
                  <a:schemeClr val="hlink"/>
                </a:solidFill>
                <a:latin typeface="Arial" charset="0"/>
              </a:rPr>
              <a:t>Markov Logic</a:t>
            </a:r>
            <a:r>
              <a:rPr lang="en-US" sz="2000" dirty="0">
                <a:latin typeface="Arial" charset="0"/>
              </a:rPr>
              <a:t>    </a:t>
            </a:r>
            <a:r>
              <a:rPr lang="en-US" sz="1800" dirty="0">
                <a:latin typeface="Arial" charset="0"/>
              </a:rPr>
              <a:t>(</a:t>
            </a:r>
            <a:r>
              <a:rPr lang="en-US" sz="1800" dirty="0" err="1">
                <a:latin typeface="Arial" charset="0"/>
              </a:rPr>
              <a:t>Domingos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smtClean="0">
                <a:latin typeface="Arial" charset="0"/>
              </a:rPr>
              <a:t>2008)</a:t>
            </a:r>
            <a:endParaRPr lang="en-US" sz="1800" dirty="0">
              <a:latin typeface="Arial" charset="0"/>
            </a:endParaRPr>
          </a:p>
          <a:p>
            <a:pPr>
              <a:lnSpc>
                <a:spcPct val="70000"/>
              </a:lnSpc>
            </a:pPr>
            <a:endParaRPr lang="en-US" sz="1800" dirty="0">
              <a:latin typeface="Arial" charset="0"/>
            </a:endParaRPr>
          </a:p>
          <a:p>
            <a:pPr>
              <a:lnSpc>
                <a:spcPct val="70000"/>
              </a:lnSpc>
            </a:pPr>
            <a:r>
              <a:rPr lang="en-US" sz="2000" dirty="0">
                <a:latin typeface="Arial" charset="0"/>
              </a:rPr>
              <a:t>Probabilistic knowledge can be acquired via</a:t>
            </a:r>
          </a:p>
          <a:p>
            <a:pPr>
              <a:lnSpc>
                <a:spcPct val="70000"/>
              </a:lnSpc>
            </a:pPr>
            <a:r>
              <a:rPr lang="en-US" sz="2000" dirty="0">
                <a:latin typeface="Arial" charset="0"/>
              </a:rPr>
              <a:t>      learning from (noisy/incomplete) data. Great for</a:t>
            </a:r>
          </a:p>
          <a:p>
            <a:pPr>
              <a:lnSpc>
                <a:spcPct val="70000"/>
              </a:lnSpc>
            </a:pPr>
            <a:r>
              <a:rPr lang="en-US" sz="2000" dirty="0">
                <a:latin typeface="Arial" charset="0"/>
              </a:rPr>
              <a:t>      handling ambiguities!</a:t>
            </a:r>
          </a:p>
          <a:p>
            <a:pPr>
              <a:lnSpc>
                <a:spcPct val="70000"/>
              </a:lnSpc>
            </a:pPr>
            <a:endParaRPr lang="en-US" sz="2000" dirty="0">
              <a:latin typeface="Arial" charset="0"/>
            </a:endParaRPr>
          </a:p>
          <a:p>
            <a:pPr>
              <a:lnSpc>
                <a:spcPct val="70000"/>
              </a:lnSpc>
            </a:pPr>
            <a:r>
              <a:rPr lang="en-US" sz="2000" dirty="0">
                <a:latin typeface="Arial" charset="0"/>
              </a:rPr>
              <a:t>Logical relations represent hard constraints.</a:t>
            </a:r>
          </a:p>
          <a:p>
            <a:pPr>
              <a:lnSpc>
                <a:spcPct val="70000"/>
              </a:lnSpc>
            </a:pPr>
            <a:r>
              <a:rPr lang="en-US" sz="2000" dirty="0">
                <a:latin typeface="Arial" charset="0"/>
              </a:rPr>
              <a:t>      E.g., when reasoning about bibliographic reference</a:t>
            </a:r>
          </a:p>
          <a:p>
            <a:pPr>
              <a:lnSpc>
                <a:spcPct val="70000"/>
              </a:lnSpc>
            </a:pPr>
            <a:r>
              <a:rPr lang="en-US" sz="2000" dirty="0">
                <a:latin typeface="Arial" charset="0"/>
              </a:rPr>
              <a:t>      data, and </a:t>
            </a:r>
            <a:r>
              <a:rPr lang="ja-JP" altLang="en-US" sz="2000" dirty="0">
                <a:latin typeface="Arial" charset="0"/>
              </a:rPr>
              <a:t>“</a:t>
            </a:r>
            <a:r>
              <a:rPr lang="en-US" altLang="ja-JP" sz="2000" dirty="0">
                <a:latin typeface="Arial" charset="0"/>
              </a:rPr>
              <a:t>author</a:t>
            </a:r>
            <a:r>
              <a:rPr lang="ja-JP" altLang="en-US" sz="2000" dirty="0">
                <a:latin typeface="Arial" charset="0"/>
              </a:rPr>
              <a:t>”</a:t>
            </a:r>
            <a:r>
              <a:rPr lang="en-US" altLang="ja-JP" sz="2000" dirty="0">
                <a:latin typeface="Arial" charset="0"/>
              </a:rPr>
              <a:t> has to be a </a:t>
            </a:r>
            <a:r>
              <a:rPr lang="ja-JP" altLang="en-US" sz="2000" dirty="0">
                <a:latin typeface="Arial" charset="0"/>
              </a:rPr>
              <a:t>“</a:t>
            </a:r>
            <a:r>
              <a:rPr lang="en-US" altLang="ja-JP" sz="2000" dirty="0">
                <a:latin typeface="Arial" charset="0"/>
              </a:rPr>
              <a:t>person</a:t>
            </a:r>
            <a:r>
              <a:rPr lang="ja-JP" altLang="en-US" sz="2000" dirty="0">
                <a:latin typeface="Arial" charset="0"/>
              </a:rPr>
              <a:t>”</a:t>
            </a:r>
            <a:r>
              <a:rPr lang="en-US" altLang="ja-JP" sz="2000" dirty="0">
                <a:latin typeface="Arial" charset="0"/>
              </a:rPr>
              <a:t> and cannot</a:t>
            </a:r>
          </a:p>
          <a:p>
            <a:pPr>
              <a:lnSpc>
                <a:spcPct val="70000"/>
              </a:lnSpc>
            </a:pPr>
            <a:r>
              <a:rPr lang="en-US" sz="2000" dirty="0">
                <a:latin typeface="Arial" charset="0"/>
              </a:rPr>
              <a:t>      be a location.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5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5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57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57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57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57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57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57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57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57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57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57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Arial" charset="0"/>
              </a:rPr>
              <a:t/>
            </a:r>
            <a:br>
              <a:rPr lang="en-US" sz="3200">
                <a:latin typeface="Arial" charset="0"/>
              </a:rPr>
            </a:br>
            <a:endParaRPr lang="en-US" sz="3200">
              <a:latin typeface="Arial" charset="0"/>
            </a:endParaRPr>
          </a:p>
        </p:txBody>
      </p:sp>
      <p:pic>
        <p:nvPicPr>
          <p:cNvPr id="70658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33400"/>
            <a:ext cx="9194800" cy="5638800"/>
          </a:xfrm>
        </p:spPr>
      </p:pic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838200" y="6096000"/>
            <a:ext cx="441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ym typeface="Wingdings" charset="0"/>
              </a:rPr>
              <a:t></a:t>
            </a:r>
            <a:endParaRPr lang="en-US"/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7551738" y="6135688"/>
            <a:ext cx="441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ym typeface="Wingdings" charset="0"/>
              </a:rPr>
              <a:t></a:t>
            </a:r>
            <a:endParaRPr lang="en-US"/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2641188" y="6288088"/>
            <a:ext cx="35568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 smtClean="0">
                <a:solidFill>
                  <a:schemeClr val="hlink"/>
                </a:solidFill>
                <a:sym typeface="Wingdings" charset="0"/>
              </a:rPr>
              <a:t> But recent progress!</a:t>
            </a:r>
            <a:endParaRPr lang="en-US" dirty="0">
              <a:solidFill>
                <a:schemeClr val="hlink"/>
              </a:solidFill>
            </a:endParaRPr>
          </a:p>
        </p:txBody>
      </p:sp>
      <p:sp>
        <p:nvSpPr>
          <p:cNvPr id="70662" name="Text Box 10"/>
          <p:cNvSpPr txBox="1">
            <a:spLocks noChangeArrowheads="1"/>
          </p:cNvSpPr>
          <p:nvPr/>
        </p:nvSpPr>
        <p:spPr bwMode="auto">
          <a:xfrm>
            <a:off x="7848600" y="4572000"/>
            <a:ext cx="1295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8" grpId="0"/>
      <p:bldP spid="54279" grpId="0"/>
      <p:bldP spid="5428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950" y="-152400"/>
            <a:ext cx="7191375" cy="901700"/>
          </a:xfrm>
        </p:spPr>
        <p:txBody>
          <a:bodyPr/>
          <a:lstStyle/>
          <a:p>
            <a:r>
              <a:rPr lang="en-US" dirty="0" smtClean="0"/>
              <a:t>Knowledge or Data?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533400"/>
            <a:ext cx="7975600" cy="5791200"/>
          </a:xfrm>
        </p:spPr>
        <p:txBody>
          <a:bodyPr/>
          <a:lstStyle/>
          <a:p>
            <a:r>
              <a:rPr lang="en-US" dirty="0" smtClean="0"/>
              <a:t>Last 5 </a:t>
            </a:r>
            <a:r>
              <a:rPr lang="en-US" dirty="0" err="1" smtClean="0"/>
              <a:t>yrs</a:t>
            </a:r>
            <a:r>
              <a:rPr lang="en-US" dirty="0" smtClean="0"/>
              <a:t>: New direction.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Combine a few general principles / rules (i.e.</a:t>
            </a: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knowledge) with training on a large expert</a:t>
            </a: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data set to tune hundreds of model parameters.</a:t>
            </a: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Obtain world-expert performance.</a:t>
            </a:r>
          </a:p>
          <a:p>
            <a:r>
              <a:rPr lang="en-US" dirty="0" smtClean="0"/>
              <a:t>Examples:</a:t>
            </a:r>
          </a:p>
          <a:p>
            <a:r>
              <a:rPr lang="en-US" dirty="0" smtClean="0"/>
              <a:t>	</a:t>
            </a:r>
            <a:r>
              <a:rPr lang="en-US" dirty="0" smtClean="0">
                <a:solidFill>
                  <a:srgbClr val="008000"/>
                </a:solidFill>
              </a:rPr>
              <a:t>--- IBM’s Watson / Jeopardy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	--- Dr. Fill / NYT crosswords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	--- </a:t>
            </a:r>
            <a:r>
              <a:rPr lang="en-US" dirty="0" err="1" smtClean="0">
                <a:solidFill>
                  <a:srgbClr val="008000"/>
                </a:solidFill>
              </a:rPr>
              <a:t>Iamus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8000"/>
                </a:solidFill>
              </a:rPr>
              <a:t>/ Classical music composition</a:t>
            </a:r>
          </a:p>
          <a:p>
            <a:r>
              <a:rPr lang="en-US" dirty="0" smtClean="0"/>
              <a:t>Performance: Top 50 or better in the world!</a:t>
            </a:r>
          </a:p>
          <a:p>
            <a:r>
              <a:rPr lang="en-US" dirty="0" smtClean="0"/>
              <a:t>	Is this the key to human expert intelligence?</a:t>
            </a:r>
          </a:p>
          <a:p>
            <a:r>
              <a:rPr lang="en-US" dirty="0" smtClean="0"/>
              <a:t>	Discussion / readings topic.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58384319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752600"/>
            <a:ext cx="7162800" cy="4114800"/>
          </a:xfrm>
        </p:spPr>
        <p:txBody>
          <a:bodyPr/>
          <a:lstStyle/>
          <a:p>
            <a:pPr marL="0" indent="0"/>
            <a:endParaRPr lang="en-US" dirty="0">
              <a:latin typeface="Arial" charset="0"/>
            </a:endParaRPr>
          </a:p>
          <a:p>
            <a:pPr marL="0" indent="0"/>
            <a:endParaRPr lang="en-US" dirty="0">
              <a:latin typeface="Arial" charset="0"/>
            </a:endParaRPr>
          </a:p>
          <a:p>
            <a:pPr marL="0" indent="0"/>
            <a:endParaRPr lang="en-US" dirty="0">
              <a:latin typeface="Arial" charset="0"/>
            </a:endParaRPr>
          </a:p>
          <a:p>
            <a:pPr marL="0" indent="0"/>
            <a:r>
              <a:rPr lang="en-US" dirty="0">
                <a:latin typeface="Arial" charset="0"/>
              </a:rPr>
              <a:t>END INTRO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057400"/>
            <a:ext cx="7696200" cy="3657600"/>
          </a:xfrm>
          <a:noFill/>
        </p:spPr>
        <p:txBody>
          <a:bodyPr/>
          <a:lstStyle/>
          <a:p>
            <a:pPr marL="0" indent="0"/>
            <a:r>
              <a:rPr lang="en-US" dirty="0">
                <a:solidFill>
                  <a:schemeClr val="hlink"/>
                </a:solidFill>
                <a:latin typeface="Arial" charset="0"/>
              </a:rPr>
              <a:t>C) Learning and Adaptation</a:t>
            </a:r>
          </a:p>
          <a:p>
            <a:pPr marL="0" indent="0"/>
            <a:r>
              <a:rPr lang="en-US" dirty="0">
                <a:solidFill>
                  <a:schemeClr val="hlink"/>
                </a:solidFill>
                <a:latin typeface="Arial" charset="0"/>
              </a:rPr>
              <a:t>     We are continuously learning and adapting.</a:t>
            </a:r>
          </a:p>
          <a:p>
            <a:pPr lvl="1"/>
            <a:r>
              <a:rPr lang="en-US" dirty="0">
                <a:latin typeface="Arial" charset="0"/>
              </a:rPr>
              <a:t>We want systems that adapt to us!</a:t>
            </a:r>
          </a:p>
          <a:p>
            <a:pPr marL="0" indent="0"/>
            <a:r>
              <a:rPr lang="en-US" dirty="0" smtClean="0">
                <a:solidFill>
                  <a:schemeClr val="hlink"/>
                </a:solidFill>
                <a:latin typeface="Arial" charset="0"/>
              </a:rPr>
              <a:t> </a:t>
            </a:r>
            <a:endParaRPr lang="en-US" dirty="0">
              <a:solidFill>
                <a:schemeClr val="hlink"/>
              </a:solidFill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996950" y="0"/>
            <a:ext cx="7191375" cy="9017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Different Approaches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066800"/>
            <a:ext cx="7772400" cy="4876800"/>
          </a:xfrm>
          <a:noFill/>
        </p:spPr>
        <p:txBody>
          <a:bodyPr/>
          <a:lstStyle/>
          <a:p>
            <a:pPr marL="0" indent="0"/>
            <a:r>
              <a:rPr lang="en-US" dirty="0">
                <a:solidFill>
                  <a:schemeClr val="hlink"/>
                </a:solidFill>
                <a:latin typeface="Arial" charset="0"/>
              </a:rPr>
              <a:t>I   Building exact models of human cognition</a:t>
            </a:r>
          </a:p>
          <a:p>
            <a:pPr lvl="1">
              <a:buFontTx/>
              <a:buNone/>
            </a:pPr>
            <a:r>
              <a:rPr lang="en-US" dirty="0">
                <a:solidFill>
                  <a:schemeClr val="hlink"/>
                </a:solidFill>
                <a:latin typeface="Arial" charset="0"/>
              </a:rPr>
              <a:t>    </a:t>
            </a:r>
            <a:r>
              <a:rPr lang="en-US" dirty="0">
                <a:latin typeface="Arial" charset="0"/>
              </a:rPr>
              <a:t>view from psychology and cognitive science</a:t>
            </a:r>
          </a:p>
          <a:p>
            <a:pPr lvl="1">
              <a:buFontTx/>
              <a:buNone/>
            </a:pPr>
            <a:endParaRPr lang="en-US" dirty="0">
              <a:latin typeface="Arial" charset="0"/>
            </a:endParaRPr>
          </a:p>
          <a:p>
            <a:pPr marL="0" indent="0"/>
            <a:r>
              <a:rPr lang="en-US" dirty="0">
                <a:solidFill>
                  <a:schemeClr val="hlink"/>
                </a:solidFill>
                <a:latin typeface="Arial" charset="0"/>
              </a:rPr>
              <a:t>II   Developing methods to match or exceed human</a:t>
            </a:r>
          </a:p>
          <a:p>
            <a:pPr marL="0" indent="0"/>
            <a:r>
              <a:rPr lang="en-US" dirty="0">
                <a:solidFill>
                  <a:schemeClr val="hlink"/>
                </a:solidFill>
                <a:latin typeface="Arial" charset="0"/>
              </a:rPr>
              <a:t>     performance in certain domains, possibly by</a:t>
            </a:r>
          </a:p>
          <a:p>
            <a:pPr marL="0" indent="0"/>
            <a:r>
              <a:rPr lang="en-US" dirty="0">
                <a:solidFill>
                  <a:schemeClr val="hlink"/>
                </a:solidFill>
                <a:latin typeface="Arial" charset="0"/>
              </a:rPr>
              <a:t>     very different means.</a:t>
            </a:r>
          </a:p>
          <a:p>
            <a:pPr lvl="1">
              <a:buFontTx/>
              <a:buNone/>
            </a:pPr>
            <a:r>
              <a:rPr lang="en-US" dirty="0">
                <a:solidFill>
                  <a:schemeClr val="hlink"/>
                </a:solidFill>
                <a:latin typeface="Arial" charset="0"/>
              </a:rPr>
              <a:t>     </a:t>
            </a:r>
            <a:r>
              <a:rPr lang="en-US" dirty="0">
                <a:latin typeface="Arial" charset="0"/>
              </a:rPr>
              <a:t>E</a:t>
            </a:r>
            <a:r>
              <a:rPr lang="en-US" dirty="0" smtClean="0">
                <a:latin typeface="Arial" charset="0"/>
              </a:rPr>
              <a:t>xamples: </a:t>
            </a:r>
          </a:p>
          <a:p>
            <a:pPr lvl="1">
              <a:buFontTx/>
              <a:buNone/>
            </a:pPr>
            <a:r>
              <a:rPr lang="en-US" dirty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         Deep Blue (‘97), Stanley (‘05)</a:t>
            </a:r>
          </a:p>
          <a:p>
            <a:pPr lvl="1">
              <a:buFontTx/>
              <a:buNone/>
            </a:pPr>
            <a:r>
              <a:rPr lang="en-US" dirty="0" smtClean="0">
                <a:latin typeface="Arial" charset="0"/>
              </a:rPr>
              <a:t>          Watson (</a:t>
            </a:r>
            <a:r>
              <a:rPr lang="fr-FR" dirty="0" smtClean="0">
                <a:latin typeface="Arial" charset="0"/>
              </a:rPr>
              <a:t>’</a:t>
            </a:r>
            <a:r>
              <a:rPr lang="en-US" dirty="0" smtClean="0">
                <a:latin typeface="Arial" charset="0"/>
              </a:rPr>
              <a:t>11) , and Dr. Fill (‘11).</a:t>
            </a:r>
            <a:endParaRPr lang="en-US" dirty="0">
              <a:latin typeface="Arial" charset="0"/>
            </a:endParaRPr>
          </a:p>
          <a:p>
            <a:pPr marL="0" indent="0"/>
            <a:r>
              <a:rPr lang="en-US" dirty="0">
                <a:solidFill>
                  <a:schemeClr val="hlink"/>
                </a:solidFill>
                <a:latin typeface="Arial" charset="0"/>
              </a:rPr>
              <a:t> </a:t>
            </a:r>
          </a:p>
          <a:p>
            <a:pPr marL="0" indent="0"/>
            <a:r>
              <a:rPr lang="en-US" dirty="0">
                <a:latin typeface="Arial" charset="0"/>
              </a:rPr>
              <a:t>Our focus is on II (most recent progress)</a:t>
            </a:r>
            <a:r>
              <a:rPr lang="en-US" dirty="0" smtClean="0">
                <a:latin typeface="Arial" charset="0"/>
              </a:rPr>
              <a:t>.</a:t>
            </a:r>
          </a:p>
          <a:p>
            <a:pPr marL="0" indent="0"/>
            <a:r>
              <a:rPr lang="en-US" i="1" dirty="0" smtClean="0">
                <a:solidFill>
                  <a:srgbClr val="FF0000"/>
                </a:solidFill>
                <a:latin typeface="Arial" charset="0"/>
              </a:rPr>
              <a:t>New goal: Reach top 100 performers in the world.</a:t>
            </a:r>
            <a:endParaRPr lang="en-US" i="1" dirty="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5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5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5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5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5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5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Issue: The Hardware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24000"/>
            <a:ext cx="7772400" cy="4876800"/>
          </a:xfrm>
          <a:noFill/>
        </p:spPr>
        <p:txBody>
          <a:bodyPr/>
          <a:lstStyle/>
          <a:p>
            <a:pPr marL="0" indent="0"/>
            <a:r>
              <a:rPr lang="en-US" dirty="0">
                <a:solidFill>
                  <a:schemeClr val="hlink"/>
                </a:solidFill>
                <a:latin typeface="Arial" charset="0"/>
              </a:rPr>
              <a:t>The brain</a:t>
            </a:r>
          </a:p>
          <a:p>
            <a:pPr lvl="1"/>
            <a:r>
              <a:rPr lang="en-US" sz="2000" dirty="0">
                <a:latin typeface="Arial" charset="0"/>
              </a:rPr>
              <a:t>a neuron, or nerve cell, is the basic information</a:t>
            </a:r>
          </a:p>
          <a:p>
            <a:pPr lvl="1"/>
            <a:r>
              <a:rPr lang="en-US" sz="2000" dirty="0">
                <a:latin typeface="Arial" charset="0"/>
              </a:rPr>
              <a:t>processing unit (10^11 )</a:t>
            </a:r>
          </a:p>
          <a:p>
            <a:pPr lvl="1"/>
            <a:r>
              <a:rPr lang="en-US" sz="2000" dirty="0">
                <a:latin typeface="Arial" charset="0"/>
              </a:rPr>
              <a:t>many more synapses (10^14) connect the neurons</a:t>
            </a:r>
          </a:p>
          <a:p>
            <a:pPr lvl="1"/>
            <a:r>
              <a:rPr lang="en-US" sz="2000" dirty="0">
                <a:latin typeface="Arial" charset="0"/>
              </a:rPr>
              <a:t>cycle time:  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10^(-3) seconds (1 millisecond)</a:t>
            </a:r>
          </a:p>
          <a:p>
            <a:pPr marL="0" indent="0"/>
            <a:endParaRPr lang="en-US" sz="2000" dirty="0">
              <a:latin typeface="Arial" charset="0"/>
            </a:endParaRPr>
          </a:p>
          <a:p>
            <a:pPr marL="0" indent="0"/>
            <a:r>
              <a:rPr lang="en-US" sz="2000" dirty="0">
                <a:solidFill>
                  <a:schemeClr val="hlink"/>
                </a:solidFill>
                <a:latin typeface="Arial" charset="0"/>
              </a:rPr>
              <a:t>How complex can we make computers?</a:t>
            </a:r>
          </a:p>
          <a:p>
            <a:pPr lvl="1"/>
            <a:r>
              <a:rPr lang="en-US" sz="2000" dirty="0">
                <a:latin typeface="Arial" charset="0"/>
              </a:rPr>
              <a:t>10</a:t>
            </a:r>
            <a:r>
              <a:rPr lang="en-US" sz="2000" dirty="0" smtClean="0">
                <a:latin typeface="Arial" charset="0"/>
              </a:rPr>
              <a:t>^9 </a:t>
            </a:r>
            <a:r>
              <a:rPr lang="en-US" sz="2000" dirty="0">
                <a:latin typeface="Arial" charset="0"/>
              </a:rPr>
              <a:t>or more transistors per CPU</a:t>
            </a:r>
          </a:p>
          <a:p>
            <a:pPr lvl="1"/>
            <a:r>
              <a:rPr lang="en-US" sz="2000" dirty="0" smtClean="0">
                <a:latin typeface="Arial" charset="0"/>
              </a:rPr>
              <a:t>Ten of thousands of cores, 10</a:t>
            </a:r>
            <a:r>
              <a:rPr lang="en-US" sz="2000" dirty="0">
                <a:latin typeface="Arial" charset="0"/>
              </a:rPr>
              <a:t>^10 bits of RAM</a:t>
            </a:r>
          </a:p>
          <a:p>
            <a:pPr lvl="1"/>
            <a:r>
              <a:rPr lang="en-US" sz="2000" dirty="0">
                <a:latin typeface="Arial" charset="0"/>
              </a:rPr>
              <a:t>cycle times: 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order of  10^(-9) 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seconds</a:t>
            </a:r>
          </a:p>
          <a:p>
            <a:pPr marL="688975" lvl="1" indent="0">
              <a:buNone/>
            </a:pPr>
            <a:endParaRPr lang="en-US" sz="2000" dirty="0">
              <a:solidFill>
                <a:srgbClr val="FF0000"/>
              </a:solidFill>
              <a:latin typeface="Arial" charset="0"/>
            </a:endParaRPr>
          </a:p>
          <a:p>
            <a:pPr marL="114300" indent="0"/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Numbers are getting close! Hardware will surpass human brain within next 20 yrs.</a:t>
            </a:r>
            <a:endParaRPr lang="en-US" sz="2000" dirty="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Computer vs. Brain</a:t>
            </a:r>
          </a:p>
        </p:txBody>
      </p:sp>
      <p:sp>
        <p:nvSpPr>
          <p:cNvPr id="24578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endParaRPr lang="en-US">
              <a:latin typeface="Arial" charset="0"/>
            </a:endParaRPr>
          </a:p>
        </p:txBody>
      </p:sp>
      <p:pic>
        <p:nvPicPr>
          <p:cNvPr id="24579" name="Picture 1028" descr="t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66800"/>
            <a:ext cx="6848475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6858000" y="1981200"/>
            <a:ext cx="2047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u="none" dirty="0"/>
              <a:t>approx. </a:t>
            </a:r>
            <a:r>
              <a:rPr lang="en-US" u="none" dirty="0" smtClean="0"/>
              <a:t>2025</a:t>
            </a:r>
            <a:endParaRPr lang="en-US" u="none" dirty="0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7277100" y="2514600"/>
            <a:ext cx="189865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u="none"/>
              <a:t>Current:</a:t>
            </a:r>
          </a:p>
          <a:p>
            <a:r>
              <a:rPr lang="en-US" sz="1800" u="none"/>
              <a:t>Nvidia: tesla</a:t>
            </a:r>
          </a:p>
          <a:p>
            <a:r>
              <a:rPr lang="en-US" sz="1800" u="none"/>
              <a:t>personal super-</a:t>
            </a:r>
          </a:p>
          <a:p>
            <a:r>
              <a:rPr lang="en-US" sz="1800" u="none"/>
              <a:t>computer</a:t>
            </a:r>
          </a:p>
          <a:p>
            <a:r>
              <a:rPr lang="en-US" sz="1800" u="none"/>
              <a:t>1000 cores</a:t>
            </a:r>
          </a:p>
          <a:p>
            <a:r>
              <a:rPr lang="en-US" sz="1800" u="none"/>
              <a:t>4 teraflop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  <p:bldP spid="11271" grpId="0"/>
    </p:bldLst>
  </p:timing>
</p:sld>
</file>

<file path=ppt/theme/theme1.xml><?xml version="1.0" encoding="utf-8"?>
<a:theme xmlns:a="http://schemas.openxmlformats.org/drawingml/2006/main" name="ITAS Slides(WB)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ITAS Slides(WB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sng" strike="noStrike" cap="none" normalizeH="0" baseline="0" smtClean="0">
            <a:ln>
              <a:noFill/>
            </a:ln>
            <a:solidFill>
              <a:srgbClr val="063DE8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sng" strike="noStrike" cap="none" normalizeH="0" baseline="0" smtClean="0">
            <a:ln>
              <a:noFill/>
            </a:ln>
            <a:solidFill>
              <a:srgbClr val="063DE8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TAS Slides(WB)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AS Slides(WB)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AS Slides(WB)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AS Slides(WB)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AS Slides(WB)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AS Slides(WB)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AS Slides(WB)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Bosco:Desktop Folder:ITAS Slides(WB).ppt</Template>
  <TotalTime>1490421368</TotalTime>
  <Pages>45</Pages>
  <Words>2779</Words>
  <Application>Microsoft Macintosh PowerPoint</Application>
  <PresentationFormat>On-screen Show (4:3)</PresentationFormat>
  <Paragraphs>472</Paragraphs>
  <Slides>53</Slides>
  <Notes>1</Notes>
  <HiddenSlides>6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5" baseType="lpstr">
      <vt:lpstr>ITAS Slides(WB)</vt:lpstr>
      <vt:lpstr>Photo Editor Photo</vt:lpstr>
      <vt:lpstr>Intelligent Machines:  From Turing to  Deep Blue to Watson and Beyond  Bart Selman</vt:lpstr>
      <vt:lpstr>Today's Lecture</vt:lpstr>
      <vt:lpstr>What is Intelligence?</vt:lpstr>
      <vt:lpstr>PowerPoint Presentation</vt:lpstr>
      <vt:lpstr>What's involved in Intelligence?</vt:lpstr>
      <vt:lpstr>PowerPoint Presentation</vt:lpstr>
      <vt:lpstr>Different Approaches</vt:lpstr>
      <vt:lpstr>Issue: The Hardware</vt:lpstr>
      <vt:lpstr>Computer vs. Brain</vt:lpstr>
      <vt:lpstr>PowerPoint Presentation</vt:lpstr>
      <vt:lpstr>A Neuron</vt:lpstr>
      <vt:lpstr>An Artificial Neural Network</vt:lpstr>
      <vt:lpstr>PowerPoint Presentation</vt:lpstr>
      <vt:lpstr>PowerPoint Presentation</vt:lpstr>
      <vt:lpstr>Historical Perspective</vt:lpstr>
      <vt:lpstr>PowerPoint Presentation</vt:lpstr>
      <vt:lpstr>Early success: Deep Blue </vt:lpstr>
      <vt:lpstr>Deep Blue</vt:lpstr>
      <vt:lpstr>Game Tree Search: the Essence of Deep Blue</vt:lpstr>
      <vt:lpstr>Combinatorics of Chess</vt:lpstr>
      <vt:lpstr>Positions with Smart Pruning</vt:lpstr>
      <vt:lpstr>Why is it so difficult to use real expert chess knowledge? </vt:lpstr>
      <vt:lpstr>Strategy looks pretty good… right? </vt:lpstr>
      <vt:lpstr>On Game 2</vt:lpstr>
      <vt:lpstr>Kasparov on Deep Blue</vt:lpstr>
      <vt:lpstr>Formal Complexity of Chess</vt:lpstr>
      <vt:lpstr>Game Tree Search</vt:lpstr>
      <vt:lpstr>PowerPoint Presentation</vt:lpstr>
      <vt:lpstr>A Note on Minimax</vt:lpstr>
      <vt:lpstr>Clustering</vt:lpstr>
      <vt:lpstr>History of Search Innovations</vt:lpstr>
      <vt:lpstr>Evaluation Functions</vt:lpstr>
      <vt:lpstr>Learning better evaluation functions</vt:lpstr>
      <vt:lpstr>Transposition Tables</vt:lpstr>
      <vt:lpstr>Transposition Tables as Learning</vt:lpstr>
      <vt:lpstr>Special-Purpose and Parallel Hardware</vt:lpstr>
      <vt:lpstr>Deep Blue</vt:lpstr>
      <vt:lpstr>Evolution of Deep Blue</vt:lpstr>
      <vt:lpstr>PowerPoint Presentation</vt:lpstr>
      <vt:lpstr>Tactics into Strategy</vt:lpstr>
      <vt:lpstr>PowerPoint Presentation</vt:lpstr>
      <vt:lpstr>PowerPoint Presentation</vt:lpstr>
      <vt:lpstr>PowerPoint Presentation</vt:lpstr>
      <vt:lpstr>AI Examples, cont.</vt:lpstr>
      <vt:lpstr>PowerPoint Presentation</vt:lpstr>
      <vt:lpstr>PowerPoint Presentation</vt:lpstr>
      <vt:lpstr>PowerPoint Presentation</vt:lpstr>
      <vt:lpstr>Challenges ahead</vt:lpstr>
      <vt:lpstr>A Key Issue</vt:lpstr>
      <vt:lpstr>PowerPoint Presentation</vt:lpstr>
      <vt:lpstr> </vt:lpstr>
      <vt:lpstr>Knowledge or Data?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Integration of Artificial Intelligence   and Operations Research for Combinatorial Problems  New World Vistas </dc:title>
  <dc:subject/>
  <dc:creator>Karen Alguire</dc:creator>
  <cp:keywords/>
  <dc:description>updated 4/16/96</dc:description>
  <cp:lastModifiedBy>Bart Selman</cp:lastModifiedBy>
  <cp:revision>231</cp:revision>
  <cp:lastPrinted>1997-07-25T21:18:14Z</cp:lastPrinted>
  <dcterms:created xsi:type="dcterms:W3CDTF">1997-06-05T18:05:21Z</dcterms:created>
  <dcterms:modified xsi:type="dcterms:W3CDTF">2013-01-30T23:13:42Z</dcterms:modified>
</cp:coreProperties>
</file>