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7" r:id="rId3"/>
    <p:sldId id="30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2" r:id="rId12"/>
    <p:sldId id="273" r:id="rId13"/>
    <p:sldId id="274" r:id="rId14"/>
    <p:sldId id="276" r:id="rId15"/>
    <p:sldId id="277" r:id="rId16"/>
    <p:sldId id="275" r:id="rId17"/>
    <p:sldId id="278" r:id="rId18"/>
    <p:sldId id="279" r:id="rId19"/>
    <p:sldId id="280" r:id="rId20"/>
    <p:sldId id="281" r:id="rId21"/>
    <p:sldId id="282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4" r:id="rId31"/>
    <p:sldId id="295" r:id="rId32"/>
    <p:sldId id="296" r:id="rId33"/>
    <p:sldId id="298" r:id="rId34"/>
    <p:sldId id="299" r:id="rId35"/>
    <p:sldId id="300" r:id="rId36"/>
    <p:sldId id="301" r:id="rId37"/>
    <p:sldId id="302" r:id="rId38"/>
    <p:sldId id="311" r:id="rId39"/>
    <p:sldId id="312" r:id="rId40"/>
    <p:sldId id="313" r:id="rId41"/>
    <p:sldId id="316" r:id="rId42"/>
    <p:sldId id="317" r:id="rId43"/>
    <p:sldId id="315" r:id="rId44"/>
    <p:sldId id="318" r:id="rId45"/>
    <p:sldId id="314" r:id="rId46"/>
    <p:sldId id="319" r:id="rId47"/>
    <p:sldId id="321" r:id="rId48"/>
    <p:sldId id="322" r:id="rId49"/>
    <p:sldId id="32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82"/>
  </p:normalViewPr>
  <p:slideViewPr>
    <p:cSldViewPr snapToGrid="0" snapToObjects="1" showGuides="1">
      <p:cViewPr varScale="1">
        <p:scale>
          <a:sx n="115" d="100"/>
          <a:sy n="115" d="100"/>
        </p:scale>
        <p:origin x="47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8079-A774-4C46-8A08-05AAE7917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D1D50-3FBC-D043-823E-68BBE324E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3B0FD-5760-F149-AB03-E5BB7394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32650-0682-7340-B3EA-0A52C52D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14715-7FEA-2647-AE55-4278BD88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1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D5CD3-00FA-4345-ADFC-216830378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BADB21-98E4-5C45-9886-CF7D3C99C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B40C-003E-B146-A889-7B3C2488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3D636-3A23-0342-A33B-D7A074C0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3722A-5DF0-6342-93F6-F4E92CE14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39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8D189B-9B3E-954A-A597-06B6EB8FFA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FCE53-52E1-2549-959B-159D020EA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9437-85DA-B14F-9060-2645805A4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46287-05DA-4045-B536-BB1A4B07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366A2-AD50-9441-8C7B-13136F85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2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BE117-DEDC-A949-A8C5-1F4FC8719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3259A-20A4-924E-B852-EA4FC239F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966E6-3A51-0B41-8540-28A5BC63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5CF72-6D06-4840-B040-2578786D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33076-62E6-ED42-9861-138F38B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4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E51D2-1B1E-3342-8F47-8E0C5EB4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B75BF-4C02-2B46-9E50-B8DAC3C06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4EC79-BF23-B145-AA77-37835BA6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D7040-4E37-064C-95F5-B89088EF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43522-E35F-C741-BDD9-F7CA5C7A4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0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6E6BA-D61D-A049-8A81-0C32C764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9E97B-BBE7-C143-9D1B-E6BD1C58E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886E2-049A-B742-A357-A8117B4F1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39578-4E4E-5E45-9F78-342446A3F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56A20-0F48-AC4F-8F18-A5575183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4DD25-30D0-4C47-BF6B-25D5750F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008C-6614-F242-87F2-A1E539C09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D46FC-2E2A-9742-AF91-DBE411EBB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11A8CD-2EC2-CC4F-A915-CE6B9FD96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B0DC1A-7936-D948-9D75-A46590F8C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4E2055-6912-1F43-87D4-FEB4E3729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2DFAA-7EE6-3E4B-841D-501D0784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C5AFC9-C7F9-9D4A-B1B5-1FFF965F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4D0373-BBE8-B94A-86CC-34E771C4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4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E243-8229-8E4D-A6FD-83857B31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12851B-B3AA-2F46-A299-E1735A00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4E7FB-E5D4-BD40-908B-8A4B7FD1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6D8E1-6FB9-A248-A930-8C05AC2E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9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C876D-42CF-3444-9996-B0AEF73AA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BE574-2731-9944-AD1F-E34959C9A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80A8C-7712-8243-9D89-FBFEA280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82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C169-2D0C-B84B-B28C-8FC4ADF96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AC58F-B5A1-5844-B421-B8D973946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813CC-1314-7B45-9561-2C7E269F6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3BB93-93A5-5546-A697-EA892FE1F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A857D-C033-B14B-9239-65B1F3E2C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40336-44FB-8F48-96B8-661A58D7F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53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97BF3-7CB5-F94A-B7A9-A4022CA1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BE56F-2558-8049-BC9B-807CEB3BD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357FC-4163-054E-B8FC-B0F84072F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782EA-698E-BF4A-91DF-F26784CC9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2992-F47E-744B-A830-A20EC9697DE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14B09-66E8-8648-A650-659B4D735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8905F-73D5-094A-9F16-A50AD819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A71AC-075D-DF4F-B10D-EAEAFFBF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9BDC3-910C-7843-BEA1-DA466D396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DF0AA-C3A9-464F-94FF-9BC1AC230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52992-F47E-744B-A830-A20EC9697DE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F109B-DE58-A245-868A-E788DFF92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F53F4-2094-C84D-B900-CB6EFEA99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974B-5561-D14E-A6B4-309908505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92221-9AA3-6A4E-8080-D8F9FD4E86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Learning for 3D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6730D-9860-D04E-9BFB-BAAE99CD3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7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Viewpoint-conditioned pose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3048000"/>
            <a:ext cx="2375588" cy="157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1922860"/>
            <a:ext cx="2235936" cy="1339233"/>
          </a:xfrm>
          <a:prstGeom prst="rect">
            <a:avLst/>
          </a:prstGeom>
          <a:effectLst>
            <a:glow rad="596900">
              <a:schemeClr val="accent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896" y="3494265"/>
            <a:ext cx="2269339" cy="1510529"/>
          </a:xfrm>
          <a:prstGeom prst="rect">
            <a:avLst/>
          </a:prstGeom>
          <a:effectLst>
            <a:glow rad="520700">
              <a:schemeClr val="accent1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5388820"/>
            <a:ext cx="2658533" cy="1096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1733" y="3514222"/>
            <a:ext cx="196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Viewpoint prediction</a:t>
            </a:r>
          </a:p>
        </p:txBody>
      </p:sp>
      <p:cxnSp>
        <p:nvCxnSpPr>
          <p:cNvPr id="11" name="Straight Arrow Connector 10"/>
          <p:cNvCxnSpPr>
            <a:stCxn id="4" idx="3"/>
            <a:endCxn id="9" idx="1"/>
          </p:cNvCxnSpPr>
          <p:nvPr/>
        </p:nvCxnSpPr>
        <p:spPr>
          <a:xfrm>
            <a:off x="3213789" y="3837388"/>
            <a:ext cx="917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Viewpoints and </a:t>
            </a:r>
            <a:r>
              <a:rPr lang="en-US" dirty="0" err="1"/>
              <a:t>keypoints</a:t>
            </a:r>
            <a:r>
              <a:rPr lang="en-US" dirty="0"/>
              <a:t>. S. </a:t>
            </a:r>
            <a:r>
              <a:rPr lang="en-US" dirty="0" err="1"/>
              <a:t>Tulsiani</a:t>
            </a:r>
            <a:r>
              <a:rPr lang="en-US" dirty="0"/>
              <a:t> and J. Malik. In </a:t>
            </a:r>
            <a:r>
              <a:rPr lang="en-US" i="1" dirty="0"/>
              <a:t>CVPR,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101371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estimation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0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estimation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20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estimation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</a:t>
            </a:r>
          </a:p>
          <a:p>
            <a:pPr lvl="1"/>
            <a:r>
              <a:rPr lang="en-US" dirty="0"/>
              <a:t>Assign disparity value to each pixel</a:t>
            </a:r>
          </a:p>
          <a:p>
            <a:r>
              <a:rPr lang="en-US" dirty="0"/>
              <a:t>Basic idea:</a:t>
            </a:r>
          </a:p>
          <a:p>
            <a:pPr lvl="1"/>
            <a:r>
              <a:rPr lang="en-US" dirty="0"/>
              <a:t>Disparity image should be </a:t>
            </a:r>
            <a:r>
              <a:rPr lang="en-US" i="1" dirty="0"/>
              <a:t>smooth</a:t>
            </a:r>
            <a:endParaRPr lang="en-US" dirty="0"/>
          </a:p>
          <a:p>
            <a:r>
              <a:rPr lang="en-US" dirty="0"/>
              <a:t>Energy minimization</a:t>
            </a:r>
          </a:p>
          <a:p>
            <a:pPr lvl="1"/>
            <a:r>
              <a:rPr lang="en-US" dirty="0"/>
              <a:t>min E(d), where d is disparity image</a:t>
            </a:r>
          </a:p>
          <a:p>
            <a:pPr lvl="1"/>
            <a:r>
              <a:rPr lang="en-US" dirty="0"/>
              <a:t>E(d) = </a:t>
            </a:r>
            <a:r>
              <a:rPr lang="en-US" dirty="0" err="1"/>
              <a:t>E</a:t>
            </a:r>
            <a:r>
              <a:rPr lang="en-US" baseline="-25000" dirty="0" err="1"/>
              <a:t>data</a:t>
            </a:r>
            <a:r>
              <a:rPr lang="en-US" dirty="0"/>
              <a:t>(d) + </a:t>
            </a:r>
            <a:r>
              <a:rPr lang="en-US" dirty="0" err="1"/>
              <a:t>E</a:t>
            </a:r>
            <a:r>
              <a:rPr lang="en-US" baseline="-25000" dirty="0" err="1"/>
              <a:t>smoothness</a:t>
            </a:r>
            <a:r>
              <a:rPr lang="en-US" dirty="0"/>
              <a:t>(d)</a:t>
            </a:r>
          </a:p>
          <a:p>
            <a:r>
              <a:rPr lang="en-US" dirty="0" err="1"/>
              <a:t>E</a:t>
            </a:r>
            <a:r>
              <a:rPr lang="en-US" baseline="-25000" dirty="0" err="1"/>
              <a:t>data</a:t>
            </a:r>
            <a:r>
              <a:rPr lang="en-US" dirty="0"/>
              <a:t>(d) : scores based on NCC (for example)</a:t>
            </a:r>
          </a:p>
          <a:p>
            <a:r>
              <a:rPr lang="en-US" dirty="0" err="1"/>
              <a:t>E</a:t>
            </a:r>
            <a:r>
              <a:rPr lang="en-US" baseline="-25000" dirty="0" err="1"/>
              <a:t>smoothness</a:t>
            </a:r>
            <a:r>
              <a:rPr lang="en-US" dirty="0"/>
              <a:t>(d) =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99" y="5424841"/>
            <a:ext cx="7044267" cy="7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3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patch similarity is hard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48" y="2837787"/>
            <a:ext cx="5852160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360" y="2837787"/>
            <a:ext cx="5263860" cy="3495532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3998794" y="5009487"/>
            <a:ext cx="600502" cy="532262"/>
          </a:xfrm>
          <a:prstGeom prst="fram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10442812" y="3897219"/>
            <a:ext cx="600502" cy="532262"/>
          </a:xfrm>
          <a:prstGeom prst="fram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9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patch similarity is hard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4995333"/>
            <a:ext cx="10515600" cy="1181630"/>
          </a:xfrm>
        </p:spPr>
        <p:txBody>
          <a:bodyPr/>
          <a:lstStyle/>
          <a:p>
            <a:r>
              <a:rPr lang="en-US" dirty="0"/>
              <a:t>Idea: learn to compute patch similarity?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034" y="2501900"/>
            <a:ext cx="2444496" cy="2151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300" y="2422144"/>
            <a:ext cx="2493264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50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KITTI Dataset and Benchmark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302" y="1910822"/>
            <a:ext cx="5259662" cy="453601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437964" y="1978554"/>
            <a:ext cx="148496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922933" y="1793888"/>
            <a:ext cx="206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Depth from here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218267" y="2658533"/>
            <a:ext cx="1388533" cy="9482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2417" y="3606800"/>
            <a:ext cx="206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Stereo pair from here</a:t>
            </a:r>
          </a:p>
        </p:txBody>
      </p:sp>
    </p:spTree>
    <p:extLst>
      <p:ext uri="{BB962C8B-B14F-4D97-AF65-F5344CB8AC3E}">
        <p14:creationId xmlns:p14="http://schemas.microsoft.com/office/powerpoint/2010/main" val="1111720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KITTI Dataset and Benchmark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050" y="1371600"/>
            <a:ext cx="4279900" cy="461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373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Vision meets Robotics: The KITTI Dataset. Andreas Geiger, Philip Lenz, Christoph Stiller and Raquel </a:t>
            </a:r>
            <a:r>
              <a:rPr lang="en-US" dirty="0" err="1"/>
              <a:t>Urtasun</a:t>
            </a:r>
            <a:r>
              <a:rPr lang="en-US" dirty="0"/>
              <a:t>. In </a:t>
            </a:r>
            <a:r>
              <a:rPr lang="en-US" i="1" dirty="0"/>
              <a:t>IJRR, </a:t>
            </a:r>
            <a:r>
              <a:rPr lang="en-US" dirty="0"/>
              <a:t>2013.</a:t>
            </a:r>
          </a:p>
        </p:txBody>
      </p:sp>
    </p:spTree>
    <p:extLst>
      <p:ext uri="{BB962C8B-B14F-4D97-AF65-F5344CB8AC3E}">
        <p14:creationId xmlns:p14="http://schemas.microsoft.com/office/powerpoint/2010/main" val="3541638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patch similarity for disparity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FE1CE-C71F-3347-8355-67C2FF2C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pixel in image 1, and corresponding row in image 2, get matching location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33" y="4190380"/>
            <a:ext cx="3375377" cy="2531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222" y="4190380"/>
            <a:ext cx="3375377" cy="25315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1421" y="4969313"/>
            <a:ext cx="750712" cy="79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98800" y="5354547"/>
            <a:ext cx="135467" cy="1371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40221" y="5367246"/>
            <a:ext cx="3375377" cy="137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40221" y="4986246"/>
            <a:ext cx="3375377" cy="79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6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8B2A38-3746-724F-818B-C50A59814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890" y="4190379"/>
            <a:ext cx="3375377" cy="2531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DA466A-7D58-204F-A2B8-7E1A9300B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33" y="4190380"/>
            <a:ext cx="3375377" cy="2531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patch similarity for disparity estimation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421" y="3318933"/>
            <a:ext cx="750712" cy="79586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2133" y="3318933"/>
            <a:ext cx="3375379" cy="79586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337475" y="2235199"/>
            <a:ext cx="3375377" cy="79586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5000">
                <a:schemeClr val="bg1"/>
              </a:gs>
              <a:gs pos="65000">
                <a:schemeClr val="bg2">
                  <a:lumMod val="50000"/>
                </a:schemeClr>
              </a:gs>
              <a:gs pos="45980">
                <a:schemeClr val="bg2">
                  <a:lumMod val="50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3D042-78A4-8D4F-993E-4E717EF01106}"/>
              </a:ext>
            </a:extLst>
          </p:cNvPr>
          <p:cNvSpPr txBox="1"/>
          <p:nvPr/>
        </p:nvSpPr>
        <p:spPr>
          <a:xfrm>
            <a:off x="1291771" y="3410857"/>
            <a:ext cx="1451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Input: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57A973-E349-E746-A5AD-385F6CC0874E}"/>
              </a:ext>
            </a:extLst>
          </p:cNvPr>
          <p:cNvSpPr txBox="1"/>
          <p:nvPr/>
        </p:nvSpPr>
        <p:spPr>
          <a:xfrm>
            <a:off x="1262743" y="2097314"/>
            <a:ext cx="1770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Required Output:</a:t>
            </a:r>
          </a:p>
        </p:txBody>
      </p:sp>
    </p:spTree>
    <p:extLst>
      <p:ext uri="{BB962C8B-B14F-4D97-AF65-F5344CB8AC3E}">
        <p14:creationId xmlns:p14="http://schemas.microsoft.com/office/powerpoint/2010/main" val="276038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24329 L -2.91667E-6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532 0.2419 L -0.00117 -0.002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 and 3D reasoning</a:t>
            </a:r>
          </a:p>
        </p:txBody>
      </p:sp>
      <p:sp>
        <p:nvSpPr>
          <p:cNvPr id="6" name="Oval 5"/>
          <p:cNvSpPr/>
          <p:nvPr/>
        </p:nvSpPr>
        <p:spPr>
          <a:xfrm>
            <a:off x="592667" y="3335867"/>
            <a:ext cx="4182533" cy="14054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Recognition</a:t>
            </a:r>
          </a:p>
        </p:txBody>
      </p:sp>
      <p:sp>
        <p:nvSpPr>
          <p:cNvPr id="7" name="Oval 6"/>
          <p:cNvSpPr/>
          <p:nvPr/>
        </p:nvSpPr>
        <p:spPr>
          <a:xfrm>
            <a:off x="7450667" y="3335867"/>
            <a:ext cx="4334933" cy="14054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Reconstruction</a:t>
            </a:r>
            <a:endParaRPr lang="en-US" sz="3600" dirty="0"/>
          </a:p>
        </p:txBody>
      </p:sp>
      <p:sp>
        <p:nvSpPr>
          <p:cNvPr id="8" name="Circular Arrow 7"/>
          <p:cNvSpPr/>
          <p:nvPr/>
        </p:nvSpPr>
        <p:spPr>
          <a:xfrm>
            <a:off x="3860800" y="13377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ular Arrow 8"/>
          <p:cNvSpPr/>
          <p:nvPr/>
        </p:nvSpPr>
        <p:spPr>
          <a:xfrm rot="10800000">
            <a:off x="4013200" y="2963333"/>
            <a:ext cx="4724400" cy="3894667"/>
          </a:xfrm>
          <a:prstGeom prst="circularArrow">
            <a:avLst>
              <a:gd name="adj1" fmla="val 7320"/>
              <a:gd name="adj2" fmla="val 687229"/>
              <a:gd name="adj3" fmla="val 21056923"/>
              <a:gd name="adj4" fmla="val 10684918"/>
              <a:gd name="adj5" fmla="val 86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5633" y="21323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Statistical properties of visual world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5633" y="5459736"/>
            <a:ext cx="2734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Physics of image formation</a:t>
            </a:r>
          </a:p>
        </p:txBody>
      </p:sp>
    </p:spTree>
    <p:extLst>
      <p:ext uri="{BB962C8B-B14F-4D97-AF65-F5344CB8AC3E}">
        <p14:creationId xmlns:p14="http://schemas.microsoft.com/office/powerpoint/2010/main" val="31771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patch similarity for disparity estimation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0" y="1473200"/>
            <a:ext cx="6197600" cy="4663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Efficient Deep Learning for Stereo Matching. </a:t>
            </a:r>
            <a:r>
              <a:rPr lang="en-US" dirty="0" err="1"/>
              <a:t>Wenjie</a:t>
            </a:r>
            <a:r>
              <a:rPr lang="en-US" dirty="0"/>
              <a:t> Luo, Alexander G. </a:t>
            </a:r>
            <a:r>
              <a:rPr lang="en-US" dirty="0" err="1"/>
              <a:t>Schwing</a:t>
            </a:r>
            <a:r>
              <a:rPr lang="en-US" dirty="0"/>
              <a:t>, Raquel </a:t>
            </a:r>
            <a:r>
              <a:rPr lang="en-US" dirty="0" err="1"/>
              <a:t>Urtasun</a:t>
            </a:r>
            <a:r>
              <a:rPr lang="en-US" dirty="0"/>
              <a:t>. In </a:t>
            </a:r>
            <a:r>
              <a:rPr lang="en-US" i="1" dirty="0"/>
              <a:t>CVPR,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612465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stereo without depth supervision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scenes with &gt;=3 rectified views</a:t>
            </a:r>
          </a:p>
          <a:p>
            <a:r>
              <a:rPr lang="en-US" dirty="0"/>
              <a:t>Use 2 views to produce depth</a:t>
            </a:r>
          </a:p>
          <a:p>
            <a:pPr lvl="1"/>
            <a:r>
              <a:rPr lang="en-US" dirty="0"/>
              <a:t>Compute scores for each disparity</a:t>
            </a:r>
          </a:p>
          <a:p>
            <a:pPr lvl="1"/>
            <a:r>
              <a:rPr lang="en-US" dirty="0"/>
              <a:t>Match pixel to pixel with best disparity</a:t>
            </a:r>
          </a:p>
          <a:p>
            <a:pPr lvl="1"/>
            <a:r>
              <a:rPr lang="en-US" dirty="0"/>
              <a:t>Disparity = 1/depth</a:t>
            </a:r>
          </a:p>
          <a:p>
            <a:r>
              <a:rPr lang="en-US" dirty="0"/>
              <a:t>Use depth to produce 3</a:t>
            </a:r>
            <a:r>
              <a:rPr lang="en-US" baseline="30000" dirty="0"/>
              <a:t>rd</a:t>
            </a:r>
            <a:r>
              <a:rPr lang="en-US" dirty="0"/>
              <a:t> view</a:t>
            </a:r>
          </a:p>
          <a:p>
            <a:r>
              <a:rPr lang="en-US" dirty="0"/>
              <a:t>Use reconstruction error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2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Plane-sweep stereo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5274733" cy="4351338"/>
          </a:xfrm>
        </p:spPr>
        <p:txBody>
          <a:bodyPr/>
          <a:lstStyle/>
          <a:p>
            <a:r>
              <a:rPr lang="en-US" dirty="0"/>
              <a:t>For every possible depth value d:</a:t>
            </a:r>
          </a:p>
          <a:p>
            <a:pPr lvl="1"/>
            <a:r>
              <a:rPr lang="en-US" dirty="0"/>
              <a:t>Assume every pixel in middle image has the same depth d</a:t>
            </a:r>
          </a:p>
          <a:p>
            <a:pPr lvl="1"/>
            <a:r>
              <a:rPr lang="en-US" dirty="0"/>
              <a:t>Use d to compute disparity to left and right image</a:t>
            </a:r>
          </a:p>
          <a:p>
            <a:pPr lvl="1"/>
            <a:r>
              <a:rPr lang="en-US" i="1" dirty="0" err="1"/>
              <a:t>Reproject</a:t>
            </a:r>
            <a:r>
              <a:rPr lang="en-US" i="1" dirty="0"/>
              <a:t> </a:t>
            </a:r>
            <a:r>
              <a:rPr lang="en-US" dirty="0"/>
              <a:t>left and right images to center coordinate system using disparity</a:t>
            </a:r>
          </a:p>
          <a:p>
            <a:pPr lvl="1"/>
            <a:r>
              <a:rPr lang="en-US" i="1" dirty="0"/>
              <a:t>Compute score </a:t>
            </a:r>
            <a:r>
              <a:rPr lang="en-US" dirty="0"/>
              <a:t>for all pixels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767" y="1427501"/>
            <a:ext cx="6074833" cy="46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53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Plane-sweep stereo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556933"/>
            <a:ext cx="3305713" cy="1964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198" y="2556933"/>
            <a:ext cx="3320546" cy="1964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5672666"/>
            <a:ext cx="1203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depth is correct, </a:t>
            </a:r>
            <a:r>
              <a:rPr lang="en-US"/>
              <a:t>appearance should match!</a:t>
            </a:r>
          </a:p>
        </p:txBody>
      </p:sp>
    </p:spTree>
    <p:extLst>
      <p:ext uri="{BB962C8B-B14F-4D97-AF65-F5344CB8AC3E}">
        <p14:creationId xmlns:p14="http://schemas.microsoft.com/office/powerpoint/2010/main" val="390137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2638 0.00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0.31263 0.009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Plane-sweep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97600" cy="4351338"/>
          </a:xfrm>
        </p:spPr>
        <p:txBody>
          <a:bodyPr/>
          <a:lstStyle/>
          <a:p>
            <a:r>
              <a:rPr lang="en-US" dirty="0"/>
              <a:t>Score for pixel only depends on the two patches at that pixel</a:t>
            </a:r>
          </a:p>
          <a:p>
            <a:r>
              <a:rPr lang="en-US" dirty="0"/>
              <a:t>Can be computed using </a:t>
            </a:r>
            <a:r>
              <a:rPr lang="en-US" i="1" dirty="0"/>
              <a:t>convolutions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800" y="2387599"/>
            <a:ext cx="3305713" cy="1964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967" y="2387599"/>
            <a:ext cx="3320546" cy="19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06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567" y="825500"/>
            <a:ext cx="6921500" cy="549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Stereo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07906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DeepStereo</a:t>
            </a:r>
            <a:r>
              <a:rPr lang="en-US" dirty="0"/>
              <a:t>: Learning to Predict New Views from the World’s Imagery. John Flynn, Ivan </a:t>
            </a:r>
            <a:r>
              <a:rPr lang="en-US" dirty="0" err="1"/>
              <a:t>Neulander</a:t>
            </a:r>
            <a:r>
              <a:rPr lang="en-US" dirty="0"/>
              <a:t>, James </a:t>
            </a:r>
            <a:r>
              <a:rPr lang="en-US" dirty="0" err="1"/>
              <a:t>Philbin</a:t>
            </a:r>
            <a:r>
              <a:rPr lang="en-US" dirty="0"/>
              <a:t>, Noah </a:t>
            </a:r>
            <a:r>
              <a:rPr lang="en-US" dirty="0" err="1"/>
              <a:t>Snavely</a:t>
            </a:r>
            <a:r>
              <a:rPr lang="en-US" dirty="0"/>
              <a:t>. </a:t>
            </a:r>
            <a:r>
              <a:rPr lang="en-US" i="1" dirty="0"/>
              <a:t>CVPR,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391547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Estimating </a:t>
            </a:r>
            <a:r>
              <a:rPr lang="en-US" dirty="0"/>
              <a:t>depth from a single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642"/>
          </a:xfrm>
        </p:spPr>
        <p:txBody>
          <a:bodyPr/>
          <a:lstStyle/>
          <a:p>
            <a:r>
              <a:rPr lang="en-US" dirty="0"/>
              <a:t>Why is this even possible?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2472267"/>
            <a:ext cx="7137401" cy="40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81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Estimating </a:t>
            </a:r>
            <a:r>
              <a:rPr lang="en-US" dirty="0"/>
              <a:t>depth from a single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642"/>
          </a:xfrm>
        </p:spPr>
        <p:txBody>
          <a:bodyPr/>
          <a:lstStyle/>
          <a:p>
            <a:r>
              <a:rPr lang="en-US" dirty="0"/>
              <a:t>Why is this even possible?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2472267"/>
            <a:ext cx="7137401" cy="402107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099733" y="5647113"/>
            <a:ext cx="4217940" cy="7367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22999" y="5602778"/>
            <a:ext cx="2429934" cy="7810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2042160" y="5684520"/>
            <a:ext cx="6553200" cy="762000"/>
          </a:xfrm>
          <a:custGeom>
            <a:avLst/>
            <a:gdLst>
              <a:gd name="connsiteX0" fmla="*/ 4282440 w 6553200"/>
              <a:gd name="connsiteY0" fmla="*/ 0 h 762000"/>
              <a:gd name="connsiteX1" fmla="*/ 0 w 6553200"/>
              <a:gd name="connsiteY1" fmla="*/ 762000 h 762000"/>
              <a:gd name="connsiteX2" fmla="*/ 6553200 w 6553200"/>
              <a:gd name="connsiteY2" fmla="*/ 731520 h 762000"/>
              <a:gd name="connsiteX3" fmla="*/ 4282440 w 6553200"/>
              <a:gd name="connsiteY3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762000">
                <a:moveTo>
                  <a:pt x="4282440" y="0"/>
                </a:moveTo>
                <a:lnTo>
                  <a:pt x="0" y="762000"/>
                </a:lnTo>
                <a:lnTo>
                  <a:pt x="6553200" y="731520"/>
                </a:lnTo>
                <a:lnTo>
                  <a:pt x="4282440" y="0"/>
                </a:ln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76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Estimating </a:t>
            </a:r>
            <a:r>
              <a:rPr lang="en-US" dirty="0"/>
              <a:t>depth from a single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642"/>
          </a:xfrm>
        </p:spPr>
        <p:txBody>
          <a:bodyPr/>
          <a:lstStyle/>
          <a:p>
            <a:r>
              <a:rPr lang="en-US" dirty="0"/>
              <a:t>Why is this even possible?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2472267"/>
            <a:ext cx="7137401" cy="40210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26080" y="5684520"/>
            <a:ext cx="201168" cy="1981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02280" y="4541520"/>
            <a:ext cx="201168" cy="1981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4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Estimating </a:t>
            </a:r>
            <a:r>
              <a:rPr lang="en-US" dirty="0"/>
              <a:t>depth from a single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642"/>
          </a:xfrm>
        </p:spPr>
        <p:txBody>
          <a:bodyPr/>
          <a:lstStyle/>
          <a:p>
            <a:r>
              <a:rPr lang="en-US" dirty="0"/>
              <a:t>Why is this even possible?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2472267"/>
            <a:ext cx="7137401" cy="402107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321040" y="3413760"/>
            <a:ext cx="472440" cy="2362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9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in 3D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600" y="1320800"/>
            <a:ext cx="5892800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of Articulated Objects from Point Correspondences in a Single Uncalibrated Image. C. J. Taylor. In </a:t>
            </a:r>
            <a:r>
              <a:rPr lang="en-US" i="1" dirty="0"/>
              <a:t>CVPR, </a:t>
            </a:r>
            <a:r>
              <a:rPr lang="en-US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1507356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depth from a single image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4258733" cy="4351338"/>
          </a:xfrm>
        </p:spPr>
        <p:txBody>
          <a:bodyPr/>
          <a:lstStyle/>
          <a:p>
            <a:r>
              <a:rPr lang="en-US" dirty="0"/>
              <a:t>Yet another image-to-image translation</a:t>
            </a:r>
          </a:p>
          <a:p>
            <a:r>
              <a:rPr lang="en-US" dirty="0"/>
              <a:t>Again, resolution issues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467" y="1690688"/>
            <a:ext cx="6794500" cy="370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Depth Map Prediction from a Single Image using a Multi-Scale Deep Network. David Eigen, Christian </a:t>
            </a:r>
            <a:r>
              <a:rPr lang="en-US" dirty="0" err="1"/>
              <a:t>Puhrsch</a:t>
            </a:r>
            <a:r>
              <a:rPr lang="en-US" dirty="0"/>
              <a:t>, Rob Fergus. In </a:t>
            </a:r>
            <a:r>
              <a:rPr lang="en-US" i="1" dirty="0"/>
              <a:t>NIPS, </a:t>
            </a:r>
            <a:r>
              <a:rPr lang="en-US" dirty="0"/>
              <a:t>2014 </a:t>
            </a:r>
          </a:p>
        </p:txBody>
      </p:sp>
    </p:spTree>
    <p:extLst>
      <p:ext uri="{BB962C8B-B14F-4D97-AF65-F5344CB8AC3E}">
        <p14:creationId xmlns:p14="http://schemas.microsoft.com/office/powerpoint/2010/main" val="2881030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 depth is a bad target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899" y="1923202"/>
            <a:ext cx="7393301" cy="452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59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 depth is a bad target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71575"/>
          </a:xfrm>
        </p:spPr>
        <p:txBody>
          <a:bodyPr/>
          <a:lstStyle/>
          <a:p>
            <a:r>
              <a:rPr lang="en-US" dirty="0"/>
              <a:t>Only relative depths matter</a:t>
            </a:r>
          </a:p>
          <a:p>
            <a:r>
              <a:rPr lang="en-US" dirty="0"/>
              <a:t>Only logarithmic scales matter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2813050"/>
            <a:ext cx="10795000" cy="123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Depth Map Prediction from a Single Image using a Multi-Scale Deep Network. David Eigen, Christian </a:t>
            </a:r>
            <a:r>
              <a:rPr lang="en-US" dirty="0" err="1"/>
              <a:t>Puhrsch</a:t>
            </a:r>
            <a:r>
              <a:rPr lang="en-US" dirty="0"/>
              <a:t>, Rob Fergus. In </a:t>
            </a:r>
            <a:r>
              <a:rPr lang="en-US" i="1" dirty="0"/>
              <a:t>NIPS, </a:t>
            </a:r>
            <a:r>
              <a:rPr lang="en-US" dirty="0"/>
              <a:t>2014 </a:t>
            </a:r>
          </a:p>
        </p:txBody>
      </p:sp>
    </p:spTree>
    <p:extLst>
      <p:ext uri="{BB962C8B-B14F-4D97-AF65-F5344CB8AC3E}">
        <p14:creationId xmlns:p14="http://schemas.microsoft.com/office/powerpoint/2010/main" val="3817312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7954"/>
            <a:ext cx="8534400" cy="1143000"/>
          </a:xfrm>
        </p:spPr>
        <p:txBody>
          <a:bodyPr/>
          <a:lstStyle/>
          <a:p>
            <a:r>
              <a:rPr lang="en-US" sz="3200" dirty="0"/>
              <a:t>Humans perceive surface </a:t>
            </a:r>
            <a:r>
              <a:rPr lang="en-US" sz="3200" dirty="0" err="1"/>
              <a:t>normals</a:t>
            </a:r>
            <a:r>
              <a:rPr lang="en-US" sz="3200" dirty="0"/>
              <a:t>, not just depth, through a combination of various pictorial cues</a:t>
            </a:r>
          </a:p>
        </p:txBody>
      </p:sp>
      <p:pic>
        <p:nvPicPr>
          <p:cNvPr id="217091" name="Picture 3" descr="E:\myfigures\Koen-needle-map.TIF"/>
          <p:cNvPicPr>
            <a:picLocks noChangeAspect="1" noChangeArrowheads="1"/>
          </p:cNvPicPr>
          <p:nvPr/>
        </p:nvPicPr>
        <p:blipFill>
          <a:blip r:embed="rId2">
            <a:lum bright="-24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7181850" cy="40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334780"/>
            <a:ext cx="7801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Surface perception in pictures. </a:t>
            </a:r>
            <a:r>
              <a:rPr lang="en-US" sz="2000" dirty="0" err="1"/>
              <a:t>Koenderink</a:t>
            </a:r>
            <a:r>
              <a:rPr lang="en-US" sz="2000" dirty="0"/>
              <a:t>, van </a:t>
            </a:r>
            <a:r>
              <a:rPr lang="en-US" sz="2000" dirty="0" err="1"/>
              <a:t>Doorn</a:t>
            </a:r>
            <a:r>
              <a:rPr lang="en-US" sz="2000" dirty="0"/>
              <a:t> and </a:t>
            </a:r>
            <a:r>
              <a:rPr lang="en-US" sz="2000" dirty="0" err="1"/>
              <a:t>Kappers</a:t>
            </a:r>
            <a:r>
              <a:rPr lang="en-US" sz="2000" dirty="0"/>
              <a:t>, 1992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99599" y="6413500"/>
            <a:ext cx="3996267" cy="36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</a:t>
            </a:r>
            <a:r>
              <a:rPr lang="en-US" dirty="0" err="1"/>
              <a:t>Jitendra</a:t>
            </a:r>
            <a:r>
              <a:rPr lang="en-US" dirty="0"/>
              <a:t> Malik</a:t>
            </a:r>
          </a:p>
        </p:txBody>
      </p:sp>
    </p:spTree>
    <p:extLst>
      <p:ext uri="{BB962C8B-B14F-4D97-AF65-F5344CB8AC3E}">
        <p14:creationId xmlns:p14="http://schemas.microsoft.com/office/powerpoint/2010/main" val="1217482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dirty="0" err="1"/>
              <a:t>normals</a:t>
            </a:r>
            <a:r>
              <a:rPr lang="en-US" dirty="0"/>
              <a:t> from a single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134" y="2073185"/>
            <a:ext cx="4800600" cy="32862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813" y="6123001"/>
            <a:ext cx="12116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Data-Driven 3D Primitives for Single Image Understanding. David F. </a:t>
            </a:r>
            <a:r>
              <a:rPr lang="en-US" dirty="0" err="1"/>
              <a:t>Fouhey</a:t>
            </a:r>
            <a:r>
              <a:rPr lang="en-US" dirty="0"/>
              <a:t>, </a:t>
            </a:r>
            <a:r>
              <a:rPr lang="en-US" dirty="0" err="1"/>
              <a:t>Abhinav</a:t>
            </a:r>
            <a:r>
              <a:rPr lang="en-US" dirty="0"/>
              <a:t> Gupta, Martial Hebert. In </a:t>
            </a:r>
            <a:r>
              <a:rPr lang="en-US" i="1" dirty="0"/>
              <a:t>ICCV </a:t>
            </a:r>
            <a:r>
              <a:rPr lang="en-US" dirty="0"/>
              <a:t>2013.</a:t>
            </a:r>
          </a:p>
        </p:txBody>
      </p:sp>
    </p:spTree>
    <p:extLst>
      <p:ext uri="{BB962C8B-B14F-4D97-AF65-F5344CB8AC3E}">
        <p14:creationId xmlns:p14="http://schemas.microsoft.com/office/powerpoint/2010/main" val="2459683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dirty="0" err="1"/>
              <a:t>normals</a:t>
            </a:r>
            <a:r>
              <a:rPr lang="en-US" dirty="0"/>
              <a:t> from a single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0" y="1587500"/>
            <a:ext cx="82550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07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dirty="0" err="1"/>
              <a:t>normals</a:t>
            </a:r>
            <a:r>
              <a:rPr lang="en-US" dirty="0"/>
              <a:t> from a single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063221"/>
            <a:ext cx="10058400" cy="28170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313" y="6488668"/>
            <a:ext cx="11828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Marr Revisited: 2D-3D Alignment via Surface Normal Prediction. </a:t>
            </a:r>
            <a:r>
              <a:rPr lang="en-US" dirty="0" err="1"/>
              <a:t>Aayush</a:t>
            </a:r>
            <a:r>
              <a:rPr lang="en-US" dirty="0"/>
              <a:t> Bansal, Bryan Russell, </a:t>
            </a:r>
            <a:r>
              <a:rPr lang="en-US" dirty="0" err="1"/>
              <a:t>Abhinav</a:t>
            </a:r>
            <a:r>
              <a:rPr lang="en-US" dirty="0"/>
              <a:t> Gupta. In </a:t>
            </a:r>
            <a:r>
              <a:rPr lang="en-US" i="1" dirty="0"/>
              <a:t>CVPR,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752338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dirty="0" err="1"/>
              <a:t>normals</a:t>
            </a:r>
            <a:r>
              <a:rPr lang="en-US" dirty="0"/>
              <a:t> from a single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1731434"/>
            <a:ext cx="2108885" cy="4864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687" y="1731434"/>
            <a:ext cx="2124446" cy="48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58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7D7F2-AE43-DB4A-ACC0-F5ACB2CA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2.5D vs 3D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8570F-8B81-4E4F-9BAA-AB5A3E0DB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depth / surface normals for every pixel is not full reconstruction</a:t>
            </a:r>
          </a:p>
          <a:p>
            <a:pPr lvl="1"/>
            <a:r>
              <a:rPr lang="en-US" dirty="0"/>
              <a:t>“2.5D reconstruction”</a:t>
            </a:r>
          </a:p>
          <a:p>
            <a:pPr lvl="1"/>
            <a:r>
              <a:rPr lang="en-US" dirty="0"/>
              <a:t>Does not contain parts of the scene that are hidden from view</a:t>
            </a:r>
          </a:p>
          <a:p>
            <a:r>
              <a:rPr lang="en-US" dirty="0"/>
              <a:t>Can we do full 3D reconstruction?</a:t>
            </a:r>
          </a:p>
          <a:p>
            <a:r>
              <a:rPr lang="en-US" dirty="0"/>
              <a:t>Simpler situation: can we do full 3D reconstruction of isolated objects?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22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1F004-9CE2-3641-A4C2-68D6F080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Shapenet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9BCB6-1B98-F646-B5FE-63709F1AE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908" y="0"/>
            <a:ext cx="80899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0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in 3D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57804"/>
          </a:xfrm>
        </p:spPr>
        <p:txBody>
          <a:bodyPr/>
          <a:lstStyle/>
          <a:p>
            <a:r>
              <a:rPr lang="en-US" dirty="0"/>
              <a:t>Key idea: know relative lengths of each limb4</a:t>
            </a:r>
          </a:p>
          <a:p>
            <a:r>
              <a:rPr lang="en-US" dirty="0"/>
              <a:t>Assume </a:t>
            </a:r>
            <a:r>
              <a:rPr lang="en-US" i="1" dirty="0"/>
              <a:t>scaled orthographic projection</a:t>
            </a:r>
            <a:endParaRPr lang="en-US" dirty="0"/>
          </a:p>
          <a:p>
            <a:pPr lvl="1"/>
            <a:r>
              <a:rPr lang="en-US" dirty="0"/>
              <a:t>Valid when variation in depth much smaller than depth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0" y="3483429"/>
            <a:ext cx="2565400" cy="219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45715" y="4581979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constant</a:t>
            </a:r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7378700" y="4223657"/>
            <a:ext cx="967015" cy="542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" idx="1"/>
          </p:cNvCxnSpPr>
          <p:nvPr/>
        </p:nvCxnSpPr>
        <p:spPr>
          <a:xfrm flipV="1">
            <a:off x="7378700" y="4766645"/>
            <a:ext cx="967015" cy="676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of Articulated Objects from Point Correspondences in a Single Uncalibrated Image. C. J. Taylor. In </a:t>
            </a:r>
            <a:r>
              <a:rPr lang="en-US" i="1" dirty="0"/>
              <a:t>CVPR, </a:t>
            </a:r>
            <a:r>
              <a:rPr lang="en-US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722500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EA546-30A6-1846-A10F-13B26D6B7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3D shapes from images using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EF8C2-351C-5246-99DC-29AB6CA1C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Input: </a:t>
            </a:r>
          </a:p>
          <a:p>
            <a:pPr lvl="1"/>
            <a:r>
              <a:rPr lang="en-US" dirty="0"/>
              <a:t>Single image or multiple images of the same object</a:t>
            </a:r>
          </a:p>
          <a:p>
            <a:r>
              <a:rPr lang="en-US" dirty="0"/>
              <a:t>Output:</a:t>
            </a:r>
          </a:p>
          <a:p>
            <a:pPr lvl="1"/>
            <a:r>
              <a:rPr lang="en-US" dirty="0"/>
              <a:t>3D shape</a:t>
            </a:r>
          </a:p>
          <a:p>
            <a:r>
              <a:rPr lang="en-US" dirty="0"/>
              <a:t>Representation?</a:t>
            </a:r>
          </a:p>
        </p:txBody>
      </p:sp>
    </p:spTree>
    <p:extLst>
      <p:ext uri="{BB962C8B-B14F-4D97-AF65-F5344CB8AC3E}">
        <p14:creationId xmlns:p14="http://schemas.microsoft.com/office/powerpoint/2010/main" val="885320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85ACD-D838-B142-8AA2-85F4E0922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of 3D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95178-E635-9548-B419-2CCAF1A27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Voxel grids</a:t>
            </a:r>
          </a:p>
          <a:p>
            <a:pPr lvl="1"/>
            <a:r>
              <a:rPr lang="en-US" dirty="0"/>
              <a:t>Discretize volume into grid cells</a:t>
            </a:r>
          </a:p>
          <a:p>
            <a:pPr lvl="1"/>
            <a:r>
              <a:rPr lang="en-US" dirty="0"/>
              <a:t>Identify cells that are occupied by object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Easy representation for ML: analog of pixels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Memory-inefficient</a:t>
            </a:r>
          </a:p>
          <a:p>
            <a:pPr lvl="1"/>
            <a:r>
              <a:rPr lang="en-US" dirty="0"/>
              <a:t>Difficult to capture surface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0E549-911F-CE42-9B70-392F6E954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2172607"/>
            <a:ext cx="3403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71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0E42-FD40-1B40-B946-D6500847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 for generating voxel grids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D384E-6CF5-7F46-B8AF-3385A9397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2139950"/>
            <a:ext cx="7696200" cy="2578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12DA1C-3DED-3D40-85E8-6ACE7A0420FB}"/>
              </a:ext>
            </a:extLst>
          </p:cNvPr>
          <p:cNvSpPr/>
          <p:nvPr/>
        </p:nvSpPr>
        <p:spPr>
          <a:xfrm>
            <a:off x="0" y="565767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Choy, Christopher B., et al. "3d-r2n2: A unified approach for single and multi-view 3d object reconstruction."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European conference on computer vision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Springer, Cham, 2016.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Yan, </a:t>
            </a:r>
            <a:r>
              <a:rPr lang="en-US" dirty="0" err="1"/>
              <a:t>Xinchen</a:t>
            </a:r>
            <a:r>
              <a:rPr lang="en-US" dirty="0"/>
              <a:t>, et al. "Perspective transformer nets: Learning single-view 3d object reconstruction without 3d supervision." </a:t>
            </a:r>
            <a:r>
              <a:rPr lang="en-US" i="1" dirty="0"/>
              <a:t>Advances in Neural Information Processing Systems</a:t>
            </a:r>
            <a:r>
              <a:rPr lang="en-US" dirty="0"/>
              <a:t>. 2016.</a:t>
            </a:r>
          </a:p>
        </p:txBody>
      </p:sp>
    </p:spTree>
    <p:extLst>
      <p:ext uri="{BB962C8B-B14F-4D97-AF65-F5344CB8AC3E}">
        <p14:creationId xmlns:p14="http://schemas.microsoft.com/office/powerpoint/2010/main" val="457038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802F3-E12F-E141-B8C2-29436B44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of 3D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95DE-9FF5-2E4E-879D-91FF71340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969000" cy="4351338"/>
          </a:xfrm>
        </p:spPr>
        <p:txBody>
          <a:bodyPr/>
          <a:lstStyle/>
          <a:p>
            <a:r>
              <a:rPr lang="en-US" dirty="0"/>
              <a:t>Point clouds</a:t>
            </a:r>
          </a:p>
          <a:p>
            <a:r>
              <a:rPr lang="en-US" dirty="0"/>
              <a:t>Each point lies on surface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Common representation produced by sensors (e.g. LiDAR)</a:t>
            </a:r>
          </a:p>
          <a:p>
            <a:pPr lvl="1"/>
            <a:r>
              <a:rPr lang="en-US" dirty="0"/>
              <a:t>Sparse, so memory efficient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Difficult output to predict: sets</a:t>
            </a:r>
          </a:p>
          <a:p>
            <a:pPr lvl="1"/>
            <a:r>
              <a:rPr lang="en-US" dirty="0"/>
              <a:t>Difficult to extract surface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E5112-5672-D442-9553-D5373DE4E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513" y="2062842"/>
            <a:ext cx="4422355" cy="32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31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6EAD-4EAF-2E40-B4D9-DCFA23247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for generating point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1EAA4-F21B-D440-A1CF-ACE271C6A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an established answer</a:t>
            </a:r>
          </a:p>
          <a:p>
            <a:r>
              <a:rPr lang="en-US" dirty="0"/>
              <a:t>One possibility: cloud of points = </a:t>
            </a:r>
            <a:r>
              <a:rPr lang="en-US" i="1" dirty="0"/>
              <a:t>samples </a:t>
            </a:r>
            <a:r>
              <a:rPr lang="en-US" dirty="0"/>
              <a:t>from an underlying distribution</a:t>
            </a:r>
          </a:p>
          <a:p>
            <a:r>
              <a:rPr lang="en-US" dirty="0"/>
              <a:t>Generative modeling</a:t>
            </a: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07205C71-1A2C-624E-A8EF-8127ADA2065D}"/>
              </a:ext>
            </a:extLst>
          </p:cNvPr>
          <p:cNvSpPr/>
          <p:nvPr/>
        </p:nvSpPr>
        <p:spPr>
          <a:xfrm rot="5400000">
            <a:off x="4920343" y="4499429"/>
            <a:ext cx="2002971" cy="1436915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AB61BD-1FB0-6B48-90A0-CD82F7B72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1" t="38207" r="10332" b="25146"/>
          <a:stretch/>
        </p:blipFill>
        <p:spPr>
          <a:xfrm>
            <a:off x="3106057" y="5529943"/>
            <a:ext cx="1248229" cy="68217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92260C-DA97-0A4D-8CA4-D9608AF12098}"/>
              </a:ext>
            </a:extLst>
          </p:cNvPr>
          <p:cNvCxnSpPr>
            <a:stCxn id="5" idx="3"/>
            <a:endCxn id="4" idx="2"/>
          </p:cNvCxnSpPr>
          <p:nvPr/>
        </p:nvCxnSpPr>
        <p:spPr>
          <a:xfrm flipV="1">
            <a:off x="4354286" y="5217887"/>
            <a:ext cx="849085" cy="6531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7E817D-7AFB-0048-A22A-D33C37BFED82}"/>
                  </a:ext>
                </a:extLst>
              </p:cNvPr>
              <p:cNvSpPr txBox="1"/>
              <p:nvPr/>
            </p:nvSpPr>
            <p:spPr>
              <a:xfrm>
                <a:off x="2844799" y="4310743"/>
                <a:ext cx="14949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7E817D-7AFB-0048-A22A-D33C37BFE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799" y="4310743"/>
                <a:ext cx="1494971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F8439F-473A-2E42-BCBC-C1ED7AAF0407}"/>
              </a:ext>
            </a:extLst>
          </p:cNvPr>
          <p:cNvCxnSpPr/>
          <p:nvPr/>
        </p:nvCxnSpPr>
        <p:spPr>
          <a:xfrm>
            <a:off x="4354286" y="4470400"/>
            <a:ext cx="798285" cy="7257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F4A8D2-0733-8348-B4E3-DAB0F2D9A504}"/>
                  </a:ext>
                </a:extLst>
              </p:cNvPr>
              <p:cNvSpPr txBox="1"/>
              <p:nvPr/>
            </p:nvSpPr>
            <p:spPr>
              <a:xfrm>
                <a:off x="7373258" y="5021942"/>
                <a:ext cx="1204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F4A8D2-0733-8348-B4E3-DAB0F2D9A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258" y="5021942"/>
                <a:ext cx="1204686" cy="369332"/>
              </a:xfrm>
              <a:prstGeom prst="rect">
                <a:avLst/>
              </a:prstGeom>
              <a:blipFill>
                <a:blip r:embed="rId4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F16833-DD8A-8A43-90B8-9D87011E46BF}"/>
              </a:ext>
            </a:extLst>
          </p:cNvPr>
          <p:cNvCxnSpPr>
            <a:cxnSpLocks/>
            <a:stCxn id="4" idx="0"/>
            <a:endCxn id="11" idx="1"/>
          </p:cNvCxnSpPr>
          <p:nvPr/>
        </p:nvCxnSpPr>
        <p:spPr>
          <a:xfrm flipV="1">
            <a:off x="6640286" y="5206608"/>
            <a:ext cx="732972" cy="112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BB808-D208-0948-8067-9AF2D780E648}"/>
              </a:ext>
            </a:extLst>
          </p:cNvPr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Fan,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Haoqiang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Hao Su, and Leonidas J.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Guibas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"A point set generation network for 3d object reconstruction from a single image."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Proceedings of the IEEE conference on computer vision and pattern recognition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852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5927A-0CC7-B247-ADA5-F7DD34680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of 3D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8B18D-2AC8-9842-8711-66FFE3430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Meshes</a:t>
            </a:r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Common in graphics</a:t>
            </a:r>
          </a:p>
          <a:p>
            <a:pPr lvl="1"/>
            <a:r>
              <a:rPr lang="en-US" dirty="0"/>
              <a:t>Surfaces are triangles in the mesh</a:t>
            </a:r>
          </a:p>
          <a:p>
            <a:pPr lvl="1"/>
            <a:r>
              <a:rPr lang="en-US" dirty="0"/>
              <a:t>Sparse representation: memory efficient</a:t>
            </a:r>
          </a:p>
          <a:p>
            <a:pPr lvl="1"/>
            <a:r>
              <a:rPr lang="en-US" dirty="0"/>
              <a:t>Can easily encode color, texture, surface normals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Extremely difficult to predict: graph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0048F-402D-014D-B819-F6595F407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050" y="2131786"/>
            <a:ext cx="40576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50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3EE50-CBE5-5443-A776-DC7C0CC3F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for producing meshes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38841-060C-BB48-AA7C-5F770F006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connectivity and faces are the same as that of a sphere</a:t>
            </a:r>
          </a:p>
          <a:p>
            <a:r>
              <a:rPr lang="en-US" dirty="0"/>
              <a:t>Move only vertices</a:t>
            </a:r>
          </a:p>
          <a:p>
            <a:r>
              <a:rPr lang="en-US" dirty="0"/>
              <a:t>Cannot change </a:t>
            </a:r>
            <a:r>
              <a:rPr lang="en-US" i="1" dirty="0"/>
              <a:t>topology </a:t>
            </a:r>
            <a:r>
              <a:rPr lang="en-US" dirty="0"/>
              <a:t>of objects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0CB2F1-82C8-F04A-9875-F103248EE615}"/>
              </a:ext>
            </a:extLst>
          </p:cNvPr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Wang, Nanyang, et al. "Pixel2mesh: Generating 3d mesh models from single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rgb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images."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Proceedings of the European Conference on Computer Vision (ECCV)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2018.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396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3E7E-E469-B247-A7DD-8AB5BDE8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of 3D shapes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DC297-79D7-D045-9435-AA9481C75E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Implicit shapes</a:t>
                </a:r>
              </a:p>
              <a:p>
                <a:r>
                  <a:rPr lang="en-US" dirty="0"/>
                  <a:t>A shape is a </a:t>
                </a:r>
                <a:r>
                  <a:rPr lang="en-US" i="1" dirty="0"/>
                  <a:t>function </a:t>
                </a:r>
                <a:r>
                  <a:rPr lang="en-US" dirty="0"/>
                  <a:t>that takes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as input and produces as output</a:t>
                </a:r>
              </a:p>
              <a:p>
                <a:pPr lvl="1"/>
                <a:r>
                  <a:rPr lang="en-US" dirty="0"/>
                  <a:t>Boolean on whether it is inside shape or not</a:t>
                </a:r>
              </a:p>
              <a:p>
                <a:pPr lvl="1"/>
                <a:r>
                  <a:rPr lang="en-US" dirty="0"/>
                  <a:t>Real value indicating distance from surface (”signed distance functions”)</a:t>
                </a:r>
              </a:p>
              <a:p>
                <a:r>
                  <a:rPr lang="en-US" dirty="0"/>
                  <a:t>This </a:t>
                </a:r>
                <a:r>
                  <a:rPr lang="en-US" i="1" dirty="0"/>
                  <a:t>function </a:t>
                </a:r>
                <a:r>
                  <a:rPr lang="en-US" dirty="0"/>
                  <a:t>can be a </a:t>
                </a:r>
                <a:r>
                  <a:rPr lang="en-US" i="1" dirty="0"/>
                  <a:t>neural network</a:t>
                </a:r>
              </a:p>
              <a:p>
                <a:r>
                  <a:rPr lang="en-US" dirty="0"/>
                  <a:t>Thus each shape is a </a:t>
                </a:r>
                <a:r>
                  <a:rPr lang="en-US" i="1" dirty="0"/>
                  <a:t>neural network</a:t>
                </a:r>
              </a:p>
              <a:p>
                <a:r>
                  <a:rPr lang="en-US" dirty="0"/>
                  <a:t>Can additionally take e.g. feature vector as input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DC297-79D7-D045-9435-AA9481C75E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E231443-377E-B84C-B48F-02AC6B75307F}"/>
              </a:ext>
            </a:extLst>
          </p:cNvPr>
          <p:cNvSpPr/>
          <p:nvPr/>
        </p:nvSpPr>
        <p:spPr>
          <a:xfrm>
            <a:off x="0" y="5702442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Park,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Jeong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Joon, et al. "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Deepsdf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 Learning continuous signed distance functions for shape representation." </a:t>
            </a:r>
            <a:r>
              <a:rPr lang="en-US" i="1" dirty="0"/>
              <a:t> Proceedings of the IEEE Conference on Computer Vision and Pattern Recognition</a:t>
            </a:r>
            <a:r>
              <a:rPr lang="en-US" dirty="0"/>
              <a:t>. 2019.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 err="1"/>
              <a:t>Mescheder</a:t>
            </a:r>
            <a:r>
              <a:rPr lang="en-US" dirty="0"/>
              <a:t>, Lars, et al. "Occupancy networks: Learning 3d reconstruction in function space." </a:t>
            </a:r>
            <a:r>
              <a:rPr lang="en-US" i="1" dirty="0"/>
              <a:t> Proceedings of the IEEE Conference on Computer Vision and Pattern Recognition</a:t>
            </a:r>
            <a:r>
              <a:rPr lang="en-US" dirty="0"/>
              <a:t>. 2019.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06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A9C0-F52D-E747-B29A-DED2856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shapes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E47CC-0834-F949-A8B6-245DF492C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27" y="1893207"/>
            <a:ext cx="6128085" cy="3970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B345-46EC-E045-9437-DC987BA64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089" y="1741714"/>
            <a:ext cx="6130661" cy="17888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B4566E-D647-D44F-B5BF-227A4B7CE3D5}"/>
              </a:ext>
            </a:extLst>
          </p:cNvPr>
          <p:cNvSpPr/>
          <p:nvPr/>
        </p:nvSpPr>
        <p:spPr>
          <a:xfrm>
            <a:off x="0" y="5702442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Park,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Jeong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Joon, et al. "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Deepsdf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 Learning continuous signed distance functions for shape representation." </a:t>
            </a:r>
            <a:r>
              <a:rPr lang="en-US" i="1" dirty="0"/>
              <a:t> Proceedings of the IEEE Conference on Computer Vision and Pattern Recognition</a:t>
            </a:r>
            <a:r>
              <a:rPr lang="en-US" dirty="0"/>
              <a:t>. 2019.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 err="1"/>
              <a:t>Mescheder</a:t>
            </a:r>
            <a:r>
              <a:rPr lang="en-US" dirty="0"/>
              <a:t>, Lars, et al. "Occupancy networks: Learning 3d reconstruction in function space." </a:t>
            </a:r>
            <a:r>
              <a:rPr lang="en-US" i="1" dirty="0"/>
              <a:t> Proceedings of the IEEE Conference on Computer Vision and Pattern Recognition</a:t>
            </a:r>
            <a:r>
              <a:rPr lang="en-US" dirty="0"/>
              <a:t>. 2019.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25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387E9-3608-A34B-8B14-41C5041B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FACBB-82FC-1640-AE2E-9F2697BB2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Fully supervised [1]</a:t>
            </a:r>
          </a:p>
          <a:p>
            <a:r>
              <a:rPr lang="en-US" dirty="0"/>
              <a:t>Supervised with multiple views from </a:t>
            </a:r>
            <a:r>
              <a:rPr lang="en-US" i="1" dirty="0"/>
              <a:t>known </a:t>
            </a:r>
            <a:r>
              <a:rPr lang="en-US" dirty="0"/>
              <a:t>cameras [2]</a:t>
            </a:r>
          </a:p>
          <a:p>
            <a:pPr lvl="1"/>
            <a:r>
              <a:rPr lang="en-US" dirty="0"/>
              <a:t>Predict shape from one image</a:t>
            </a:r>
          </a:p>
          <a:p>
            <a:pPr lvl="1"/>
            <a:r>
              <a:rPr lang="en-US" dirty="0"/>
              <a:t>Project it to other views</a:t>
            </a:r>
          </a:p>
          <a:p>
            <a:pPr lvl="1"/>
            <a:r>
              <a:rPr lang="en-US" dirty="0"/>
              <a:t>Ensure </a:t>
            </a:r>
            <a:r>
              <a:rPr lang="en-US" i="1" dirty="0"/>
              <a:t>photometric consistency</a:t>
            </a:r>
            <a:endParaRPr lang="en-US" dirty="0"/>
          </a:p>
          <a:p>
            <a:r>
              <a:rPr lang="en-US" dirty="0"/>
              <a:t>Supervised with multiple views from </a:t>
            </a:r>
            <a:r>
              <a:rPr lang="en-US" i="1" dirty="0"/>
              <a:t>unknown </a:t>
            </a:r>
            <a:r>
              <a:rPr lang="en-US" dirty="0"/>
              <a:t>cameras [3]</a:t>
            </a:r>
          </a:p>
          <a:p>
            <a:pPr lvl="1"/>
            <a:r>
              <a:rPr lang="en-US" dirty="0"/>
              <a:t>Also jointly learn to predict camera pose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030E2A-B123-DC4C-BF1E-C25B1DF82E07}"/>
              </a:ext>
            </a:extLst>
          </p:cNvPr>
          <p:cNvSpPr/>
          <p:nvPr/>
        </p:nvSpPr>
        <p:spPr>
          <a:xfrm>
            <a:off x="0" y="4904379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Choy, Christopher B., et al. "3d-r2n2: A unified approach for single and multi-view 3d object reconstruction."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European conference on computer vision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Springer, Cham, 2016.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Yan, </a:t>
            </a:r>
            <a:r>
              <a:rPr lang="en-US" dirty="0" err="1"/>
              <a:t>Xinchen</a:t>
            </a:r>
            <a:r>
              <a:rPr lang="en-US" dirty="0"/>
              <a:t>, et al. "Perspective transformer nets: Learning single-view 3d object reconstruction without 3d supervision." </a:t>
            </a:r>
            <a:r>
              <a:rPr lang="en-US" i="1" dirty="0"/>
              <a:t>Advances in Neural Information Processing Systems</a:t>
            </a:r>
            <a:r>
              <a:rPr lang="en-US" dirty="0"/>
              <a:t>. 2016.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Tulsiani</a:t>
            </a:r>
            <a:r>
              <a:rPr lang="en-US" dirty="0"/>
              <a:t>, Shubham, et al. "Multi-view supervision for single-view reconstruction via differentiable ray consistency." </a:t>
            </a:r>
            <a:r>
              <a:rPr lang="en-US" i="1" dirty="0"/>
              <a:t>Proceedings of the IEEE conference on computer vision and pattern recognition</a:t>
            </a:r>
            <a:r>
              <a:rPr lang="en-US" dirty="0"/>
              <a:t>. 2017.</a:t>
            </a:r>
          </a:p>
        </p:txBody>
      </p:sp>
    </p:spTree>
    <p:extLst>
      <p:ext uri="{BB962C8B-B14F-4D97-AF65-F5344CB8AC3E}">
        <p14:creationId xmlns:p14="http://schemas.microsoft.com/office/powerpoint/2010/main" val="455664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in 3D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of Articulated Objects from Point Correspondences in a Single Uncalibrated Image. C. J. Taylor. In </a:t>
            </a:r>
            <a:r>
              <a:rPr lang="en-US" i="1" dirty="0"/>
              <a:t>CVPR, </a:t>
            </a:r>
            <a:r>
              <a:rPr lang="en-US" dirty="0"/>
              <a:t>2000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1739900"/>
            <a:ext cx="8128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84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for rigid objects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92931" y="1531031"/>
            <a:ext cx="7206138" cy="4789079"/>
            <a:chOff x="2492931" y="1531031"/>
            <a:chExt cx="7206138" cy="47890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2931" y="1531031"/>
              <a:ext cx="7206138" cy="478907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096000" y="4180114"/>
              <a:ext cx="261257" cy="27577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8193314" y="4042228"/>
              <a:ext cx="261257" cy="27577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435600" y="4782457"/>
              <a:ext cx="261257" cy="27577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840894" y="4506685"/>
              <a:ext cx="261257" cy="275772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820609" y="3591741"/>
              <a:ext cx="261257" cy="27577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1468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for rigid objects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" y="1690688"/>
            <a:ext cx="10058400" cy="444008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524000" y="1436914"/>
            <a:ext cx="9652000" cy="3367315"/>
          </a:xfrm>
          <a:custGeom>
            <a:avLst/>
            <a:gdLst>
              <a:gd name="connsiteX0" fmla="*/ 0 w 9652000"/>
              <a:gd name="connsiteY0" fmla="*/ 290286 h 3367315"/>
              <a:gd name="connsiteX1" fmla="*/ 101600 w 9652000"/>
              <a:gd name="connsiteY1" fmla="*/ 2075543 h 3367315"/>
              <a:gd name="connsiteX2" fmla="*/ 2873829 w 9652000"/>
              <a:gd name="connsiteY2" fmla="*/ 1988457 h 3367315"/>
              <a:gd name="connsiteX3" fmla="*/ 5486400 w 9652000"/>
              <a:gd name="connsiteY3" fmla="*/ 2002972 h 3367315"/>
              <a:gd name="connsiteX4" fmla="*/ 5950857 w 9652000"/>
              <a:gd name="connsiteY4" fmla="*/ 2293257 h 3367315"/>
              <a:gd name="connsiteX5" fmla="*/ 6328229 w 9652000"/>
              <a:gd name="connsiteY5" fmla="*/ 2264229 h 3367315"/>
              <a:gd name="connsiteX6" fmla="*/ 7271657 w 9652000"/>
              <a:gd name="connsiteY6" fmla="*/ 2423886 h 3367315"/>
              <a:gd name="connsiteX7" fmla="*/ 7692571 w 9652000"/>
              <a:gd name="connsiteY7" fmla="*/ 3367315 h 3367315"/>
              <a:gd name="connsiteX8" fmla="*/ 9652000 w 9652000"/>
              <a:gd name="connsiteY8" fmla="*/ 3178629 h 3367315"/>
              <a:gd name="connsiteX9" fmla="*/ 9114971 w 9652000"/>
              <a:gd name="connsiteY9" fmla="*/ 0 h 3367315"/>
              <a:gd name="connsiteX10" fmla="*/ 0 w 9652000"/>
              <a:gd name="connsiteY10" fmla="*/ 290286 h 336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2000" h="3367315">
                <a:moveTo>
                  <a:pt x="0" y="290286"/>
                </a:moveTo>
                <a:lnTo>
                  <a:pt x="101600" y="2075543"/>
                </a:lnTo>
                <a:lnTo>
                  <a:pt x="2873829" y="1988457"/>
                </a:lnTo>
                <a:lnTo>
                  <a:pt x="5486400" y="2002972"/>
                </a:lnTo>
                <a:lnTo>
                  <a:pt x="5950857" y="2293257"/>
                </a:lnTo>
                <a:lnTo>
                  <a:pt x="6328229" y="2264229"/>
                </a:lnTo>
                <a:lnTo>
                  <a:pt x="7271657" y="2423886"/>
                </a:lnTo>
                <a:lnTo>
                  <a:pt x="7692571" y="3367315"/>
                </a:lnTo>
                <a:lnTo>
                  <a:pt x="9652000" y="3178629"/>
                </a:lnTo>
                <a:lnTo>
                  <a:pt x="9114971" y="0"/>
                </a:lnTo>
                <a:lnTo>
                  <a:pt x="0" y="290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Viewpoints and </a:t>
            </a:r>
            <a:r>
              <a:rPr lang="en-US" dirty="0" err="1"/>
              <a:t>keypoints</a:t>
            </a:r>
            <a:r>
              <a:rPr lang="en-US" dirty="0"/>
              <a:t>. S. </a:t>
            </a:r>
            <a:r>
              <a:rPr lang="en-US" dirty="0" err="1"/>
              <a:t>Tulsiani</a:t>
            </a:r>
            <a:r>
              <a:rPr lang="en-US" dirty="0"/>
              <a:t> and J. Malik. In </a:t>
            </a:r>
            <a:r>
              <a:rPr lang="en-US" i="1" dirty="0"/>
              <a:t>CVPR,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08735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for rigid objects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872" y="1867775"/>
            <a:ext cx="4259759" cy="4803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4185" y="4185088"/>
            <a:ext cx="1676400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Azimuth </a:t>
            </a:r>
            <a:r>
              <a:rPr lang="en-US"/>
              <a:t>/ yaw</a:t>
            </a:r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6045201" y="4371355"/>
            <a:ext cx="24489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4" idx="3"/>
          </p:cNvCxnSpPr>
          <p:nvPr/>
        </p:nvCxnSpPr>
        <p:spPr>
          <a:xfrm flipH="1">
            <a:off x="2062725" y="4371355"/>
            <a:ext cx="2509276" cy="1248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5525" y="5435600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Elevation / pitch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8000" y="2048933"/>
            <a:ext cx="171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Cyclo</a:t>
            </a:r>
            <a:r>
              <a:rPr lang="en-US" dirty="0"/>
              <a:t>-rotation / roll</a:t>
            </a:r>
          </a:p>
        </p:txBody>
      </p:sp>
      <p:cxnSp>
        <p:nvCxnSpPr>
          <p:cNvPr id="18" name="Straight Arrow Connector 17"/>
          <p:cNvCxnSpPr>
            <a:endCxn id="16" idx="3"/>
          </p:cNvCxnSpPr>
          <p:nvPr/>
        </p:nvCxnSpPr>
        <p:spPr>
          <a:xfrm flipH="1" flipV="1">
            <a:off x="2218267" y="2372099"/>
            <a:ext cx="1327147" cy="5353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189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Viewpoint-conditioned pose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3048000"/>
            <a:ext cx="2375588" cy="157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1922860"/>
            <a:ext cx="2235936" cy="1339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896" y="3494265"/>
            <a:ext cx="2269339" cy="1510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5388820"/>
            <a:ext cx="2658533" cy="1096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1733" y="3514222"/>
            <a:ext cx="196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Viewpoint prediction</a:t>
            </a:r>
          </a:p>
        </p:txBody>
      </p:sp>
      <p:cxnSp>
        <p:nvCxnSpPr>
          <p:cNvPr id="11" name="Straight Arrow Connector 10"/>
          <p:cNvCxnSpPr>
            <a:stCxn id="4" idx="3"/>
            <a:endCxn id="9" idx="1"/>
          </p:cNvCxnSpPr>
          <p:nvPr/>
        </p:nvCxnSpPr>
        <p:spPr>
          <a:xfrm>
            <a:off x="3213789" y="3837388"/>
            <a:ext cx="917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Viewpoints and </a:t>
            </a:r>
            <a:r>
              <a:rPr lang="en-US" dirty="0" err="1"/>
              <a:t>keypoints</a:t>
            </a:r>
            <a:r>
              <a:rPr lang="en-US" dirty="0"/>
              <a:t>. S. </a:t>
            </a:r>
            <a:r>
              <a:rPr lang="en-US" dirty="0" err="1"/>
              <a:t>Tulsiani</a:t>
            </a:r>
            <a:r>
              <a:rPr lang="en-US" dirty="0"/>
              <a:t> and J. Malik. In </a:t>
            </a:r>
            <a:r>
              <a:rPr lang="en-US" i="1" dirty="0"/>
              <a:t>CVPR,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955262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16839</TotalTime>
  <Words>1274</Words>
  <Application>Microsoft Macintosh PowerPoint</Application>
  <PresentationFormat>Widescreen</PresentationFormat>
  <Paragraphs>182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Office Theme</vt:lpstr>
      <vt:lpstr>Learning for 3D</vt:lpstr>
      <vt:lpstr>Recognition and 3D reasoning</vt:lpstr>
      <vt:lpstr>Pose estimation in 3D</vt:lpstr>
      <vt:lpstr>Pose estimation in 3D</vt:lpstr>
      <vt:lpstr>Pose estimation in 3D</vt:lpstr>
      <vt:lpstr>Pose estimation for rigid objects</vt:lpstr>
      <vt:lpstr>Pose estimation for rigid objects</vt:lpstr>
      <vt:lpstr>Pose estimation for rigid objects</vt:lpstr>
      <vt:lpstr>Viewpoint-conditioned pose</vt:lpstr>
      <vt:lpstr>Viewpoint-conditioned pose</vt:lpstr>
      <vt:lpstr>Disparity estimation</vt:lpstr>
      <vt:lpstr>Disparity estimation</vt:lpstr>
      <vt:lpstr>Disparity estimation</vt:lpstr>
      <vt:lpstr>Measuring patch similarity is hard</vt:lpstr>
      <vt:lpstr>Measuring patch similarity is hard</vt:lpstr>
      <vt:lpstr>The KITTI Dataset and Benchmark</vt:lpstr>
      <vt:lpstr>The KITTI Dataset and Benchmark</vt:lpstr>
      <vt:lpstr>Learning patch similarity for disparity estimation</vt:lpstr>
      <vt:lpstr>Learning patch similarity for disparity estimation</vt:lpstr>
      <vt:lpstr>Learning patch similarity for disparity estimation</vt:lpstr>
      <vt:lpstr>Learning stereo without depth supervision</vt:lpstr>
      <vt:lpstr>Plane-sweep stereo</vt:lpstr>
      <vt:lpstr>Plane-sweep stereo</vt:lpstr>
      <vt:lpstr>Plane-sweep stereo</vt:lpstr>
      <vt:lpstr>Deep Stereo</vt:lpstr>
      <vt:lpstr>Estimating depth from a single image</vt:lpstr>
      <vt:lpstr>Estimating depth from a single image</vt:lpstr>
      <vt:lpstr>Estimating depth from a single image</vt:lpstr>
      <vt:lpstr>Estimating depth from a single image</vt:lpstr>
      <vt:lpstr>Estimating depth from a single image</vt:lpstr>
      <vt:lpstr>Metric depth is a bad target</vt:lpstr>
      <vt:lpstr>Metric depth is a bad target</vt:lpstr>
      <vt:lpstr>Humans perceive surface normals, not just depth, through a combination of various pictorial cues</vt:lpstr>
      <vt:lpstr>Estimating normals from a single image</vt:lpstr>
      <vt:lpstr>Estimating normals from a single image</vt:lpstr>
      <vt:lpstr>Estimating normals from a single image</vt:lpstr>
      <vt:lpstr>Estimating normals from a single image</vt:lpstr>
      <vt:lpstr>2.5D vs 3D prediction</vt:lpstr>
      <vt:lpstr>Shapenet</vt:lpstr>
      <vt:lpstr>Reconstructing 3D shapes from images using machine learning</vt:lpstr>
      <vt:lpstr>Representation of 3D shapes</vt:lpstr>
      <vt:lpstr>Architectures for generating voxel grids</vt:lpstr>
      <vt:lpstr>Representation of 3D shapes</vt:lpstr>
      <vt:lpstr>Architecture for generating point clouds</vt:lpstr>
      <vt:lpstr>Representation of 3D shapes</vt:lpstr>
      <vt:lpstr>Architecture for producing meshes</vt:lpstr>
      <vt:lpstr>Representation of 3D shapes</vt:lpstr>
      <vt:lpstr>Implicit shapes</vt:lpstr>
      <vt:lpstr>Supervision?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for 3D</dc:title>
  <dc:subject/>
  <dc:creator>Bharath Hariharan</dc:creator>
  <cp:keywords/>
  <dc:description/>
  <cp:lastModifiedBy>Bharath Hariharan</cp:lastModifiedBy>
  <cp:revision>25</cp:revision>
  <cp:lastPrinted>2019-11-19T02:04:33Z</cp:lastPrinted>
  <dcterms:created xsi:type="dcterms:W3CDTF">2018-11-13T14:55:52Z</dcterms:created>
  <dcterms:modified xsi:type="dcterms:W3CDTF">2019-11-19T02:04:35Z</dcterms:modified>
  <cp:category/>
</cp:coreProperties>
</file>