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79" r:id="rId2"/>
    <p:sldId id="280" r:id="rId3"/>
    <p:sldId id="281" r:id="rId4"/>
    <p:sldId id="289" r:id="rId5"/>
    <p:sldId id="287" r:id="rId6"/>
    <p:sldId id="286" r:id="rId7"/>
    <p:sldId id="290" r:id="rId8"/>
    <p:sldId id="291" r:id="rId9"/>
    <p:sldId id="282" r:id="rId10"/>
    <p:sldId id="292" r:id="rId11"/>
    <p:sldId id="293" r:id="rId12"/>
    <p:sldId id="294" r:id="rId13"/>
    <p:sldId id="323" r:id="rId14"/>
    <p:sldId id="295" r:id="rId15"/>
    <p:sldId id="319" r:id="rId16"/>
    <p:sldId id="324" r:id="rId17"/>
    <p:sldId id="325" r:id="rId18"/>
    <p:sldId id="298" r:id="rId19"/>
    <p:sldId id="297" r:id="rId20"/>
    <p:sldId id="299" r:id="rId21"/>
    <p:sldId id="300" r:id="rId22"/>
    <p:sldId id="302" r:id="rId23"/>
    <p:sldId id="301" r:id="rId24"/>
    <p:sldId id="316" r:id="rId25"/>
    <p:sldId id="303" r:id="rId26"/>
    <p:sldId id="305" r:id="rId27"/>
    <p:sldId id="306" r:id="rId28"/>
    <p:sldId id="304" r:id="rId29"/>
    <p:sldId id="317" r:id="rId30"/>
    <p:sldId id="309" r:id="rId31"/>
    <p:sldId id="307" r:id="rId32"/>
    <p:sldId id="311" r:id="rId33"/>
    <p:sldId id="308" r:id="rId34"/>
    <p:sldId id="318" r:id="rId35"/>
    <p:sldId id="310" r:id="rId36"/>
    <p:sldId id="288" r:id="rId37"/>
    <p:sldId id="285" r:id="rId38"/>
    <p:sldId id="321" r:id="rId39"/>
    <p:sldId id="320" r:id="rId40"/>
    <p:sldId id="312" r:id="rId41"/>
    <p:sldId id="257" r:id="rId42"/>
    <p:sldId id="258" r:id="rId43"/>
    <p:sldId id="259" r:id="rId44"/>
    <p:sldId id="260" r:id="rId45"/>
    <p:sldId id="261" r:id="rId46"/>
    <p:sldId id="262" r:id="rId47"/>
    <p:sldId id="263" r:id="rId48"/>
    <p:sldId id="264" r:id="rId49"/>
    <p:sldId id="265" r:id="rId50"/>
    <p:sldId id="267" r:id="rId51"/>
    <p:sldId id="268" r:id="rId52"/>
    <p:sldId id="269" r:id="rId53"/>
    <p:sldId id="270" r:id="rId54"/>
    <p:sldId id="26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2"/>
    <p:restoredTop sz="94682"/>
  </p:normalViewPr>
  <p:slideViewPr>
    <p:cSldViewPr snapToGrid="0" snapToObjects="1" showGuides="1">
      <p:cViewPr varScale="1">
        <p:scale>
          <a:sx n="88" d="100"/>
          <a:sy n="88" d="100"/>
        </p:scale>
        <p:origin x="184" y="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CB7F2-3AB8-384F-93FF-968A5A3614DD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40EEC-1409-D74C-8137-9D8F0254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Here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a schematic of the system that we came up with.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Compared to previous state-of-the-art methods, R-CNN is relatively simple and does not rely on an ensemble of classifiers.</a:t>
            </a:r>
          </a:p>
          <a:p>
            <a:pPr eaLnBrk="1" hangingPunct="1">
              <a:defRPr/>
            </a:pP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Let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 see how it works at test time.</a:t>
            </a:r>
          </a:p>
        </p:txBody>
      </p:sp>
    </p:spTree>
    <p:extLst>
      <p:ext uri="{BB962C8B-B14F-4D97-AF65-F5344CB8AC3E}">
        <p14:creationId xmlns:p14="http://schemas.microsoft.com/office/powerpoint/2010/main" val="1906243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34D2B-8ACE-4C68-AFED-85A91CADBB34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4313-9FFB-2A46-99C0-63BFFAD9E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D28C7-C499-E042-9D9F-D6C12D433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57328-52BA-7D4A-9FE7-D586C2D0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240CA-D873-EF4E-9E10-641C1295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718DF-0B1C-AB46-9B48-7AA733CB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0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EBF59-B1BA-4C42-808D-1B7C67960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CA29D-57F6-9348-8F9C-5AC4CA4E1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C066-08CF-0F44-A0CA-44BD8360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1B2AD-BBC4-1E46-AAC8-B31A3DEC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6FF1F-206B-8E4A-B12A-81ADF21A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0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72B1B-B739-0B4A-981E-C2607689E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B6669-FF95-A94B-AA91-77F36215F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7E7E8-0F33-F042-9515-5BEF61A3C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28E8E-F124-4F4C-A5D1-8690F4760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61D9-DC09-7D42-9106-577A7061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0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DE6B3-9B90-4B40-AD4C-EB7C3C5D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2BBF-EC8E-854D-823C-1FE48329D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9306F-BE25-184E-9CAC-18CCD121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144C-F431-0F44-A999-48BBF4C9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96F19-665D-4842-8C21-EE603AB6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3E260-CA66-524F-97A2-42F57E5C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92F51-A29E-074F-8D91-0438D5ECD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3B7C1-B492-1F44-8B7E-7663B4D8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36A43-673F-8D49-A78F-726169D3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79731-5AA2-2A46-8786-ACAE6327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3B1C-2CCD-444B-AFE5-62803861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B5D5F-A4D9-3B4B-9E3C-D0E8A8E53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A8DAC-819F-B140-A3C5-9128CD4EF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9574-C089-DC47-BAEF-C9B7B7B8D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2FE8-37D4-2A45-A2FB-5205029E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64C3F-6264-6342-A99A-C0EF1322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D407D-EEB2-5944-8DA1-0471A296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659FF-F7D9-E74F-8CD7-4FF5FC014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3197E-9454-0541-A055-C46D520AC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FFA74C-0860-2644-A594-1121AF5EF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8D4444-54CB-D84A-BC5A-F39C5153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6E3CE-ED4B-564F-9DAF-42CACDF7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2B38B8-EAAD-DB4D-A3F9-4770A5F1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3B20EE-319E-5C4B-BADF-E69E7685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4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0270-13D3-E542-B9E4-474D0517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B9E83-21EF-A745-BDEE-56E8A2CB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C6C52-C2D3-3944-BED4-A0B069AE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C9478-E662-E04C-8A64-D61A5C69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DF2C48-CD7E-2F48-8F04-4BBF30F3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EDA586-AA40-D04B-8A82-02285367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4637A-FA8B-6546-8DAA-C2730E3F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0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8561-0FA8-B04F-AF10-7BAB6A57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D636F-FA4A-984E-AAC2-18EFA951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A7A29-58FE-AB4A-9D70-42D06F901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51918-134B-0F46-A2BD-78485A20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E5DBA-8F5A-2A46-B9E5-E74ECD84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3DD04-4D65-C345-B9F9-3694CAAC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7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96DB-410A-3646-8897-731364A5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43B8E-CC5B-4041-A53A-54DA1EFC2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A9617-89DC-D24E-B44A-5327793CF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2D705-988A-2048-89C1-83B71986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D5E94-5C43-4649-A507-E01EC18A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B3F1-52CC-CE49-A4B4-5160AAC1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6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138CF4-754E-DC4F-A7F6-B06C00A8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3508B-85A2-3540-9DDB-96DABA21E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034CD-B88B-634E-969E-26B3E9074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72456-909C-4B40-B7C8-29D82FCAD1EE}" type="datetimeFigureOut">
              <a:rPr lang="en-US" smtClean="0"/>
              <a:t>10/31/19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2210-05AD-3C4A-A5BF-CB6DDC900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33C18-FDDF-EA45-AA1E-C6A3F6FB2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F8205-30B9-4149-9F38-89B949234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pW6nZXeWlGM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54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pose estimation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8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1: Regression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Assumes global object features has enough information for accurate localization</a:t>
            </a:r>
          </a:p>
          <a:p>
            <a:pPr lvl="1"/>
            <a:r>
              <a:rPr lang="en-US" dirty="0"/>
              <a:t>Localization info missing due to subsampling?</a:t>
            </a:r>
          </a:p>
          <a:p>
            <a:r>
              <a:rPr lang="en-US" dirty="0"/>
              <a:t>Solution: Refinement!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DeepPose</a:t>
            </a:r>
            <a:r>
              <a:rPr lang="en-US" dirty="0"/>
              <a:t>: Human Pose Estimation via Deep Neural Networks. Alexander </a:t>
            </a:r>
            <a:r>
              <a:rPr lang="en-US" dirty="0" err="1"/>
              <a:t>Toshev</a:t>
            </a:r>
            <a:r>
              <a:rPr lang="en-US" dirty="0"/>
              <a:t> and Christian </a:t>
            </a:r>
            <a:r>
              <a:rPr lang="en-US" dirty="0" err="1"/>
              <a:t>Szegedy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69359"/>
            <a:ext cx="10515600" cy="24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1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1: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Multimodal distributions?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6827" y="2927618"/>
            <a:ext cx="4935129" cy="3288030"/>
            <a:chOff x="2395311" y="2521871"/>
            <a:chExt cx="4935129" cy="32880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5311" y="2521871"/>
              <a:ext cx="4935129" cy="328803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4307840" y="4165886"/>
              <a:ext cx="162560" cy="16459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73040" y="5427647"/>
              <a:ext cx="162560" cy="16459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6421120" y="2888933"/>
            <a:ext cx="0" cy="32880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21120" y="6176963"/>
            <a:ext cx="44210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421120" y="3154450"/>
            <a:ext cx="5222240" cy="2921587"/>
          </a:xfrm>
          <a:custGeom>
            <a:avLst/>
            <a:gdLst>
              <a:gd name="connsiteX0" fmla="*/ 0 w 5222240"/>
              <a:gd name="connsiteY0" fmla="*/ 2759027 h 2921587"/>
              <a:gd name="connsiteX1" fmla="*/ 386080 w 5222240"/>
              <a:gd name="connsiteY1" fmla="*/ 2718387 h 2921587"/>
              <a:gd name="connsiteX2" fmla="*/ 711200 w 5222240"/>
              <a:gd name="connsiteY2" fmla="*/ 2515187 h 2921587"/>
              <a:gd name="connsiteX3" fmla="*/ 833120 w 5222240"/>
              <a:gd name="connsiteY3" fmla="*/ 2311987 h 2921587"/>
              <a:gd name="connsiteX4" fmla="*/ 914400 w 5222240"/>
              <a:gd name="connsiteY4" fmla="*/ 1946227 h 2921587"/>
              <a:gd name="connsiteX5" fmla="*/ 1076960 w 5222240"/>
              <a:gd name="connsiteY5" fmla="*/ 930227 h 2921587"/>
              <a:gd name="connsiteX6" fmla="*/ 1239520 w 5222240"/>
              <a:gd name="connsiteY6" fmla="*/ 198707 h 2921587"/>
              <a:gd name="connsiteX7" fmla="*/ 1442720 w 5222240"/>
              <a:gd name="connsiteY7" fmla="*/ 56467 h 2921587"/>
              <a:gd name="connsiteX8" fmla="*/ 1645920 w 5222240"/>
              <a:gd name="connsiteY8" fmla="*/ 239347 h 2921587"/>
              <a:gd name="connsiteX9" fmla="*/ 1767840 w 5222240"/>
              <a:gd name="connsiteY9" fmla="*/ 767667 h 2921587"/>
              <a:gd name="connsiteX10" fmla="*/ 1991360 w 5222240"/>
              <a:gd name="connsiteY10" fmla="*/ 1925907 h 2921587"/>
              <a:gd name="connsiteX11" fmla="*/ 2214880 w 5222240"/>
              <a:gd name="connsiteY11" fmla="*/ 2535507 h 2921587"/>
              <a:gd name="connsiteX12" fmla="*/ 2397760 w 5222240"/>
              <a:gd name="connsiteY12" fmla="*/ 2657427 h 2921587"/>
              <a:gd name="connsiteX13" fmla="*/ 2600960 w 5222240"/>
              <a:gd name="connsiteY13" fmla="*/ 2596467 h 2921587"/>
              <a:gd name="connsiteX14" fmla="*/ 2682240 w 5222240"/>
              <a:gd name="connsiteY14" fmla="*/ 2454227 h 2921587"/>
              <a:gd name="connsiteX15" fmla="*/ 2743200 w 5222240"/>
              <a:gd name="connsiteY15" fmla="*/ 2149427 h 2921587"/>
              <a:gd name="connsiteX16" fmla="*/ 3048000 w 5222240"/>
              <a:gd name="connsiteY16" fmla="*/ 137747 h 2921587"/>
              <a:gd name="connsiteX17" fmla="*/ 3434080 w 5222240"/>
              <a:gd name="connsiteY17" fmla="*/ 381587 h 2921587"/>
              <a:gd name="connsiteX18" fmla="*/ 3799840 w 5222240"/>
              <a:gd name="connsiteY18" fmla="*/ 2027507 h 2921587"/>
              <a:gd name="connsiteX19" fmla="*/ 4124960 w 5222240"/>
              <a:gd name="connsiteY19" fmla="*/ 2535507 h 2921587"/>
              <a:gd name="connsiteX20" fmla="*/ 5222240 w 5222240"/>
              <a:gd name="connsiteY20" fmla="*/ 2921587 h 292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22240" h="2921587">
                <a:moveTo>
                  <a:pt x="0" y="2759027"/>
                </a:moveTo>
                <a:cubicBezTo>
                  <a:pt x="133773" y="2759027"/>
                  <a:pt x="267547" y="2759027"/>
                  <a:pt x="386080" y="2718387"/>
                </a:cubicBezTo>
                <a:cubicBezTo>
                  <a:pt x="504613" y="2677747"/>
                  <a:pt x="636693" y="2582920"/>
                  <a:pt x="711200" y="2515187"/>
                </a:cubicBezTo>
                <a:cubicBezTo>
                  <a:pt x="785707" y="2447454"/>
                  <a:pt x="799253" y="2406814"/>
                  <a:pt x="833120" y="2311987"/>
                </a:cubicBezTo>
                <a:cubicBezTo>
                  <a:pt x="866987" y="2217160"/>
                  <a:pt x="873760" y="2176520"/>
                  <a:pt x="914400" y="1946227"/>
                </a:cubicBezTo>
                <a:cubicBezTo>
                  <a:pt x="955040" y="1715934"/>
                  <a:pt x="1022773" y="1221480"/>
                  <a:pt x="1076960" y="930227"/>
                </a:cubicBezTo>
                <a:cubicBezTo>
                  <a:pt x="1131147" y="638974"/>
                  <a:pt x="1178560" y="344334"/>
                  <a:pt x="1239520" y="198707"/>
                </a:cubicBezTo>
                <a:cubicBezTo>
                  <a:pt x="1300480" y="53080"/>
                  <a:pt x="1374987" y="49694"/>
                  <a:pt x="1442720" y="56467"/>
                </a:cubicBezTo>
                <a:cubicBezTo>
                  <a:pt x="1510453" y="63240"/>
                  <a:pt x="1591733" y="120814"/>
                  <a:pt x="1645920" y="239347"/>
                </a:cubicBezTo>
                <a:cubicBezTo>
                  <a:pt x="1700107" y="357880"/>
                  <a:pt x="1710267" y="486574"/>
                  <a:pt x="1767840" y="767667"/>
                </a:cubicBezTo>
                <a:cubicBezTo>
                  <a:pt x="1825413" y="1048760"/>
                  <a:pt x="1916853" y="1631267"/>
                  <a:pt x="1991360" y="1925907"/>
                </a:cubicBezTo>
                <a:cubicBezTo>
                  <a:pt x="2065867" y="2220547"/>
                  <a:pt x="2147147" y="2413587"/>
                  <a:pt x="2214880" y="2535507"/>
                </a:cubicBezTo>
                <a:cubicBezTo>
                  <a:pt x="2282613" y="2657427"/>
                  <a:pt x="2333413" y="2647267"/>
                  <a:pt x="2397760" y="2657427"/>
                </a:cubicBezTo>
                <a:cubicBezTo>
                  <a:pt x="2462107" y="2667587"/>
                  <a:pt x="2553547" y="2630334"/>
                  <a:pt x="2600960" y="2596467"/>
                </a:cubicBezTo>
                <a:cubicBezTo>
                  <a:pt x="2648373" y="2562600"/>
                  <a:pt x="2658533" y="2528734"/>
                  <a:pt x="2682240" y="2454227"/>
                </a:cubicBezTo>
                <a:cubicBezTo>
                  <a:pt x="2705947" y="2379720"/>
                  <a:pt x="2682240" y="2535507"/>
                  <a:pt x="2743200" y="2149427"/>
                </a:cubicBezTo>
                <a:cubicBezTo>
                  <a:pt x="2804160" y="1763347"/>
                  <a:pt x="2932853" y="432387"/>
                  <a:pt x="3048000" y="137747"/>
                </a:cubicBezTo>
                <a:cubicBezTo>
                  <a:pt x="3163147" y="-156893"/>
                  <a:pt x="3308773" y="66627"/>
                  <a:pt x="3434080" y="381587"/>
                </a:cubicBezTo>
                <a:cubicBezTo>
                  <a:pt x="3559387" y="696547"/>
                  <a:pt x="3684693" y="1668520"/>
                  <a:pt x="3799840" y="2027507"/>
                </a:cubicBezTo>
                <a:cubicBezTo>
                  <a:pt x="3914987" y="2386494"/>
                  <a:pt x="3887893" y="2386494"/>
                  <a:pt x="4124960" y="2535507"/>
                </a:cubicBezTo>
                <a:cubicBezTo>
                  <a:pt x="4362027" y="2684520"/>
                  <a:pt x="5222240" y="2921587"/>
                  <a:pt x="5222240" y="292158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00996" y="6176963"/>
            <a:ext cx="178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23816" y="4151450"/>
            <a:ext cx="178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p(x)</a:t>
            </a:r>
            <a:endParaRPr lang="en-US" sz="3200" dirty="0"/>
          </a:p>
        </p:txBody>
      </p:sp>
      <p:sp>
        <p:nvSpPr>
          <p:cNvPr id="17" name="Down Arrow Callout 16"/>
          <p:cNvSpPr/>
          <p:nvPr/>
        </p:nvSpPr>
        <p:spPr>
          <a:xfrm>
            <a:off x="6842761" y="1524000"/>
            <a:ext cx="3938406" cy="4286222"/>
          </a:xfrm>
          <a:prstGeom prst="downArrowCallout">
            <a:avLst>
              <a:gd name="adj1" fmla="val 3307"/>
              <a:gd name="adj2" fmla="val 5591"/>
              <a:gd name="adj3" fmla="val 10817"/>
              <a:gd name="adj4" fmla="val 3765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Minimizer of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90" y="2305087"/>
            <a:ext cx="32639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871189" y="1991360"/>
            <a:ext cx="1545671" cy="3637280"/>
          </a:xfrm>
          <a:prstGeom prst="cube">
            <a:avLst>
              <a:gd name="adj" fmla="val 62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2: </a:t>
            </a:r>
            <a:r>
              <a:rPr lang="en-US" dirty="0" err="1"/>
              <a:t>Heatmaps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445934" y="2802871"/>
            <a:ext cx="2573313" cy="2023671"/>
            <a:chOff x="1828800" y="2450899"/>
            <a:chExt cx="2573313" cy="2023671"/>
          </a:xfrm>
        </p:grpSpPr>
        <p:sp>
          <p:nvSpPr>
            <p:cNvPr id="5" name="Cube 4"/>
            <p:cNvSpPr/>
            <p:nvPr/>
          </p:nvSpPr>
          <p:spPr>
            <a:xfrm>
              <a:off x="2241030" y="2450899"/>
              <a:ext cx="891914" cy="2023671"/>
            </a:xfrm>
            <a:prstGeom prst="cube">
              <a:avLst>
                <a:gd name="adj" fmla="val 80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2768184" y="2765684"/>
              <a:ext cx="732020" cy="1476531"/>
            </a:xfrm>
            <a:prstGeom prst="cube">
              <a:avLst>
                <a:gd name="adj" fmla="val 65905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3305333" y="2975555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3750041" y="2993044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828800" y="3477718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083" y="2335691"/>
            <a:ext cx="1984324" cy="3092928"/>
          </a:xfrm>
          <a:prstGeom prst="rect">
            <a:avLst/>
          </a:prstGeom>
          <a:scene3d>
            <a:camera prst="orthographicFront">
              <a:rot lat="2100000" lon="18000000" rev="0"/>
            </a:camera>
            <a:lightRig rig="threePt" dir="t"/>
          </a:scene3d>
        </p:spPr>
      </p:pic>
      <p:grpSp>
        <p:nvGrpSpPr>
          <p:cNvPr id="13" name="Group 12"/>
          <p:cNvGrpSpPr/>
          <p:nvPr/>
        </p:nvGrpSpPr>
        <p:grpSpPr>
          <a:xfrm>
            <a:off x="7008658" y="2268242"/>
            <a:ext cx="1972998" cy="3092928"/>
            <a:chOff x="851698" y="1798552"/>
            <a:chExt cx="1972998" cy="3092928"/>
          </a:xfrm>
          <a:scene3d>
            <a:camera prst="orthographicFront">
              <a:rot lat="2100000" lon="18000000" rev="0"/>
            </a:camera>
            <a:lightRig rig="threePt" dir="t"/>
          </a:scene3d>
        </p:grpSpPr>
        <p:sp>
          <p:nvSpPr>
            <p:cNvPr id="12" name="Rectangle 11"/>
            <p:cNvSpPr/>
            <p:nvPr/>
          </p:nvSpPr>
          <p:spPr>
            <a:xfrm>
              <a:off x="851698" y="1798552"/>
              <a:ext cx="1972998" cy="30929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259901" y="2602249"/>
              <a:ext cx="467360" cy="742767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33000">
                  <a:srgbClr val="FFFF00"/>
                </a:gs>
                <a:gs pos="62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>
                <a:schemeClr val="accent4">
                  <a:satMod val="175000"/>
                </a:schemeClr>
              </a:glow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6269084" y="3817206"/>
            <a:ext cx="352269" cy="1049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332" y="2263536"/>
            <a:ext cx="1984324" cy="3092928"/>
          </a:xfrm>
          <a:prstGeom prst="rect">
            <a:avLst/>
          </a:prstGeom>
          <a:scene3d>
            <a:camera prst="orthographicFront">
              <a:rot lat="2100000" lon="180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3286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4F01-6E18-664E-8745-7576A6C51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2: Heatmaps - Training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F4F2C-0AA9-DB41-90CA-DD6936DD10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</a:t>
                </a:r>
                <a:r>
                  <a:rPr lang="en-US" dirty="0" err="1"/>
                  <a:t>keypoint</a:t>
                </a:r>
                <a:r>
                  <a:rPr lang="en-US" dirty="0"/>
                  <a:t> is a separate binary heatmap</a:t>
                </a:r>
              </a:p>
              <a:p>
                <a:r>
                  <a:rPr lang="en-US" dirty="0" err="1"/>
                  <a:t>Keypoint</a:t>
                </a:r>
                <a:r>
                  <a:rPr lang="en-US" dirty="0"/>
                  <a:t> location is positive, all other locations are negative. Options:</a:t>
                </a:r>
              </a:p>
              <a:p>
                <a:pPr lvl="1"/>
                <a:r>
                  <a:rPr lang="en-US" i="1" dirty="0" err="1"/>
                  <a:t>Softmax</a:t>
                </a:r>
                <a:r>
                  <a:rPr lang="en-US" i="1" dirty="0"/>
                  <a:t> </a:t>
                </a:r>
                <a:r>
                  <a:rPr lang="en-US" dirty="0"/>
                  <a:t>over all locations in an image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i="1" dirty="0"/>
                  <a:t>Sigmoid </a:t>
                </a:r>
                <a:r>
                  <a:rPr lang="en-US" dirty="0"/>
                  <a:t>at each location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p>
                        </m:sSup>
                      </m:den>
                    </m:f>
                  </m:oMath>
                </a14:m>
                <a:endParaRPr lang="en-US" i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F4F2C-0AA9-DB41-90CA-DD6936DD10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409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2: </a:t>
            </a:r>
            <a:r>
              <a:rPr lang="en-US" dirty="0" err="1"/>
              <a:t>Heatmaps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have the resolution issue</a:t>
            </a:r>
          </a:p>
          <a:p>
            <a:r>
              <a:rPr lang="en-US" dirty="0"/>
              <a:t>Same solutions</a:t>
            </a:r>
          </a:p>
          <a:p>
            <a:pPr lvl="1"/>
            <a:r>
              <a:rPr lang="en-US" dirty="0"/>
              <a:t>Dilation?</a:t>
            </a:r>
          </a:p>
          <a:p>
            <a:pPr lvl="1"/>
            <a:r>
              <a:rPr lang="en-US" dirty="0"/>
              <a:t>Multiple layers?</a:t>
            </a:r>
          </a:p>
          <a:p>
            <a:pPr lvl="1"/>
            <a:r>
              <a:rPr lang="en-US" dirty="0"/>
              <a:t>Multiple image scales?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81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7E13F-7C38-F245-9354-D1D2174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Heatmaps</a:t>
            </a:r>
            <a:r>
              <a:rPr lang="en-US" dirty="0"/>
              <a:t> + Regression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06514-F1D5-7F40-A5C9-0F8F49E3730F}"/>
              </a:ext>
            </a:extLst>
          </p:cNvPr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Papandreou, George, et al. "Towards accurate multi-person pose estimation in the wild."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CVPR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Vol. 3. No. 4. 2017.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B0276-FFCF-DE47-A7D8-8C38A07426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005039" cy="4351338"/>
              </a:xfrm>
            </p:spPr>
            <p:txBody>
              <a:bodyPr/>
              <a:lstStyle/>
              <a:p>
                <a:r>
                  <a:rPr lang="en-US" dirty="0"/>
                  <a:t>Use heatmap to predict coarse location</a:t>
                </a:r>
              </a:p>
              <a:p>
                <a:r>
                  <a:rPr lang="en-US" dirty="0"/>
                  <a:t>Also predict at each coarse location an </a:t>
                </a:r>
                <a:r>
                  <a:rPr lang="en-US" i="1" dirty="0"/>
                  <a:t>offset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B0276-FFCF-DE47-A7D8-8C38A07426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005039" cy="4351338"/>
              </a:xfrm>
              <a:blipFill>
                <a:blip r:embed="rId2"/>
                <a:stretch>
                  <a:fillRect l="-2025" t="-2632" r="-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03BADFC-37C8-124E-9149-12AA0B057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462" y="2262272"/>
            <a:ext cx="6468538" cy="3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66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6A31B-B879-384F-9B60-18880F64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56"/>
            <a:ext cx="11149361" cy="1325563"/>
          </a:xfrm>
        </p:spPr>
        <p:txBody>
          <a:bodyPr/>
          <a:lstStyle/>
          <a:p>
            <a:r>
              <a:rPr lang="en-US" dirty="0"/>
              <a:t>Are all </a:t>
            </a:r>
            <a:r>
              <a:rPr lang="en-US" dirty="0" err="1"/>
              <a:t>keypoints</a:t>
            </a:r>
            <a:r>
              <a:rPr lang="en-US" dirty="0"/>
              <a:t> independent given the image?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1B650-1A64-484E-BC04-735363597F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81" y="2079005"/>
            <a:ext cx="3599985" cy="2699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0B812-1EDA-7241-AD22-8960571A61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805" y="1972371"/>
            <a:ext cx="3599985" cy="26999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70C111-07D1-E245-8C8E-0404254DD5B0}"/>
              </a:ext>
            </a:extLst>
          </p:cNvPr>
          <p:cNvSpPr/>
          <p:nvPr/>
        </p:nvSpPr>
        <p:spPr>
          <a:xfrm>
            <a:off x="2051825" y="3936380"/>
            <a:ext cx="178420" cy="1895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BEB274-DC64-A746-B3E7-FAD52E69F0BA}"/>
              </a:ext>
            </a:extLst>
          </p:cNvPr>
          <p:cNvSpPr/>
          <p:nvPr/>
        </p:nvSpPr>
        <p:spPr>
          <a:xfrm>
            <a:off x="3586976" y="4031165"/>
            <a:ext cx="178420" cy="1895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EDED53-9E4C-A847-9F29-80E7DE22B1EC}"/>
              </a:ext>
            </a:extLst>
          </p:cNvPr>
          <p:cNvSpPr/>
          <p:nvPr/>
        </p:nvSpPr>
        <p:spPr>
          <a:xfrm>
            <a:off x="7463883" y="3791413"/>
            <a:ext cx="178420" cy="18957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A5AC1B-40D3-DC42-BED8-1F1F3113F4C2}"/>
              </a:ext>
            </a:extLst>
          </p:cNvPr>
          <p:cNvSpPr/>
          <p:nvPr/>
        </p:nvSpPr>
        <p:spPr>
          <a:xfrm>
            <a:off x="9887414" y="3847169"/>
            <a:ext cx="178420" cy="18957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C3E34-3956-BD4D-90C7-3D359DC6185E}"/>
              </a:ext>
            </a:extLst>
          </p:cNvPr>
          <p:cNvSpPr txBox="1"/>
          <p:nvPr/>
        </p:nvSpPr>
        <p:spPr>
          <a:xfrm>
            <a:off x="1116982" y="5252224"/>
            <a:ext cx="35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Equally likely locations for </a:t>
            </a:r>
            <a:br>
              <a:rPr lang="en-US" dirty="0"/>
            </a:br>
            <a:r>
              <a:rPr lang="en-US" b="1" dirty="0"/>
              <a:t>right elbow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C94B3-0B57-8241-AA65-5D69B1E2202C}"/>
              </a:ext>
            </a:extLst>
          </p:cNvPr>
          <p:cNvSpPr txBox="1"/>
          <p:nvPr/>
        </p:nvSpPr>
        <p:spPr>
          <a:xfrm>
            <a:off x="6978805" y="5065209"/>
            <a:ext cx="35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Equally likely locations for </a:t>
            </a:r>
            <a:br>
              <a:rPr lang="en-US" dirty="0"/>
            </a:br>
            <a:r>
              <a:rPr lang="en-US" b="1" dirty="0"/>
              <a:t>right wrist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8521AD-1967-A743-86F2-07F6C0DE4FB5}"/>
              </a:ext>
            </a:extLst>
          </p:cNvPr>
          <p:cNvCxnSpPr>
            <a:cxnSpLocks/>
            <a:stCxn id="8" idx="5"/>
            <a:endCxn id="11" idx="0"/>
          </p:cNvCxnSpPr>
          <p:nvPr/>
        </p:nvCxnSpPr>
        <p:spPr>
          <a:xfrm>
            <a:off x="7616174" y="3953222"/>
            <a:ext cx="1162623" cy="111198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FB02B0-E963-8C49-BED5-AADB1A714D9C}"/>
              </a:ext>
            </a:extLst>
          </p:cNvPr>
          <p:cNvCxnSpPr>
            <a:cxnSpLocks/>
            <a:stCxn id="9" idx="3"/>
            <a:endCxn id="11" idx="0"/>
          </p:cNvCxnSpPr>
          <p:nvPr/>
        </p:nvCxnSpPr>
        <p:spPr>
          <a:xfrm flipH="1">
            <a:off x="8778797" y="4008978"/>
            <a:ext cx="1134746" cy="105623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FA1449-1D96-5541-ABEE-D9243EAD06F9}"/>
              </a:ext>
            </a:extLst>
          </p:cNvPr>
          <p:cNvCxnSpPr>
            <a:stCxn id="6" idx="5"/>
            <a:endCxn id="10" idx="0"/>
          </p:cNvCxnSpPr>
          <p:nvPr/>
        </p:nvCxnSpPr>
        <p:spPr>
          <a:xfrm>
            <a:off x="2204116" y="4098189"/>
            <a:ext cx="712858" cy="115403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95FF9A-47FF-3E45-9728-EC3662608517}"/>
              </a:ext>
            </a:extLst>
          </p:cNvPr>
          <p:cNvCxnSpPr>
            <a:cxnSpLocks/>
            <a:stCxn id="7" idx="3"/>
            <a:endCxn id="10" idx="0"/>
          </p:cNvCxnSpPr>
          <p:nvPr/>
        </p:nvCxnSpPr>
        <p:spPr>
          <a:xfrm flipH="1">
            <a:off x="2916974" y="4192974"/>
            <a:ext cx="696131" cy="105925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818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6A31B-B879-384F-9B60-18880F64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22"/>
            <a:ext cx="11353800" cy="1325563"/>
          </a:xfrm>
        </p:spPr>
        <p:txBody>
          <a:bodyPr/>
          <a:lstStyle/>
          <a:p>
            <a:r>
              <a:rPr lang="en-US" dirty="0"/>
              <a:t>Are all </a:t>
            </a:r>
            <a:r>
              <a:rPr lang="en-US" dirty="0" err="1"/>
              <a:t>keypoints</a:t>
            </a:r>
            <a:r>
              <a:rPr lang="en-US" dirty="0"/>
              <a:t> independent given the image?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1B650-1A64-484E-BC04-735363597F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81" y="1220368"/>
            <a:ext cx="3599985" cy="2699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A0B812-1EDA-7241-AD22-8960571A61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805" y="1225242"/>
            <a:ext cx="3599985" cy="269998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6BEB274-DC64-A746-B3E7-FAD52E69F0BA}"/>
              </a:ext>
            </a:extLst>
          </p:cNvPr>
          <p:cNvSpPr/>
          <p:nvPr/>
        </p:nvSpPr>
        <p:spPr>
          <a:xfrm>
            <a:off x="3586976" y="3172528"/>
            <a:ext cx="178420" cy="1895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A5AC1B-40D3-DC42-BED8-1F1F3113F4C2}"/>
              </a:ext>
            </a:extLst>
          </p:cNvPr>
          <p:cNvSpPr/>
          <p:nvPr/>
        </p:nvSpPr>
        <p:spPr>
          <a:xfrm>
            <a:off x="9887414" y="3100040"/>
            <a:ext cx="178420" cy="18957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173F61-D66C-2746-A3FD-8409F66079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81" y="3920357"/>
            <a:ext cx="3599985" cy="269998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E6B6F1-B8AB-FC43-841B-0108287BB12A}"/>
              </a:ext>
            </a:extLst>
          </p:cNvPr>
          <p:cNvSpPr/>
          <p:nvPr/>
        </p:nvSpPr>
        <p:spPr>
          <a:xfrm>
            <a:off x="3586976" y="5872517"/>
            <a:ext cx="178420" cy="1895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7C8668-01CC-A542-BEB6-C1142A8D7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805" y="3920357"/>
            <a:ext cx="3599985" cy="269998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5899257-4EFC-2141-B8A6-D1A95A938BD7}"/>
              </a:ext>
            </a:extLst>
          </p:cNvPr>
          <p:cNvSpPr/>
          <p:nvPr/>
        </p:nvSpPr>
        <p:spPr>
          <a:xfrm>
            <a:off x="9887414" y="5795155"/>
            <a:ext cx="178420" cy="18957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58A9E56-51A8-0D40-B5BE-54F517D8A27C}"/>
              </a:ext>
            </a:extLst>
          </p:cNvPr>
          <p:cNvSpPr/>
          <p:nvPr/>
        </p:nvSpPr>
        <p:spPr>
          <a:xfrm>
            <a:off x="7920154" y="3100040"/>
            <a:ext cx="178420" cy="1895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17A107-3036-4144-87A3-799A43907D80}"/>
              </a:ext>
            </a:extLst>
          </p:cNvPr>
          <p:cNvSpPr/>
          <p:nvPr/>
        </p:nvSpPr>
        <p:spPr>
          <a:xfrm>
            <a:off x="9459952" y="5872517"/>
            <a:ext cx="178420" cy="1895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24FE4AD-D921-F74C-BAF7-AD57057691C3}"/>
              </a:ext>
            </a:extLst>
          </p:cNvPr>
          <p:cNvSpPr/>
          <p:nvPr/>
        </p:nvSpPr>
        <p:spPr>
          <a:xfrm>
            <a:off x="1613210" y="5740798"/>
            <a:ext cx="178420" cy="18957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2A30E4E-2CDC-B04D-A87B-A8E7C0F5E0EA}"/>
              </a:ext>
            </a:extLst>
          </p:cNvPr>
          <p:cNvSpPr/>
          <p:nvPr/>
        </p:nvSpPr>
        <p:spPr>
          <a:xfrm>
            <a:off x="1613210" y="2982957"/>
            <a:ext cx="178420" cy="18957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12795DCC-810D-5045-9FDD-B3B23B8F197A}"/>
              </a:ext>
            </a:extLst>
          </p:cNvPr>
          <p:cNvSpPr/>
          <p:nvPr/>
        </p:nvSpPr>
        <p:spPr>
          <a:xfrm>
            <a:off x="709031" y="4430530"/>
            <a:ext cx="4415883" cy="2620536"/>
          </a:xfrm>
          <a:prstGeom prst="mathMultiply">
            <a:avLst>
              <a:gd name="adj1" fmla="val 820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>
            <a:extLst>
              <a:ext uri="{FF2B5EF4-FFF2-40B4-BE49-F238E27FC236}">
                <a16:creationId xmlns:a16="http://schemas.microsoft.com/office/drawing/2014/main" id="{1556DEDD-1918-EA41-888A-12D95445262B}"/>
              </a:ext>
            </a:extLst>
          </p:cNvPr>
          <p:cNvSpPr/>
          <p:nvPr/>
        </p:nvSpPr>
        <p:spPr>
          <a:xfrm>
            <a:off x="6659136" y="1789772"/>
            <a:ext cx="4415883" cy="2620536"/>
          </a:xfrm>
          <a:prstGeom prst="mathMultiply">
            <a:avLst>
              <a:gd name="adj1" fmla="val 820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</a:t>
            </a:r>
            <a:r>
              <a:rPr lang="en-US" dirty="0" err="1"/>
              <a:t>keypoint</a:t>
            </a:r>
            <a:r>
              <a:rPr lang="en-US" dirty="0"/>
              <a:t> dependence!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Structured prediction</a:t>
            </a:r>
          </a:p>
          <a:p>
            <a:r>
              <a:rPr lang="en-US" b="1" dirty="0"/>
              <a:t>l </a:t>
            </a:r>
            <a:r>
              <a:rPr lang="en-US" dirty="0"/>
              <a:t>is a candidate location for each </a:t>
            </a:r>
            <a:r>
              <a:rPr lang="en-US" dirty="0" err="1"/>
              <a:t>keypoint</a:t>
            </a:r>
            <a:endParaRPr lang="en-US" b="1" dirty="0"/>
          </a:p>
        </p:txBody>
      </p:sp>
      <p:sp>
        <p:nvSpPr>
          <p:cNvPr id="6" name="Up Arrow Callout 5"/>
          <p:cNvSpPr/>
          <p:nvPr/>
        </p:nvSpPr>
        <p:spPr>
          <a:xfrm>
            <a:off x="4229100" y="4859337"/>
            <a:ext cx="1866900" cy="1998663"/>
          </a:xfrm>
          <a:prstGeom prst="upArrowCallout">
            <a:avLst>
              <a:gd name="adj1" fmla="val 18197"/>
              <a:gd name="adj2" fmla="val 20238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from </a:t>
            </a:r>
            <a:r>
              <a:rPr lang="en-US" dirty="0" err="1"/>
              <a:t>heatmap</a:t>
            </a:r>
            <a:endParaRPr lang="en-US" dirty="0"/>
          </a:p>
        </p:txBody>
      </p:sp>
      <p:sp>
        <p:nvSpPr>
          <p:cNvPr id="7" name="Down Arrow Callout 6"/>
          <p:cNvSpPr/>
          <p:nvPr/>
        </p:nvSpPr>
        <p:spPr>
          <a:xfrm>
            <a:off x="6096000" y="2746069"/>
            <a:ext cx="1663700" cy="13589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Consistency between joints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001294"/>
            <a:ext cx="4165600" cy="9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71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all </a:t>
            </a:r>
            <a:r>
              <a:rPr lang="en-US" dirty="0" err="1"/>
              <a:t>keypoints</a:t>
            </a:r>
            <a:r>
              <a:rPr lang="en-US" dirty="0"/>
              <a:t> independent?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l </a:t>
            </a:r>
            <a:r>
              <a:rPr lang="en-US" dirty="0"/>
              <a:t>is a candidate location for each </a:t>
            </a:r>
            <a:r>
              <a:rPr lang="en-US" dirty="0" err="1"/>
              <a:t>keypoint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619707"/>
            <a:ext cx="5016500" cy="839496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4229100" y="4178300"/>
            <a:ext cx="1866900" cy="1998663"/>
          </a:xfrm>
          <a:prstGeom prst="upArrowCallout">
            <a:avLst>
              <a:gd name="adj1" fmla="val 18197"/>
              <a:gd name="adj2" fmla="val 20238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from </a:t>
            </a:r>
            <a:r>
              <a:rPr lang="en-US" dirty="0" err="1"/>
              <a:t>heatmap</a:t>
            </a:r>
            <a:endParaRPr lang="en-US" dirty="0"/>
          </a:p>
        </p:txBody>
      </p:sp>
      <p:sp>
        <p:nvSpPr>
          <p:cNvPr id="7" name="Down Arrow Callout 6"/>
          <p:cNvSpPr/>
          <p:nvPr/>
        </p:nvSpPr>
        <p:spPr>
          <a:xfrm>
            <a:off x="6400800" y="2374900"/>
            <a:ext cx="1663700" cy="13589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Consistency between joints</a:t>
            </a:r>
          </a:p>
        </p:txBody>
      </p:sp>
    </p:spTree>
    <p:extLst>
      <p:ext uri="{BB962C8B-B14F-4D97-AF65-F5344CB8AC3E}">
        <p14:creationId xmlns:p14="http://schemas.microsoft.com/office/powerpoint/2010/main" val="110648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68333" cy="4351338"/>
          </a:xfrm>
        </p:spPr>
        <p:txBody>
          <a:bodyPr/>
          <a:lstStyle/>
          <a:p>
            <a:r>
              <a:rPr lang="en-US" dirty="0"/>
              <a:t>Mark joint locations for person</a:t>
            </a:r>
          </a:p>
          <a:p>
            <a:r>
              <a:rPr lang="en-US" dirty="0"/>
              <a:t>Nose</a:t>
            </a:r>
          </a:p>
          <a:p>
            <a:r>
              <a:rPr lang="en-US" dirty="0"/>
              <a:t>Right/left shoulder</a:t>
            </a:r>
          </a:p>
          <a:p>
            <a:r>
              <a:rPr lang="en-US" dirty="0"/>
              <a:t>Right/left elbow</a:t>
            </a:r>
          </a:p>
          <a:p>
            <a:r>
              <a:rPr lang="en-US" dirty="0"/>
              <a:t>Right/left hip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1473200"/>
            <a:ext cx="51816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4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prediction of </a:t>
            </a:r>
            <a:r>
              <a:rPr lang="en-US" dirty="0" err="1"/>
              <a:t>keypoints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Conditional Random Field</a:t>
                </a:r>
              </a:p>
              <a:p>
                <a:r>
                  <a:rPr lang="en-US" dirty="0"/>
                  <a:t>But not just smoothness: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dirty="0"/>
                  <a:t> is unknown!</a:t>
                </a:r>
              </a:p>
              <a:p>
                <a:r>
                  <a:rPr lang="en-US" dirty="0"/>
                  <a:t>Needs to be learnt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1825625"/>
            <a:ext cx="3327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42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Pictorial structures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400800" cy="489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89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Mixture of 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206875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altLang="zh-CN" sz="2400" i="1" dirty="0">
                  <a:latin typeface="Cambria Math"/>
                </a:endParaRPr>
              </a:p>
              <a:p>
                <a:endParaRPr lang="en-US" altLang="zh-CN" sz="2400" i="1" dirty="0">
                  <a:latin typeface="Cambria Math"/>
                </a:endParaRPr>
              </a:p>
              <a:p>
                <a:endParaRPr lang="en-US" altLang="zh-CN" sz="2400" i="1" dirty="0">
                  <a:latin typeface="Cambria Math"/>
                </a:endParaRPr>
              </a:p>
              <a:p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altLang="zh-CN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/>
                      </a:rPr>
                      <m:t>𝜓</m:t>
                    </m:r>
                    <m:r>
                      <a:rPr lang="en-US" altLang="zh-CN" sz="24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CN" sz="24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altLang="zh-CN" sz="2400" i="1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2400" dirty="0"/>
                  <a:t>: Spatial features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zh-CN" sz="2400" dirty="0"/>
                  <a:t>: Pairwise springs between part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</a:rPr>
                      <m:t>𝑖</m:t>
                    </m:r>
                  </m:oMath>
                </a14:m>
                <a:r>
                  <a:rPr lang="en-US" altLang="zh-CN" sz="2400" dirty="0"/>
                  <a:t> and part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</a:rPr>
                      <m:t>𝑗</m:t>
                    </m:r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206875"/>
              </a:xfrm>
              <a:blipFill rotWithShape="0">
                <a:blip r:embed="rId3"/>
                <a:stretch>
                  <a:fillRect l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197989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1" y="1447800"/>
            <a:ext cx="217950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971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2209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700" y="3962400"/>
            <a:ext cx="2476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1" y="1447800"/>
            <a:ext cx="198321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15762" y="6602800"/>
            <a:ext cx="4876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Slide credit: Yang et 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2334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Articulated Human Pose Estimation with Flexible Mixtures of Parts. Yi Yang and Deva </a:t>
            </a:r>
            <a:r>
              <a:rPr lang="en-US" dirty="0" err="1"/>
              <a:t>Ramanan</a:t>
            </a:r>
            <a:r>
              <a:rPr lang="en-US" dirty="0"/>
              <a:t>. </a:t>
            </a:r>
            <a:r>
              <a:rPr lang="en-US" i="1" dirty="0"/>
              <a:t>TPAMI</a:t>
            </a:r>
            <a:r>
              <a:rPr lang="en-US" dirty="0"/>
              <a:t> 2013.</a:t>
            </a:r>
          </a:p>
        </p:txBody>
      </p:sp>
    </p:spTree>
    <p:extLst>
      <p:ext uri="{BB962C8B-B14F-4D97-AF65-F5344CB8AC3E}">
        <p14:creationId xmlns:p14="http://schemas.microsoft.com/office/powerpoint/2010/main" val="100891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Mixture of Parts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/>
          <a:lstStyle/>
          <a:p>
            <a:r>
              <a:rPr lang="en-US" dirty="0"/>
              <a:t>Learning?</a:t>
            </a:r>
          </a:p>
          <a:p>
            <a:r>
              <a:rPr lang="en-US" dirty="0"/>
              <a:t>Structured SVMs</a:t>
            </a:r>
          </a:p>
          <a:p>
            <a:pPr lvl="1"/>
            <a:r>
              <a:rPr lang="en-US" dirty="0"/>
              <a:t>Very large output spaces</a:t>
            </a:r>
          </a:p>
          <a:p>
            <a:pPr lvl="1"/>
            <a:r>
              <a:rPr lang="en-US" dirty="0"/>
              <a:t>A scoring function that scores input-output pairs</a:t>
            </a:r>
          </a:p>
          <a:p>
            <a:pPr lvl="1"/>
            <a:r>
              <a:rPr lang="en-US" dirty="0"/>
              <a:t>Predicted output is </a:t>
            </a:r>
            <a:r>
              <a:rPr lang="en-US" dirty="0" err="1"/>
              <a:t>arg</a:t>
            </a:r>
            <a:r>
              <a:rPr lang="en-US" dirty="0"/>
              <a:t> max of scoring function</a:t>
            </a:r>
          </a:p>
          <a:p>
            <a:pPr lvl="1"/>
            <a:r>
              <a:rPr lang="en-US" dirty="0"/>
              <a:t>Loss is margin rescaled loss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3194347"/>
            <a:ext cx="1333500" cy="3854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211669"/>
            <a:ext cx="1228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Support vector machine learning for interdependent and structured output spaces. </a:t>
            </a:r>
            <a:r>
              <a:rPr lang="en-US" dirty="0" err="1"/>
              <a:t>Tsochantaridis</a:t>
            </a:r>
            <a:r>
              <a:rPr lang="en-US" dirty="0"/>
              <a:t> I, Hofmann T, </a:t>
            </a:r>
            <a:r>
              <a:rPr lang="en-US" dirty="0" err="1"/>
              <a:t>Joachims</a:t>
            </a:r>
            <a:r>
              <a:rPr lang="en-US" dirty="0"/>
              <a:t> T, </a:t>
            </a:r>
            <a:r>
              <a:rPr lang="en-US" dirty="0" err="1"/>
              <a:t>Altun</a:t>
            </a:r>
            <a:r>
              <a:rPr lang="en-US" dirty="0"/>
              <a:t> Y. In </a:t>
            </a:r>
            <a:r>
              <a:rPr lang="en-US" i="1" dirty="0"/>
              <a:t>ICML, </a:t>
            </a:r>
            <a:r>
              <a:rPr lang="en-US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484305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690688"/>
            <a:ext cx="4356100" cy="728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0" y="2546351"/>
            <a:ext cx="2794000" cy="394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3136900"/>
            <a:ext cx="3854450" cy="719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0" y="3856866"/>
            <a:ext cx="3943350" cy="627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0" y="4484739"/>
            <a:ext cx="4686300" cy="6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53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Inference in MRFs and CRFs usually iterative and approximate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Except trees: FMP</a:t>
            </a:r>
          </a:p>
          <a:p>
            <a:r>
              <a:rPr lang="en-US" dirty="0"/>
              <a:t>Instead of learning scoring function, then </a:t>
            </a:r>
            <a:r>
              <a:rPr lang="en-US" i="1" dirty="0"/>
              <a:t>approximately </a:t>
            </a:r>
            <a:r>
              <a:rPr lang="en-US" dirty="0"/>
              <a:t>minimizing it</a:t>
            </a:r>
          </a:p>
          <a:p>
            <a:r>
              <a:rPr lang="en-US" dirty="0"/>
              <a:t>Learn iterative inference procedure?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autocontext</a:t>
            </a:r>
            <a:r>
              <a:rPr lang="en-US" dirty="0"/>
              <a:t>/inference machines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554339"/>
            <a:ext cx="4686300" cy="6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25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Autocontext</a:t>
            </a:r>
            <a:r>
              <a:rPr lang="en-US" dirty="0"/>
              <a:t> and Inference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45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 rot="5400000">
            <a:off x="2019300" y="3784600"/>
            <a:ext cx="1155700" cy="1270000"/>
          </a:xfrm>
          <a:prstGeom prst="trapezoi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6900" y="42349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4234934"/>
            <a:ext cx="67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Pose</a:t>
            </a:r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 rot="5400000">
            <a:off x="7454900" y="3778766"/>
            <a:ext cx="1155700" cy="12700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76900" y="36512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9100" y="49916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</a:t>
            </a:r>
            <a:br>
              <a:rPr lang="en-US" dirty="0"/>
            </a:br>
            <a:r>
              <a:rPr lang="en-US" dirty="0"/>
              <a:t>Pose estimate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23400" y="4090600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</a:t>
            </a:r>
            <a:br>
              <a:rPr lang="en-US" dirty="0"/>
            </a:br>
            <a:r>
              <a:rPr lang="en-US" dirty="0"/>
              <a:t>Pose estimate </a:t>
            </a:r>
          </a:p>
        </p:txBody>
      </p:sp>
      <p:cxnSp>
        <p:nvCxnSpPr>
          <p:cNvPr id="12" name="Straight Arrow Connector 11"/>
          <p:cNvCxnSpPr>
            <a:stCxn id="5" idx="3"/>
            <a:endCxn id="4" idx="2"/>
          </p:cNvCxnSpPr>
          <p:nvPr/>
        </p:nvCxnSpPr>
        <p:spPr>
          <a:xfrm>
            <a:off x="1435100" y="4419600"/>
            <a:ext cx="5270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" idx="0"/>
            <a:endCxn id="6" idx="1"/>
          </p:cNvCxnSpPr>
          <p:nvPr/>
        </p:nvCxnSpPr>
        <p:spPr>
          <a:xfrm>
            <a:off x="3232150" y="4419600"/>
            <a:ext cx="4254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7" idx="2"/>
          </p:cNvCxnSpPr>
          <p:nvPr/>
        </p:nvCxnSpPr>
        <p:spPr>
          <a:xfrm>
            <a:off x="6515100" y="3835916"/>
            <a:ext cx="88265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0"/>
            <a:endCxn id="7" idx="2"/>
          </p:cNvCxnSpPr>
          <p:nvPr/>
        </p:nvCxnSpPr>
        <p:spPr>
          <a:xfrm flipV="1">
            <a:off x="6330950" y="4413766"/>
            <a:ext cx="106680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0"/>
            <a:endCxn id="10" idx="1"/>
          </p:cNvCxnSpPr>
          <p:nvPr/>
        </p:nvCxnSpPr>
        <p:spPr>
          <a:xfrm>
            <a:off x="8667750" y="4413766"/>
            <a:ext cx="7556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50" y="3986728"/>
            <a:ext cx="750203" cy="7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Autocontext</a:t>
            </a:r>
            <a:r>
              <a:rPr lang="en-US" dirty="0"/>
              <a:t> and Inference Machines</a:t>
            </a:r>
          </a:p>
        </p:txBody>
      </p:sp>
      <p:sp>
        <p:nvSpPr>
          <p:cNvPr id="535" name="Content Placeholder 534"/>
          <p:cNvSpPr>
            <a:spLocks noGrp="1"/>
          </p:cNvSpPr>
          <p:nvPr>
            <p:ph idx="1"/>
          </p:nvPr>
        </p:nvSpPr>
        <p:spPr>
          <a:xfrm>
            <a:off x="838200" y="4711531"/>
            <a:ext cx="10515600" cy="1079669"/>
          </a:xfrm>
        </p:spPr>
        <p:txBody>
          <a:bodyPr/>
          <a:lstStyle/>
          <a:p>
            <a:r>
              <a:rPr lang="en-US" dirty="0"/>
              <a:t>Shared parameters: </a:t>
            </a:r>
            <a:r>
              <a:rPr lang="en-US" i="1" dirty="0"/>
              <a:t>Inference Machines</a:t>
            </a:r>
          </a:p>
          <a:p>
            <a:r>
              <a:rPr lang="en-US" dirty="0"/>
              <a:t>Unshared parameters: </a:t>
            </a:r>
            <a:r>
              <a:rPr lang="en-US" i="1" dirty="0" err="1"/>
              <a:t>Autocontext</a:t>
            </a:r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 rot="5400000">
            <a:off x="1955800" y="2597666"/>
            <a:ext cx="1155700" cy="12700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800" y="24701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8105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Pose estimate(t) </a:t>
            </a:r>
          </a:p>
        </p:txBody>
      </p:sp>
      <p:cxnSp>
        <p:nvCxnSpPr>
          <p:cNvPr id="8" name="Straight Arrow Connector 7"/>
          <p:cNvCxnSpPr>
            <a:endCxn id="9" idx="2"/>
          </p:cNvCxnSpPr>
          <p:nvPr/>
        </p:nvCxnSpPr>
        <p:spPr>
          <a:xfrm>
            <a:off x="1016000" y="2654816"/>
            <a:ext cx="88265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9" idx="2"/>
          </p:cNvCxnSpPr>
          <p:nvPr/>
        </p:nvCxnSpPr>
        <p:spPr>
          <a:xfrm flipV="1">
            <a:off x="831850" y="3232666"/>
            <a:ext cx="106680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/>
          <p:cNvSpPr/>
          <p:nvPr/>
        </p:nvSpPr>
        <p:spPr>
          <a:xfrm rot="5400000">
            <a:off x="6883400" y="2597666"/>
            <a:ext cx="1155700" cy="12700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05400" y="24701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7600" y="38105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Pose estimate(t+1)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90100" y="3810516"/>
            <a:ext cx="166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Pose estimate(t+2)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43600" y="2654816"/>
            <a:ext cx="88265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759450" y="3232666"/>
            <a:ext cx="1066800" cy="5778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  <a:endCxn id="14" idx="1"/>
          </p:cNvCxnSpPr>
          <p:nvPr/>
        </p:nvCxnSpPr>
        <p:spPr>
          <a:xfrm>
            <a:off x="8096250" y="3232666"/>
            <a:ext cx="1593850" cy="901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Arrow Connector 529"/>
          <p:cNvCxnSpPr>
            <a:stCxn id="4" idx="0"/>
            <a:endCxn id="13" idx="1"/>
          </p:cNvCxnSpPr>
          <p:nvPr/>
        </p:nvCxnSpPr>
        <p:spPr>
          <a:xfrm>
            <a:off x="3168650" y="3232666"/>
            <a:ext cx="1758950" cy="9010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6" name="TextBox 535"/>
          <p:cNvSpPr txBox="1"/>
          <p:nvPr/>
        </p:nvSpPr>
        <p:spPr>
          <a:xfrm>
            <a:off x="0" y="593034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Auto-context and Its Application to High-level Vision Tasks. </a:t>
            </a:r>
            <a:r>
              <a:rPr lang="en-US" dirty="0" err="1"/>
              <a:t>Zhuowen</a:t>
            </a:r>
            <a:r>
              <a:rPr lang="en-US" dirty="0"/>
              <a:t> Tu. In </a:t>
            </a:r>
            <a:r>
              <a:rPr lang="en-US" i="1" dirty="0"/>
              <a:t>CVPR </a:t>
            </a:r>
            <a:r>
              <a:rPr lang="en-US" dirty="0"/>
              <a:t>2008.</a:t>
            </a:r>
          </a:p>
          <a:p>
            <a:r>
              <a:rPr lang="en-US" dirty="0"/>
              <a:t>Learning Message-Passing Inference Machines for Structured Prediction. Stephane Ross, Daniel Munoz, Martial Hebert, J. Andrew </a:t>
            </a:r>
            <a:r>
              <a:rPr lang="en-US" dirty="0" err="1"/>
              <a:t>Bagnell</a:t>
            </a:r>
            <a:r>
              <a:rPr lang="en-US" dirty="0"/>
              <a:t>. In </a:t>
            </a:r>
            <a:r>
              <a:rPr lang="en-US" i="1" dirty="0"/>
              <a:t>CVPR </a:t>
            </a:r>
            <a:r>
              <a:rPr lang="en-US" dirty="0"/>
              <a:t>2011.</a:t>
            </a:r>
          </a:p>
        </p:txBody>
      </p:sp>
    </p:spTree>
    <p:extLst>
      <p:ext uri="{BB962C8B-B14F-4D97-AF65-F5344CB8AC3E}">
        <p14:creationId xmlns:p14="http://schemas.microsoft.com/office/powerpoint/2010/main" val="2696736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models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dirty="0"/>
              <a:t>In each iteration, beliefs of one variable are updated using current beliefs of the others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Frame each iteration of inference as a differentiable function</a:t>
            </a:r>
          </a:p>
          <a:p>
            <a:r>
              <a:rPr lang="en-US" dirty="0"/>
              <a:t>Write inference as a convolutional network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2611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Training of a Convolutional Network and a Graphical Model for Human Pose Estimation. Jonathan </a:t>
            </a:r>
            <a:r>
              <a:rPr lang="en-US" dirty="0" err="1"/>
              <a:t>Tompson</a:t>
            </a:r>
            <a:r>
              <a:rPr lang="en-US" dirty="0"/>
              <a:t>, Arjun Jain, Yann </a:t>
            </a:r>
            <a:r>
              <a:rPr lang="en-US" dirty="0" err="1"/>
              <a:t>LeCun</a:t>
            </a:r>
            <a:r>
              <a:rPr lang="en-US" dirty="0"/>
              <a:t>, Christoph </a:t>
            </a:r>
            <a:r>
              <a:rPr lang="en-US" dirty="0" err="1"/>
              <a:t>Bregler</a:t>
            </a:r>
            <a:r>
              <a:rPr lang="en-US" dirty="0"/>
              <a:t>. In </a:t>
            </a:r>
            <a:r>
              <a:rPr lang="en-US" i="1" dirty="0"/>
              <a:t>NIPS, </a:t>
            </a:r>
            <a:r>
              <a:rPr lang="en-US" dirty="0"/>
              <a:t>2014.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2833739"/>
            <a:ext cx="4686300" cy="67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1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90B2A-C4E4-4942-BCB4-67D13526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E974D4-B3E5-3C43-8DA0-976769FF9C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64343"/>
                <a:ext cx="10515600" cy="4812620"/>
              </a:xfrm>
            </p:spPr>
            <p:txBody>
              <a:bodyPr/>
              <a:lstStyle/>
              <a:p>
                <a:r>
                  <a:rPr lang="en-US" dirty="0"/>
                  <a:t>P(eye at p)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/>
                  <a:t>P(eye at p | nose at q) P (nose at q)</a:t>
                </a:r>
              </a:p>
              <a:p>
                <a:r>
                  <a:rPr lang="en-US" dirty="0"/>
                  <a:t>P(eye at p | nose at q) only depends on relative location of p and q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: convolution!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E974D4-B3E5-3C43-8DA0-976769FF9C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64343"/>
                <a:ext cx="10515600" cy="4812620"/>
              </a:xfrm>
              <a:blipFill>
                <a:blip r:embed="rId2"/>
                <a:stretch>
                  <a:fillRect l="-965" t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8599545-76A7-6545-A9E5-41DF1A86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35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9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versions of task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Assume people have been detected</a:t>
            </a:r>
          </a:p>
          <a:p>
            <a:r>
              <a:rPr lang="en-US" dirty="0"/>
              <a:t>Rough bounding box given</a:t>
            </a:r>
          </a:p>
          <a:p>
            <a:r>
              <a:rPr lang="en-US" dirty="0"/>
              <a:t>Key info available:</a:t>
            </a:r>
          </a:p>
          <a:p>
            <a:pPr lvl="1"/>
            <a:r>
              <a:rPr lang="en-US" dirty="0"/>
              <a:t>scale</a:t>
            </a:r>
          </a:p>
          <a:p>
            <a:pPr lvl="1"/>
            <a:r>
              <a:rPr lang="en-US" dirty="0"/>
              <a:t>only 1 location per joint</a:t>
            </a:r>
          </a:p>
          <a:p>
            <a:r>
              <a:rPr lang="en-US" dirty="0"/>
              <a:t>Pros: disentangles detection and pose estimation</a:t>
            </a:r>
          </a:p>
          <a:p>
            <a:r>
              <a:rPr lang="en-US" dirty="0"/>
              <a:t>Cons: unrealistic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Tabula rasa without detections</a:t>
            </a:r>
          </a:p>
          <a:p>
            <a:r>
              <a:rPr lang="en-US" dirty="0"/>
              <a:t>Challenge: no idea of scale or number</a:t>
            </a:r>
          </a:p>
          <a:p>
            <a:r>
              <a:rPr lang="en-US" dirty="0"/>
              <a:t>Possible opportunity: use </a:t>
            </a:r>
            <a:r>
              <a:rPr lang="en-US" dirty="0" err="1"/>
              <a:t>keypoint</a:t>
            </a:r>
            <a:r>
              <a:rPr lang="en-US" dirty="0"/>
              <a:t> estimates to improve detections</a:t>
            </a:r>
          </a:p>
          <a:p>
            <a:r>
              <a:rPr lang="en-US" dirty="0"/>
              <a:t>Pros: realistic</a:t>
            </a:r>
          </a:p>
          <a:p>
            <a:r>
              <a:rPr lang="en-US" dirty="0"/>
              <a:t>Cons: conflates detection and pose estimation</a:t>
            </a:r>
          </a:p>
        </p:txBody>
      </p:sp>
    </p:spTree>
    <p:extLst>
      <p:ext uri="{BB962C8B-B14F-4D97-AF65-F5344CB8AC3E}">
        <p14:creationId xmlns:p14="http://schemas.microsoft.com/office/powerpoint/2010/main" val="3106355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146300"/>
            <a:ext cx="10058400" cy="39262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models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611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Training of a Convolutional Network and a Graphical Model for Human Pose Estimation. Jonathan </a:t>
            </a:r>
            <a:r>
              <a:rPr lang="en-US" dirty="0" err="1"/>
              <a:t>Tompson</a:t>
            </a:r>
            <a:r>
              <a:rPr lang="en-US" dirty="0"/>
              <a:t>, Arjun Jain, Yann </a:t>
            </a:r>
            <a:r>
              <a:rPr lang="en-US" dirty="0" err="1"/>
              <a:t>LeCun</a:t>
            </a:r>
            <a:r>
              <a:rPr lang="en-US" dirty="0"/>
              <a:t>, Christoph </a:t>
            </a:r>
            <a:r>
              <a:rPr lang="en-US" dirty="0" err="1"/>
              <a:t>Bregler</a:t>
            </a:r>
            <a:r>
              <a:rPr lang="en-US" dirty="0"/>
              <a:t>. In </a:t>
            </a:r>
            <a:r>
              <a:rPr lang="en-US" i="1" dirty="0"/>
              <a:t>NIPS, </a:t>
            </a:r>
            <a:r>
              <a:rPr lang="en-US" dirty="0"/>
              <a:t>2014.</a:t>
            </a:r>
          </a:p>
        </p:txBody>
      </p:sp>
      <p:sp>
        <p:nvSpPr>
          <p:cNvPr id="8" name="Oval 7"/>
          <p:cNvSpPr/>
          <p:nvPr/>
        </p:nvSpPr>
        <p:spPr>
          <a:xfrm>
            <a:off x="1511300" y="2146300"/>
            <a:ext cx="1524000" cy="304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24200" y="2146300"/>
            <a:ext cx="1524000" cy="304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61100" y="2177100"/>
            <a:ext cx="1524000" cy="3048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32150" y="1791976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Regression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1556122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Mixture of parts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65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iterative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FB675-FF3F-FB4D-BF17-6333DB7BC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only one convolution?</a:t>
            </a:r>
          </a:p>
          <a:p>
            <a:r>
              <a:rPr lang="en-US" dirty="0"/>
              <a:t>Each iteration can involve multiple convolution/subsampling layers over beliefs from previous iteration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843" y="4272643"/>
            <a:ext cx="10058400" cy="166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488668"/>
            <a:ext cx="1029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Convolutional Pose Machines. Shih-</a:t>
            </a:r>
            <a:r>
              <a:rPr lang="en-US" dirty="0" err="1"/>
              <a:t>En</a:t>
            </a:r>
            <a:r>
              <a:rPr lang="en-US" dirty="0"/>
              <a:t> Wei, Varun Ramakrishna, Takeo </a:t>
            </a:r>
            <a:r>
              <a:rPr lang="en-US" dirty="0" err="1"/>
              <a:t>Kanade</a:t>
            </a:r>
            <a:r>
              <a:rPr lang="en-US" dirty="0"/>
              <a:t>, </a:t>
            </a:r>
            <a:r>
              <a:rPr lang="en-US" dirty="0" err="1"/>
              <a:t>Yaser</a:t>
            </a:r>
            <a:r>
              <a:rPr lang="en-US" dirty="0"/>
              <a:t> Sheikh. In </a:t>
            </a:r>
            <a:r>
              <a:rPr lang="en-US" i="1" dirty="0"/>
              <a:t>CVPR, </a:t>
            </a:r>
            <a:r>
              <a:rPr lang="en-US" dirty="0"/>
              <a:t>2016 </a:t>
            </a:r>
          </a:p>
        </p:txBody>
      </p:sp>
    </p:spTree>
    <p:extLst>
      <p:ext uri="{BB962C8B-B14F-4D97-AF65-F5344CB8AC3E}">
        <p14:creationId xmlns:p14="http://schemas.microsoft.com/office/powerpoint/2010/main" val="22026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900" y="520700"/>
            <a:ext cx="3060700" cy="361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9" y="4673600"/>
            <a:ext cx="11822241" cy="317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31200" y="4533900"/>
            <a:ext cx="189230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FCD716-4F0E-5D43-B0AA-228576768F53}"/>
              </a:ext>
            </a:extLst>
          </p:cNvPr>
          <p:cNvSpPr/>
          <p:nvPr/>
        </p:nvSpPr>
        <p:spPr>
          <a:xfrm>
            <a:off x="2458180" y="4508500"/>
            <a:ext cx="189230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6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Hourglass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567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Each refinement round has to</a:t>
            </a:r>
          </a:p>
          <a:p>
            <a:pPr lvl="1"/>
            <a:r>
              <a:rPr lang="en-US" dirty="0"/>
              <a:t>Combine global information about pose</a:t>
            </a:r>
          </a:p>
          <a:p>
            <a:pPr lvl="1"/>
            <a:r>
              <a:rPr lang="en-US" dirty="0"/>
              <a:t>Use global pose information to produce new precise pose estimate</a:t>
            </a:r>
          </a:p>
          <a:p>
            <a:r>
              <a:rPr lang="en-US" dirty="0"/>
              <a:t>Rounds need not share parameters</a:t>
            </a:r>
          </a:p>
          <a:p>
            <a:r>
              <a:rPr lang="en-US" dirty="0"/>
              <a:t>”Hourglass structure”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78301"/>
            <a:ext cx="4991100" cy="1863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4287541"/>
            <a:ext cx="6756400" cy="1850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1072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Stacked Hourglass Networks for Human Pose Estimation. Alejandro Newell, </a:t>
            </a:r>
            <a:r>
              <a:rPr lang="en-US" dirty="0" err="1"/>
              <a:t>Kaiyu</a:t>
            </a:r>
            <a:r>
              <a:rPr lang="en-US" dirty="0"/>
              <a:t> Yang, and </a:t>
            </a:r>
            <a:r>
              <a:rPr lang="en-US" dirty="0" err="1"/>
              <a:t>Jia</a:t>
            </a:r>
            <a:r>
              <a:rPr lang="en-US" dirty="0"/>
              <a:t> Deng. In </a:t>
            </a:r>
            <a:r>
              <a:rPr lang="en-US" i="1" dirty="0"/>
              <a:t>ECCV, </a:t>
            </a:r>
            <a:r>
              <a:rPr lang="en-US" dirty="0"/>
              <a:t>2016.</a:t>
            </a:r>
          </a:p>
        </p:txBody>
      </p:sp>
    </p:spTree>
    <p:extLst>
      <p:ext uri="{BB962C8B-B14F-4D97-AF65-F5344CB8AC3E}">
        <p14:creationId xmlns:p14="http://schemas.microsoft.com/office/powerpoint/2010/main" val="405558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7EC60-6586-F04D-BFDB-4CE8BE08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hourglass networks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67DDA-D7BA-AF48-8205-0B3400CEA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52208"/>
            <a:ext cx="10515600" cy="3298171"/>
          </a:xfrm>
        </p:spPr>
      </p:pic>
    </p:spTree>
    <p:extLst>
      <p:ext uri="{BB962C8B-B14F-4D97-AF65-F5344CB8AC3E}">
        <p14:creationId xmlns:p14="http://schemas.microsoft.com/office/powerpoint/2010/main" val="1703930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without detection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58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 - tabula rasa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detects </a:t>
            </a:r>
            <a:r>
              <a:rPr lang="en-US" dirty="0" err="1"/>
              <a:t>keypoints</a:t>
            </a:r>
            <a:r>
              <a:rPr lang="en-US" dirty="0"/>
              <a:t> + scores</a:t>
            </a:r>
          </a:p>
          <a:p>
            <a:r>
              <a:rPr lang="en-US" dirty="0"/>
              <a:t>Match </a:t>
            </a:r>
            <a:r>
              <a:rPr lang="en-US" dirty="0" err="1"/>
              <a:t>keypoint</a:t>
            </a:r>
            <a:r>
              <a:rPr lang="en-US" dirty="0"/>
              <a:t> to a ground truth </a:t>
            </a:r>
            <a:r>
              <a:rPr lang="en-US" dirty="0" err="1"/>
              <a:t>keypoint</a:t>
            </a:r>
            <a:r>
              <a:rPr lang="en-US" dirty="0"/>
              <a:t> if d/h is less than threshold</a:t>
            </a:r>
          </a:p>
          <a:p>
            <a:r>
              <a:rPr lang="en-US" dirty="0"/>
              <a:t>Compute precision-recall curve</a:t>
            </a:r>
          </a:p>
          <a:p>
            <a:r>
              <a:rPr lang="en-US" dirty="0"/>
              <a:t>Compute AP (called APK : AP </a:t>
            </a:r>
            <a:r>
              <a:rPr lang="en-US" dirty="0" err="1"/>
              <a:t>Keypoint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5237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detect, then estimate </a:t>
            </a:r>
            <a:r>
              <a:rPr lang="en-US" dirty="0" err="1"/>
              <a:t>keypoints</a:t>
            </a:r>
            <a:endParaRPr lang="en-US" dirty="0"/>
          </a:p>
          <a:p>
            <a:pPr lvl="1"/>
            <a:r>
              <a:rPr lang="en-US" dirty="0"/>
              <a:t>Can use any of previous techniques</a:t>
            </a:r>
          </a:p>
          <a:p>
            <a:pPr lvl="1"/>
            <a:r>
              <a:rPr lang="en-US" dirty="0"/>
              <a:t>Similar to instance segmentation</a:t>
            </a:r>
          </a:p>
          <a:p>
            <a:pPr lvl="1"/>
            <a:r>
              <a:rPr lang="en-US" dirty="0"/>
              <a:t>Easy to get object level information</a:t>
            </a:r>
          </a:p>
          <a:p>
            <a:pPr lvl="1"/>
            <a:r>
              <a:rPr lang="en-US" dirty="0"/>
              <a:t>Hard to recover from bad detections</a:t>
            </a:r>
          </a:p>
          <a:p>
            <a:pPr lvl="1"/>
            <a:r>
              <a:rPr lang="en-US" dirty="0"/>
              <a:t>e.g. Mask R-CNN</a:t>
            </a:r>
          </a:p>
          <a:p>
            <a:r>
              <a:rPr lang="en-US" dirty="0"/>
              <a:t>Detect </a:t>
            </a:r>
            <a:r>
              <a:rPr lang="en-US" dirty="0" err="1"/>
              <a:t>keypoints</a:t>
            </a:r>
            <a:r>
              <a:rPr lang="en-US" dirty="0"/>
              <a:t>, then group into people</a:t>
            </a:r>
          </a:p>
          <a:p>
            <a:pPr lvl="1"/>
            <a:r>
              <a:rPr lang="en-US" dirty="0"/>
              <a:t>Need a way to group </a:t>
            </a:r>
            <a:r>
              <a:rPr lang="en-US" dirty="0" err="1"/>
              <a:t>keypoints</a:t>
            </a:r>
            <a:r>
              <a:rPr lang="en-US" dirty="0"/>
              <a:t>: hard problem, requires heuristics</a:t>
            </a:r>
          </a:p>
          <a:p>
            <a:pPr lvl="1"/>
            <a:r>
              <a:rPr lang="en-US" dirty="0"/>
              <a:t>No simple way to have object level information</a:t>
            </a:r>
          </a:p>
        </p:txBody>
      </p:sp>
    </p:spTree>
    <p:extLst>
      <p:ext uri="{BB962C8B-B14F-4D97-AF65-F5344CB8AC3E}">
        <p14:creationId xmlns:p14="http://schemas.microsoft.com/office/powerpoint/2010/main" val="4051033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C5BC-51F2-3240-B607-4A2E4D8E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Top-down </a:t>
            </a:r>
            <a:r>
              <a:rPr lang="en-US" dirty="0" err="1"/>
              <a:t>keypoint</a:t>
            </a:r>
            <a:r>
              <a:rPr lang="en-US" dirty="0"/>
              <a:t> detection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F3E52B-4CB6-5943-A0D1-35114DCB6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1465829"/>
            <a:ext cx="7848600" cy="36195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BED808-448A-0F40-90A8-9CF1884B37C3}"/>
              </a:ext>
            </a:extLst>
          </p:cNvPr>
          <p:cNvSpPr/>
          <p:nvPr/>
        </p:nvSpPr>
        <p:spPr>
          <a:xfrm>
            <a:off x="0" y="634801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Kaiming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"Mask r-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cnn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Computer Vision (ICCV), 2017 IEEE International Conference 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IEEE, 2017.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28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F5B9A-8419-D644-911E-DCB5CE99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</a:t>
            </a:r>
            <a:r>
              <a:rPr lang="en-US" dirty="0" err="1"/>
              <a:t>keypoint</a:t>
            </a:r>
            <a:r>
              <a:rPr lang="en-US" dirty="0"/>
              <a:t> detection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84E6D-1869-3B4E-8B90-B0E3779275CC}"/>
              </a:ext>
            </a:extLst>
          </p:cNvPr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Realtime</a:t>
            </a:r>
            <a:r>
              <a:rPr lang="en-US" dirty="0"/>
              <a:t> Multi-Person 2D Pose Estimation using Part Affinity Fields. </a:t>
            </a:r>
            <a:r>
              <a:rPr lang="en-US" dirty="0" err="1"/>
              <a:t>Zhe</a:t>
            </a:r>
            <a:r>
              <a:rPr lang="en-US" dirty="0"/>
              <a:t> Cao, Tomas Simon, Shih-</a:t>
            </a:r>
            <a:r>
              <a:rPr lang="en-US" dirty="0" err="1"/>
              <a:t>En</a:t>
            </a:r>
            <a:r>
              <a:rPr lang="en-US" dirty="0"/>
              <a:t> Wei, </a:t>
            </a:r>
            <a:r>
              <a:rPr lang="en-US" dirty="0" err="1"/>
              <a:t>Yaser</a:t>
            </a:r>
            <a:r>
              <a:rPr lang="en-US" dirty="0"/>
              <a:t> Sheikh. In </a:t>
            </a:r>
            <a:r>
              <a:rPr lang="en-US" i="1" dirty="0"/>
              <a:t>CVPR, </a:t>
            </a:r>
            <a:r>
              <a:rPr lang="en-US" dirty="0"/>
              <a:t>2017.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E3E68-0C44-514E-9976-27DE6DE47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/>
              <a:t>Need to group </a:t>
            </a:r>
            <a:r>
              <a:rPr lang="en-US" dirty="0" err="1"/>
              <a:t>keypoints</a:t>
            </a:r>
            <a:r>
              <a:rPr lang="en-US" dirty="0"/>
              <a:t>. Can be really ambiguous</a:t>
            </a:r>
          </a:p>
          <a:p>
            <a:r>
              <a:rPr lang="en-US" dirty="0"/>
              <a:t>Idea: detect not just </a:t>
            </a:r>
            <a:r>
              <a:rPr lang="en-US" dirty="0" err="1"/>
              <a:t>keypoints</a:t>
            </a:r>
            <a:r>
              <a:rPr lang="en-US" dirty="0"/>
              <a:t> but also limbs + limb orientation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BEEE87E-9E46-4E46-B305-3BF3CB17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3076583"/>
            <a:ext cx="81915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given detection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22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0" y="368300"/>
            <a:ext cx="10058400" cy="56652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Realtime</a:t>
            </a:r>
            <a:r>
              <a:rPr lang="en-US" dirty="0"/>
              <a:t> Multi-Person 2D Pose Estimation using Part Affinity Fields. </a:t>
            </a:r>
            <a:r>
              <a:rPr lang="en-US" dirty="0" err="1"/>
              <a:t>Zhe</a:t>
            </a:r>
            <a:r>
              <a:rPr lang="en-US" dirty="0"/>
              <a:t> Cao, Tomas Simon, Shih-</a:t>
            </a:r>
            <a:r>
              <a:rPr lang="en-US" dirty="0" err="1"/>
              <a:t>En</a:t>
            </a:r>
            <a:r>
              <a:rPr lang="en-US" dirty="0"/>
              <a:t> Wei, </a:t>
            </a:r>
            <a:r>
              <a:rPr lang="en-US" dirty="0" err="1"/>
              <a:t>Yaser</a:t>
            </a:r>
            <a:r>
              <a:rPr lang="en-US" dirty="0"/>
              <a:t> Sheikh. In </a:t>
            </a:r>
            <a:r>
              <a:rPr lang="en-US" i="1" dirty="0"/>
              <a:t>CVPR, </a:t>
            </a:r>
            <a:r>
              <a:rPr lang="en-US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2923527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320800"/>
            <a:ext cx="58928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60285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57804"/>
          </a:xfrm>
        </p:spPr>
        <p:txBody>
          <a:bodyPr/>
          <a:lstStyle/>
          <a:p>
            <a:r>
              <a:rPr lang="en-US" dirty="0"/>
              <a:t>Key idea: know relative lengths of each limb4</a:t>
            </a:r>
          </a:p>
          <a:p>
            <a:r>
              <a:rPr lang="en-US" dirty="0"/>
              <a:t>Assume </a:t>
            </a:r>
            <a:r>
              <a:rPr lang="en-US" i="1" dirty="0"/>
              <a:t>scaled orthographic projection</a:t>
            </a:r>
            <a:endParaRPr lang="en-US" dirty="0"/>
          </a:p>
          <a:p>
            <a:pPr lvl="1"/>
            <a:r>
              <a:rPr lang="en-US" dirty="0"/>
              <a:t>Valid when variation in depth much smaller than depth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3483429"/>
            <a:ext cx="2565400" cy="219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5715" y="458197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constant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7378700" y="4223657"/>
            <a:ext cx="967015" cy="542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" idx="1"/>
          </p:cNvCxnSpPr>
          <p:nvPr/>
        </p:nvCxnSpPr>
        <p:spPr>
          <a:xfrm flipV="1">
            <a:off x="7378700" y="4766645"/>
            <a:ext cx="967015" cy="676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463223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in 3D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082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 of Articulated Objects from Point Correspondences in a Single Uncalibrated Image. C. J. Taylor. In </a:t>
            </a:r>
            <a:r>
              <a:rPr lang="en-US" i="1" dirty="0"/>
              <a:t>CVPR, </a:t>
            </a:r>
            <a:r>
              <a:rPr lang="en-US" dirty="0"/>
              <a:t>2000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0" y="1739900"/>
            <a:ext cx="8128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50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92931" y="1531031"/>
            <a:ext cx="7206138" cy="4789079"/>
            <a:chOff x="2492931" y="1531031"/>
            <a:chExt cx="7206138" cy="47890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6609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690688"/>
            <a:ext cx="10058400" cy="444008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524000" y="1436914"/>
            <a:ext cx="9652000" cy="3367315"/>
          </a:xfrm>
          <a:custGeom>
            <a:avLst/>
            <a:gdLst>
              <a:gd name="connsiteX0" fmla="*/ 0 w 9652000"/>
              <a:gd name="connsiteY0" fmla="*/ 290286 h 3367315"/>
              <a:gd name="connsiteX1" fmla="*/ 101600 w 9652000"/>
              <a:gd name="connsiteY1" fmla="*/ 2075543 h 3367315"/>
              <a:gd name="connsiteX2" fmla="*/ 2873829 w 9652000"/>
              <a:gd name="connsiteY2" fmla="*/ 1988457 h 3367315"/>
              <a:gd name="connsiteX3" fmla="*/ 5486400 w 9652000"/>
              <a:gd name="connsiteY3" fmla="*/ 2002972 h 3367315"/>
              <a:gd name="connsiteX4" fmla="*/ 5950857 w 9652000"/>
              <a:gd name="connsiteY4" fmla="*/ 2293257 h 3367315"/>
              <a:gd name="connsiteX5" fmla="*/ 6328229 w 9652000"/>
              <a:gd name="connsiteY5" fmla="*/ 2264229 h 3367315"/>
              <a:gd name="connsiteX6" fmla="*/ 7271657 w 9652000"/>
              <a:gd name="connsiteY6" fmla="*/ 2423886 h 3367315"/>
              <a:gd name="connsiteX7" fmla="*/ 7692571 w 9652000"/>
              <a:gd name="connsiteY7" fmla="*/ 3367315 h 3367315"/>
              <a:gd name="connsiteX8" fmla="*/ 9652000 w 9652000"/>
              <a:gd name="connsiteY8" fmla="*/ 3178629 h 3367315"/>
              <a:gd name="connsiteX9" fmla="*/ 9114971 w 9652000"/>
              <a:gd name="connsiteY9" fmla="*/ 0 h 3367315"/>
              <a:gd name="connsiteX10" fmla="*/ 0 w 9652000"/>
              <a:gd name="connsiteY10" fmla="*/ 290286 h 336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52000" h="3367315">
                <a:moveTo>
                  <a:pt x="0" y="290286"/>
                </a:moveTo>
                <a:lnTo>
                  <a:pt x="101600" y="2075543"/>
                </a:lnTo>
                <a:lnTo>
                  <a:pt x="2873829" y="1988457"/>
                </a:lnTo>
                <a:lnTo>
                  <a:pt x="5486400" y="2002972"/>
                </a:lnTo>
                <a:lnTo>
                  <a:pt x="5950857" y="2293257"/>
                </a:lnTo>
                <a:lnTo>
                  <a:pt x="6328229" y="2264229"/>
                </a:lnTo>
                <a:lnTo>
                  <a:pt x="7271657" y="2423886"/>
                </a:lnTo>
                <a:lnTo>
                  <a:pt x="7692571" y="3367315"/>
                </a:lnTo>
                <a:lnTo>
                  <a:pt x="9652000" y="3178629"/>
                </a:lnTo>
                <a:lnTo>
                  <a:pt x="9114971" y="0"/>
                </a:lnTo>
                <a:lnTo>
                  <a:pt x="0" y="2902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3098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 for rigid objects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872" y="1867775"/>
            <a:ext cx="4259759" cy="48039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185" y="4185088"/>
            <a:ext cx="16764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Azimuth </a:t>
            </a:r>
            <a:r>
              <a:rPr lang="en-US"/>
              <a:t>/ yaw</a:t>
            </a:r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6045201" y="4371355"/>
            <a:ext cx="24489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4" idx="3"/>
          </p:cNvCxnSpPr>
          <p:nvPr/>
        </p:nvCxnSpPr>
        <p:spPr>
          <a:xfrm flipH="1">
            <a:off x="2062725" y="4371355"/>
            <a:ext cx="2509276" cy="12489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525" y="54356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Elevation / pitch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8000" y="2048933"/>
            <a:ext cx="171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Cyclo</a:t>
            </a:r>
            <a:r>
              <a:rPr lang="en-US" dirty="0"/>
              <a:t>-rotation / roll</a:t>
            </a:r>
          </a:p>
        </p:txBody>
      </p:sp>
      <p:cxnSp>
        <p:nvCxnSpPr>
          <p:cNvPr id="18" name="Straight Arrow Connector 17"/>
          <p:cNvCxnSpPr>
            <a:endCxn id="16" idx="3"/>
          </p:cNvCxnSpPr>
          <p:nvPr/>
        </p:nvCxnSpPr>
        <p:spPr>
          <a:xfrm flipH="1" flipV="1">
            <a:off x="2218267" y="2372099"/>
            <a:ext cx="1327147" cy="5353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22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261413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Viewpoint-conditioned pose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3048000"/>
            <a:ext cx="2375588" cy="157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1922860"/>
            <a:ext cx="2235936" cy="1339233"/>
          </a:xfrm>
          <a:prstGeom prst="rect">
            <a:avLst/>
          </a:prstGeom>
          <a:effectLst>
            <a:glow rad="596900">
              <a:schemeClr val="accent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896" y="3494265"/>
            <a:ext cx="2269339" cy="1510529"/>
          </a:xfrm>
          <a:prstGeom prst="rect">
            <a:avLst/>
          </a:prstGeom>
          <a:effectLst>
            <a:glow rad="520700">
              <a:schemeClr val="accent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98" y="5388820"/>
            <a:ext cx="2658533" cy="1096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1733" y="3514222"/>
            <a:ext cx="196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Viewpoint prediction</a:t>
            </a:r>
          </a:p>
        </p:txBody>
      </p:sp>
      <p:cxnSp>
        <p:nvCxnSpPr>
          <p:cNvPr id="11" name="Straight Arrow Connector 10"/>
          <p:cNvCxnSpPr>
            <a:stCxn id="4" idx="3"/>
            <a:endCxn id="9" idx="1"/>
          </p:cNvCxnSpPr>
          <p:nvPr/>
        </p:nvCxnSpPr>
        <p:spPr>
          <a:xfrm>
            <a:off x="3213789" y="3837388"/>
            <a:ext cx="917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3845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Viewpoints and </a:t>
            </a:r>
            <a:r>
              <a:rPr lang="en-US" dirty="0" err="1"/>
              <a:t>keypoints</a:t>
            </a:r>
            <a:r>
              <a:rPr lang="en-US" dirty="0"/>
              <a:t>. S. </a:t>
            </a:r>
            <a:r>
              <a:rPr lang="en-US" dirty="0" err="1"/>
              <a:t>Tulsiani</a:t>
            </a:r>
            <a:r>
              <a:rPr lang="en-US" dirty="0"/>
              <a:t> and J. Malik. In </a:t>
            </a:r>
            <a:r>
              <a:rPr lang="en-US" i="1" dirty="0"/>
              <a:t>CVPR,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32769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viewpoint to </a:t>
            </a:r>
            <a:r>
              <a:rPr lang="en-US" dirty="0" err="1"/>
              <a:t>keypoints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3647983"/>
            <a:ext cx="10515600" cy="577219"/>
          </a:xfrm>
        </p:spPr>
        <p:txBody>
          <a:bodyPr/>
          <a:lstStyle/>
          <a:p>
            <a:r>
              <a:rPr lang="en-US" dirty="0"/>
              <a:t>Idea: minimize </a:t>
            </a:r>
            <a:r>
              <a:rPr lang="en-US" i="1" dirty="0" err="1"/>
              <a:t>reprojection</a:t>
            </a:r>
            <a:r>
              <a:rPr lang="en-US" i="1" dirty="0"/>
              <a:t> error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544" y="1646837"/>
            <a:ext cx="3835400" cy="2155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116" y="4049707"/>
            <a:ext cx="2908300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483" y="4713008"/>
            <a:ext cx="3035300" cy="469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713008"/>
            <a:ext cx="300990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133" y="5436959"/>
            <a:ext cx="5317067" cy="9075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85915" y="1776750"/>
            <a:ext cx="2779686" cy="1785170"/>
            <a:chOff x="2492931" y="1531031"/>
            <a:chExt cx="7206138" cy="47890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2931" y="1531031"/>
              <a:ext cx="7206138" cy="4789079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6096000" y="4180114"/>
              <a:ext cx="261257" cy="2757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193314" y="4042228"/>
              <a:ext cx="261257" cy="27577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435600" y="4782457"/>
              <a:ext cx="261257" cy="27577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840894" y="4506685"/>
              <a:ext cx="261257" cy="275772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820609" y="3591741"/>
              <a:ext cx="261257" cy="27577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8327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 - given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 every </a:t>
            </a:r>
            <a:r>
              <a:rPr lang="en-US" dirty="0" err="1"/>
              <a:t>keypoint</a:t>
            </a:r>
            <a:r>
              <a:rPr lang="en-US" dirty="0"/>
              <a:t> separately</a:t>
            </a:r>
          </a:p>
          <a:p>
            <a:r>
              <a:rPr lang="en-US" dirty="0"/>
              <a:t>For each person, check if </a:t>
            </a:r>
            <a:r>
              <a:rPr lang="en-US" dirty="0" err="1"/>
              <a:t>keypoint</a:t>
            </a:r>
            <a:r>
              <a:rPr lang="en-US" dirty="0"/>
              <a:t> is correct</a:t>
            </a:r>
          </a:p>
          <a:p>
            <a:r>
              <a:rPr lang="en-US" dirty="0" err="1"/>
              <a:t>Compure</a:t>
            </a:r>
            <a:r>
              <a:rPr lang="en-US" dirty="0"/>
              <a:t> fraction of people for which </a:t>
            </a:r>
            <a:r>
              <a:rPr lang="en-US" dirty="0" err="1"/>
              <a:t>keypoint</a:t>
            </a:r>
            <a:r>
              <a:rPr lang="en-US" dirty="0"/>
              <a:t> is correct: PCK (</a:t>
            </a:r>
            <a:r>
              <a:rPr lang="en-US" i="1" dirty="0"/>
              <a:t>Probability of Correct </a:t>
            </a:r>
            <a:r>
              <a:rPr lang="en-US" i="1" dirty="0" err="1"/>
              <a:t>Keypoint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2017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DC81-5C64-5745-910E-3665F04AB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4935" cy="4351338"/>
          </a:xfrm>
        </p:spPr>
        <p:txBody>
          <a:bodyPr/>
          <a:lstStyle/>
          <a:p>
            <a:r>
              <a:rPr lang="en-US" dirty="0"/>
              <a:t>Problem: we need 3D location of each </a:t>
            </a:r>
            <a:r>
              <a:rPr lang="en-US" dirty="0" err="1"/>
              <a:t>keypoint</a:t>
            </a:r>
            <a:r>
              <a:rPr lang="en-US" dirty="0"/>
              <a:t> in canonical frame</a:t>
            </a:r>
          </a:p>
          <a:p>
            <a:pPr lvl="1"/>
            <a:r>
              <a:rPr lang="en-US" dirty="0"/>
              <a:t>E.g., CAD model</a:t>
            </a:r>
          </a:p>
          <a:p>
            <a:r>
              <a:rPr lang="en-US" dirty="0"/>
              <a:t>If we have a set of CAD models, then we can try each one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135" y="2351875"/>
            <a:ext cx="3453230" cy="1941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14" y="4461647"/>
            <a:ext cx="3079817" cy="173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180" y="4293038"/>
            <a:ext cx="2813442" cy="1899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374" y="1690688"/>
            <a:ext cx="2366220" cy="23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3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3098800"/>
            <a:ext cx="770467" cy="32173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8667" y="3234267"/>
            <a:ext cx="795866" cy="18626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38200" y="2904068"/>
            <a:ext cx="795866" cy="186266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34066" y="2904069"/>
            <a:ext cx="770467" cy="33019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8200" y="3098800"/>
            <a:ext cx="0" cy="508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00200" y="3420533"/>
            <a:ext cx="8467" cy="4910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8200" y="3606800"/>
            <a:ext cx="770467" cy="304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396065" y="3234267"/>
            <a:ext cx="8467" cy="491067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634066" y="3750731"/>
            <a:ext cx="770466" cy="160869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396064" y="2675467"/>
            <a:ext cx="516470" cy="558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634067" y="2345269"/>
            <a:ext cx="516470" cy="5588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75937" y="2345269"/>
            <a:ext cx="736597" cy="330198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912535" y="2669122"/>
            <a:ext cx="761997" cy="63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2175937" y="2345274"/>
            <a:ext cx="761997" cy="634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37934" y="2345269"/>
            <a:ext cx="736598" cy="32385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413000" y="3420533"/>
            <a:ext cx="1261532" cy="30294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682999" y="2669122"/>
            <a:ext cx="16932" cy="751411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4216400" y="2157145"/>
            <a:ext cx="3953931" cy="1566331"/>
            <a:chOff x="4800598" y="2142070"/>
            <a:chExt cx="2861731" cy="1566331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800598" y="2895601"/>
              <a:ext cx="770467" cy="32173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571065" y="3031068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4800598" y="2700869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00598" y="2895601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562598" y="3217334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800598" y="3403601"/>
              <a:ext cx="770467" cy="304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5596464" y="3547532"/>
              <a:ext cx="770466" cy="160869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8636000" y="2715944"/>
            <a:ext cx="3073398" cy="3372895"/>
            <a:chOff x="4800598" y="2142070"/>
            <a:chExt cx="2861731" cy="1566331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4800598" y="2895601"/>
              <a:ext cx="770467" cy="32173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5571065" y="3031068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4800598" y="2700869"/>
              <a:ext cx="795866" cy="18626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800598" y="2895601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562598" y="3217334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800598" y="3403601"/>
              <a:ext cx="770467" cy="304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596464" y="3547532"/>
              <a:ext cx="770466" cy="160869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4470399" y="4338577"/>
            <a:ext cx="2680621" cy="1932248"/>
            <a:chOff x="5166324" y="2142070"/>
            <a:chExt cx="2496005" cy="1498124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5166324" y="2819664"/>
              <a:ext cx="754700" cy="28163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5921024" y="3031068"/>
              <a:ext cx="445907" cy="7593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5166324" y="2700869"/>
              <a:ext cx="430140" cy="11879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5596464" y="2700870"/>
              <a:ext cx="77046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166324" y="2810408"/>
              <a:ext cx="0" cy="5080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910132" y="3081607"/>
              <a:ext cx="10892" cy="55858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166324" y="3318408"/>
              <a:ext cx="754700" cy="321786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6358463" y="3031068"/>
              <a:ext cx="8467" cy="491067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5921024" y="3547533"/>
              <a:ext cx="445906" cy="9238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6358462" y="2472268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5596465" y="2142070"/>
              <a:ext cx="516470" cy="558800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138335" y="2142070"/>
              <a:ext cx="736597" cy="330198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6874933" y="2465923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6138335" y="2142075"/>
              <a:ext cx="761997" cy="6345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900332" y="2142070"/>
              <a:ext cx="736598" cy="32385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6375398" y="3217334"/>
              <a:ext cx="1261532" cy="302943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645397" y="2465923"/>
              <a:ext cx="16932" cy="751411"/>
            </a:xfrm>
            <a:prstGeom prst="line">
              <a:avLst/>
            </a:prstGeom>
            <a:ln w="381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4929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 : shape basis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339" y="2167467"/>
            <a:ext cx="3132667" cy="355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938" y="3691467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6238" y="1582692"/>
            <a:ext cx="67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3p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565904" y="2167467"/>
            <a:ext cx="1579030" cy="3556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3903" y="2167467"/>
            <a:ext cx="3678763" cy="138853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6" y="3589866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7985" y="1636690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3903" y="2569345"/>
            <a:ext cx="414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975850" y="1636690"/>
            <a:ext cx="64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3p</a:t>
            </a:r>
            <a:endParaRPr lang="en-US" sz="3200" dirty="0"/>
          </a:p>
        </p:txBody>
      </p:sp>
      <p:sp>
        <p:nvSpPr>
          <p:cNvPr id="13" name="Equal 12"/>
          <p:cNvSpPr/>
          <p:nvPr/>
        </p:nvSpPr>
        <p:spPr>
          <a:xfrm>
            <a:off x="4470400" y="3154120"/>
            <a:ext cx="1236133" cy="1384013"/>
          </a:xfrm>
          <a:prstGeom prst="mathEqual">
            <a:avLst>
              <a:gd name="adj1" fmla="val 7615"/>
              <a:gd name="adj2" fmla="val 1468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18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models : shape basis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116" y="2559578"/>
            <a:ext cx="29083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83" y="3222879"/>
            <a:ext cx="30353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22879"/>
            <a:ext cx="30099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50" y="4167969"/>
            <a:ext cx="60071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732" y="1423184"/>
            <a:ext cx="29718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655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viewpoints to </a:t>
            </a:r>
            <a:r>
              <a:rPr lang="en-US" dirty="0" err="1"/>
              <a:t>keypoints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2413000"/>
            <a:ext cx="8483600" cy="201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6-DoF Object Pose from Semantic </a:t>
            </a:r>
            <a:r>
              <a:rPr lang="en-US" dirty="0" err="1"/>
              <a:t>Keypoints</a:t>
            </a:r>
            <a:r>
              <a:rPr lang="en-US" dirty="0"/>
              <a:t>. Georgios </a:t>
            </a:r>
            <a:r>
              <a:rPr lang="en-US" dirty="0" err="1"/>
              <a:t>Pavlakos</a:t>
            </a:r>
            <a:r>
              <a:rPr lang="en-US" dirty="0"/>
              <a:t> , </a:t>
            </a:r>
            <a:r>
              <a:rPr lang="en-US" dirty="0" err="1"/>
              <a:t>Xiaowei</a:t>
            </a:r>
            <a:r>
              <a:rPr lang="en-US" dirty="0"/>
              <a:t> Zhou , Aaron Chan , Konstantinos G. </a:t>
            </a:r>
            <a:r>
              <a:rPr lang="en-US" dirty="0" err="1"/>
              <a:t>Derpanis</a:t>
            </a:r>
            <a:r>
              <a:rPr lang="en-US" dirty="0"/>
              <a:t> , and Kostas </a:t>
            </a:r>
            <a:r>
              <a:rPr lang="en-US" dirty="0" err="1"/>
              <a:t>Daniilidis</a:t>
            </a:r>
            <a:r>
              <a:rPr lang="en-US" dirty="0"/>
              <a:t>. In </a:t>
            </a:r>
            <a:r>
              <a:rPr lang="en-US" i="1" dirty="0"/>
              <a:t>ICRA, </a:t>
            </a:r>
            <a:r>
              <a:rPr lang="en-US" dirty="0"/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96065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 - given detection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alphaModFix amt="5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888" y="1690688"/>
            <a:ext cx="7150224" cy="498840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333067" y="3539067"/>
            <a:ext cx="152400" cy="155448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95362" y="3136295"/>
            <a:ext cx="152400" cy="15544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6"/>
            <a:endCxn id="9" idx="2"/>
          </p:cNvCxnSpPr>
          <p:nvPr/>
        </p:nvCxnSpPr>
        <p:spPr>
          <a:xfrm flipV="1">
            <a:off x="6485467" y="3214019"/>
            <a:ext cx="809895" cy="40277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60918" y="3354401"/>
            <a:ext cx="407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925879" y="1924050"/>
            <a:ext cx="0" cy="452437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00425" y="1924050"/>
            <a:ext cx="34399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50295" y="6448425"/>
            <a:ext cx="34399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50295" y="4415380"/>
            <a:ext cx="557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823512" y="3600114"/>
                <a:ext cx="2057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d/h &lt;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𝛼</m:t>
                    </m:r>
                    <m:r>
                      <a:rPr lang="en-US" sz="3200" b="0" i="1" smtClean="0">
                        <a:latin typeface="Cambria Math" charset="0"/>
                      </a:rPr>
                      <m:t> ?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512" y="3600114"/>
                <a:ext cx="2057400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7396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419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R-CNN: Regions with CNN features</a:t>
            </a:r>
          </a:p>
        </p:txBody>
      </p:sp>
      <p:grpSp>
        <p:nvGrpSpPr>
          <p:cNvPr id="31746" name="Group 4"/>
          <p:cNvGrpSpPr>
            <a:grpSpLocks/>
          </p:cNvGrpSpPr>
          <p:nvPr/>
        </p:nvGrpSpPr>
        <p:grpSpPr bwMode="auto">
          <a:xfrm>
            <a:off x="1582043" y="2241351"/>
            <a:ext cx="9026798" cy="1955602"/>
            <a:chOff x="0" y="0"/>
            <a:chExt cx="8087" cy="1751"/>
          </a:xfrm>
          <a:noFill/>
        </p:grpSpPr>
        <p:sp>
          <p:nvSpPr>
            <p:cNvPr id="31751" name="Rectangle 2"/>
            <p:cNvSpPr>
              <a:spLocks/>
            </p:cNvSpPr>
            <p:nvPr/>
          </p:nvSpPr>
          <p:spPr bwMode="auto">
            <a:xfrm>
              <a:off x="0" y="0"/>
              <a:ext cx="8087" cy="17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sz="1266"/>
            </a:p>
          </p:txBody>
        </p:sp>
        <p:pic>
          <p:nvPicPr>
            <p:cNvPr id="3175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44"/>
              <a:ext cx="7776" cy="1512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5"/>
          <p:cNvSpPr>
            <a:spLocks/>
          </p:cNvSpPr>
          <p:nvPr/>
        </p:nvSpPr>
        <p:spPr bwMode="auto">
          <a:xfrm>
            <a:off x="2099965" y="4434948"/>
            <a:ext cx="667875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Input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image</a:t>
            </a:r>
          </a:p>
        </p:txBody>
      </p:sp>
      <p:sp>
        <p:nvSpPr>
          <p:cNvPr id="31748" name="Rectangle 6"/>
          <p:cNvSpPr>
            <a:spLocks/>
          </p:cNvSpPr>
          <p:nvPr/>
        </p:nvSpPr>
        <p:spPr bwMode="auto">
          <a:xfrm>
            <a:off x="3138041" y="4434948"/>
            <a:ext cx="2579168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Extract region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proposals (~2k / image)</a:t>
            </a:r>
          </a:p>
        </p:txBody>
      </p:sp>
      <p:sp>
        <p:nvSpPr>
          <p:cNvPr id="31749" name="Rectangle 7"/>
          <p:cNvSpPr>
            <a:spLocks/>
          </p:cNvSpPr>
          <p:nvPr/>
        </p:nvSpPr>
        <p:spPr bwMode="auto">
          <a:xfrm>
            <a:off x="6413004" y="4434948"/>
            <a:ext cx="1566647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Compute CNN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features</a:t>
            </a:r>
          </a:p>
        </p:txBody>
      </p:sp>
      <p:sp>
        <p:nvSpPr>
          <p:cNvPr id="31750" name="Rectangle 8"/>
          <p:cNvSpPr>
            <a:spLocks/>
          </p:cNvSpPr>
          <p:nvPr/>
        </p:nvSpPr>
        <p:spPr bwMode="auto">
          <a:xfrm>
            <a:off x="8764861" y="4434948"/>
            <a:ext cx="1682320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9">
                <a:ea typeface="ＭＳ Ｐゴシック" charset="0"/>
                <a:cs typeface="ＭＳ Ｐゴシック" charset="0"/>
              </a:rPr>
              <a:t>Classify regions</a:t>
            </a:r>
          </a:p>
          <a:p>
            <a:r>
              <a:rPr lang="en-US" sz="2109">
                <a:ea typeface="ＭＳ Ｐゴシック" charset="0"/>
                <a:cs typeface="ＭＳ Ｐゴシック" charset="0"/>
              </a:rPr>
              <a:t>(linear SVM)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93467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Segmentation</a:t>
            </a:r>
            <a:br>
              <a:rPr lang="en-US" dirty="0"/>
            </a:br>
            <a:r>
              <a:rPr lang="en-US" b="1" dirty="0">
                <a:solidFill>
                  <a:srgbClr val="000000"/>
                </a:solidFill>
                <a:latin typeface="Lato" charset="0"/>
              </a:rPr>
              <a:t>R. </a:t>
            </a:r>
            <a:r>
              <a:rPr lang="en-US" b="1" dirty="0" err="1">
                <a:solidFill>
                  <a:srgbClr val="000000"/>
                </a:solidFill>
                <a:latin typeface="Lato" charset="0"/>
              </a:rPr>
              <a:t>Girshick</a:t>
            </a:r>
            <a:r>
              <a:rPr lang="en-US" dirty="0">
                <a:solidFill>
                  <a:srgbClr val="000000"/>
                </a:solidFill>
                <a:latin typeface="Lato" charset="0"/>
              </a:rPr>
              <a:t>, J. Donahue, T. Darrell, J. Malik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Lato" charset="0"/>
              </a:rPr>
              <a:t>IEEE Conference on Computer Vision and Pattern Recognition (CVPR), 2014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0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Bounding-box regression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3283148" y="1830586"/>
            <a:ext cx="1857375" cy="28753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79" name="Rectangle 3"/>
          <p:cNvSpPr>
            <a:spLocks/>
          </p:cNvSpPr>
          <p:nvPr/>
        </p:nvSpPr>
        <p:spPr bwMode="auto">
          <a:xfrm>
            <a:off x="5399484" y="2286000"/>
            <a:ext cx="2482453" cy="3768328"/>
          </a:xfrm>
          <a:prstGeom prst="rect">
            <a:avLst/>
          </a:prstGeom>
          <a:noFill/>
          <a:ln w="50800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rot="10800000">
            <a:off x="4181699" y="3289474"/>
            <a:ext cx="2419945" cy="878458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10800000" flipH="1">
            <a:off x="8200058" y="2277070"/>
            <a:ext cx="0" cy="3782839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H="1">
            <a:off x="5390555" y="2000250"/>
            <a:ext cx="2496964" cy="0"/>
          </a:xfrm>
          <a:prstGeom prst="line">
            <a:avLst/>
          </a:prstGeom>
          <a:noFill/>
          <a:ln w="50800">
            <a:solidFill>
              <a:srgbClr val="C00000"/>
            </a:solidFill>
            <a:miter lim="800000"/>
            <a:headEnd type="stealth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2653606" y="4840719"/>
            <a:ext cx="492122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>
                <a:ea typeface="ＭＳ Ｐゴシック" charset="0"/>
                <a:cs typeface="ＭＳ Ｐゴシック" charset="0"/>
              </a:rPr>
              <a:t>original</a:t>
            </a:r>
          </a:p>
        </p:txBody>
      </p:sp>
      <p:sp>
        <p:nvSpPr>
          <p:cNvPr id="50184" name="Rectangle 8"/>
          <p:cNvSpPr>
            <a:spLocks/>
          </p:cNvSpPr>
          <p:nvPr/>
        </p:nvSpPr>
        <p:spPr bwMode="auto">
          <a:xfrm>
            <a:off x="6647408" y="6189102"/>
            <a:ext cx="627864" cy="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66" dirty="0">
                <a:solidFill>
                  <a:srgbClr val="6666FF"/>
                </a:solidFill>
                <a:ea typeface="ＭＳ Ｐゴシック" charset="0"/>
                <a:cs typeface="ＭＳ Ｐゴシック" charset="0"/>
              </a:rPr>
              <a:t>predicted</a:t>
            </a:r>
          </a:p>
        </p:txBody>
      </p:sp>
      <p:sp>
        <p:nvSpPr>
          <p:cNvPr id="50185" name="Rectangle 9"/>
          <p:cNvSpPr>
            <a:spLocks/>
          </p:cNvSpPr>
          <p:nvPr/>
        </p:nvSpPr>
        <p:spPr bwMode="auto">
          <a:xfrm>
            <a:off x="8294936" y="3997040"/>
            <a:ext cx="13160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Δh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</a:t>
            </a:r>
          </a:p>
        </p:txBody>
      </p:sp>
      <p:sp>
        <p:nvSpPr>
          <p:cNvPr id="50186" name="Rectangle 10"/>
          <p:cNvSpPr>
            <a:spLocks/>
          </p:cNvSpPr>
          <p:nvPr/>
        </p:nvSpPr>
        <p:spPr bwMode="auto">
          <a:xfrm>
            <a:off x="5949777" y="1554771"/>
            <a:ext cx="14795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Δw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w</a:t>
            </a:r>
          </a:p>
        </p:txBody>
      </p:sp>
      <p:sp>
        <p:nvSpPr>
          <p:cNvPr id="50187" name="Rectangle 11"/>
          <p:cNvSpPr>
            <a:spLocks/>
          </p:cNvSpPr>
          <p:nvPr/>
        </p:nvSpPr>
        <p:spPr bwMode="auto">
          <a:xfrm>
            <a:off x="5922988" y="3149725"/>
            <a:ext cx="154208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>
                <a:ea typeface="ＭＳ Ｐゴシック" charset="0"/>
                <a:cs typeface="ＭＳ Ｐゴシック" charset="0"/>
              </a:rPr>
              <a:t>(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Δx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w + x, </a:t>
            </a:r>
          </a:p>
          <a:p>
            <a:r>
              <a:rPr lang="en-US" sz="225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250" dirty="0" err="1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Δy</a:t>
            </a:r>
            <a:r>
              <a:rPr lang="en-US" sz="2250" dirty="0">
                <a:ea typeface="ＭＳ Ｐゴシック" charset="0"/>
                <a:cs typeface="ＭＳ Ｐゴシック" charset="0"/>
              </a:rPr>
              <a:t> × h + h)</a:t>
            </a:r>
          </a:p>
        </p:txBody>
      </p:sp>
      <p:sp>
        <p:nvSpPr>
          <p:cNvPr id="50188" name="Rectangle 12"/>
          <p:cNvSpPr>
            <a:spLocks/>
          </p:cNvSpPr>
          <p:nvPr/>
        </p:nvSpPr>
        <p:spPr bwMode="auto">
          <a:xfrm>
            <a:off x="4077891" y="1389571"/>
            <a:ext cx="20678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w</a:t>
            </a:r>
          </a:p>
        </p:txBody>
      </p:sp>
      <p:sp>
        <p:nvSpPr>
          <p:cNvPr id="50189" name="Rectangle 13"/>
          <p:cNvSpPr>
            <a:spLocks/>
          </p:cNvSpPr>
          <p:nvPr/>
        </p:nvSpPr>
        <p:spPr bwMode="auto">
          <a:xfrm>
            <a:off x="2898056" y="3104071"/>
            <a:ext cx="15228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h</a:t>
            </a:r>
          </a:p>
        </p:txBody>
      </p:sp>
      <p:sp>
        <p:nvSpPr>
          <p:cNvPr id="50190" name="Rectangle 14"/>
          <p:cNvSpPr>
            <a:spLocks/>
          </p:cNvSpPr>
          <p:nvPr/>
        </p:nvSpPr>
        <p:spPr bwMode="auto">
          <a:xfrm>
            <a:off x="3921622" y="2822786"/>
            <a:ext cx="56906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>
                <a:ea typeface="ＭＳ Ｐゴシック" charset="0"/>
                <a:cs typeface="ＭＳ Ｐゴシック" charset="0"/>
              </a:rPr>
              <a:t>(x, 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55200" y="6210697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 : Ross </a:t>
            </a:r>
            <a:r>
              <a:rPr lang="en-US" dirty="0" err="1"/>
              <a:t>Girshick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01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1: Regression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6" y="1690688"/>
            <a:ext cx="1984324" cy="3092928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5400000">
            <a:off x="3371851" y="2329894"/>
            <a:ext cx="2085975" cy="1814513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00788" y="2636987"/>
            <a:ext cx="198596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Right elbow x: 0.45</a:t>
            </a:r>
          </a:p>
          <a:p>
            <a:r>
              <a:rPr lang="en-US" dirty="0"/>
              <a:t>Right elbow y: 0.12</a:t>
            </a:r>
          </a:p>
          <a:p>
            <a:r>
              <a:rPr lang="en-US" dirty="0"/>
              <a:t>Left elbow x: 0.98</a:t>
            </a:r>
          </a:p>
          <a:p>
            <a:r>
              <a:rPr lang="mr-IN" dirty="0"/>
              <a:t>…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3"/>
            <a:endCxn id="8" idx="2"/>
          </p:cNvCxnSpPr>
          <p:nvPr/>
        </p:nvCxnSpPr>
        <p:spPr>
          <a:xfrm flipV="1">
            <a:off x="2127200" y="3237151"/>
            <a:ext cx="138038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  <a:endCxn id="9" idx="1"/>
          </p:cNvCxnSpPr>
          <p:nvPr/>
        </p:nvCxnSpPr>
        <p:spPr>
          <a:xfrm>
            <a:off x="5322095" y="3237151"/>
            <a:ext cx="978693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Callout 13"/>
          <p:cNvSpPr/>
          <p:nvPr/>
        </p:nvSpPr>
        <p:spPr>
          <a:xfrm>
            <a:off x="8286749" y="2079863"/>
            <a:ext cx="2714625" cy="2200275"/>
          </a:xfrm>
          <a:prstGeom prst="leftArrowCallout">
            <a:avLst>
              <a:gd name="adj1" fmla="val 9741"/>
              <a:gd name="adj2" fmla="val 8117"/>
              <a:gd name="adj3" fmla="val 25000"/>
              <a:gd name="adj4" fmla="val 6497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Regression targets relative to bounding box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34325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DeepPose</a:t>
            </a:r>
            <a:r>
              <a:rPr lang="en-US" dirty="0"/>
              <a:t>: Human Pose Estimation via Deep Neural Networks. Alexander </a:t>
            </a:r>
            <a:r>
              <a:rPr lang="en-US" dirty="0" err="1"/>
              <a:t>Toshev</a:t>
            </a:r>
            <a:r>
              <a:rPr lang="en-US" dirty="0"/>
              <a:t> and Christian </a:t>
            </a:r>
            <a:r>
              <a:rPr lang="en-US" dirty="0" err="1"/>
              <a:t>Szegedy</a:t>
            </a:r>
            <a:r>
              <a:rPr lang="en-US" dirty="0"/>
              <a:t>. In </a:t>
            </a:r>
            <a:r>
              <a:rPr lang="en-US" i="1" dirty="0"/>
              <a:t>CVPR, </a:t>
            </a:r>
            <a:r>
              <a:rPr lang="en-US" dirty="0"/>
              <a:t>2014.</a:t>
            </a:r>
          </a:p>
        </p:txBody>
      </p:sp>
    </p:spTree>
    <p:extLst>
      <p:ext uri="{BB962C8B-B14F-4D97-AF65-F5344CB8AC3E}">
        <p14:creationId xmlns:p14="http://schemas.microsoft.com/office/powerpoint/2010/main" val="2601241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19780</TotalTime>
  <Words>1494</Words>
  <Application>Microsoft Macintosh PowerPoint</Application>
  <PresentationFormat>Widescreen</PresentationFormat>
  <Paragraphs>250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Lato</vt:lpstr>
      <vt:lpstr>Lucida Grande</vt:lpstr>
      <vt:lpstr>Office Theme</vt:lpstr>
      <vt:lpstr>Human pose estimation</vt:lpstr>
      <vt:lpstr>The task</vt:lpstr>
      <vt:lpstr>Two versions of task</vt:lpstr>
      <vt:lpstr>Pose estimation given detection</vt:lpstr>
      <vt:lpstr>Evaluation metric - given detection</vt:lpstr>
      <vt:lpstr>Evaluation metric - given detection</vt:lpstr>
      <vt:lpstr>R-CNN: Regions with CNN features</vt:lpstr>
      <vt:lpstr>Bounding-box regression</vt:lpstr>
      <vt:lpstr>Strategy 1: Regression</vt:lpstr>
      <vt:lpstr>Strategy 1: Regression</vt:lpstr>
      <vt:lpstr>Strategy 1: Regression</vt:lpstr>
      <vt:lpstr>Strategy 2: Heatmaps</vt:lpstr>
      <vt:lpstr>Strategy 2: Heatmaps - Training</vt:lpstr>
      <vt:lpstr>Strategy 2: Heatmaps</vt:lpstr>
      <vt:lpstr>Heatmaps + Regression</vt:lpstr>
      <vt:lpstr>Are all keypoints independent given the image?</vt:lpstr>
      <vt:lpstr>Are all keypoints independent given the image?</vt:lpstr>
      <vt:lpstr>Capturing keypoint dependence!</vt:lpstr>
      <vt:lpstr>Are all keypoints independent?</vt:lpstr>
      <vt:lpstr>Joint prediction of keypoints</vt:lpstr>
      <vt:lpstr>Pictorial structures</vt:lpstr>
      <vt:lpstr>Flexible Mixture of Parts</vt:lpstr>
      <vt:lpstr>Flexible Mixture of Parts</vt:lpstr>
      <vt:lpstr>Inference?</vt:lpstr>
      <vt:lpstr>Iterative models</vt:lpstr>
      <vt:lpstr>Autocontext and Inference Machines</vt:lpstr>
      <vt:lpstr>Autocontext and Inference Machines</vt:lpstr>
      <vt:lpstr>Iterative models</vt:lpstr>
      <vt:lpstr>Iterative models</vt:lpstr>
      <vt:lpstr>Iterative models</vt:lpstr>
      <vt:lpstr>More iterative models</vt:lpstr>
      <vt:lpstr>PowerPoint Presentation</vt:lpstr>
      <vt:lpstr>Stacked Hourglass Networks</vt:lpstr>
      <vt:lpstr>Stacked hourglass networks </vt:lpstr>
      <vt:lpstr>Pose estimation without detection</vt:lpstr>
      <vt:lpstr>Evaluation metric - tabula rasa</vt:lpstr>
      <vt:lpstr>Two strategies</vt:lpstr>
      <vt:lpstr>Top-down keypoint detection</vt:lpstr>
      <vt:lpstr>Bottom-up keypoint detection</vt:lpstr>
      <vt:lpstr>PowerPoint Presentation</vt:lpstr>
      <vt:lpstr>Pose estimation in 3D</vt:lpstr>
      <vt:lpstr>Pose estimation in 3D</vt:lpstr>
      <vt:lpstr>Pose estimation in 3D</vt:lpstr>
      <vt:lpstr>Pose estimation for rigid objects</vt:lpstr>
      <vt:lpstr>Pose estimation for rigid objects</vt:lpstr>
      <vt:lpstr>Pose estimation for rigid objects</vt:lpstr>
      <vt:lpstr>Viewpoint-conditioned pose</vt:lpstr>
      <vt:lpstr>Viewpoint-conditioned pose</vt:lpstr>
      <vt:lpstr>Fitting viewpoint to keypoints</vt:lpstr>
      <vt:lpstr>Shape models</vt:lpstr>
      <vt:lpstr>Shape models</vt:lpstr>
      <vt:lpstr>Shape models : shape basis</vt:lpstr>
      <vt:lpstr>Shape models : shape basis</vt:lpstr>
      <vt:lpstr>Fitting viewpoints to keypoints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pose estimation</dc:title>
  <dc:subject/>
  <dc:creator>Bharath Hariharan</dc:creator>
  <cp:keywords/>
  <dc:description/>
  <cp:lastModifiedBy>Bharath Hariharan</cp:lastModifiedBy>
  <cp:revision>21</cp:revision>
  <cp:lastPrinted>2018-11-08T18:21:54Z</cp:lastPrinted>
  <dcterms:created xsi:type="dcterms:W3CDTF">2018-11-04T00:32:30Z</dcterms:created>
  <dcterms:modified xsi:type="dcterms:W3CDTF">2019-11-05T18:09:05Z</dcterms:modified>
  <cp:category/>
</cp:coreProperties>
</file>