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330" r:id="rId3"/>
    <p:sldId id="297" r:id="rId4"/>
    <p:sldId id="310" r:id="rId5"/>
    <p:sldId id="341" r:id="rId6"/>
    <p:sldId id="339" r:id="rId7"/>
    <p:sldId id="317" r:id="rId8"/>
    <p:sldId id="332" r:id="rId9"/>
    <p:sldId id="333" r:id="rId10"/>
    <p:sldId id="334" r:id="rId11"/>
    <p:sldId id="349" r:id="rId12"/>
    <p:sldId id="335" r:id="rId13"/>
    <p:sldId id="258" r:id="rId14"/>
    <p:sldId id="259" r:id="rId15"/>
    <p:sldId id="260" r:id="rId16"/>
    <p:sldId id="261" r:id="rId17"/>
    <p:sldId id="263" r:id="rId18"/>
    <p:sldId id="264" r:id="rId19"/>
    <p:sldId id="257" r:id="rId20"/>
    <p:sldId id="313" r:id="rId21"/>
    <p:sldId id="314" r:id="rId22"/>
    <p:sldId id="265" r:id="rId23"/>
    <p:sldId id="278" r:id="rId24"/>
    <p:sldId id="352" r:id="rId25"/>
    <p:sldId id="342" r:id="rId26"/>
    <p:sldId id="276" r:id="rId27"/>
    <p:sldId id="336" r:id="rId28"/>
    <p:sldId id="34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1"/>
    <p:restoredTop sz="94624"/>
  </p:normalViewPr>
  <p:slideViewPr>
    <p:cSldViewPr snapToGrid="0" snapToObjects="1" showGuides="1">
      <p:cViewPr varScale="1">
        <p:scale>
          <a:sx n="114" d="100"/>
          <a:sy n="114" d="100"/>
        </p:scale>
        <p:origin x="37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E4040-E3A8-D744-8A27-D5B92B66DCB7}" type="datetimeFigureOut">
              <a:rPr lang="en-US" smtClean="0"/>
              <a:t>10/30/19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D6357D-3758-1E46-8312-3E68CDF6440B}" type="slidenum">
              <a:rPr lang="en-US" smtClean="0"/>
              <a:t>‹#›</a:t>
            </a:fld>
            <a:endParaRPr lang="en-US"/>
          </a:p>
        </p:txBody>
      </p:sp>
    </p:spTree>
    <p:extLst>
      <p:ext uri="{BB962C8B-B14F-4D97-AF65-F5344CB8AC3E}">
        <p14:creationId xmlns:p14="http://schemas.microsoft.com/office/powerpoint/2010/main" val="550492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a:t>
            </a:r>
            <a:r>
              <a:rPr lang="en-US" baseline="0" dirty="0"/>
              <a:t> “recognition” has been subdivided into a few different buckets. The first bucket is obviously image classification, where you want to assign labels to each image.</a:t>
            </a:r>
          </a:p>
          <a:p>
            <a:r>
              <a:rPr lang="en-US" baseline="0" dirty="0"/>
              <a:t>But we’ve also seen work on object detection. Given an image, an object detection system will detect each instance of a particular kind of object, and roughly localize it with a bounding box. </a:t>
            </a:r>
          </a:p>
          <a:p>
            <a:endParaRPr lang="en-US" baseline="0" dirty="0"/>
          </a:p>
          <a:p>
            <a:r>
              <a:rPr lang="en-US" baseline="0" dirty="0"/>
              <a:t>A bounding box is a very coarse output if you want to interact with a world. If you are trying to grasp an object you will need the precise boundaries of the object. </a:t>
            </a:r>
          </a:p>
          <a:p>
            <a:endParaRPr lang="en-US" baseline="0" dirty="0"/>
          </a:p>
          <a:p>
            <a:r>
              <a:rPr lang="en-US" baseline="0" dirty="0"/>
              <a:t>Alternatively a semantic segmentation system assigns category labels to pixels. This gives precise boundaries, but fails to resolve individual instances. This is again problematic because usually you want to interact with individual object instances, and a mass of “</a:t>
            </a:r>
            <a:r>
              <a:rPr lang="en-US" baseline="0" dirty="0" err="1"/>
              <a:t>horseness</a:t>
            </a:r>
            <a:r>
              <a:rPr lang="en-US" baseline="0" dirty="0"/>
              <a:t>” doesn’t help.</a:t>
            </a:r>
          </a:p>
        </p:txBody>
      </p:sp>
      <p:sp>
        <p:nvSpPr>
          <p:cNvPr id="4" name="Slide Number Placeholder 3"/>
          <p:cNvSpPr>
            <a:spLocks noGrp="1"/>
          </p:cNvSpPr>
          <p:nvPr>
            <p:ph type="sldNum" sz="quarter" idx="10"/>
          </p:nvPr>
        </p:nvSpPr>
        <p:spPr/>
        <p:txBody>
          <a:bodyPr/>
          <a:lstStyle/>
          <a:p>
            <a:fld id="{FBB6C228-F7BE-8C40-8CDA-F98A99B708A6}" type="slidenum">
              <a:rPr lang="en-US" smtClean="0"/>
              <a:t>13</a:t>
            </a:fld>
            <a:endParaRPr lang="en-US"/>
          </a:p>
        </p:txBody>
      </p:sp>
    </p:spTree>
    <p:extLst>
      <p:ext uri="{BB962C8B-B14F-4D97-AF65-F5344CB8AC3E}">
        <p14:creationId xmlns:p14="http://schemas.microsoft.com/office/powerpoint/2010/main" val="3862280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motivation</a:t>
            </a:r>
            <a:r>
              <a:rPr lang="en-US" baseline="0" dirty="0"/>
              <a:t> led us to propose the task of instance segmentation. An instance segmentation system detects every instance of a given object category and also segments them out. For instance, it will tell you that these are the boundaries of horse 1, these are the boundaries of horse 2, and so on.</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14</a:t>
            </a:fld>
            <a:endParaRPr lang="en-US"/>
          </a:p>
        </p:txBody>
      </p:sp>
    </p:spTree>
    <p:extLst>
      <p:ext uri="{BB962C8B-B14F-4D97-AF65-F5344CB8AC3E}">
        <p14:creationId xmlns:p14="http://schemas.microsoft.com/office/powerpoint/2010/main" val="151542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will also assume that we have a held out test set annotated by humans with individual segmented instances and corresponding category labels. We will take each instance predicted by the model, and match it to the closest human annotation of that category based on the overlap of the two segments. The formula for this overlap is given here. If the overlap is greater than a threshold, we will consider the prediction a correct one, with the caveat that if a higher scoring prediction has already been matched to this annotation, we will consider the prediction a duplicate and thus incorrect.</a:t>
            </a:r>
            <a:endParaRPr lang="en-US" dirty="0"/>
          </a:p>
        </p:txBody>
      </p:sp>
      <p:sp>
        <p:nvSpPr>
          <p:cNvPr id="4" name="Slide Number Placeholder 3"/>
          <p:cNvSpPr>
            <a:spLocks noGrp="1"/>
          </p:cNvSpPr>
          <p:nvPr>
            <p:ph type="sldNum" sz="quarter" idx="10"/>
          </p:nvPr>
        </p:nvSpPr>
        <p:spPr/>
        <p:txBody>
          <a:bodyPr/>
          <a:lstStyle/>
          <a:p>
            <a:fld id="{C33852CC-32CB-BE4A-8568-EE7F769AAD82}" type="slidenum">
              <a:rPr lang="en-US" smtClean="0"/>
              <a:t>15</a:t>
            </a:fld>
            <a:endParaRPr lang="en-US"/>
          </a:p>
        </p:txBody>
      </p:sp>
    </p:spTree>
    <p:extLst>
      <p:ext uri="{BB962C8B-B14F-4D97-AF65-F5344CB8AC3E}">
        <p14:creationId xmlns:p14="http://schemas.microsoft.com/office/powerpoint/2010/main" val="488204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therefore get a label for each prediction of the model. </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16</a:t>
            </a:fld>
            <a:endParaRPr lang="en-US"/>
          </a:p>
        </p:txBody>
      </p:sp>
    </p:spTree>
    <p:extLst>
      <p:ext uri="{BB962C8B-B14F-4D97-AF65-F5344CB8AC3E}">
        <p14:creationId xmlns:p14="http://schemas.microsoft.com/office/powerpoint/2010/main" val="266201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task of instance segmentation gained a lot of traction in the community, and many people agreed that we need systems that can do this task. The COCO benchmark, which is not the definitive benchmark for all things object recognition, made this task front and center, and used our proposed evaluation protocol as part of their benchmark. </a:t>
            </a:r>
          </a:p>
          <a:p>
            <a:r>
              <a:rPr lang="en-US" baseline="0" dirty="0"/>
              <a:t>Instance segmentation is now an active area of research.</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18</a:t>
            </a:fld>
            <a:endParaRPr lang="en-US"/>
          </a:p>
        </p:txBody>
      </p:sp>
    </p:spTree>
    <p:extLst>
      <p:ext uri="{BB962C8B-B14F-4D97-AF65-F5344CB8AC3E}">
        <p14:creationId xmlns:p14="http://schemas.microsoft.com/office/powerpoint/2010/main" val="3399459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4347-33BF-BC45-BAB5-B661B1DC82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2BE541-A12F-F243-8DF3-97210A211C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2F8BBF-8655-EB49-8F5A-EE3B62532D3F}"/>
              </a:ext>
            </a:extLst>
          </p:cNvPr>
          <p:cNvSpPr>
            <a:spLocks noGrp="1"/>
          </p:cNvSpPr>
          <p:nvPr>
            <p:ph type="dt" sz="half" idx="10"/>
          </p:nvPr>
        </p:nvSpPr>
        <p:spPr/>
        <p:txBody>
          <a:bodyPr/>
          <a:lstStyle/>
          <a:p>
            <a:fld id="{D2C90899-BED0-F346-B6C0-B0C7C4120C7E}" type="datetimeFigureOut">
              <a:rPr lang="en-US" smtClean="0"/>
              <a:t>10/30/19</a:t>
            </a:fld>
            <a:endParaRPr lang="en-US"/>
          </a:p>
        </p:txBody>
      </p:sp>
      <p:sp>
        <p:nvSpPr>
          <p:cNvPr id="5" name="Footer Placeholder 4">
            <a:extLst>
              <a:ext uri="{FF2B5EF4-FFF2-40B4-BE49-F238E27FC236}">
                <a16:creationId xmlns:a16="http://schemas.microsoft.com/office/drawing/2014/main" id="{4362FC80-3F04-B44F-9771-CABA617D1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653AE-74C2-D24E-B54A-B68E468C3FD1}"/>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267106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2F09C-DA33-C94E-A4B6-2D95019D19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9954FC-D063-EB41-A873-37EEF124F6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EF115-32EC-9044-A11F-0EB732409894}"/>
              </a:ext>
            </a:extLst>
          </p:cNvPr>
          <p:cNvSpPr>
            <a:spLocks noGrp="1"/>
          </p:cNvSpPr>
          <p:nvPr>
            <p:ph type="dt" sz="half" idx="10"/>
          </p:nvPr>
        </p:nvSpPr>
        <p:spPr/>
        <p:txBody>
          <a:bodyPr/>
          <a:lstStyle/>
          <a:p>
            <a:fld id="{D2C90899-BED0-F346-B6C0-B0C7C4120C7E}" type="datetimeFigureOut">
              <a:rPr lang="en-US" smtClean="0"/>
              <a:t>10/30/19</a:t>
            </a:fld>
            <a:endParaRPr lang="en-US"/>
          </a:p>
        </p:txBody>
      </p:sp>
      <p:sp>
        <p:nvSpPr>
          <p:cNvPr id="5" name="Footer Placeholder 4">
            <a:extLst>
              <a:ext uri="{FF2B5EF4-FFF2-40B4-BE49-F238E27FC236}">
                <a16:creationId xmlns:a16="http://schemas.microsoft.com/office/drawing/2014/main" id="{5CA92D32-62D4-574E-9C7B-4859CF907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16656-38FD-BF40-89D3-1B77A568D06F}"/>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4286868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CC0E01-3633-9F45-91B3-0EBBD004FF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72730A-1F67-B846-BD5E-810BF7B06D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460F3-5B44-7748-A3E1-92FD106AEDBB}"/>
              </a:ext>
            </a:extLst>
          </p:cNvPr>
          <p:cNvSpPr>
            <a:spLocks noGrp="1"/>
          </p:cNvSpPr>
          <p:nvPr>
            <p:ph type="dt" sz="half" idx="10"/>
          </p:nvPr>
        </p:nvSpPr>
        <p:spPr/>
        <p:txBody>
          <a:bodyPr/>
          <a:lstStyle/>
          <a:p>
            <a:fld id="{D2C90899-BED0-F346-B6C0-B0C7C4120C7E}" type="datetimeFigureOut">
              <a:rPr lang="en-US" smtClean="0"/>
              <a:t>10/30/19</a:t>
            </a:fld>
            <a:endParaRPr lang="en-US"/>
          </a:p>
        </p:txBody>
      </p:sp>
      <p:sp>
        <p:nvSpPr>
          <p:cNvPr id="5" name="Footer Placeholder 4">
            <a:extLst>
              <a:ext uri="{FF2B5EF4-FFF2-40B4-BE49-F238E27FC236}">
                <a16:creationId xmlns:a16="http://schemas.microsoft.com/office/drawing/2014/main" id="{7800F5AD-B58B-A84D-BC5A-C22D537C1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768B0-CE81-7A4E-BF29-7B82F764B56E}"/>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393377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73752-316E-D340-B6E6-D78C5CC6B1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0E342A-5083-A041-B02B-B60A2B4204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F5F56-7FFA-5146-9D8D-D80260A9861E}"/>
              </a:ext>
            </a:extLst>
          </p:cNvPr>
          <p:cNvSpPr>
            <a:spLocks noGrp="1"/>
          </p:cNvSpPr>
          <p:nvPr>
            <p:ph type="dt" sz="half" idx="10"/>
          </p:nvPr>
        </p:nvSpPr>
        <p:spPr/>
        <p:txBody>
          <a:bodyPr/>
          <a:lstStyle/>
          <a:p>
            <a:fld id="{D2C90899-BED0-F346-B6C0-B0C7C4120C7E}" type="datetimeFigureOut">
              <a:rPr lang="en-US" smtClean="0"/>
              <a:t>10/30/19</a:t>
            </a:fld>
            <a:endParaRPr lang="en-US"/>
          </a:p>
        </p:txBody>
      </p:sp>
      <p:sp>
        <p:nvSpPr>
          <p:cNvPr id="5" name="Footer Placeholder 4">
            <a:extLst>
              <a:ext uri="{FF2B5EF4-FFF2-40B4-BE49-F238E27FC236}">
                <a16:creationId xmlns:a16="http://schemas.microsoft.com/office/drawing/2014/main" id="{22C5AB4E-EDBA-0140-8C60-7B20186E5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42120-0248-2744-A991-0DD52FD20CFE}"/>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1968840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C84D4-C8F8-634A-9C68-66EAD7C40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71169F-BD81-CC40-8625-3D081AB7E3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9BF0711-95C8-0C41-80DE-D6AF9C06CCB3}"/>
              </a:ext>
            </a:extLst>
          </p:cNvPr>
          <p:cNvSpPr>
            <a:spLocks noGrp="1"/>
          </p:cNvSpPr>
          <p:nvPr>
            <p:ph type="dt" sz="half" idx="10"/>
          </p:nvPr>
        </p:nvSpPr>
        <p:spPr/>
        <p:txBody>
          <a:bodyPr/>
          <a:lstStyle/>
          <a:p>
            <a:fld id="{D2C90899-BED0-F346-B6C0-B0C7C4120C7E}" type="datetimeFigureOut">
              <a:rPr lang="en-US" smtClean="0"/>
              <a:t>10/30/19</a:t>
            </a:fld>
            <a:endParaRPr lang="en-US"/>
          </a:p>
        </p:txBody>
      </p:sp>
      <p:sp>
        <p:nvSpPr>
          <p:cNvPr id="5" name="Footer Placeholder 4">
            <a:extLst>
              <a:ext uri="{FF2B5EF4-FFF2-40B4-BE49-F238E27FC236}">
                <a16:creationId xmlns:a16="http://schemas.microsoft.com/office/drawing/2014/main" id="{73751AF4-FAA3-C743-BC99-5DE0A30CB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C83FA-6714-D746-95FE-6EDD1F92BCBB}"/>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301824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9987B-27BD-E848-B951-9DDFA3FBD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C49B8A-71AA-D54F-B178-49E9E85ECD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D3336F-3408-0041-AB84-BAF1385C6EC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D2BCF9-CEDB-BE40-90AF-615311C9B0C3}"/>
              </a:ext>
            </a:extLst>
          </p:cNvPr>
          <p:cNvSpPr>
            <a:spLocks noGrp="1"/>
          </p:cNvSpPr>
          <p:nvPr>
            <p:ph type="dt" sz="half" idx="10"/>
          </p:nvPr>
        </p:nvSpPr>
        <p:spPr/>
        <p:txBody>
          <a:bodyPr/>
          <a:lstStyle/>
          <a:p>
            <a:fld id="{D2C90899-BED0-F346-B6C0-B0C7C4120C7E}" type="datetimeFigureOut">
              <a:rPr lang="en-US" smtClean="0"/>
              <a:t>10/30/19</a:t>
            </a:fld>
            <a:endParaRPr lang="en-US"/>
          </a:p>
        </p:txBody>
      </p:sp>
      <p:sp>
        <p:nvSpPr>
          <p:cNvPr id="6" name="Footer Placeholder 5">
            <a:extLst>
              <a:ext uri="{FF2B5EF4-FFF2-40B4-BE49-F238E27FC236}">
                <a16:creationId xmlns:a16="http://schemas.microsoft.com/office/drawing/2014/main" id="{CC9A15CC-5B68-F344-AFA6-969A4E50E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2B692-8F2D-E14B-B6F5-B4ECDBE1D5A4}"/>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76410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139CA-649F-DE45-82E7-C78E50FB1A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56ABF1-2F94-1E4A-8ED7-2D8EBACC6D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A4F6FA-CF6C-C444-88CC-8F31151CC47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9BCB7B-3860-5749-83B7-CEDBCA3CD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E11999-410C-D24C-899A-F24C90838E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D45A6-674D-2D44-AAB4-DDCC7CA611DC}"/>
              </a:ext>
            </a:extLst>
          </p:cNvPr>
          <p:cNvSpPr>
            <a:spLocks noGrp="1"/>
          </p:cNvSpPr>
          <p:nvPr>
            <p:ph type="dt" sz="half" idx="10"/>
          </p:nvPr>
        </p:nvSpPr>
        <p:spPr/>
        <p:txBody>
          <a:bodyPr/>
          <a:lstStyle/>
          <a:p>
            <a:fld id="{D2C90899-BED0-F346-B6C0-B0C7C4120C7E}" type="datetimeFigureOut">
              <a:rPr lang="en-US" smtClean="0"/>
              <a:t>10/30/19</a:t>
            </a:fld>
            <a:endParaRPr lang="en-US"/>
          </a:p>
        </p:txBody>
      </p:sp>
      <p:sp>
        <p:nvSpPr>
          <p:cNvPr id="8" name="Footer Placeholder 7">
            <a:extLst>
              <a:ext uri="{FF2B5EF4-FFF2-40B4-BE49-F238E27FC236}">
                <a16:creationId xmlns:a16="http://schemas.microsoft.com/office/drawing/2014/main" id="{AAB72A00-6EE1-E54C-BAC9-E0FC36ED6A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9032E8-4A6C-AC49-8AB9-87C747962DBA}"/>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1446860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DEA1-833D-0C42-8C0C-64231BC4B6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7EAB7A-3516-F249-8A23-219389520E91}"/>
              </a:ext>
            </a:extLst>
          </p:cNvPr>
          <p:cNvSpPr>
            <a:spLocks noGrp="1"/>
          </p:cNvSpPr>
          <p:nvPr>
            <p:ph type="dt" sz="half" idx="10"/>
          </p:nvPr>
        </p:nvSpPr>
        <p:spPr/>
        <p:txBody>
          <a:bodyPr/>
          <a:lstStyle/>
          <a:p>
            <a:fld id="{D2C90899-BED0-F346-B6C0-B0C7C4120C7E}" type="datetimeFigureOut">
              <a:rPr lang="en-US" smtClean="0"/>
              <a:t>10/30/19</a:t>
            </a:fld>
            <a:endParaRPr lang="en-US"/>
          </a:p>
        </p:txBody>
      </p:sp>
      <p:sp>
        <p:nvSpPr>
          <p:cNvPr id="4" name="Footer Placeholder 3">
            <a:extLst>
              <a:ext uri="{FF2B5EF4-FFF2-40B4-BE49-F238E27FC236}">
                <a16:creationId xmlns:a16="http://schemas.microsoft.com/office/drawing/2014/main" id="{B37BE5F3-8609-F645-BB2C-A12A960448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22DB12-25E3-B54F-8B94-79B7B98B1565}"/>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81073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7F524-5C2A-1941-A04B-BB57A65CCA0B}"/>
              </a:ext>
            </a:extLst>
          </p:cNvPr>
          <p:cNvSpPr>
            <a:spLocks noGrp="1"/>
          </p:cNvSpPr>
          <p:nvPr>
            <p:ph type="dt" sz="half" idx="10"/>
          </p:nvPr>
        </p:nvSpPr>
        <p:spPr/>
        <p:txBody>
          <a:bodyPr/>
          <a:lstStyle/>
          <a:p>
            <a:fld id="{D2C90899-BED0-F346-B6C0-B0C7C4120C7E}" type="datetimeFigureOut">
              <a:rPr lang="en-US" smtClean="0"/>
              <a:t>10/30/19</a:t>
            </a:fld>
            <a:endParaRPr lang="en-US"/>
          </a:p>
        </p:txBody>
      </p:sp>
      <p:sp>
        <p:nvSpPr>
          <p:cNvPr id="3" name="Footer Placeholder 2">
            <a:extLst>
              <a:ext uri="{FF2B5EF4-FFF2-40B4-BE49-F238E27FC236}">
                <a16:creationId xmlns:a16="http://schemas.microsoft.com/office/drawing/2014/main" id="{D686AE00-7A57-E845-B295-5A5FF183A3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D6C5E-A5CB-174E-98D1-7BBE34718B96}"/>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3672468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B057-FDC5-6449-A3D9-7E5079F373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D92170-12C8-E44D-99FD-466A477B61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644B9A-E5EA-2A4F-8F56-351FF7132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DB7A6A-59AA-394A-B33B-ED864D8AA663}"/>
              </a:ext>
            </a:extLst>
          </p:cNvPr>
          <p:cNvSpPr>
            <a:spLocks noGrp="1"/>
          </p:cNvSpPr>
          <p:nvPr>
            <p:ph type="dt" sz="half" idx="10"/>
          </p:nvPr>
        </p:nvSpPr>
        <p:spPr/>
        <p:txBody>
          <a:bodyPr/>
          <a:lstStyle/>
          <a:p>
            <a:fld id="{D2C90899-BED0-F346-B6C0-B0C7C4120C7E}" type="datetimeFigureOut">
              <a:rPr lang="en-US" smtClean="0"/>
              <a:t>10/30/19</a:t>
            </a:fld>
            <a:endParaRPr lang="en-US"/>
          </a:p>
        </p:txBody>
      </p:sp>
      <p:sp>
        <p:nvSpPr>
          <p:cNvPr id="6" name="Footer Placeholder 5">
            <a:extLst>
              <a:ext uri="{FF2B5EF4-FFF2-40B4-BE49-F238E27FC236}">
                <a16:creationId xmlns:a16="http://schemas.microsoft.com/office/drawing/2014/main" id="{795E7C6A-FFFC-704A-BD62-459980CCF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FE06A-74E2-E748-BF96-195595113579}"/>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3618125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17B4-940C-B84B-9DE3-0EB008CBA5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3758C9-42A7-BF42-84C5-BDB624F79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26F9AF-927E-0B49-B715-4EC038DBAF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798C67-6F73-2844-9F70-61A5DFCB6266}"/>
              </a:ext>
            </a:extLst>
          </p:cNvPr>
          <p:cNvSpPr>
            <a:spLocks noGrp="1"/>
          </p:cNvSpPr>
          <p:nvPr>
            <p:ph type="dt" sz="half" idx="10"/>
          </p:nvPr>
        </p:nvSpPr>
        <p:spPr/>
        <p:txBody>
          <a:bodyPr/>
          <a:lstStyle/>
          <a:p>
            <a:fld id="{D2C90899-BED0-F346-B6C0-B0C7C4120C7E}" type="datetimeFigureOut">
              <a:rPr lang="en-US" smtClean="0"/>
              <a:t>10/30/19</a:t>
            </a:fld>
            <a:endParaRPr lang="en-US"/>
          </a:p>
        </p:txBody>
      </p:sp>
      <p:sp>
        <p:nvSpPr>
          <p:cNvPr id="6" name="Footer Placeholder 5">
            <a:extLst>
              <a:ext uri="{FF2B5EF4-FFF2-40B4-BE49-F238E27FC236}">
                <a16:creationId xmlns:a16="http://schemas.microsoft.com/office/drawing/2014/main" id="{DD5C20D5-182F-CF4B-9E3A-413C675DB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6F2E0-77F8-B54E-98F8-E8200496DA00}"/>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189074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3FF67-CB10-5344-9B41-6AD308D66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D9B7D-5C60-0343-95BE-815F2649D8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96004-142D-634D-B6E6-AE6A19A294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90899-BED0-F346-B6C0-B0C7C4120C7E}" type="datetimeFigureOut">
              <a:rPr lang="en-US" smtClean="0"/>
              <a:t>10/30/19</a:t>
            </a:fld>
            <a:endParaRPr lang="en-US"/>
          </a:p>
        </p:txBody>
      </p:sp>
      <p:sp>
        <p:nvSpPr>
          <p:cNvPr id="5" name="Footer Placeholder 4">
            <a:extLst>
              <a:ext uri="{FF2B5EF4-FFF2-40B4-BE49-F238E27FC236}">
                <a16:creationId xmlns:a16="http://schemas.microsoft.com/office/drawing/2014/main" id="{D522B60E-EBCC-F245-88BA-9C6E11633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205617-841A-B943-B860-B3DCEB1343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7A632-5289-E04A-BD54-9631DAB72E00}" type="slidenum">
              <a:rPr lang="en-US" smtClean="0"/>
              <a:t>‹#›</a:t>
            </a:fld>
            <a:endParaRPr lang="en-US"/>
          </a:p>
        </p:txBody>
      </p:sp>
    </p:spTree>
    <p:extLst>
      <p:ext uri="{BB962C8B-B14F-4D97-AF65-F5344CB8AC3E}">
        <p14:creationId xmlns:p14="http://schemas.microsoft.com/office/powerpoint/2010/main" val="816918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vi.fnwi.uva.nl/isis/publications/bibtexbrowser.php?author=J.+R.+R.+Uijlings&amp;bib=all.bib" TargetMode="External"/><Relationship Id="rId2" Type="http://schemas.openxmlformats.org/officeDocument/2006/relationships/image" Target="../media/image26.tiff"/><Relationship Id="rId1" Type="http://schemas.openxmlformats.org/officeDocument/2006/relationships/slideLayout" Target="../slideLayouts/slideLayout2.xml"/><Relationship Id="rId6" Type="http://schemas.openxmlformats.org/officeDocument/2006/relationships/hyperlink" Target="https://ivi.fnwi.uva.nl/isis/publications/bibtexbrowser.php?author=A.+W.+M.+Smeulders&amp;bib=all.bib" TargetMode="External"/><Relationship Id="rId5" Type="http://schemas.openxmlformats.org/officeDocument/2006/relationships/hyperlink" Target="https://ivi.fnwi.uva.nl/isis/publications/bibtexbrowser.php?author=T.+Gevers&amp;bib=all.bib" TargetMode="External"/><Relationship Id="rId4" Type="http://schemas.openxmlformats.org/officeDocument/2006/relationships/hyperlink" Target="https://ivi.fnwi.uva.nl/isis/publications/bibtexbrowser.php?author=K.+E.+A.+van+de+Sande&amp;bib=all.bib"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1.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A68A-9D1D-234F-A55A-3336C7E806C5}"/>
              </a:ext>
            </a:extLst>
          </p:cNvPr>
          <p:cNvSpPr>
            <a:spLocks noGrp="1"/>
          </p:cNvSpPr>
          <p:nvPr>
            <p:ph type="ctrTitle"/>
          </p:nvPr>
        </p:nvSpPr>
        <p:spPr/>
        <p:txBody>
          <a:bodyPr/>
          <a:lstStyle/>
          <a:p>
            <a:r>
              <a:rPr lang="en-US" dirty="0"/>
              <a:t>Object detection</a:t>
            </a:r>
          </a:p>
        </p:txBody>
      </p:sp>
      <p:sp>
        <p:nvSpPr>
          <p:cNvPr id="3" name="Subtitle 2">
            <a:extLst>
              <a:ext uri="{FF2B5EF4-FFF2-40B4-BE49-F238E27FC236}">
                <a16:creationId xmlns:a16="http://schemas.microsoft.com/office/drawing/2014/main" id="{2AF98713-134D-2F43-8FF6-5A380BD17AF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83225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3801-5169-5648-A97F-3D97915619E6}"/>
              </a:ext>
            </a:extLst>
          </p:cNvPr>
          <p:cNvSpPr>
            <a:spLocks noGrp="1"/>
          </p:cNvSpPr>
          <p:nvPr>
            <p:ph type="title"/>
          </p:nvPr>
        </p:nvSpPr>
        <p:spPr/>
        <p:txBody>
          <a:bodyPr/>
          <a:lstStyle/>
          <a:p>
            <a:r>
              <a:rPr lang="en-US" dirty="0"/>
              <a:t>Feature pyramid networks</a:t>
            </a:r>
          </a:p>
        </p:txBody>
      </p:sp>
      <p:pic>
        <p:nvPicPr>
          <p:cNvPr id="5" name="Picture 4">
            <a:extLst>
              <a:ext uri="{FF2B5EF4-FFF2-40B4-BE49-F238E27FC236}">
                <a16:creationId xmlns:a16="http://schemas.microsoft.com/office/drawing/2014/main" id="{661465B7-536A-8941-8C22-6A38F3B12495}"/>
              </a:ext>
            </a:extLst>
          </p:cNvPr>
          <p:cNvPicPr>
            <a:picLocks noChangeAspect="1"/>
          </p:cNvPicPr>
          <p:nvPr/>
        </p:nvPicPr>
        <p:blipFill>
          <a:blip r:embed="rId2"/>
          <a:stretch>
            <a:fillRect/>
          </a:stretch>
        </p:blipFill>
        <p:spPr>
          <a:xfrm>
            <a:off x="175477" y="2205038"/>
            <a:ext cx="11841046" cy="1638300"/>
          </a:xfrm>
          <a:prstGeom prst="rect">
            <a:avLst/>
          </a:prstGeom>
        </p:spPr>
      </p:pic>
      <p:sp>
        <p:nvSpPr>
          <p:cNvPr id="6" name="Rectangle 5">
            <a:extLst>
              <a:ext uri="{FF2B5EF4-FFF2-40B4-BE49-F238E27FC236}">
                <a16:creationId xmlns:a16="http://schemas.microsoft.com/office/drawing/2014/main" id="{6BCA6143-BDDA-CE4F-ABEA-4BDD82B9B234}"/>
              </a:ext>
            </a:extLst>
          </p:cNvPr>
          <p:cNvSpPr/>
          <p:nvPr/>
        </p:nvSpPr>
        <p:spPr>
          <a:xfrm>
            <a:off x="0" y="6437913"/>
            <a:ext cx="12192000" cy="369332"/>
          </a:xfrm>
          <a:prstGeom prst="rect">
            <a:avLst/>
          </a:prstGeom>
        </p:spPr>
        <p:txBody>
          <a:bodyPr wrap="square">
            <a:spAutoFit/>
          </a:bodyPr>
          <a:lstStyle/>
          <a:p>
            <a:r>
              <a:rPr lang="en-US" dirty="0">
                <a:solidFill>
                  <a:srgbClr val="222222"/>
                </a:solidFill>
                <a:latin typeface="Arial" panose="020B0604020202020204" pitchFamily="34" charset="0"/>
              </a:rPr>
              <a:t>Lin, </a:t>
            </a:r>
            <a:r>
              <a:rPr lang="en-US" dirty="0" err="1">
                <a:solidFill>
                  <a:srgbClr val="222222"/>
                </a:solidFill>
                <a:latin typeface="Arial" panose="020B0604020202020204" pitchFamily="34" charset="0"/>
              </a:rPr>
              <a:t>Tsung</a:t>
            </a:r>
            <a:r>
              <a:rPr lang="en-US" dirty="0">
                <a:solidFill>
                  <a:srgbClr val="222222"/>
                </a:solidFill>
                <a:latin typeface="Arial" panose="020B0604020202020204" pitchFamily="34" charset="0"/>
              </a:rPr>
              <a:t>-Yi, et al. "Feature Pyramid Networks for Object Detection." </a:t>
            </a:r>
            <a:r>
              <a:rPr lang="en-US" i="1" dirty="0">
                <a:solidFill>
                  <a:srgbClr val="222222"/>
                </a:solidFill>
                <a:latin typeface="Arial" panose="020B0604020202020204" pitchFamily="34" charset="0"/>
              </a:rPr>
              <a:t>CVPR</a:t>
            </a:r>
            <a:r>
              <a:rPr lang="en-US" dirty="0">
                <a:solidFill>
                  <a:srgbClr val="222222"/>
                </a:solidFill>
                <a:latin typeface="Arial" panose="020B0604020202020204" pitchFamily="34" charset="0"/>
              </a:rPr>
              <a:t>. Vol. 1. No. 2. 2017.</a:t>
            </a:r>
            <a:endParaRPr lang="en-US" dirty="0"/>
          </a:p>
        </p:txBody>
      </p:sp>
    </p:spTree>
    <p:extLst>
      <p:ext uri="{BB962C8B-B14F-4D97-AF65-F5344CB8AC3E}">
        <p14:creationId xmlns:p14="http://schemas.microsoft.com/office/powerpoint/2010/main" val="584283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85EA3-71A7-C944-BE4C-961056FD58CB}"/>
              </a:ext>
            </a:extLst>
          </p:cNvPr>
          <p:cNvSpPr>
            <a:spLocks noGrp="1"/>
          </p:cNvSpPr>
          <p:nvPr>
            <p:ph type="title"/>
          </p:nvPr>
        </p:nvSpPr>
        <p:spPr/>
        <p:txBody>
          <a:bodyPr/>
          <a:lstStyle/>
          <a:p>
            <a:r>
              <a:rPr lang="en-US" dirty="0"/>
              <a:t>Deformable convolution</a:t>
            </a:r>
          </a:p>
        </p:txBody>
      </p:sp>
      <p:sp>
        <p:nvSpPr>
          <p:cNvPr id="3" name="Content Placeholder 2">
            <a:extLst>
              <a:ext uri="{FF2B5EF4-FFF2-40B4-BE49-F238E27FC236}">
                <a16:creationId xmlns:a16="http://schemas.microsoft.com/office/drawing/2014/main" id="{C3969AD7-12CB-D142-84D2-B8DDA51FED4B}"/>
              </a:ext>
            </a:extLst>
          </p:cNvPr>
          <p:cNvSpPr>
            <a:spLocks noGrp="1"/>
          </p:cNvSpPr>
          <p:nvPr>
            <p:ph idx="1"/>
          </p:nvPr>
        </p:nvSpPr>
        <p:spPr>
          <a:xfrm>
            <a:off x="838200" y="1825625"/>
            <a:ext cx="4101790" cy="4351338"/>
          </a:xfrm>
        </p:spPr>
        <p:txBody>
          <a:bodyPr/>
          <a:lstStyle/>
          <a:p>
            <a:r>
              <a:rPr lang="en-US" dirty="0"/>
              <a:t>Convolution uses the same kernel size always</a:t>
            </a:r>
          </a:p>
          <a:p>
            <a:r>
              <a:rPr lang="en-US" dirty="0"/>
              <a:t>Want to capture more or less object region depending on scale</a:t>
            </a:r>
          </a:p>
          <a:p>
            <a:pPr lvl="1"/>
            <a:r>
              <a:rPr lang="en-US" dirty="0"/>
              <a:t>Or more generally properties of pixel</a:t>
            </a:r>
          </a:p>
          <a:p>
            <a:r>
              <a:rPr lang="en-US" dirty="0"/>
              <a:t>Idea: </a:t>
            </a:r>
            <a:r>
              <a:rPr lang="en-US" i="1" dirty="0"/>
              <a:t>learn what pixels to combine using convolution</a:t>
            </a:r>
            <a:endParaRPr lang="en-US" dirty="0"/>
          </a:p>
        </p:txBody>
      </p:sp>
      <p:pic>
        <p:nvPicPr>
          <p:cNvPr id="5" name="Picture 4">
            <a:extLst>
              <a:ext uri="{FF2B5EF4-FFF2-40B4-BE49-F238E27FC236}">
                <a16:creationId xmlns:a16="http://schemas.microsoft.com/office/drawing/2014/main" id="{EAA80235-4C84-F84B-8D11-BFBAA485B8C1}"/>
              </a:ext>
            </a:extLst>
          </p:cNvPr>
          <p:cNvPicPr>
            <a:picLocks noChangeAspect="1"/>
          </p:cNvPicPr>
          <p:nvPr/>
        </p:nvPicPr>
        <p:blipFill>
          <a:blip r:embed="rId2"/>
          <a:stretch>
            <a:fillRect/>
          </a:stretch>
        </p:blipFill>
        <p:spPr>
          <a:xfrm>
            <a:off x="4773651" y="681037"/>
            <a:ext cx="7239000" cy="5486400"/>
          </a:xfrm>
          <a:prstGeom prst="rect">
            <a:avLst/>
          </a:prstGeom>
        </p:spPr>
      </p:pic>
    </p:spTree>
    <p:extLst>
      <p:ext uri="{BB962C8B-B14F-4D97-AF65-F5344CB8AC3E}">
        <p14:creationId xmlns:p14="http://schemas.microsoft.com/office/powerpoint/2010/main" val="45329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Instance segmentation</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9209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Till now</a:t>
            </a:r>
          </a:p>
        </p:txBody>
      </p:sp>
      <p:pic>
        <p:nvPicPr>
          <p:cNvPr id="4" name="Picture 3" descr="vis_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5145" y="2893505"/>
            <a:ext cx="2766527" cy="2074894"/>
          </a:xfrm>
          <a:prstGeom prst="rect">
            <a:avLst/>
          </a:prstGeom>
        </p:spPr>
      </p:pic>
      <p:grpSp>
        <p:nvGrpSpPr>
          <p:cNvPr id="5" name="Group 4"/>
          <p:cNvGrpSpPr/>
          <p:nvPr/>
        </p:nvGrpSpPr>
        <p:grpSpPr>
          <a:xfrm>
            <a:off x="6505581" y="1203673"/>
            <a:ext cx="2952739" cy="2407023"/>
            <a:chOff x="1354667" y="1408581"/>
            <a:chExt cx="6333066" cy="4749799"/>
          </a:xfrm>
        </p:grpSpPr>
        <p:pic>
          <p:nvPicPr>
            <p:cNvPr id="6" name="Picture 5" descr="vis_0.png"/>
            <p:cNvPicPr>
              <a:picLocks noChangeAspect="1"/>
            </p:cNvPicPr>
            <p:nvPr/>
          </p:nvPicPr>
          <p:blipFill>
            <a:blip r:embed="rId3">
              <a:grayscl/>
              <a:alphaModFix amt="60000"/>
              <a:extLst>
                <a:ext uri="{28A0092B-C50C-407E-A947-70E740481C1C}">
                  <a14:useLocalDpi xmlns:a14="http://schemas.microsoft.com/office/drawing/2010/main"/>
                </a:ext>
              </a:extLst>
            </a:blip>
            <a:stretch>
              <a:fillRect/>
            </a:stretch>
          </p:blipFill>
          <p:spPr>
            <a:xfrm>
              <a:off x="1354667" y="1408581"/>
              <a:ext cx="6333066" cy="4749799"/>
            </a:xfrm>
            <a:prstGeom prst="rect">
              <a:avLst/>
            </a:prstGeom>
          </p:spPr>
        </p:pic>
        <p:sp>
          <p:nvSpPr>
            <p:cNvPr id="7" name="Rectangle 6"/>
            <p:cNvSpPr/>
            <p:nvPr/>
          </p:nvSpPr>
          <p:spPr>
            <a:xfrm>
              <a:off x="3183467" y="2269067"/>
              <a:ext cx="1016000" cy="3217333"/>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45199" y="2607734"/>
              <a:ext cx="829733" cy="2099733"/>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913467" y="3488267"/>
              <a:ext cx="4250266" cy="2624657"/>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723467" y="3081867"/>
              <a:ext cx="1930400" cy="2743200"/>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891816" y="1850794"/>
              <a:ext cx="1623362" cy="3538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person 1</a:t>
              </a:r>
            </a:p>
          </p:txBody>
        </p:sp>
        <p:sp>
          <p:nvSpPr>
            <p:cNvPr id="12" name="Rectangle 11"/>
            <p:cNvSpPr/>
            <p:nvPr/>
          </p:nvSpPr>
          <p:spPr>
            <a:xfrm>
              <a:off x="5784201" y="2269062"/>
              <a:ext cx="1599619" cy="3601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person 2</a:t>
              </a:r>
            </a:p>
          </p:txBody>
        </p:sp>
        <p:sp>
          <p:nvSpPr>
            <p:cNvPr id="13" name="Rectangle 12"/>
            <p:cNvSpPr/>
            <p:nvPr/>
          </p:nvSpPr>
          <p:spPr>
            <a:xfrm>
              <a:off x="1913463" y="3186437"/>
              <a:ext cx="1390376" cy="29188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horse 1</a:t>
              </a:r>
            </a:p>
          </p:txBody>
        </p:sp>
        <p:sp>
          <p:nvSpPr>
            <p:cNvPr id="14" name="Rectangle 13"/>
            <p:cNvSpPr/>
            <p:nvPr/>
          </p:nvSpPr>
          <p:spPr>
            <a:xfrm>
              <a:off x="6159137" y="5503334"/>
              <a:ext cx="1528596" cy="2835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horse 2</a:t>
              </a:r>
            </a:p>
          </p:txBody>
        </p:sp>
      </p:grpSp>
      <p:sp>
        <p:nvSpPr>
          <p:cNvPr id="15" name="TextBox 14"/>
          <p:cNvSpPr txBox="1"/>
          <p:nvPr/>
        </p:nvSpPr>
        <p:spPr>
          <a:xfrm>
            <a:off x="5756850" y="3627687"/>
            <a:ext cx="4444584" cy="369332"/>
          </a:xfrm>
          <a:prstGeom prst="rect">
            <a:avLst/>
          </a:prstGeom>
          <a:noFill/>
        </p:spPr>
        <p:txBody>
          <a:bodyPr wrap="square" rtlCol="0">
            <a:spAutoFit/>
          </a:bodyPr>
          <a:lstStyle/>
          <a:p>
            <a:pPr algn="ctr"/>
            <a:r>
              <a:rPr lang="en-US" dirty="0"/>
              <a:t>Object Detection</a:t>
            </a:r>
          </a:p>
        </p:txBody>
      </p:sp>
      <p:sp>
        <p:nvSpPr>
          <p:cNvPr id="3" name="TextBox 2"/>
          <p:cNvSpPr txBox="1"/>
          <p:nvPr/>
        </p:nvSpPr>
        <p:spPr>
          <a:xfrm>
            <a:off x="1550739" y="2520690"/>
            <a:ext cx="2766527" cy="369332"/>
          </a:xfrm>
          <a:prstGeom prst="rect">
            <a:avLst/>
          </a:prstGeom>
          <a:noFill/>
        </p:spPr>
        <p:txBody>
          <a:bodyPr wrap="square" rtlCol="0">
            <a:spAutoFit/>
          </a:bodyPr>
          <a:lstStyle/>
          <a:p>
            <a:r>
              <a:rPr lang="en-US" dirty="0"/>
              <a:t>horse</a:t>
            </a:r>
            <a:r>
              <a:rPr lang="en-US"/>
              <a:t>, person</a:t>
            </a:r>
          </a:p>
        </p:txBody>
      </p:sp>
      <p:sp>
        <p:nvSpPr>
          <p:cNvPr id="23" name="TextBox 22"/>
          <p:cNvSpPr txBox="1"/>
          <p:nvPr/>
        </p:nvSpPr>
        <p:spPr>
          <a:xfrm>
            <a:off x="1635145" y="4965553"/>
            <a:ext cx="2766527" cy="369332"/>
          </a:xfrm>
          <a:prstGeom prst="rect">
            <a:avLst/>
          </a:prstGeom>
          <a:noFill/>
        </p:spPr>
        <p:txBody>
          <a:bodyPr wrap="square" rtlCol="0">
            <a:spAutoFit/>
          </a:bodyPr>
          <a:lstStyle/>
          <a:p>
            <a:r>
              <a:rPr lang="en-US" dirty="0"/>
              <a:t>Image Classification</a:t>
            </a:r>
          </a:p>
        </p:txBody>
      </p:sp>
      <p:grpSp>
        <p:nvGrpSpPr>
          <p:cNvPr id="24" name="Group 23"/>
          <p:cNvGrpSpPr/>
          <p:nvPr/>
        </p:nvGrpSpPr>
        <p:grpSpPr>
          <a:xfrm>
            <a:off x="6425167" y="4177587"/>
            <a:ext cx="3825937" cy="2232211"/>
            <a:chOff x="1337734" y="1066808"/>
            <a:chExt cx="7868910" cy="4588933"/>
          </a:xfrm>
        </p:grpSpPr>
        <p:pic>
          <p:nvPicPr>
            <p:cNvPr id="25" name="Picture 24" descr="2008_003461_c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7734" y="1066808"/>
              <a:ext cx="6118577" cy="4588933"/>
            </a:xfrm>
            <a:prstGeom prst="rect">
              <a:avLst/>
            </a:prstGeom>
          </p:spPr>
        </p:pic>
        <p:sp>
          <p:nvSpPr>
            <p:cNvPr id="26" name="Rectangle 25"/>
            <p:cNvSpPr/>
            <p:nvPr/>
          </p:nvSpPr>
          <p:spPr>
            <a:xfrm>
              <a:off x="7586133" y="1371600"/>
              <a:ext cx="321734" cy="355600"/>
            </a:xfrm>
            <a:prstGeom prst="rect">
              <a:avLst/>
            </a:prstGeom>
            <a:solidFill>
              <a:srgbClr val="90286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586133" y="1879600"/>
              <a:ext cx="321734" cy="355600"/>
            </a:xfrm>
            <a:prstGeom prst="rect">
              <a:avLst/>
            </a:prstGeom>
            <a:solidFill>
              <a:srgbClr val="DEB0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880209" y="1205733"/>
              <a:ext cx="1326435" cy="632722"/>
            </a:xfrm>
            <a:prstGeom prst="rect">
              <a:avLst/>
            </a:prstGeom>
            <a:noFill/>
          </p:spPr>
          <p:txBody>
            <a:bodyPr wrap="square" rtlCol="0">
              <a:spAutoFit/>
            </a:bodyPr>
            <a:lstStyle/>
            <a:p>
              <a:r>
                <a:rPr lang="en-US" sz="1400" dirty="0"/>
                <a:t>horse</a:t>
              </a:r>
            </a:p>
          </p:txBody>
        </p:sp>
      </p:grpSp>
      <p:sp>
        <p:nvSpPr>
          <p:cNvPr id="29" name="TextBox 28"/>
          <p:cNvSpPr txBox="1"/>
          <p:nvPr/>
        </p:nvSpPr>
        <p:spPr>
          <a:xfrm>
            <a:off x="9565177" y="4519875"/>
            <a:ext cx="734572" cy="307777"/>
          </a:xfrm>
          <a:prstGeom prst="rect">
            <a:avLst/>
          </a:prstGeom>
          <a:noFill/>
        </p:spPr>
        <p:txBody>
          <a:bodyPr wrap="square" rtlCol="0">
            <a:spAutoFit/>
          </a:bodyPr>
          <a:lstStyle/>
          <a:p>
            <a:r>
              <a:rPr lang="en-US" sz="1400" dirty="0"/>
              <a:t>person</a:t>
            </a:r>
          </a:p>
        </p:txBody>
      </p:sp>
      <p:sp>
        <p:nvSpPr>
          <p:cNvPr id="30" name="TextBox 29"/>
          <p:cNvSpPr txBox="1"/>
          <p:nvPr/>
        </p:nvSpPr>
        <p:spPr>
          <a:xfrm>
            <a:off x="5750225" y="6423898"/>
            <a:ext cx="4444584" cy="369332"/>
          </a:xfrm>
          <a:prstGeom prst="rect">
            <a:avLst/>
          </a:prstGeom>
          <a:noFill/>
        </p:spPr>
        <p:txBody>
          <a:bodyPr wrap="square" rtlCol="0">
            <a:spAutoFit/>
          </a:bodyPr>
          <a:lstStyle/>
          <a:p>
            <a:pPr algn="ctr"/>
            <a:r>
              <a:rPr lang="en-US" dirty="0"/>
              <a:t>Semantic Segmentation</a:t>
            </a:r>
          </a:p>
        </p:txBody>
      </p:sp>
    </p:spTree>
    <p:extLst>
      <p:ext uri="{BB962C8B-B14F-4D97-AF65-F5344CB8AC3E}">
        <p14:creationId xmlns:p14="http://schemas.microsoft.com/office/powerpoint/2010/main" val="216359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Fine-grained Localization</a:t>
            </a:r>
          </a:p>
        </p:txBody>
      </p:sp>
      <p:grpSp>
        <p:nvGrpSpPr>
          <p:cNvPr id="4" name="Group 3"/>
          <p:cNvGrpSpPr>
            <a:grpSpLocks noChangeAspect="1"/>
          </p:cNvGrpSpPr>
          <p:nvPr/>
        </p:nvGrpSpPr>
        <p:grpSpPr>
          <a:xfrm>
            <a:off x="2523055" y="1295605"/>
            <a:ext cx="7147561" cy="5025389"/>
            <a:chOff x="643461" y="850908"/>
            <a:chExt cx="7941735" cy="5583766"/>
          </a:xfrm>
        </p:grpSpPr>
        <p:pic>
          <p:nvPicPr>
            <p:cNvPr id="5" name="Picture 4" descr="2008_003461_inst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461" y="850908"/>
              <a:ext cx="3420534" cy="2565401"/>
            </a:xfrm>
            <a:prstGeom prst="rect">
              <a:avLst/>
            </a:prstGeom>
          </p:spPr>
        </p:pic>
        <p:pic>
          <p:nvPicPr>
            <p:cNvPr id="6" name="Picture 5" descr="2008_003461_inst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64661" y="850908"/>
              <a:ext cx="3420535" cy="2565401"/>
            </a:xfrm>
            <a:prstGeom prst="rect">
              <a:avLst/>
            </a:prstGeom>
          </p:spPr>
        </p:pic>
        <p:pic>
          <p:nvPicPr>
            <p:cNvPr id="7" name="Picture 6" descr="2008_003461_inst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461" y="3869273"/>
              <a:ext cx="3420534" cy="2565401"/>
            </a:xfrm>
            <a:prstGeom prst="rect">
              <a:avLst/>
            </a:prstGeom>
          </p:spPr>
        </p:pic>
        <p:pic>
          <p:nvPicPr>
            <p:cNvPr id="8" name="Picture 7" descr="2008_003461_inst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64661" y="3869273"/>
              <a:ext cx="3420535" cy="2565401"/>
            </a:xfrm>
            <a:prstGeom prst="rect">
              <a:avLst/>
            </a:prstGeom>
          </p:spPr>
        </p:pic>
        <p:sp>
          <p:nvSpPr>
            <p:cNvPr id="9" name="Rectangle 8"/>
            <p:cNvSpPr/>
            <p:nvPr/>
          </p:nvSpPr>
          <p:spPr>
            <a:xfrm>
              <a:off x="643461" y="850908"/>
              <a:ext cx="1016000"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horse 1</a:t>
              </a:r>
            </a:p>
          </p:txBody>
        </p:sp>
        <p:sp>
          <p:nvSpPr>
            <p:cNvPr id="10" name="Rectangle 9"/>
            <p:cNvSpPr/>
            <p:nvPr/>
          </p:nvSpPr>
          <p:spPr>
            <a:xfrm>
              <a:off x="5164661" y="850908"/>
              <a:ext cx="1016000"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horse 2</a:t>
              </a:r>
            </a:p>
          </p:txBody>
        </p:sp>
        <p:sp>
          <p:nvSpPr>
            <p:cNvPr id="11" name="Rectangle 10"/>
            <p:cNvSpPr/>
            <p:nvPr/>
          </p:nvSpPr>
          <p:spPr>
            <a:xfrm>
              <a:off x="643461" y="3869273"/>
              <a:ext cx="1185340"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person 1</a:t>
              </a:r>
            </a:p>
          </p:txBody>
        </p:sp>
        <p:sp>
          <p:nvSpPr>
            <p:cNvPr id="12" name="Rectangle 11"/>
            <p:cNvSpPr/>
            <p:nvPr/>
          </p:nvSpPr>
          <p:spPr>
            <a:xfrm>
              <a:off x="5164661" y="3877746"/>
              <a:ext cx="1179696"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person 2</a:t>
              </a:r>
            </a:p>
          </p:txBody>
        </p:sp>
      </p:grpSp>
      <p:sp>
        <p:nvSpPr>
          <p:cNvPr id="13" name="TextBox 12"/>
          <p:cNvSpPr txBox="1"/>
          <p:nvPr/>
        </p:nvSpPr>
        <p:spPr>
          <a:xfrm>
            <a:off x="3873708" y="6320993"/>
            <a:ext cx="4444584" cy="369332"/>
          </a:xfrm>
          <a:prstGeom prst="rect">
            <a:avLst/>
          </a:prstGeom>
          <a:noFill/>
        </p:spPr>
        <p:txBody>
          <a:bodyPr wrap="square" rtlCol="0">
            <a:spAutoFit/>
          </a:bodyPr>
          <a:lstStyle/>
          <a:p>
            <a:pPr algn="ctr"/>
            <a:r>
              <a:rPr lang="en-US" dirty="0"/>
              <a:t>Instance Segmentation</a:t>
            </a:r>
          </a:p>
        </p:txBody>
      </p:sp>
    </p:spTree>
    <p:extLst>
      <p:ext uri="{BB962C8B-B14F-4D97-AF65-F5344CB8AC3E}">
        <p14:creationId xmlns:p14="http://schemas.microsoft.com/office/powerpoint/2010/main" val="328879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Protocol</a:t>
            </a:r>
          </a:p>
        </p:txBody>
      </p:sp>
      <p:sp>
        <p:nvSpPr>
          <p:cNvPr id="3" name="Content Placeholder 2"/>
          <p:cNvSpPr>
            <a:spLocks noGrp="1"/>
          </p:cNvSpPr>
          <p:nvPr>
            <p:ph idx="1"/>
          </p:nvPr>
        </p:nvSpPr>
        <p:spPr>
          <a:xfrm>
            <a:off x="1699101" y="1872320"/>
            <a:ext cx="5068048" cy="4849156"/>
          </a:xfrm>
        </p:spPr>
        <p:txBody>
          <a:bodyPr>
            <a:normAutofit/>
          </a:bodyPr>
          <a:lstStyle/>
          <a:p>
            <a:r>
              <a:rPr lang="en-US" dirty="0"/>
              <a:t>Sort predicted instances by confidence</a:t>
            </a:r>
          </a:p>
          <a:p>
            <a:r>
              <a:rPr lang="en-US" dirty="0"/>
              <a:t>Match </a:t>
            </a:r>
            <a:r>
              <a:rPr lang="en-US" dirty="0">
                <a:solidFill>
                  <a:srgbClr val="FF0000"/>
                </a:solidFill>
              </a:rPr>
              <a:t>prediction</a:t>
            </a:r>
            <a:r>
              <a:rPr lang="en-US" dirty="0"/>
              <a:t> to closest </a:t>
            </a:r>
            <a:r>
              <a:rPr lang="en-US" dirty="0">
                <a:solidFill>
                  <a:schemeClr val="accent5">
                    <a:lumMod val="75000"/>
                  </a:schemeClr>
                </a:solidFill>
              </a:rPr>
              <a:t>annotation</a:t>
            </a:r>
            <a:r>
              <a:rPr lang="en-US" dirty="0"/>
              <a:t> based on </a:t>
            </a:r>
            <a:r>
              <a:rPr lang="en-US" i="1" dirty="0"/>
              <a:t>segment overlap</a:t>
            </a:r>
          </a:p>
          <a:p>
            <a:pPr lvl="1"/>
            <a:r>
              <a:rPr lang="en-US" dirty="0"/>
              <a:t>If segment overlap &gt; threshold, correct</a:t>
            </a:r>
          </a:p>
        </p:txBody>
      </p:sp>
      <p:grpSp>
        <p:nvGrpSpPr>
          <p:cNvPr id="8" name="Group 7"/>
          <p:cNvGrpSpPr/>
          <p:nvPr/>
        </p:nvGrpSpPr>
        <p:grpSpPr>
          <a:xfrm>
            <a:off x="6739467" y="4371430"/>
            <a:ext cx="3420514" cy="1642744"/>
            <a:chOff x="5215467" y="4371430"/>
            <a:chExt cx="3420514" cy="1642744"/>
          </a:xfrm>
        </p:grpSpPr>
        <p:grpSp>
          <p:nvGrpSpPr>
            <p:cNvPr id="9" name="Group 8"/>
            <p:cNvGrpSpPr/>
            <p:nvPr/>
          </p:nvGrpSpPr>
          <p:grpSpPr>
            <a:xfrm>
              <a:off x="6603981" y="4371430"/>
              <a:ext cx="2032000" cy="1642744"/>
              <a:chOff x="5638800" y="3778775"/>
              <a:chExt cx="2032000" cy="1642744"/>
            </a:xfrm>
          </p:grpSpPr>
          <p:pic>
            <p:nvPicPr>
              <p:cNvPr id="11" name="Picture 10" descr="2229.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6133" y="3778775"/>
                <a:ext cx="606946" cy="606946"/>
              </a:xfrm>
              <a:prstGeom prst="rect">
                <a:avLst/>
              </a:prstGeom>
            </p:spPr>
          </p:pic>
          <p:sp>
            <p:nvSpPr>
              <p:cNvPr id="12" name="Rectangle 11"/>
              <p:cNvSpPr/>
              <p:nvPr/>
            </p:nvSpPr>
            <p:spPr>
              <a:xfrm>
                <a:off x="5892800" y="4013200"/>
                <a:ext cx="423333" cy="423333"/>
              </a:xfrm>
              <a:prstGeom prst="rect">
                <a:avLst/>
              </a:prstGeom>
              <a:solidFill>
                <a:srgbClr val="FF0000">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942666" y="4013200"/>
                <a:ext cx="423333" cy="423333"/>
              </a:xfrm>
              <a:prstGeom prst="rect">
                <a:avLst/>
              </a:prstGeom>
              <a:solidFill>
                <a:srgbClr val="3366FF">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26669" y="4910652"/>
                <a:ext cx="423333" cy="423333"/>
              </a:xfrm>
              <a:prstGeom prst="rect">
                <a:avLst/>
              </a:prstGeom>
              <a:solidFill>
                <a:srgbClr val="FF0000">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42669" y="4910652"/>
                <a:ext cx="423333" cy="423333"/>
              </a:xfrm>
              <a:prstGeom prst="rect">
                <a:avLst/>
              </a:prstGeom>
              <a:solidFill>
                <a:srgbClr val="3366FF">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5638800" y="4639733"/>
                <a:ext cx="2032000"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316134" y="4775188"/>
                <a:ext cx="626536" cy="646331"/>
              </a:xfrm>
              <a:prstGeom prst="rect">
                <a:avLst/>
              </a:prstGeom>
              <a:noFill/>
            </p:spPr>
            <p:txBody>
              <a:bodyPr wrap="square" rtlCol="0">
                <a:spAutoFit/>
              </a:bodyPr>
              <a:lstStyle/>
              <a:p>
                <a:pPr algn="ctr"/>
                <a:r>
                  <a:rPr lang="en-US" sz="3600" dirty="0"/>
                  <a:t>U</a:t>
                </a:r>
              </a:p>
            </p:txBody>
          </p:sp>
        </p:grpSp>
        <p:sp>
          <p:nvSpPr>
            <p:cNvPr id="10" name="TextBox 9"/>
            <p:cNvSpPr txBox="1"/>
            <p:nvPr/>
          </p:nvSpPr>
          <p:spPr>
            <a:xfrm>
              <a:off x="5215467" y="4978376"/>
              <a:ext cx="1721249" cy="830997"/>
            </a:xfrm>
            <a:prstGeom prst="rect">
              <a:avLst/>
            </a:prstGeom>
            <a:noFill/>
          </p:spPr>
          <p:txBody>
            <a:bodyPr wrap="square" rtlCol="0">
              <a:spAutoFit/>
            </a:bodyPr>
            <a:lstStyle/>
            <a:p>
              <a:r>
                <a:rPr lang="en-US" sz="2400" dirty="0"/>
                <a:t>segment = overlap</a:t>
              </a:r>
            </a:p>
          </p:txBody>
        </p:sp>
      </p:grpSp>
      <p:grpSp>
        <p:nvGrpSpPr>
          <p:cNvPr id="5" name="Group 4"/>
          <p:cNvGrpSpPr/>
          <p:nvPr/>
        </p:nvGrpSpPr>
        <p:grpSpPr>
          <a:xfrm>
            <a:off x="7251062" y="1881265"/>
            <a:ext cx="2555004" cy="1776335"/>
            <a:chOff x="4505364" y="5329003"/>
            <a:chExt cx="1785639" cy="1199214"/>
          </a:xfrm>
        </p:grpSpPr>
        <p:pic>
          <p:nvPicPr>
            <p:cNvPr id="19" name="Picture 18" descr="2010_001412.jpg"/>
            <p:cNvPicPr>
              <a:picLocks noChangeAspect="1"/>
            </p:cNvPicPr>
            <p:nvPr/>
          </p:nvPicPr>
          <p:blipFill>
            <a:blip r:embed="rId4" cstate="screen">
              <a:alphaModFix amt="53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505364" y="5338981"/>
              <a:ext cx="1785639" cy="1189236"/>
            </a:xfrm>
            <a:prstGeom prst="rect">
              <a:avLst/>
            </a:prstGeom>
          </p:spPr>
        </p:pic>
        <p:sp>
          <p:nvSpPr>
            <p:cNvPr id="20" name="Freeform 19"/>
            <p:cNvSpPr/>
            <p:nvPr/>
          </p:nvSpPr>
          <p:spPr>
            <a:xfrm>
              <a:off x="5336498" y="5329003"/>
              <a:ext cx="697043" cy="404735"/>
            </a:xfrm>
            <a:custGeom>
              <a:avLst/>
              <a:gdLst>
                <a:gd name="connsiteX0" fmla="*/ 0 w 697043"/>
                <a:gd name="connsiteY0" fmla="*/ 97436 h 404735"/>
                <a:gd name="connsiteX1" fmla="*/ 149902 w 697043"/>
                <a:gd name="connsiteY1" fmla="*/ 74951 h 404735"/>
                <a:gd name="connsiteX2" fmla="*/ 149902 w 697043"/>
                <a:gd name="connsiteY2" fmla="*/ 74951 h 404735"/>
                <a:gd name="connsiteX3" fmla="*/ 179882 w 697043"/>
                <a:gd name="connsiteY3" fmla="*/ 0 h 404735"/>
                <a:gd name="connsiteX4" fmla="*/ 209863 w 697043"/>
                <a:gd name="connsiteY4" fmla="*/ 104931 h 404735"/>
                <a:gd name="connsiteX5" fmla="*/ 292309 w 697043"/>
                <a:gd name="connsiteY5" fmla="*/ 202367 h 404735"/>
                <a:gd name="connsiteX6" fmla="*/ 689548 w 697043"/>
                <a:gd name="connsiteY6" fmla="*/ 202367 h 404735"/>
                <a:gd name="connsiteX7" fmla="*/ 697043 w 697043"/>
                <a:gd name="connsiteY7" fmla="*/ 307299 h 404735"/>
                <a:gd name="connsiteX8" fmla="*/ 592112 w 697043"/>
                <a:gd name="connsiteY8" fmla="*/ 299804 h 404735"/>
                <a:gd name="connsiteX9" fmla="*/ 97436 w 697043"/>
                <a:gd name="connsiteY9" fmla="*/ 404735 h 404735"/>
                <a:gd name="connsiteX10" fmla="*/ 67456 w 697043"/>
                <a:gd name="connsiteY10" fmla="*/ 179882 h 404735"/>
                <a:gd name="connsiteX11" fmla="*/ 0 w 697043"/>
                <a:gd name="connsiteY11" fmla="*/ 97436 h 40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043" h="404735">
                  <a:moveTo>
                    <a:pt x="0" y="97436"/>
                  </a:moveTo>
                  <a:lnTo>
                    <a:pt x="149902" y="74951"/>
                  </a:lnTo>
                  <a:lnTo>
                    <a:pt x="149902" y="74951"/>
                  </a:lnTo>
                  <a:lnTo>
                    <a:pt x="179882" y="0"/>
                  </a:lnTo>
                  <a:lnTo>
                    <a:pt x="209863" y="104931"/>
                  </a:lnTo>
                  <a:lnTo>
                    <a:pt x="292309" y="202367"/>
                  </a:lnTo>
                  <a:lnTo>
                    <a:pt x="689548" y="202367"/>
                  </a:lnTo>
                  <a:lnTo>
                    <a:pt x="697043" y="307299"/>
                  </a:lnTo>
                  <a:lnTo>
                    <a:pt x="592112" y="299804"/>
                  </a:lnTo>
                  <a:lnTo>
                    <a:pt x="97436" y="404735"/>
                  </a:lnTo>
                  <a:lnTo>
                    <a:pt x="67456" y="179882"/>
                  </a:lnTo>
                  <a:lnTo>
                    <a:pt x="0" y="97436"/>
                  </a:lnTo>
                  <a:close/>
                </a:path>
              </a:pathLst>
            </a:custGeom>
            <a:solidFill>
              <a:srgbClr val="FF0000">
                <a:alpha val="77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p:nvPr/>
        </p:nvSpPr>
        <p:spPr>
          <a:xfrm>
            <a:off x="8426970" y="1881266"/>
            <a:ext cx="1274164" cy="1191718"/>
          </a:xfrm>
          <a:custGeom>
            <a:avLst/>
            <a:gdLst>
              <a:gd name="connsiteX0" fmla="*/ 209863 w 1274164"/>
              <a:gd name="connsiteY0" fmla="*/ 112426 h 1191718"/>
              <a:gd name="connsiteX1" fmla="*/ 0 w 1274164"/>
              <a:gd name="connsiteY1" fmla="*/ 149901 h 1191718"/>
              <a:gd name="connsiteX2" fmla="*/ 0 w 1274164"/>
              <a:gd name="connsiteY2" fmla="*/ 149901 h 1191718"/>
              <a:gd name="connsiteX3" fmla="*/ 119922 w 1274164"/>
              <a:gd name="connsiteY3" fmla="*/ 232347 h 1191718"/>
              <a:gd name="connsiteX4" fmla="*/ 164892 w 1274164"/>
              <a:gd name="connsiteY4" fmla="*/ 554636 h 1191718"/>
              <a:gd name="connsiteX5" fmla="*/ 239843 w 1274164"/>
              <a:gd name="connsiteY5" fmla="*/ 719527 h 1191718"/>
              <a:gd name="connsiteX6" fmla="*/ 232348 w 1274164"/>
              <a:gd name="connsiteY6" fmla="*/ 936885 h 1191718"/>
              <a:gd name="connsiteX7" fmla="*/ 404735 w 1274164"/>
              <a:gd name="connsiteY7" fmla="*/ 1191718 h 1191718"/>
              <a:gd name="connsiteX8" fmla="*/ 352269 w 1274164"/>
              <a:gd name="connsiteY8" fmla="*/ 1019331 h 1191718"/>
              <a:gd name="connsiteX9" fmla="*/ 427220 w 1274164"/>
              <a:gd name="connsiteY9" fmla="*/ 1004341 h 1191718"/>
              <a:gd name="connsiteX10" fmla="*/ 322289 w 1274164"/>
              <a:gd name="connsiteY10" fmla="*/ 959370 h 1191718"/>
              <a:gd name="connsiteX11" fmla="*/ 292309 w 1274164"/>
              <a:gd name="connsiteY11" fmla="*/ 906904 h 1191718"/>
              <a:gd name="connsiteX12" fmla="*/ 337279 w 1274164"/>
              <a:gd name="connsiteY12" fmla="*/ 697042 h 1191718"/>
              <a:gd name="connsiteX13" fmla="*/ 457200 w 1274164"/>
              <a:gd name="connsiteY13" fmla="*/ 749508 h 1191718"/>
              <a:gd name="connsiteX14" fmla="*/ 614597 w 1274164"/>
              <a:gd name="connsiteY14" fmla="*/ 697042 h 1191718"/>
              <a:gd name="connsiteX15" fmla="*/ 757004 w 1274164"/>
              <a:gd name="connsiteY15" fmla="*/ 809468 h 1191718"/>
              <a:gd name="connsiteX16" fmla="*/ 757004 w 1274164"/>
              <a:gd name="connsiteY16" fmla="*/ 899409 h 1191718"/>
              <a:gd name="connsiteX17" fmla="*/ 614597 w 1274164"/>
              <a:gd name="connsiteY17" fmla="*/ 1109272 h 1191718"/>
              <a:gd name="connsiteX18" fmla="*/ 689548 w 1274164"/>
              <a:gd name="connsiteY18" fmla="*/ 1116767 h 1191718"/>
              <a:gd name="connsiteX19" fmla="*/ 794479 w 1274164"/>
              <a:gd name="connsiteY19" fmla="*/ 929390 h 1191718"/>
              <a:gd name="connsiteX20" fmla="*/ 809469 w 1274164"/>
              <a:gd name="connsiteY20" fmla="*/ 824459 h 1191718"/>
              <a:gd name="connsiteX21" fmla="*/ 861935 w 1274164"/>
              <a:gd name="connsiteY21" fmla="*/ 861934 h 1191718"/>
              <a:gd name="connsiteX22" fmla="*/ 786984 w 1274164"/>
              <a:gd name="connsiteY22" fmla="*/ 974360 h 1191718"/>
              <a:gd name="connsiteX23" fmla="*/ 959371 w 1274164"/>
              <a:gd name="connsiteY23" fmla="*/ 839449 h 1191718"/>
              <a:gd name="connsiteX24" fmla="*/ 824460 w 1274164"/>
              <a:gd name="connsiteY24" fmla="*/ 757003 h 1191718"/>
              <a:gd name="connsiteX25" fmla="*/ 951876 w 1274164"/>
              <a:gd name="connsiteY25" fmla="*/ 712032 h 1191718"/>
              <a:gd name="connsiteX26" fmla="*/ 966866 w 1274164"/>
              <a:gd name="connsiteY26" fmla="*/ 622091 h 1191718"/>
              <a:gd name="connsiteX27" fmla="*/ 1041817 w 1274164"/>
              <a:gd name="connsiteY27" fmla="*/ 584616 h 1191718"/>
              <a:gd name="connsiteX28" fmla="*/ 1214204 w 1274164"/>
              <a:gd name="connsiteY28" fmla="*/ 831954 h 1191718"/>
              <a:gd name="connsiteX29" fmla="*/ 1274164 w 1274164"/>
              <a:gd name="connsiteY29" fmla="*/ 719527 h 1191718"/>
              <a:gd name="connsiteX30" fmla="*/ 1139253 w 1274164"/>
              <a:gd name="connsiteY30" fmla="*/ 419724 h 1191718"/>
              <a:gd name="connsiteX31" fmla="*/ 936886 w 1274164"/>
              <a:gd name="connsiteY31" fmla="*/ 494675 h 1191718"/>
              <a:gd name="connsiteX32" fmla="*/ 824460 w 1274164"/>
              <a:gd name="connsiteY32" fmla="*/ 419724 h 1191718"/>
              <a:gd name="connsiteX33" fmla="*/ 502171 w 1274164"/>
              <a:gd name="connsiteY33" fmla="*/ 404734 h 1191718"/>
              <a:gd name="connsiteX34" fmla="*/ 299804 w 1274164"/>
              <a:gd name="connsiteY34" fmla="*/ 157396 h 1191718"/>
              <a:gd name="connsiteX35" fmla="*/ 262328 w 1274164"/>
              <a:gd name="connsiteY35" fmla="*/ 0 h 1191718"/>
              <a:gd name="connsiteX36" fmla="*/ 209863 w 1274164"/>
              <a:gd name="connsiteY36" fmla="*/ 112426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74164" h="1191718">
                <a:moveTo>
                  <a:pt x="209863" y="112426"/>
                </a:moveTo>
                <a:lnTo>
                  <a:pt x="0" y="149901"/>
                </a:lnTo>
                <a:lnTo>
                  <a:pt x="0" y="149901"/>
                </a:lnTo>
                <a:lnTo>
                  <a:pt x="119922" y="232347"/>
                </a:lnTo>
                <a:lnTo>
                  <a:pt x="164892" y="554636"/>
                </a:lnTo>
                <a:lnTo>
                  <a:pt x="239843" y="719527"/>
                </a:lnTo>
                <a:lnTo>
                  <a:pt x="232348" y="936885"/>
                </a:lnTo>
                <a:lnTo>
                  <a:pt x="404735" y="1191718"/>
                </a:lnTo>
                <a:lnTo>
                  <a:pt x="352269" y="1019331"/>
                </a:lnTo>
                <a:lnTo>
                  <a:pt x="427220" y="1004341"/>
                </a:lnTo>
                <a:lnTo>
                  <a:pt x="322289" y="959370"/>
                </a:lnTo>
                <a:lnTo>
                  <a:pt x="292309" y="906904"/>
                </a:lnTo>
                <a:lnTo>
                  <a:pt x="337279" y="697042"/>
                </a:lnTo>
                <a:lnTo>
                  <a:pt x="457200" y="749508"/>
                </a:lnTo>
                <a:lnTo>
                  <a:pt x="614597" y="697042"/>
                </a:lnTo>
                <a:lnTo>
                  <a:pt x="757004" y="809468"/>
                </a:lnTo>
                <a:lnTo>
                  <a:pt x="757004" y="899409"/>
                </a:lnTo>
                <a:lnTo>
                  <a:pt x="614597" y="1109272"/>
                </a:lnTo>
                <a:lnTo>
                  <a:pt x="689548" y="1116767"/>
                </a:lnTo>
                <a:lnTo>
                  <a:pt x="794479" y="929390"/>
                </a:lnTo>
                <a:lnTo>
                  <a:pt x="809469" y="824459"/>
                </a:lnTo>
                <a:lnTo>
                  <a:pt x="861935" y="861934"/>
                </a:lnTo>
                <a:lnTo>
                  <a:pt x="786984" y="974360"/>
                </a:lnTo>
                <a:lnTo>
                  <a:pt x="959371" y="839449"/>
                </a:lnTo>
                <a:lnTo>
                  <a:pt x="824460" y="757003"/>
                </a:lnTo>
                <a:lnTo>
                  <a:pt x="951876" y="712032"/>
                </a:lnTo>
                <a:lnTo>
                  <a:pt x="966866" y="622091"/>
                </a:lnTo>
                <a:lnTo>
                  <a:pt x="1041817" y="584616"/>
                </a:lnTo>
                <a:lnTo>
                  <a:pt x="1214204" y="831954"/>
                </a:lnTo>
                <a:lnTo>
                  <a:pt x="1274164" y="719527"/>
                </a:lnTo>
                <a:lnTo>
                  <a:pt x="1139253" y="419724"/>
                </a:lnTo>
                <a:lnTo>
                  <a:pt x="936886" y="494675"/>
                </a:lnTo>
                <a:lnTo>
                  <a:pt x="824460" y="419724"/>
                </a:lnTo>
                <a:lnTo>
                  <a:pt x="502171" y="404734"/>
                </a:lnTo>
                <a:lnTo>
                  <a:pt x="299804" y="157396"/>
                </a:lnTo>
                <a:lnTo>
                  <a:pt x="262328" y="0"/>
                </a:lnTo>
                <a:lnTo>
                  <a:pt x="209863" y="112426"/>
                </a:lnTo>
                <a:close/>
              </a:path>
            </a:pathLst>
          </a:cu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58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Protocol</a:t>
            </a:r>
          </a:p>
        </p:txBody>
      </p:sp>
      <p:sp>
        <p:nvSpPr>
          <p:cNvPr id="4" name="TextBox 3"/>
          <p:cNvSpPr txBox="1"/>
          <p:nvPr/>
        </p:nvSpPr>
        <p:spPr>
          <a:xfrm>
            <a:off x="2970547" y="1690689"/>
            <a:ext cx="8514413" cy="369332"/>
          </a:xfrm>
          <a:prstGeom prst="rect">
            <a:avLst/>
          </a:prstGeom>
          <a:noFill/>
        </p:spPr>
        <p:txBody>
          <a:bodyPr wrap="square" rtlCol="0">
            <a:spAutoFit/>
          </a:bodyPr>
          <a:lstStyle/>
          <a:p>
            <a:r>
              <a:rPr lang="en-US" dirty="0"/>
              <a:t>Labels    =       [                                                                        </a:t>
            </a:r>
            <a:r>
              <a:rPr lang="mr-IN" dirty="0"/>
              <a:t>…</a:t>
            </a:r>
            <a:r>
              <a:rPr lang="en-US" dirty="0"/>
              <a:t>.        ]</a:t>
            </a:r>
          </a:p>
        </p:txBody>
      </p:sp>
      <p:sp>
        <p:nvSpPr>
          <p:cNvPr id="5" name="TextBox 4"/>
          <p:cNvSpPr txBox="1"/>
          <p:nvPr/>
        </p:nvSpPr>
        <p:spPr>
          <a:xfrm>
            <a:off x="2970547" y="2135110"/>
            <a:ext cx="8514413" cy="369332"/>
          </a:xfrm>
          <a:prstGeom prst="rect">
            <a:avLst/>
          </a:prstGeom>
          <a:noFill/>
        </p:spPr>
        <p:txBody>
          <a:bodyPr wrap="square" rtlCol="0">
            <a:spAutoFit/>
          </a:bodyPr>
          <a:lstStyle/>
          <a:p>
            <a:r>
              <a:rPr lang="en-US" dirty="0"/>
              <a:t>Scores    =       [    0.90  0.87  0.82  0.78  0.70  0.69  0.60 </a:t>
            </a:r>
            <a:r>
              <a:rPr lang="mr-IN" dirty="0"/>
              <a:t>…</a:t>
            </a:r>
            <a:r>
              <a:rPr lang="en-US" dirty="0"/>
              <a:t>.        ]</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3730" y="1776335"/>
            <a:ext cx="244172" cy="239842"/>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688351" y="1768841"/>
            <a:ext cx="332699" cy="332699"/>
          </a:xfrm>
          <a:prstGeom prst="rect">
            <a:avLst/>
          </a:prstGeom>
        </p:spPr>
      </p:pic>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0865" y="1778833"/>
            <a:ext cx="244172" cy="239842"/>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2714" y="1811312"/>
            <a:ext cx="244172" cy="239842"/>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710181" y="1771339"/>
            <a:ext cx="332699" cy="332699"/>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197361" y="1778834"/>
            <a:ext cx="332699" cy="332699"/>
          </a:xfrm>
          <a:prstGeom prst="rect">
            <a:avLst/>
          </a:prstGeom>
        </p:spPr>
      </p:pic>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1685" y="1828800"/>
            <a:ext cx="244172" cy="239842"/>
          </a:xfrm>
          <a:prstGeom prst="rect">
            <a:avLst/>
          </a:prstGeom>
        </p:spPr>
      </p:pic>
      <p:cxnSp>
        <p:nvCxnSpPr>
          <p:cNvPr id="9" name="Straight Arrow Connector 8"/>
          <p:cNvCxnSpPr>
            <a:endCxn id="23" idx="0"/>
          </p:cNvCxnSpPr>
          <p:nvPr/>
        </p:nvCxnSpPr>
        <p:spPr>
          <a:xfrm flipH="1">
            <a:off x="3002119" y="2504443"/>
            <a:ext cx="1776070" cy="10122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3838" y="4549819"/>
            <a:ext cx="2588616" cy="1941463"/>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4934" y="3516704"/>
            <a:ext cx="2414370" cy="1714203"/>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74741" y="3265629"/>
            <a:ext cx="1725950" cy="2568378"/>
          </a:xfrm>
          <a:prstGeom prst="rect">
            <a:avLst/>
          </a:prstGeom>
        </p:spPr>
      </p:pic>
      <p:cxnSp>
        <p:nvCxnSpPr>
          <p:cNvPr id="29" name="Straight Arrow Connector 28"/>
          <p:cNvCxnSpPr>
            <a:endCxn id="10" idx="0"/>
          </p:cNvCxnSpPr>
          <p:nvPr/>
        </p:nvCxnSpPr>
        <p:spPr>
          <a:xfrm>
            <a:off x="5867400" y="2504442"/>
            <a:ext cx="410746" cy="20453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4" idx="0"/>
          </p:cNvCxnSpPr>
          <p:nvPr/>
        </p:nvCxnSpPr>
        <p:spPr>
          <a:xfrm>
            <a:off x="7367358" y="2504443"/>
            <a:ext cx="2070359" cy="7611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305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protocol</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95108" y="1825625"/>
            <a:ext cx="5801784" cy="4351338"/>
          </a:xfrm>
          <a:prstGeom prst="rect">
            <a:avLst/>
          </a:prstGeom>
        </p:spPr>
      </p:pic>
      <p:sp>
        <p:nvSpPr>
          <p:cNvPr id="8" name="Freeform 7"/>
          <p:cNvSpPr/>
          <p:nvPr/>
        </p:nvSpPr>
        <p:spPr>
          <a:xfrm>
            <a:off x="3898233" y="2021305"/>
            <a:ext cx="2390273" cy="3577390"/>
          </a:xfrm>
          <a:custGeom>
            <a:avLst/>
            <a:gdLst>
              <a:gd name="connsiteX0" fmla="*/ 32084 w 2390273"/>
              <a:gd name="connsiteY0" fmla="*/ 0 h 3577390"/>
              <a:gd name="connsiteX1" fmla="*/ 80210 w 2390273"/>
              <a:gd name="connsiteY1" fmla="*/ 48127 h 3577390"/>
              <a:gd name="connsiteX2" fmla="*/ 80210 w 2390273"/>
              <a:gd name="connsiteY2" fmla="*/ 48127 h 3577390"/>
              <a:gd name="connsiteX3" fmla="*/ 128336 w 2390273"/>
              <a:gd name="connsiteY3" fmla="*/ 192506 h 3577390"/>
              <a:gd name="connsiteX4" fmla="*/ 128336 w 2390273"/>
              <a:gd name="connsiteY4" fmla="*/ 192506 h 3577390"/>
              <a:gd name="connsiteX5" fmla="*/ 481263 w 2390273"/>
              <a:gd name="connsiteY5" fmla="*/ 192506 h 3577390"/>
              <a:gd name="connsiteX6" fmla="*/ 481263 w 2390273"/>
              <a:gd name="connsiteY6" fmla="*/ 192506 h 3577390"/>
              <a:gd name="connsiteX7" fmla="*/ 657726 w 2390273"/>
              <a:gd name="connsiteY7" fmla="*/ 272716 h 3577390"/>
              <a:gd name="connsiteX8" fmla="*/ 850231 w 2390273"/>
              <a:gd name="connsiteY8" fmla="*/ 336884 h 3577390"/>
              <a:gd name="connsiteX9" fmla="*/ 850231 w 2390273"/>
              <a:gd name="connsiteY9" fmla="*/ 336884 h 3577390"/>
              <a:gd name="connsiteX10" fmla="*/ 850231 w 2390273"/>
              <a:gd name="connsiteY10" fmla="*/ 336884 h 3577390"/>
              <a:gd name="connsiteX11" fmla="*/ 850231 w 2390273"/>
              <a:gd name="connsiteY11" fmla="*/ 336884 h 3577390"/>
              <a:gd name="connsiteX12" fmla="*/ 946484 w 2390273"/>
              <a:gd name="connsiteY12" fmla="*/ 465221 h 3577390"/>
              <a:gd name="connsiteX13" fmla="*/ 1171073 w 2390273"/>
              <a:gd name="connsiteY13" fmla="*/ 481263 h 3577390"/>
              <a:gd name="connsiteX14" fmla="*/ 1411705 w 2390273"/>
              <a:gd name="connsiteY14" fmla="*/ 641684 h 3577390"/>
              <a:gd name="connsiteX15" fmla="*/ 1716505 w 2390273"/>
              <a:gd name="connsiteY15" fmla="*/ 818148 h 3577390"/>
              <a:gd name="connsiteX16" fmla="*/ 1973179 w 2390273"/>
              <a:gd name="connsiteY16" fmla="*/ 1058779 h 3577390"/>
              <a:gd name="connsiteX17" fmla="*/ 2277979 w 2390273"/>
              <a:gd name="connsiteY17" fmla="*/ 1267327 h 3577390"/>
              <a:gd name="connsiteX18" fmla="*/ 2374231 w 2390273"/>
              <a:gd name="connsiteY18" fmla="*/ 1700463 h 3577390"/>
              <a:gd name="connsiteX19" fmla="*/ 2374231 w 2390273"/>
              <a:gd name="connsiteY19" fmla="*/ 1700463 h 3577390"/>
              <a:gd name="connsiteX20" fmla="*/ 2390273 w 2390273"/>
              <a:gd name="connsiteY20" fmla="*/ 3577390 h 3577390"/>
              <a:gd name="connsiteX21" fmla="*/ 0 w 2390273"/>
              <a:gd name="connsiteY21" fmla="*/ 3545306 h 3577390"/>
              <a:gd name="connsiteX22" fmla="*/ 32084 w 2390273"/>
              <a:gd name="connsiteY22" fmla="*/ 0 h 3577390"/>
              <a:gd name="connsiteX0" fmla="*/ 32084 w 2390273"/>
              <a:gd name="connsiteY0" fmla="*/ 0 h 3577390"/>
              <a:gd name="connsiteX1" fmla="*/ 80210 w 2390273"/>
              <a:gd name="connsiteY1" fmla="*/ 48127 h 3577390"/>
              <a:gd name="connsiteX2" fmla="*/ 80210 w 2390273"/>
              <a:gd name="connsiteY2" fmla="*/ 48127 h 3577390"/>
              <a:gd name="connsiteX3" fmla="*/ 128336 w 2390273"/>
              <a:gd name="connsiteY3" fmla="*/ 192506 h 3577390"/>
              <a:gd name="connsiteX4" fmla="*/ 128336 w 2390273"/>
              <a:gd name="connsiteY4" fmla="*/ 192506 h 3577390"/>
              <a:gd name="connsiteX5" fmla="*/ 481263 w 2390273"/>
              <a:gd name="connsiteY5" fmla="*/ 192506 h 3577390"/>
              <a:gd name="connsiteX6" fmla="*/ 481263 w 2390273"/>
              <a:gd name="connsiteY6" fmla="*/ 192506 h 3577390"/>
              <a:gd name="connsiteX7" fmla="*/ 657726 w 2390273"/>
              <a:gd name="connsiteY7" fmla="*/ 272716 h 3577390"/>
              <a:gd name="connsiteX8" fmla="*/ 850231 w 2390273"/>
              <a:gd name="connsiteY8" fmla="*/ 336884 h 3577390"/>
              <a:gd name="connsiteX9" fmla="*/ 850231 w 2390273"/>
              <a:gd name="connsiteY9" fmla="*/ 336884 h 3577390"/>
              <a:gd name="connsiteX10" fmla="*/ 850231 w 2390273"/>
              <a:gd name="connsiteY10" fmla="*/ 336884 h 3577390"/>
              <a:gd name="connsiteX11" fmla="*/ 850231 w 2390273"/>
              <a:gd name="connsiteY11" fmla="*/ 336884 h 3577390"/>
              <a:gd name="connsiteX12" fmla="*/ 946484 w 2390273"/>
              <a:gd name="connsiteY12" fmla="*/ 465221 h 3577390"/>
              <a:gd name="connsiteX13" fmla="*/ 1171073 w 2390273"/>
              <a:gd name="connsiteY13" fmla="*/ 481263 h 3577390"/>
              <a:gd name="connsiteX14" fmla="*/ 1411705 w 2390273"/>
              <a:gd name="connsiteY14" fmla="*/ 641684 h 3577390"/>
              <a:gd name="connsiteX15" fmla="*/ 1716505 w 2390273"/>
              <a:gd name="connsiteY15" fmla="*/ 818148 h 3577390"/>
              <a:gd name="connsiteX16" fmla="*/ 2005264 w 2390273"/>
              <a:gd name="connsiteY16" fmla="*/ 1026695 h 3577390"/>
              <a:gd name="connsiteX17" fmla="*/ 2277979 w 2390273"/>
              <a:gd name="connsiteY17" fmla="*/ 1267327 h 3577390"/>
              <a:gd name="connsiteX18" fmla="*/ 2374231 w 2390273"/>
              <a:gd name="connsiteY18" fmla="*/ 1700463 h 3577390"/>
              <a:gd name="connsiteX19" fmla="*/ 2374231 w 2390273"/>
              <a:gd name="connsiteY19" fmla="*/ 1700463 h 3577390"/>
              <a:gd name="connsiteX20" fmla="*/ 2390273 w 2390273"/>
              <a:gd name="connsiteY20" fmla="*/ 3577390 h 3577390"/>
              <a:gd name="connsiteX21" fmla="*/ 0 w 2390273"/>
              <a:gd name="connsiteY21" fmla="*/ 3545306 h 3577390"/>
              <a:gd name="connsiteX22" fmla="*/ 32084 w 2390273"/>
              <a:gd name="connsiteY22" fmla="*/ 0 h 35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90273" h="3577390">
                <a:moveTo>
                  <a:pt x="32084" y="0"/>
                </a:moveTo>
                <a:lnTo>
                  <a:pt x="80210" y="48127"/>
                </a:lnTo>
                <a:lnTo>
                  <a:pt x="80210" y="48127"/>
                </a:lnTo>
                <a:lnTo>
                  <a:pt x="128336" y="192506"/>
                </a:lnTo>
                <a:lnTo>
                  <a:pt x="128336" y="192506"/>
                </a:lnTo>
                <a:lnTo>
                  <a:pt x="481263" y="192506"/>
                </a:lnTo>
                <a:lnTo>
                  <a:pt x="481263" y="192506"/>
                </a:lnTo>
                <a:lnTo>
                  <a:pt x="657726" y="272716"/>
                </a:lnTo>
                <a:lnTo>
                  <a:pt x="850231" y="336884"/>
                </a:lnTo>
                <a:lnTo>
                  <a:pt x="850231" y="336884"/>
                </a:lnTo>
                <a:lnTo>
                  <a:pt x="850231" y="336884"/>
                </a:lnTo>
                <a:lnTo>
                  <a:pt x="850231" y="336884"/>
                </a:lnTo>
                <a:lnTo>
                  <a:pt x="946484" y="465221"/>
                </a:lnTo>
                <a:lnTo>
                  <a:pt x="1171073" y="481263"/>
                </a:lnTo>
                <a:lnTo>
                  <a:pt x="1411705" y="641684"/>
                </a:lnTo>
                <a:lnTo>
                  <a:pt x="1716505" y="818148"/>
                </a:lnTo>
                <a:lnTo>
                  <a:pt x="2005264" y="1026695"/>
                </a:lnTo>
                <a:lnTo>
                  <a:pt x="2277979" y="1267327"/>
                </a:lnTo>
                <a:lnTo>
                  <a:pt x="2374231" y="1700463"/>
                </a:lnTo>
                <a:lnTo>
                  <a:pt x="2374231" y="1700463"/>
                </a:lnTo>
                <a:lnTo>
                  <a:pt x="2390273" y="3577390"/>
                </a:lnTo>
                <a:lnTo>
                  <a:pt x="0" y="3545306"/>
                </a:lnTo>
                <a:lnTo>
                  <a:pt x="32084" y="0"/>
                </a:lnTo>
                <a:close/>
              </a:path>
            </a:pathLst>
          </a:cu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Average Precision (AP)</a:t>
            </a:r>
          </a:p>
        </p:txBody>
      </p:sp>
    </p:spTree>
    <p:extLst>
      <p:ext uri="{BB962C8B-B14F-4D97-AF65-F5344CB8AC3E}">
        <p14:creationId xmlns:p14="http://schemas.microsoft.com/office/powerpoint/2010/main" val="1855117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COCO Challenge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4924" y="2743751"/>
            <a:ext cx="4642153" cy="2464353"/>
          </a:xfrm>
          <a:prstGeom prst="rect">
            <a:avLst/>
          </a:prstGeom>
        </p:spPr>
      </p:pic>
      <p:sp>
        <p:nvSpPr>
          <p:cNvPr id="5" name="TextBox 4"/>
          <p:cNvSpPr txBox="1"/>
          <p:nvPr/>
        </p:nvSpPr>
        <p:spPr>
          <a:xfrm>
            <a:off x="1524001" y="5605671"/>
            <a:ext cx="9144000" cy="800219"/>
          </a:xfrm>
          <a:prstGeom prst="rect">
            <a:avLst/>
          </a:prstGeom>
          <a:noFill/>
        </p:spPr>
        <p:txBody>
          <a:bodyPr wrap="square" rtlCol="0">
            <a:spAutoFit/>
          </a:bodyPr>
          <a:lstStyle/>
          <a:p>
            <a:pPr algn="ctr"/>
            <a:r>
              <a:rPr lang="en-US" sz="2800" dirty="0" err="1"/>
              <a:t>mscoco.org</a:t>
            </a:r>
            <a:endParaRPr lang="en-US" sz="2800" dirty="0"/>
          </a:p>
          <a:p>
            <a:pPr algn="ctr"/>
            <a:r>
              <a:rPr lang="en-US" dirty="0"/>
              <a:t>T. Y. Lin et al. </a:t>
            </a:r>
            <a:r>
              <a:rPr lang="en-US" b="1" dirty="0"/>
              <a:t>Microsoft COCO: Common Objects in Context</a:t>
            </a:r>
            <a:r>
              <a:rPr lang="en-US" dirty="0"/>
              <a:t>. In ECCV, 2014</a:t>
            </a:r>
            <a:endParaRPr lang="en-US" b="1" dirty="0"/>
          </a:p>
        </p:txBody>
      </p:sp>
    </p:spTree>
    <p:extLst>
      <p:ext uri="{BB962C8B-B14F-4D97-AF65-F5344CB8AC3E}">
        <p14:creationId xmlns:p14="http://schemas.microsoft.com/office/powerpoint/2010/main" val="778292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strategies</a:t>
            </a:r>
          </a:p>
        </p:txBody>
      </p:sp>
      <p:sp>
        <p:nvSpPr>
          <p:cNvPr id="4" name="Content Placeholder 3"/>
          <p:cNvSpPr>
            <a:spLocks noGrp="1"/>
          </p:cNvSpPr>
          <p:nvPr>
            <p:ph idx="1"/>
          </p:nvPr>
        </p:nvSpPr>
        <p:spPr/>
        <p:txBody>
          <a:bodyPr/>
          <a:lstStyle/>
          <a:p>
            <a:r>
              <a:rPr lang="en-US" dirty="0"/>
              <a:t>Segment then classify</a:t>
            </a:r>
          </a:p>
          <a:p>
            <a:pPr lvl="1"/>
            <a:r>
              <a:rPr lang="en-US" dirty="0"/>
              <a:t>Use bottom-up techniques to come up with </a:t>
            </a:r>
            <a:r>
              <a:rPr lang="en-US" i="1" dirty="0"/>
              <a:t>segment </a:t>
            </a:r>
            <a:r>
              <a:rPr lang="en-US" dirty="0"/>
              <a:t>proposals</a:t>
            </a:r>
          </a:p>
          <a:p>
            <a:pPr lvl="1"/>
            <a:r>
              <a:rPr lang="en-US" dirty="0"/>
              <a:t>Classify segment proposals with </a:t>
            </a:r>
            <a:r>
              <a:rPr lang="en-US" dirty="0" err="1"/>
              <a:t>convnets</a:t>
            </a:r>
            <a:endParaRPr lang="en-US" dirty="0"/>
          </a:p>
          <a:p>
            <a:pPr lvl="1"/>
            <a:r>
              <a:rPr lang="en-US" dirty="0"/>
              <a:t>Segmentation is category agnostic</a:t>
            </a:r>
          </a:p>
          <a:p>
            <a:pPr lvl="1"/>
            <a:r>
              <a:rPr lang="en-US" dirty="0"/>
              <a:t>Modification: use </a:t>
            </a:r>
            <a:r>
              <a:rPr lang="en-US" dirty="0" err="1"/>
              <a:t>convnets</a:t>
            </a:r>
            <a:r>
              <a:rPr lang="en-US" dirty="0"/>
              <a:t> to produce segmentation proposals</a:t>
            </a:r>
          </a:p>
          <a:p>
            <a:r>
              <a:rPr lang="en-US" dirty="0"/>
              <a:t>Detect then segment</a:t>
            </a:r>
          </a:p>
          <a:p>
            <a:pPr lvl="1"/>
            <a:r>
              <a:rPr lang="en-US" dirty="0"/>
              <a:t>Use standard object detection to produce boxes</a:t>
            </a:r>
          </a:p>
          <a:p>
            <a:pPr lvl="1"/>
            <a:r>
              <a:rPr lang="en-US" dirty="0"/>
              <a:t>Segment boxes </a:t>
            </a:r>
          </a:p>
          <a:p>
            <a:pPr lvl="1"/>
            <a:r>
              <a:rPr lang="en-US" dirty="0"/>
              <a:t>Segmentation is </a:t>
            </a:r>
            <a:r>
              <a:rPr lang="en-US" i="1" dirty="0"/>
              <a:t>category specific</a:t>
            </a:r>
            <a:endParaRPr lang="en-US" dirty="0"/>
          </a:p>
        </p:txBody>
      </p:sp>
    </p:spTree>
    <p:extLst>
      <p:ext uri="{BB962C8B-B14F-4D97-AF65-F5344CB8AC3E}">
        <p14:creationId xmlns:p14="http://schemas.microsoft.com/office/powerpoint/2010/main" val="216289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8367" y="757102"/>
            <a:ext cx="5634566" cy="5876048"/>
          </a:xfrm>
          <a:prstGeom prst="rect">
            <a:avLst/>
          </a:prstGeom>
        </p:spPr>
      </p:pic>
    </p:spTree>
    <p:extLst>
      <p:ext uri="{BB962C8B-B14F-4D97-AF65-F5344CB8AC3E}">
        <p14:creationId xmlns:p14="http://schemas.microsoft.com/office/powerpoint/2010/main" val="3870680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Box </a:t>
            </a:r>
            <a:r>
              <a:rPr lang="en-US" dirty="0"/>
              <a:t>proposals</a:t>
            </a:r>
          </a:p>
        </p:txBody>
      </p:sp>
      <p:sp>
        <p:nvSpPr>
          <p:cNvPr id="3" name="Content Placeholder 2"/>
          <p:cNvSpPr>
            <a:spLocks noGrp="1"/>
          </p:cNvSpPr>
          <p:nvPr>
            <p:ph idx="1"/>
          </p:nvPr>
        </p:nvSpPr>
        <p:spPr/>
        <p:txBody>
          <a:bodyPr/>
          <a:lstStyle/>
          <a:p>
            <a:r>
              <a:rPr lang="en-US" dirty="0"/>
              <a:t>Use segmentation to produce ~5K candidates</a:t>
            </a:r>
          </a:p>
        </p:txBody>
      </p:sp>
      <p:pic>
        <p:nvPicPr>
          <p:cNvPr id="4" name="Picture 3"/>
          <p:cNvPicPr>
            <a:picLocks noChangeAspect="1"/>
          </p:cNvPicPr>
          <p:nvPr/>
        </p:nvPicPr>
        <p:blipFill>
          <a:blip r:embed="rId2"/>
          <a:stretch>
            <a:fillRect/>
          </a:stretch>
        </p:blipFill>
        <p:spPr>
          <a:xfrm>
            <a:off x="0" y="2347951"/>
            <a:ext cx="10549467" cy="3902445"/>
          </a:xfrm>
          <a:prstGeom prst="rect">
            <a:avLst/>
          </a:prstGeom>
        </p:spPr>
      </p:pic>
      <p:sp>
        <p:nvSpPr>
          <p:cNvPr id="5" name="TextBox 4"/>
          <p:cNvSpPr txBox="1"/>
          <p:nvPr/>
        </p:nvSpPr>
        <p:spPr>
          <a:xfrm>
            <a:off x="4656667" y="5910896"/>
            <a:ext cx="7535333" cy="923330"/>
          </a:xfrm>
          <a:prstGeom prst="rect">
            <a:avLst/>
          </a:prstGeom>
          <a:noFill/>
        </p:spPr>
        <p:txBody>
          <a:bodyPr wrap="square" rtlCol="0">
            <a:spAutoFit/>
          </a:bodyPr>
          <a:lstStyle/>
          <a:p>
            <a:r>
              <a:rPr lang="en-US" b="1" dirty="0"/>
              <a:t>Selective Search for Object Recognition</a:t>
            </a:r>
            <a:br>
              <a:rPr lang="en-US" dirty="0"/>
            </a:br>
            <a:r>
              <a:rPr lang="en-US" dirty="0">
                <a:hlinkClick r:id="rId3"/>
              </a:rPr>
              <a:t>J. R. R. Uijlings</a:t>
            </a:r>
            <a:r>
              <a:rPr lang="en-US" dirty="0"/>
              <a:t>, </a:t>
            </a:r>
            <a:r>
              <a:rPr lang="en-US" dirty="0">
                <a:hlinkClick r:id="rId4"/>
              </a:rPr>
              <a:t>K. E. A. van de Sande</a:t>
            </a:r>
            <a:r>
              <a:rPr lang="en-US" dirty="0"/>
              <a:t>, </a:t>
            </a:r>
            <a:r>
              <a:rPr lang="en-US" dirty="0">
                <a:hlinkClick r:id="rId5"/>
              </a:rPr>
              <a:t>T. Gevers</a:t>
            </a:r>
            <a:r>
              <a:rPr lang="en-US" dirty="0"/>
              <a:t>, </a:t>
            </a:r>
            <a:r>
              <a:rPr lang="en-US" dirty="0">
                <a:hlinkClick r:id="rId6"/>
              </a:rPr>
              <a:t>A. W. M. Smeulders</a:t>
            </a:r>
            <a:br>
              <a:rPr lang="en-US" dirty="0"/>
            </a:br>
            <a:r>
              <a:rPr lang="en-US" dirty="0"/>
              <a:t>In International Journal of Computer Vision 2013.</a:t>
            </a:r>
          </a:p>
        </p:txBody>
      </p:sp>
    </p:spTree>
    <p:extLst>
      <p:ext uri="{BB962C8B-B14F-4D97-AF65-F5344CB8AC3E}">
        <p14:creationId xmlns:p14="http://schemas.microsoft.com/office/powerpoint/2010/main" val="2457150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Segment </a:t>
            </a:r>
            <a:r>
              <a:rPr lang="en-US" dirty="0"/>
              <a:t>proposals</a:t>
            </a:r>
            <a:endParaRPr lang="en-US" i="1" dirty="0"/>
          </a:p>
        </p:txBody>
      </p:sp>
      <p:pic>
        <p:nvPicPr>
          <p:cNvPr id="4" name="Picture 3"/>
          <p:cNvPicPr>
            <a:picLocks noChangeAspect="1"/>
          </p:cNvPicPr>
          <p:nvPr/>
        </p:nvPicPr>
        <p:blipFill>
          <a:blip r:embed="rId2"/>
          <a:stretch>
            <a:fillRect/>
          </a:stretch>
        </p:blipFill>
        <p:spPr>
          <a:xfrm>
            <a:off x="2259853" y="1242060"/>
            <a:ext cx="7455647" cy="5069840"/>
          </a:xfrm>
          <a:prstGeom prst="rect">
            <a:avLst/>
          </a:prstGeom>
        </p:spPr>
      </p:pic>
      <p:sp>
        <p:nvSpPr>
          <p:cNvPr id="5" name="TextBox 4"/>
          <p:cNvSpPr txBox="1"/>
          <p:nvPr/>
        </p:nvSpPr>
        <p:spPr>
          <a:xfrm>
            <a:off x="0" y="6311900"/>
            <a:ext cx="12192000" cy="646331"/>
          </a:xfrm>
          <a:prstGeom prst="rect">
            <a:avLst/>
          </a:prstGeom>
          <a:noFill/>
        </p:spPr>
        <p:txBody>
          <a:bodyPr wrap="square" rtlCol="0">
            <a:spAutoFit/>
          </a:bodyPr>
          <a:lstStyle/>
          <a:p>
            <a:r>
              <a:rPr lang="en-US" dirty="0"/>
              <a:t>Multi-scale combinatorial grouping. Pablo </a:t>
            </a:r>
            <a:r>
              <a:rPr lang="en-US" dirty="0" err="1"/>
              <a:t>Arbelaez</a:t>
            </a:r>
            <a:r>
              <a:rPr lang="en-US" dirty="0"/>
              <a:t>, Jordi Pont-</a:t>
            </a:r>
            <a:r>
              <a:rPr lang="en-US" dirty="0" err="1"/>
              <a:t>Tuset</a:t>
            </a:r>
            <a:r>
              <a:rPr lang="en-US" dirty="0"/>
              <a:t>, Jonathan Barron, </a:t>
            </a:r>
            <a:r>
              <a:rPr lang="en-US" dirty="0" err="1"/>
              <a:t>Ferran</a:t>
            </a:r>
            <a:r>
              <a:rPr lang="en-US" dirty="0"/>
              <a:t> Marques, </a:t>
            </a:r>
            <a:r>
              <a:rPr lang="en-US" dirty="0" err="1"/>
              <a:t>Jitendra</a:t>
            </a:r>
            <a:r>
              <a:rPr lang="en-US" dirty="0"/>
              <a:t> Malik. In </a:t>
            </a:r>
            <a:r>
              <a:rPr lang="en-US" i="1" dirty="0"/>
              <a:t>CVPR, </a:t>
            </a:r>
            <a:r>
              <a:rPr lang="en-US" dirty="0"/>
              <a:t>2014. </a:t>
            </a:r>
          </a:p>
        </p:txBody>
      </p:sp>
    </p:spTree>
    <p:extLst>
      <p:ext uri="{BB962C8B-B14F-4D97-AF65-F5344CB8AC3E}">
        <p14:creationId xmlns:p14="http://schemas.microsoft.com/office/powerpoint/2010/main" val="3727659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for instance segmentation</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345709"/>
            <a:ext cx="10058400" cy="3203405"/>
          </a:xfrm>
          <a:prstGeom prst="rect">
            <a:avLst/>
          </a:prstGeom>
        </p:spPr>
      </p:pic>
      <p:sp>
        <p:nvSpPr>
          <p:cNvPr id="5" name="TextBox 4"/>
          <p:cNvSpPr txBox="1"/>
          <p:nvPr/>
        </p:nvSpPr>
        <p:spPr>
          <a:xfrm>
            <a:off x="0" y="6488668"/>
            <a:ext cx="12192000" cy="369332"/>
          </a:xfrm>
          <a:prstGeom prst="rect">
            <a:avLst/>
          </a:prstGeom>
          <a:noFill/>
        </p:spPr>
        <p:txBody>
          <a:bodyPr wrap="square" rtlCol="0">
            <a:spAutoFit/>
          </a:bodyPr>
          <a:lstStyle/>
          <a:p>
            <a:r>
              <a:rPr lang="en-US" dirty="0"/>
              <a:t>Simultaneous Detection and Segmentation Bharath Hariharan , Pablo </a:t>
            </a:r>
            <a:r>
              <a:rPr lang="en-US" dirty="0" err="1"/>
              <a:t>Arbelaez</a:t>
            </a:r>
            <a:r>
              <a:rPr lang="en-US" dirty="0"/>
              <a:t> , Ross </a:t>
            </a:r>
            <a:r>
              <a:rPr lang="en-US" dirty="0" err="1"/>
              <a:t>Girshick</a:t>
            </a:r>
            <a:r>
              <a:rPr lang="en-US" dirty="0"/>
              <a:t>, </a:t>
            </a:r>
            <a:r>
              <a:rPr lang="en-US" dirty="0" err="1"/>
              <a:t>Jitendra</a:t>
            </a:r>
            <a:r>
              <a:rPr lang="en-US" dirty="0"/>
              <a:t> Malik. In </a:t>
            </a:r>
            <a:r>
              <a:rPr lang="en-US" i="1" dirty="0"/>
              <a:t>ECCV </a:t>
            </a:r>
            <a:r>
              <a:rPr lang="en-US" dirty="0"/>
              <a:t>2014</a:t>
            </a:r>
          </a:p>
        </p:txBody>
      </p:sp>
      <p:sp>
        <p:nvSpPr>
          <p:cNvPr id="3" name="Rectangle 2">
            <a:extLst>
              <a:ext uri="{FF2B5EF4-FFF2-40B4-BE49-F238E27FC236}">
                <a16:creationId xmlns:a16="http://schemas.microsoft.com/office/drawing/2014/main" id="{A6C7D283-C082-6445-A5BF-F7A94E29B777}"/>
              </a:ext>
            </a:extLst>
          </p:cNvPr>
          <p:cNvSpPr/>
          <p:nvPr/>
        </p:nvSpPr>
        <p:spPr>
          <a:xfrm>
            <a:off x="9099395" y="2152185"/>
            <a:ext cx="2254405" cy="376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752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strategies</a:t>
            </a:r>
          </a:p>
        </p:txBody>
      </p:sp>
      <p:sp>
        <p:nvSpPr>
          <p:cNvPr id="4" name="Content Placeholder 3"/>
          <p:cNvSpPr>
            <a:spLocks noGrp="1"/>
          </p:cNvSpPr>
          <p:nvPr>
            <p:ph idx="1"/>
          </p:nvPr>
        </p:nvSpPr>
        <p:spPr/>
        <p:txBody>
          <a:bodyPr/>
          <a:lstStyle/>
          <a:p>
            <a:r>
              <a:rPr lang="en-US" dirty="0"/>
              <a:t>Segment then classify</a:t>
            </a:r>
          </a:p>
          <a:p>
            <a:pPr lvl="1"/>
            <a:r>
              <a:rPr lang="en-US" dirty="0"/>
              <a:t>Use bottom-up techniques to come up with </a:t>
            </a:r>
            <a:r>
              <a:rPr lang="en-US" i="1" dirty="0"/>
              <a:t>segment </a:t>
            </a:r>
            <a:r>
              <a:rPr lang="en-US" dirty="0"/>
              <a:t>proposals</a:t>
            </a:r>
          </a:p>
          <a:p>
            <a:pPr lvl="1"/>
            <a:r>
              <a:rPr lang="en-US" dirty="0"/>
              <a:t>Classify segment proposals with </a:t>
            </a:r>
            <a:r>
              <a:rPr lang="en-US" dirty="0" err="1"/>
              <a:t>convnets</a:t>
            </a:r>
            <a:endParaRPr lang="en-US" dirty="0"/>
          </a:p>
          <a:p>
            <a:pPr lvl="1"/>
            <a:r>
              <a:rPr lang="en-US" dirty="0"/>
              <a:t>Segmentation is category agnostic</a:t>
            </a:r>
          </a:p>
          <a:p>
            <a:pPr lvl="1"/>
            <a:r>
              <a:rPr lang="en-US" dirty="0"/>
              <a:t>Modification: use </a:t>
            </a:r>
            <a:r>
              <a:rPr lang="en-US" dirty="0" err="1"/>
              <a:t>convnets</a:t>
            </a:r>
            <a:r>
              <a:rPr lang="en-US" dirty="0"/>
              <a:t> to produce segmentation proposals</a:t>
            </a:r>
          </a:p>
          <a:p>
            <a:r>
              <a:rPr lang="en-US" dirty="0"/>
              <a:t>Detect then segment</a:t>
            </a:r>
          </a:p>
          <a:p>
            <a:pPr lvl="1"/>
            <a:r>
              <a:rPr lang="en-US" dirty="0"/>
              <a:t>Use standard object detection to produce boxes</a:t>
            </a:r>
          </a:p>
          <a:p>
            <a:pPr lvl="1"/>
            <a:r>
              <a:rPr lang="en-US" dirty="0"/>
              <a:t>Segment boxes </a:t>
            </a:r>
          </a:p>
          <a:p>
            <a:pPr lvl="1"/>
            <a:r>
              <a:rPr lang="en-US" dirty="0"/>
              <a:t>Segmentation is </a:t>
            </a:r>
            <a:r>
              <a:rPr lang="en-US" i="1" dirty="0"/>
              <a:t>category specific</a:t>
            </a:r>
            <a:endParaRPr lang="en-US" dirty="0"/>
          </a:p>
        </p:txBody>
      </p:sp>
    </p:spTree>
    <p:extLst>
      <p:ext uri="{BB962C8B-B14F-4D97-AF65-F5344CB8AC3E}">
        <p14:creationId xmlns:p14="http://schemas.microsoft.com/office/powerpoint/2010/main" val="27897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4">
                                            <p:txEl>
                                              <p:pRg st="5" end="5"/>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4">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05FC-9448-5D42-B017-7939542CFC1F}"/>
              </a:ext>
            </a:extLst>
          </p:cNvPr>
          <p:cNvSpPr>
            <a:spLocks noGrp="1"/>
          </p:cNvSpPr>
          <p:nvPr>
            <p:ph type="title"/>
          </p:nvPr>
        </p:nvSpPr>
        <p:spPr/>
        <p:txBody>
          <a:bodyPr/>
          <a:lstStyle/>
          <a:p>
            <a:r>
              <a:rPr lang="en-US" dirty="0"/>
              <a:t>Detect then segment</a:t>
            </a:r>
          </a:p>
        </p:txBody>
      </p:sp>
      <p:sp>
        <p:nvSpPr>
          <p:cNvPr id="3" name="Content Placeholder 2">
            <a:extLst>
              <a:ext uri="{FF2B5EF4-FFF2-40B4-BE49-F238E27FC236}">
                <a16:creationId xmlns:a16="http://schemas.microsoft.com/office/drawing/2014/main" id="{31B6D925-7F41-6047-A9B8-4D881273C2C0}"/>
              </a:ext>
            </a:extLst>
          </p:cNvPr>
          <p:cNvSpPr>
            <a:spLocks noGrp="1"/>
          </p:cNvSpPr>
          <p:nvPr>
            <p:ph idx="1"/>
          </p:nvPr>
        </p:nvSpPr>
        <p:spPr/>
        <p:txBody>
          <a:bodyPr/>
          <a:lstStyle/>
          <a:p>
            <a:r>
              <a:rPr lang="en-US" dirty="0"/>
              <a:t>How should we segment a detected object?</a:t>
            </a:r>
          </a:p>
          <a:p>
            <a:r>
              <a:rPr lang="en-US" dirty="0"/>
              <a:t>We have already computed features using ROI Pooling</a:t>
            </a:r>
          </a:p>
          <a:p>
            <a:r>
              <a:rPr lang="en-US" dirty="0"/>
              <a:t>Idea: use features to predict mask!</a:t>
            </a:r>
          </a:p>
          <a:p>
            <a:pPr lvl="1"/>
            <a:r>
              <a:rPr lang="en-US" dirty="0"/>
              <a:t>Can either use a simple linear layer</a:t>
            </a:r>
          </a:p>
          <a:p>
            <a:pPr lvl="1"/>
            <a:r>
              <a:rPr lang="en-US" dirty="0"/>
              <a:t>Or can use convolution</a:t>
            </a:r>
          </a:p>
          <a:p>
            <a:pPr lvl="1"/>
            <a:r>
              <a:rPr lang="en-US" dirty="0"/>
              <a:t>Issue: can be very coarse</a:t>
            </a:r>
          </a:p>
          <a:p>
            <a:pPr lvl="1"/>
            <a:endParaRPr lang="en-US" dirty="0"/>
          </a:p>
        </p:txBody>
      </p:sp>
      <p:pic>
        <p:nvPicPr>
          <p:cNvPr id="4" name="Picture 3">
            <a:extLst>
              <a:ext uri="{FF2B5EF4-FFF2-40B4-BE49-F238E27FC236}">
                <a16:creationId xmlns:a16="http://schemas.microsoft.com/office/drawing/2014/main" id="{DEB45849-7130-E849-A1A4-94667A9F25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0083" y="4662253"/>
            <a:ext cx="2927662" cy="2195747"/>
          </a:xfrm>
          <a:prstGeom prst="rect">
            <a:avLst/>
          </a:prstGeom>
        </p:spPr>
      </p:pic>
      <p:pic>
        <p:nvPicPr>
          <p:cNvPr id="5" name="Picture 4">
            <a:extLst>
              <a:ext uri="{FF2B5EF4-FFF2-40B4-BE49-F238E27FC236}">
                <a16:creationId xmlns:a16="http://schemas.microsoft.com/office/drawing/2014/main" id="{AA6D6422-F694-A44E-8B13-F72A28A495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5493" y="4781894"/>
            <a:ext cx="2732790" cy="1820039"/>
          </a:xfrm>
          <a:prstGeom prst="rect">
            <a:avLst/>
          </a:prstGeom>
        </p:spPr>
      </p:pic>
      <p:pic>
        <p:nvPicPr>
          <p:cNvPr id="6" name="Picture 5">
            <a:extLst>
              <a:ext uri="{FF2B5EF4-FFF2-40B4-BE49-F238E27FC236}">
                <a16:creationId xmlns:a16="http://schemas.microsoft.com/office/drawing/2014/main" id="{DBFB387E-F79D-1547-B7A4-B426C7989B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5621" y="4903420"/>
            <a:ext cx="2420912" cy="1602643"/>
          </a:xfrm>
          <a:prstGeom prst="rect">
            <a:avLst/>
          </a:prstGeom>
        </p:spPr>
      </p:pic>
    </p:spTree>
    <p:extLst>
      <p:ext uri="{BB962C8B-B14F-4D97-AF65-F5344CB8AC3E}">
        <p14:creationId xmlns:p14="http://schemas.microsoft.com/office/powerpoint/2010/main" val="2100192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5134-C7E8-364D-B38E-FA48FDB88DDF}"/>
              </a:ext>
            </a:extLst>
          </p:cNvPr>
          <p:cNvSpPr>
            <a:spLocks noGrp="1"/>
          </p:cNvSpPr>
          <p:nvPr>
            <p:ph type="title"/>
          </p:nvPr>
        </p:nvSpPr>
        <p:spPr/>
        <p:txBody>
          <a:bodyPr/>
          <a:lstStyle/>
          <a:p>
            <a:r>
              <a:rPr lang="en-US" dirty="0"/>
              <a:t>Skip connections with </a:t>
            </a:r>
            <a:r>
              <a:rPr lang="en-US" dirty="0" err="1"/>
              <a:t>RoI</a:t>
            </a:r>
            <a:r>
              <a:rPr lang="en-US" dirty="0"/>
              <a:t> pooling</a:t>
            </a:r>
          </a:p>
        </p:txBody>
      </p:sp>
      <p:sp>
        <p:nvSpPr>
          <p:cNvPr id="3" name="Content Placeholder 2">
            <a:extLst>
              <a:ext uri="{FF2B5EF4-FFF2-40B4-BE49-F238E27FC236}">
                <a16:creationId xmlns:a16="http://schemas.microsoft.com/office/drawing/2014/main" id="{2180C16A-A0CD-C34D-9C0A-030BCA06C010}"/>
              </a:ext>
            </a:extLst>
          </p:cNvPr>
          <p:cNvSpPr>
            <a:spLocks noGrp="1"/>
          </p:cNvSpPr>
          <p:nvPr>
            <p:ph idx="1"/>
          </p:nvPr>
        </p:nvSpPr>
        <p:spPr>
          <a:xfrm>
            <a:off x="838200" y="1825625"/>
            <a:ext cx="3956824" cy="4351338"/>
          </a:xfrm>
        </p:spPr>
        <p:txBody>
          <a:bodyPr/>
          <a:lstStyle/>
          <a:p>
            <a:r>
              <a:rPr lang="en-US" dirty="0"/>
              <a:t>Finer-grained segmentation: tap into earlier layers</a:t>
            </a:r>
          </a:p>
        </p:txBody>
      </p:sp>
      <p:pic>
        <p:nvPicPr>
          <p:cNvPr id="5" name="Picture 4">
            <a:extLst>
              <a:ext uri="{FF2B5EF4-FFF2-40B4-BE49-F238E27FC236}">
                <a16:creationId xmlns:a16="http://schemas.microsoft.com/office/drawing/2014/main" id="{49064C64-78C5-BF48-862E-1727951E6B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97598" y="1233917"/>
            <a:ext cx="7478232" cy="4765439"/>
          </a:xfrm>
          <a:prstGeom prst="rect">
            <a:avLst/>
          </a:prstGeom>
        </p:spPr>
      </p:pic>
      <p:sp>
        <p:nvSpPr>
          <p:cNvPr id="6" name="TextBox 5">
            <a:extLst>
              <a:ext uri="{FF2B5EF4-FFF2-40B4-BE49-F238E27FC236}">
                <a16:creationId xmlns:a16="http://schemas.microsoft.com/office/drawing/2014/main" id="{A9BA1FB0-1414-6947-8DA6-56BF0CC34578}"/>
              </a:ext>
            </a:extLst>
          </p:cNvPr>
          <p:cNvSpPr txBox="1"/>
          <p:nvPr/>
        </p:nvSpPr>
        <p:spPr>
          <a:xfrm>
            <a:off x="9465213" y="2598003"/>
            <a:ext cx="593187" cy="830997"/>
          </a:xfrm>
          <a:prstGeom prst="rect">
            <a:avLst/>
          </a:prstGeom>
          <a:solidFill>
            <a:schemeClr val="tx1"/>
          </a:solidFill>
        </p:spPr>
        <p:txBody>
          <a:bodyPr wrap="square" rtlCol="0">
            <a:spAutoFit/>
          </a:bodyPr>
          <a:lstStyle/>
          <a:p>
            <a:r>
              <a:rPr lang="en-US" sz="1600" dirty="0" err="1">
                <a:solidFill>
                  <a:schemeClr val="bg1"/>
                </a:solidFill>
              </a:rPr>
              <a:t>RoI</a:t>
            </a:r>
            <a:r>
              <a:rPr lang="en-US" sz="1600" dirty="0">
                <a:solidFill>
                  <a:schemeClr val="bg1"/>
                </a:solidFill>
              </a:rPr>
              <a:t>  Pool</a:t>
            </a:r>
          </a:p>
          <a:p>
            <a:endParaRPr lang="en-US" sz="1600" dirty="0">
              <a:solidFill>
                <a:schemeClr val="bg1"/>
              </a:solidFill>
            </a:endParaRPr>
          </a:p>
        </p:txBody>
      </p:sp>
      <p:sp>
        <p:nvSpPr>
          <p:cNvPr id="7" name="Rectangle 6">
            <a:extLst>
              <a:ext uri="{FF2B5EF4-FFF2-40B4-BE49-F238E27FC236}">
                <a16:creationId xmlns:a16="http://schemas.microsoft.com/office/drawing/2014/main" id="{0C442ED5-5318-4E48-9543-0DC4589E151D}"/>
              </a:ext>
            </a:extLst>
          </p:cNvPr>
          <p:cNvSpPr/>
          <p:nvPr/>
        </p:nvSpPr>
        <p:spPr>
          <a:xfrm>
            <a:off x="0" y="6211669"/>
            <a:ext cx="12192001" cy="646331"/>
          </a:xfrm>
          <a:prstGeom prst="rect">
            <a:avLst/>
          </a:prstGeom>
        </p:spPr>
        <p:txBody>
          <a:bodyPr wrap="square">
            <a:spAutoFit/>
          </a:bodyPr>
          <a:lstStyle/>
          <a:p>
            <a:r>
              <a:rPr lang="en-US" b="0" i="0" dirty="0">
                <a:solidFill>
                  <a:srgbClr val="222222"/>
                </a:solidFill>
                <a:effectLst/>
                <a:latin typeface="Arial" panose="020B0604020202020204" pitchFamily="34" charset="0"/>
              </a:rPr>
              <a:t>Hariharan, Bharath, et al. "Object instance segmentation and fine-grained localization using </a:t>
            </a:r>
            <a:r>
              <a:rPr lang="en-US" b="0" i="0" dirty="0" err="1">
                <a:solidFill>
                  <a:srgbClr val="222222"/>
                </a:solidFill>
                <a:effectLst/>
                <a:latin typeface="Arial" panose="020B0604020202020204" pitchFamily="34" charset="0"/>
              </a:rPr>
              <a:t>hypercolumns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IEEE Transactions on Pattern Analysis &amp; Machine Intelligence</a:t>
            </a:r>
            <a:r>
              <a:rPr lang="en-US" b="0" i="0" dirty="0">
                <a:solidFill>
                  <a:srgbClr val="222222"/>
                </a:solidFill>
                <a:effectLst/>
                <a:latin typeface="Arial" panose="020B0604020202020204" pitchFamily="34" charset="0"/>
              </a:rPr>
              <a:t> 4 (2017): 627-639.</a:t>
            </a:r>
            <a:endParaRPr lang="en-US" dirty="0"/>
          </a:p>
        </p:txBody>
      </p:sp>
    </p:spTree>
    <p:extLst>
      <p:ext uri="{BB962C8B-B14F-4D97-AF65-F5344CB8AC3E}">
        <p14:creationId xmlns:p14="http://schemas.microsoft.com/office/powerpoint/2010/main" val="2221363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 connections for finer-grained details</a:t>
            </a:r>
          </a:p>
        </p:txBody>
      </p:sp>
      <p:pic>
        <p:nvPicPr>
          <p:cNvPr id="4" name="Picture 3" descr="2008_003055_27_275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1417638"/>
            <a:ext cx="2924659" cy="2193494"/>
          </a:xfrm>
          <a:prstGeom prst="rect">
            <a:avLst/>
          </a:prstGeom>
        </p:spPr>
      </p:pic>
      <p:pic>
        <p:nvPicPr>
          <p:cNvPr id="5" name="Picture 4" descr="2008_003379_26_304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8560" y="1605848"/>
            <a:ext cx="2717244" cy="1809685"/>
          </a:xfrm>
          <a:prstGeom prst="rect">
            <a:avLst/>
          </a:prstGeom>
        </p:spPr>
      </p:pic>
      <p:pic>
        <p:nvPicPr>
          <p:cNvPr id="6" name="Picture 5" descr="2008_007955_31_742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19252" y="1716941"/>
            <a:ext cx="2422024" cy="160338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6064" y="3672590"/>
            <a:ext cx="2927662" cy="2195747"/>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61474" y="3792231"/>
            <a:ext cx="2732790" cy="1820039"/>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41602" y="3913757"/>
            <a:ext cx="2420912" cy="1602643"/>
          </a:xfrm>
          <a:prstGeom prst="rect">
            <a:avLst/>
          </a:prstGeom>
        </p:spPr>
      </p:pic>
      <p:sp>
        <p:nvSpPr>
          <p:cNvPr id="10" name="TextBox 9"/>
          <p:cNvSpPr txBox="1"/>
          <p:nvPr/>
        </p:nvSpPr>
        <p:spPr>
          <a:xfrm>
            <a:off x="0" y="6187206"/>
            <a:ext cx="12192000" cy="646331"/>
          </a:xfrm>
          <a:prstGeom prst="rect">
            <a:avLst/>
          </a:prstGeom>
          <a:noFill/>
        </p:spPr>
        <p:txBody>
          <a:bodyPr wrap="square" rtlCol="0">
            <a:spAutoFit/>
          </a:bodyPr>
          <a:lstStyle/>
          <a:p>
            <a:r>
              <a:rPr lang="en-US" dirty="0" err="1"/>
              <a:t>Hypercolumns</a:t>
            </a:r>
            <a:r>
              <a:rPr lang="en-US" dirty="0"/>
              <a:t> for Object Segmentation and Fine-grained Localization. Bharath Hariharan, Pablo </a:t>
            </a:r>
            <a:r>
              <a:rPr lang="en-US" dirty="0" err="1"/>
              <a:t>Arbeláez</a:t>
            </a:r>
            <a:r>
              <a:rPr lang="en-US" dirty="0"/>
              <a:t>, Ross </a:t>
            </a:r>
            <a:r>
              <a:rPr lang="en-US" dirty="0" err="1"/>
              <a:t>Girshick</a:t>
            </a:r>
            <a:r>
              <a:rPr lang="en-US" dirty="0"/>
              <a:t>, </a:t>
            </a:r>
            <a:r>
              <a:rPr lang="en-US" dirty="0" err="1"/>
              <a:t>Jitendra</a:t>
            </a:r>
            <a:r>
              <a:rPr lang="en-US" dirty="0"/>
              <a:t> Malik. CVPR, 2015</a:t>
            </a:r>
          </a:p>
        </p:txBody>
      </p:sp>
    </p:spTree>
    <p:extLst>
      <p:ext uri="{BB962C8B-B14F-4D97-AF65-F5344CB8AC3E}">
        <p14:creationId xmlns:p14="http://schemas.microsoft.com/office/powerpoint/2010/main" val="1842222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9550-8C59-7246-8184-1629676694CB}"/>
              </a:ext>
            </a:extLst>
          </p:cNvPr>
          <p:cNvSpPr>
            <a:spLocks noGrp="1"/>
          </p:cNvSpPr>
          <p:nvPr>
            <p:ph type="title"/>
          </p:nvPr>
        </p:nvSpPr>
        <p:spPr/>
        <p:txBody>
          <a:bodyPr/>
          <a:lstStyle/>
          <a:p>
            <a:r>
              <a:rPr lang="en-US" dirty="0"/>
              <a:t>Mask R-CNN</a:t>
            </a:r>
          </a:p>
        </p:txBody>
      </p:sp>
      <p:sp>
        <p:nvSpPr>
          <p:cNvPr id="3" name="Content Placeholder 2">
            <a:extLst>
              <a:ext uri="{FF2B5EF4-FFF2-40B4-BE49-F238E27FC236}">
                <a16:creationId xmlns:a16="http://schemas.microsoft.com/office/drawing/2014/main" id="{17FF75B3-6684-5840-A24A-8BF0D29BE473}"/>
              </a:ext>
            </a:extLst>
          </p:cNvPr>
          <p:cNvSpPr>
            <a:spLocks noGrp="1"/>
          </p:cNvSpPr>
          <p:nvPr>
            <p:ph idx="1"/>
          </p:nvPr>
        </p:nvSpPr>
        <p:spPr>
          <a:xfrm>
            <a:off x="838200" y="1825625"/>
            <a:ext cx="4168698" cy="4351338"/>
          </a:xfrm>
        </p:spPr>
        <p:txBody>
          <a:bodyPr/>
          <a:lstStyle/>
          <a:p>
            <a:r>
              <a:rPr lang="en-US" dirty="0"/>
              <a:t>With deeper networks and ROI Align, skip connections not needed (?)</a:t>
            </a:r>
          </a:p>
        </p:txBody>
      </p:sp>
      <p:pic>
        <p:nvPicPr>
          <p:cNvPr id="5" name="Picture 4">
            <a:extLst>
              <a:ext uri="{FF2B5EF4-FFF2-40B4-BE49-F238E27FC236}">
                <a16:creationId xmlns:a16="http://schemas.microsoft.com/office/drawing/2014/main" id="{21C87505-6822-694F-9381-B1247D4DE7D8}"/>
              </a:ext>
            </a:extLst>
          </p:cNvPr>
          <p:cNvPicPr>
            <a:picLocks noChangeAspect="1"/>
          </p:cNvPicPr>
          <p:nvPr/>
        </p:nvPicPr>
        <p:blipFill>
          <a:blip r:embed="rId2"/>
          <a:stretch>
            <a:fillRect/>
          </a:stretch>
        </p:blipFill>
        <p:spPr>
          <a:xfrm>
            <a:off x="4917587" y="1404078"/>
            <a:ext cx="7042536" cy="3268284"/>
          </a:xfrm>
          <a:prstGeom prst="rect">
            <a:avLst/>
          </a:prstGeom>
        </p:spPr>
      </p:pic>
      <p:sp>
        <p:nvSpPr>
          <p:cNvPr id="6" name="Rectangle 5">
            <a:extLst>
              <a:ext uri="{FF2B5EF4-FFF2-40B4-BE49-F238E27FC236}">
                <a16:creationId xmlns:a16="http://schemas.microsoft.com/office/drawing/2014/main" id="{CD478AE6-0C39-C24B-9E4B-CD7C45153BC0}"/>
              </a:ext>
            </a:extLst>
          </p:cNvPr>
          <p:cNvSpPr/>
          <p:nvPr/>
        </p:nvSpPr>
        <p:spPr>
          <a:xfrm>
            <a:off x="0" y="6308396"/>
            <a:ext cx="12192000" cy="369332"/>
          </a:xfrm>
          <a:prstGeom prst="rect">
            <a:avLst/>
          </a:prstGeom>
        </p:spPr>
        <p:txBody>
          <a:bodyPr wrap="square">
            <a:spAutoFit/>
          </a:bodyPr>
          <a:lstStyle/>
          <a:p>
            <a:r>
              <a:rPr lang="en-US" b="0" i="0" dirty="0">
                <a:solidFill>
                  <a:srgbClr val="222222"/>
                </a:solidFill>
                <a:effectLst/>
                <a:latin typeface="Arial" panose="020B0604020202020204" pitchFamily="34" charset="0"/>
              </a:rPr>
              <a:t>He, </a:t>
            </a:r>
            <a:r>
              <a:rPr lang="en-US" b="0" i="0" dirty="0" err="1">
                <a:solidFill>
                  <a:srgbClr val="222222"/>
                </a:solidFill>
                <a:effectLst/>
                <a:latin typeface="Arial" panose="020B0604020202020204" pitchFamily="34" charset="0"/>
              </a:rPr>
              <a:t>Kaiming</a:t>
            </a:r>
            <a:r>
              <a:rPr lang="en-US" b="0" i="0" dirty="0">
                <a:solidFill>
                  <a:srgbClr val="222222"/>
                </a:solidFill>
                <a:effectLst/>
                <a:latin typeface="Arial" panose="020B0604020202020204" pitchFamily="34" charset="0"/>
              </a:rPr>
              <a:t>, et al. "Mask r-</a:t>
            </a:r>
            <a:r>
              <a:rPr lang="en-US" b="0" i="0" dirty="0" err="1">
                <a:solidFill>
                  <a:srgbClr val="222222"/>
                </a:solidFill>
                <a:effectLst/>
                <a:latin typeface="Arial" panose="020B0604020202020204" pitchFamily="34" charset="0"/>
              </a:rPr>
              <a:t>cnn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Computer Vision (ICCV), 2017 IEEE International Conference on</a:t>
            </a:r>
            <a:r>
              <a:rPr lang="en-US" b="0" i="0" dirty="0">
                <a:solidFill>
                  <a:srgbClr val="222222"/>
                </a:solidFill>
                <a:effectLst/>
                <a:latin typeface="Arial" panose="020B0604020202020204" pitchFamily="34" charset="0"/>
              </a:rPr>
              <a:t>. IEEE, 2017.</a:t>
            </a:r>
            <a:endParaRPr lang="en-US" dirty="0"/>
          </a:p>
        </p:txBody>
      </p:sp>
    </p:spTree>
    <p:extLst>
      <p:ext uri="{BB962C8B-B14F-4D97-AF65-F5344CB8AC3E}">
        <p14:creationId xmlns:p14="http://schemas.microsoft.com/office/powerpoint/2010/main" val="2436533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AEA83-3D57-804A-B314-E9E0C867DDEA}"/>
              </a:ext>
            </a:extLst>
          </p:cNvPr>
          <p:cNvSpPr>
            <a:spLocks noGrp="1"/>
          </p:cNvSpPr>
          <p:nvPr>
            <p:ph type="title"/>
          </p:nvPr>
        </p:nvSpPr>
        <p:spPr/>
        <p:txBody>
          <a:bodyPr/>
          <a:lstStyle/>
          <a:p>
            <a:r>
              <a:rPr lang="en-US" dirty="0"/>
              <a:t>Final results - what works?</a:t>
            </a:r>
          </a:p>
        </p:txBody>
      </p:sp>
      <p:sp>
        <p:nvSpPr>
          <p:cNvPr id="3" name="Content Placeholder 2">
            <a:extLst>
              <a:ext uri="{FF2B5EF4-FFF2-40B4-BE49-F238E27FC236}">
                <a16:creationId xmlns:a16="http://schemas.microsoft.com/office/drawing/2014/main" id="{151239EB-5D16-6746-A77F-25285F10AE8D}"/>
              </a:ext>
            </a:extLst>
          </p:cNvPr>
          <p:cNvSpPr>
            <a:spLocks noGrp="1"/>
          </p:cNvSpPr>
          <p:nvPr>
            <p:ph idx="1"/>
          </p:nvPr>
        </p:nvSpPr>
        <p:spPr/>
        <p:txBody>
          <a:bodyPr/>
          <a:lstStyle/>
          <a:p>
            <a:r>
              <a:rPr lang="en-US" dirty="0"/>
              <a:t>First detect, then segment</a:t>
            </a:r>
          </a:p>
          <a:p>
            <a:r>
              <a:rPr lang="en-US" dirty="0"/>
              <a:t>Big problem for instance segmentation is object detection</a:t>
            </a:r>
          </a:p>
          <a:p>
            <a:r>
              <a:rPr lang="en-US" dirty="0"/>
              <a:t>Mask R-CNN (Faster R-CNN + convolution on </a:t>
            </a:r>
            <a:r>
              <a:rPr lang="en-US" dirty="0" err="1"/>
              <a:t>RoI</a:t>
            </a:r>
            <a:r>
              <a:rPr lang="en-US" dirty="0"/>
              <a:t> Pooled feature to get masks) is good starting point</a:t>
            </a:r>
          </a:p>
          <a:p>
            <a:endParaRPr lang="en-US" dirty="0"/>
          </a:p>
        </p:txBody>
      </p:sp>
    </p:spTree>
    <p:extLst>
      <p:ext uri="{BB962C8B-B14F-4D97-AF65-F5344CB8AC3E}">
        <p14:creationId xmlns:p14="http://schemas.microsoft.com/office/powerpoint/2010/main" val="300125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details - Non-max suppression</a:t>
            </a:r>
          </a:p>
        </p:txBody>
      </p:sp>
      <p:pic>
        <p:nvPicPr>
          <p:cNvPr id="4" name="Picture 3"/>
          <p:cNvPicPr>
            <a:picLocks noChangeAspect="1"/>
          </p:cNvPicPr>
          <p:nvPr/>
        </p:nvPicPr>
        <p:blipFill>
          <a:blip r:embed="rId2" cstate="screen">
            <a:alphaModFix amt="50000"/>
            <a:extLst>
              <a:ext uri="{28A0092B-C50C-407E-A947-70E740481C1C}">
                <a14:useLocalDpi xmlns:a14="http://schemas.microsoft.com/office/drawing/2010/main"/>
              </a:ext>
            </a:extLst>
          </a:blip>
          <a:stretch>
            <a:fillRect/>
          </a:stretch>
        </p:blipFill>
        <p:spPr>
          <a:xfrm>
            <a:off x="1801970" y="2807426"/>
            <a:ext cx="5608765" cy="2733565"/>
          </a:xfrm>
          <a:prstGeom prst="rect">
            <a:avLst/>
          </a:prstGeom>
        </p:spPr>
      </p:pic>
      <p:sp>
        <p:nvSpPr>
          <p:cNvPr id="5" name="Rectangle 4"/>
          <p:cNvSpPr/>
          <p:nvPr/>
        </p:nvSpPr>
        <p:spPr>
          <a:xfrm>
            <a:off x="4026090" y="3111804"/>
            <a:ext cx="3270195" cy="2156232"/>
          </a:xfrm>
          <a:prstGeom prst="rect">
            <a:avLst/>
          </a:prstGeom>
          <a:noFill/>
          <a:ln w="762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43272" y="3248167"/>
            <a:ext cx="3308155" cy="2207361"/>
          </a:xfrm>
          <a:prstGeom prst="rect">
            <a:avLst/>
          </a:prstGeom>
          <a:noFill/>
          <a:ln w="762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012442" y="2721963"/>
            <a:ext cx="532262" cy="369332"/>
          </a:xfrm>
          <a:prstGeom prst="rect">
            <a:avLst/>
          </a:prstGeom>
          <a:solidFill>
            <a:srgbClr val="00B0F0"/>
          </a:solidFill>
        </p:spPr>
        <p:txBody>
          <a:bodyPr wrap="square" rtlCol="0">
            <a:spAutoFit/>
          </a:bodyPr>
          <a:lstStyle/>
          <a:p>
            <a:r>
              <a:rPr lang="en-US">
                <a:solidFill>
                  <a:schemeClr val="bg1"/>
                </a:solidFill>
              </a:rPr>
              <a:t>0.9</a:t>
            </a:r>
          </a:p>
        </p:txBody>
      </p:sp>
      <p:sp>
        <p:nvSpPr>
          <p:cNvPr id="9" name="TextBox 8"/>
          <p:cNvSpPr txBox="1"/>
          <p:nvPr/>
        </p:nvSpPr>
        <p:spPr>
          <a:xfrm>
            <a:off x="6655919" y="2876009"/>
            <a:ext cx="532262" cy="369332"/>
          </a:xfrm>
          <a:prstGeom prst="rect">
            <a:avLst/>
          </a:prstGeom>
          <a:solidFill>
            <a:srgbClr val="7030A0"/>
          </a:solidFill>
        </p:spPr>
        <p:txBody>
          <a:bodyPr wrap="square" rtlCol="0">
            <a:spAutoFit/>
          </a:bodyPr>
          <a:lstStyle/>
          <a:p>
            <a:r>
              <a:rPr lang="en-US" dirty="0">
                <a:solidFill>
                  <a:schemeClr val="bg1"/>
                </a:solidFill>
              </a:rPr>
              <a:t>0.8</a:t>
            </a:r>
          </a:p>
        </p:txBody>
      </p:sp>
    </p:spTree>
    <p:extLst>
      <p:ext uri="{BB962C8B-B14F-4D97-AF65-F5344CB8AC3E}">
        <p14:creationId xmlns:p14="http://schemas.microsoft.com/office/powerpoint/2010/main" val="3273583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details - Non-max suppression</a:t>
            </a:r>
          </a:p>
        </p:txBody>
      </p:sp>
      <p:sp>
        <p:nvSpPr>
          <p:cNvPr id="3" name="Content Placeholder 2"/>
          <p:cNvSpPr>
            <a:spLocks noGrp="1"/>
          </p:cNvSpPr>
          <p:nvPr>
            <p:ph idx="1"/>
          </p:nvPr>
        </p:nvSpPr>
        <p:spPr/>
        <p:txBody>
          <a:bodyPr/>
          <a:lstStyle/>
          <a:p>
            <a:r>
              <a:rPr lang="en-US" dirty="0"/>
              <a:t>Go down the list of detections starting from highest scoring</a:t>
            </a:r>
          </a:p>
          <a:p>
            <a:r>
              <a:rPr lang="en-US" dirty="0"/>
              <a:t>Eliminate any detection that overlaps highly with a higher scoring detection</a:t>
            </a:r>
          </a:p>
          <a:p>
            <a:r>
              <a:rPr lang="en-US" dirty="0"/>
              <a:t>Separate, heuristic step </a:t>
            </a:r>
          </a:p>
        </p:txBody>
      </p:sp>
    </p:spTree>
    <p:extLst>
      <p:ext uri="{BB962C8B-B14F-4D97-AF65-F5344CB8AC3E}">
        <p14:creationId xmlns:p14="http://schemas.microsoft.com/office/powerpoint/2010/main" val="3485288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comprehensive evaluation</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286937"/>
            <a:ext cx="7645400" cy="4432578"/>
          </a:xfrm>
          <a:prstGeom prst="rect">
            <a:avLst/>
          </a:prstGeom>
        </p:spPr>
      </p:pic>
      <p:sp>
        <p:nvSpPr>
          <p:cNvPr id="6" name="Rectangle 5"/>
          <p:cNvSpPr/>
          <p:nvPr/>
        </p:nvSpPr>
        <p:spPr>
          <a:xfrm>
            <a:off x="0" y="5657671"/>
            <a:ext cx="12192000" cy="1200329"/>
          </a:xfrm>
          <a:prstGeom prst="rect">
            <a:avLst/>
          </a:prstGeom>
        </p:spPr>
        <p:txBody>
          <a:bodyPr wrap="square">
            <a:spAutoFit/>
          </a:bodyPr>
          <a:lstStyle/>
          <a:p>
            <a:r>
              <a:rPr lang="en-US" dirty="0">
                <a:latin typeface="Roboto" charset="0"/>
              </a:rPr>
              <a:t>Speed and accuracy trade-offs for modern convolutional object detectors</a:t>
            </a:r>
          </a:p>
          <a:p>
            <a:r>
              <a:rPr lang="en-US" dirty="0">
                <a:latin typeface="Roboto" charset="0"/>
              </a:rPr>
              <a:t>Alireza Fathi, Anoop Korattikara, Chen Sun, Ian Fischer, Jonathan Huang, Kevin Murphy, Menglong Zhu, Sergio Guadarrama, </a:t>
            </a:r>
            <a:r>
              <a:rPr lang="en-US" dirty="0" err="1">
                <a:latin typeface="Roboto" charset="0"/>
              </a:rPr>
              <a:t>Vivek</a:t>
            </a:r>
            <a:r>
              <a:rPr lang="en-US" dirty="0">
                <a:latin typeface="Roboto" charset="0"/>
              </a:rPr>
              <a:t> </a:t>
            </a:r>
            <a:r>
              <a:rPr lang="en-US" dirty="0" err="1">
                <a:latin typeface="Roboto" charset="0"/>
              </a:rPr>
              <a:t>Rathod</a:t>
            </a:r>
            <a:r>
              <a:rPr lang="en-US" dirty="0">
                <a:latin typeface="Roboto" charset="0"/>
              </a:rPr>
              <a:t>, Yang Song, Zbigniew Wojna</a:t>
            </a:r>
          </a:p>
          <a:p>
            <a:r>
              <a:rPr lang="en-US" dirty="0">
                <a:latin typeface="Roboto" charset="0"/>
              </a:rPr>
              <a:t>CVPR 2017</a:t>
            </a:r>
            <a:endParaRPr lang="en-US" b="0" i="0" dirty="0">
              <a:effectLst/>
              <a:latin typeface="Roboto" charset="0"/>
            </a:endParaRPr>
          </a:p>
        </p:txBody>
      </p:sp>
    </p:spTree>
    <p:extLst>
      <p:ext uri="{BB962C8B-B14F-4D97-AF65-F5344CB8AC3E}">
        <p14:creationId xmlns:p14="http://schemas.microsoft.com/office/powerpoint/2010/main" val="2027858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2D0FA-1C48-244F-A73A-FE42A4C0459E}"/>
              </a:ext>
            </a:extLst>
          </p:cNvPr>
          <p:cNvSpPr>
            <a:spLocks noGrp="1"/>
          </p:cNvSpPr>
          <p:nvPr>
            <p:ph type="title"/>
          </p:nvPr>
        </p:nvSpPr>
        <p:spPr/>
        <p:txBody>
          <a:bodyPr/>
          <a:lstStyle/>
          <a:p>
            <a:r>
              <a:rPr lang="en-US" dirty="0" err="1"/>
              <a:t>RoI</a:t>
            </a:r>
            <a:r>
              <a:rPr lang="en-US" dirty="0"/>
              <a:t> pooling (Faster R-CNN) vs convolution (SSD)</a:t>
            </a:r>
          </a:p>
        </p:txBody>
      </p:sp>
      <p:sp>
        <p:nvSpPr>
          <p:cNvPr id="3" name="Content Placeholder 2">
            <a:extLst>
              <a:ext uri="{FF2B5EF4-FFF2-40B4-BE49-F238E27FC236}">
                <a16:creationId xmlns:a16="http://schemas.microsoft.com/office/drawing/2014/main" id="{0931EBA7-B5A6-1B4A-9FBD-4416C5081ACE}"/>
              </a:ext>
            </a:extLst>
          </p:cNvPr>
          <p:cNvSpPr>
            <a:spLocks noGrp="1"/>
          </p:cNvSpPr>
          <p:nvPr>
            <p:ph idx="1"/>
          </p:nvPr>
        </p:nvSpPr>
        <p:spPr/>
        <p:txBody>
          <a:bodyPr/>
          <a:lstStyle/>
          <a:p>
            <a:r>
              <a:rPr lang="en-US" dirty="0"/>
              <a:t>Why does Faster R-CNN tend to be more accurate?</a:t>
            </a:r>
          </a:p>
          <a:p>
            <a:r>
              <a:rPr lang="en-US" dirty="0" err="1"/>
              <a:t>RoI</a:t>
            </a:r>
            <a:r>
              <a:rPr lang="en-US" dirty="0"/>
              <a:t> pooling takes information from the precise box</a:t>
            </a:r>
          </a:p>
          <a:p>
            <a:r>
              <a:rPr lang="en-US" dirty="0"/>
              <a:t>Convolution takes information from just the kernel window</a:t>
            </a:r>
          </a:p>
        </p:txBody>
      </p:sp>
      <p:sp>
        <p:nvSpPr>
          <p:cNvPr id="4" name="Rectangle 3">
            <a:extLst>
              <a:ext uri="{FF2B5EF4-FFF2-40B4-BE49-F238E27FC236}">
                <a16:creationId xmlns:a16="http://schemas.microsoft.com/office/drawing/2014/main" id="{5A9A0424-E3D5-D14B-A860-2B86CEB34DFC}"/>
              </a:ext>
            </a:extLst>
          </p:cNvPr>
          <p:cNvSpPr/>
          <p:nvPr/>
        </p:nvSpPr>
        <p:spPr>
          <a:xfrm>
            <a:off x="2125684" y="3895105"/>
            <a:ext cx="2945080" cy="2624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6CA081-1EED-054D-9657-EB716BED8F6D}"/>
              </a:ext>
            </a:extLst>
          </p:cNvPr>
          <p:cNvSpPr/>
          <p:nvPr/>
        </p:nvSpPr>
        <p:spPr>
          <a:xfrm>
            <a:off x="7301346" y="3895105"/>
            <a:ext cx="2945080" cy="2624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C9F0CC-A45C-F149-AF83-70763776A290}"/>
              </a:ext>
            </a:extLst>
          </p:cNvPr>
          <p:cNvSpPr/>
          <p:nvPr/>
        </p:nvSpPr>
        <p:spPr>
          <a:xfrm>
            <a:off x="3610100" y="4583873"/>
            <a:ext cx="807522" cy="124690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A832BE-AE9B-764D-9356-06604E6880CB}"/>
              </a:ext>
            </a:extLst>
          </p:cNvPr>
          <p:cNvSpPr/>
          <p:nvPr/>
        </p:nvSpPr>
        <p:spPr>
          <a:xfrm>
            <a:off x="8857014" y="4577932"/>
            <a:ext cx="807522" cy="124690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C3D0BBC-10B4-BC44-A34A-B32116755C2E}"/>
              </a:ext>
            </a:extLst>
          </p:cNvPr>
          <p:cNvGrpSpPr/>
          <p:nvPr/>
        </p:nvGrpSpPr>
        <p:grpSpPr>
          <a:xfrm>
            <a:off x="3598224" y="4577931"/>
            <a:ext cx="819398" cy="1246910"/>
            <a:chOff x="3598224" y="4577931"/>
            <a:chExt cx="819398" cy="1246910"/>
          </a:xfrm>
        </p:grpSpPr>
        <p:sp>
          <p:nvSpPr>
            <p:cNvPr id="8" name="Rectangle 7">
              <a:extLst>
                <a:ext uri="{FF2B5EF4-FFF2-40B4-BE49-F238E27FC236}">
                  <a16:creationId xmlns:a16="http://schemas.microsoft.com/office/drawing/2014/main" id="{A0345FF0-DB90-7449-865E-B7B291F6EEED}"/>
                </a:ext>
              </a:extLst>
            </p:cNvPr>
            <p:cNvSpPr/>
            <p:nvPr/>
          </p:nvSpPr>
          <p:spPr>
            <a:xfrm>
              <a:off x="3610100" y="4577932"/>
              <a:ext cx="807522" cy="12469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70074B3-5AAC-9147-9197-A29401727854}"/>
                </a:ext>
              </a:extLst>
            </p:cNvPr>
            <p:cNvCxnSpPr/>
            <p:nvPr/>
          </p:nvCxnSpPr>
          <p:spPr>
            <a:xfrm>
              <a:off x="3871356" y="4577932"/>
              <a:ext cx="0" cy="12469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C6CA7D-A11A-BA45-A5B2-C4DD2361EE1A}"/>
                </a:ext>
              </a:extLst>
            </p:cNvPr>
            <p:cNvCxnSpPr/>
            <p:nvPr/>
          </p:nvCxnSpPr>
          <p:spPr>
            <a:xfrm>
              <a:off x="4130634" y="4577931"/>
              <a:ext cx="0" cy="12469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C6DB63E-9DC3-AD48-AA12-57EED8BC2552}"/>
                </a:ext>
              </a:extLst>
            </p:cNvPr>
            <p:cNvCxnSpPr>
              <a:cxnSpLocks/>
            </p:cNvCxnSpPr>
            <p:nvPr/>
          </p:nvCxnSpPr>
          <p:spPr>
            <a:xfrm>
              <a:off x="3598224" y="4963886"/>
              <a:ext cx="7976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C6636C-0E71-D840-85B4-48F80F76F7DA}"/>
                </a:ext>
              </a:extLst>
            </p:cNvPr>
            <p:cNvCxnSpPr>
              <a:cxnSpLocks/>
            </p:cNvCxnSpPr>
            <p:nvPr/>
          </p:nvCxnSpPr>
          <p:spPr>
            <a:xfrm>
              <a:off x="3610100" y="5365668"/>
              <a:ext cx="7976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F0FA2726-633D-AE4F-9952-7C2637267997}"/>
              </a:ext>
            </a:extLst>
          </p:cNvPr>
          <p:cNvCxnSpPr>
            <a:cxnSpLocks/>
          </p:cNvCxnSpPr>
          <p:nvPr/>
        </p:nvCxnSpPr>
        <p:spPr>
          <a:xfrm>
            <a:off x="8797639" y="5371607"/>
            <a:ext cx="9322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A80904F-B195-254A-AC4A-E500B54A3CB8}"/>
              </a:ext>
            </a:extLst>
          </p:cNvPr>
          <p:cNvSpPr/>
          <p:nvPr/>
        </p:nvSpPr>
        <p:spPr>
          <a:xfrm>
            <a:off x="8799122" y="4741151"/>
            <a:ext cx="923305" cy="920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D733246F-9B77-484F-8583-485544A120DE}"/>
              </a:ext>
            </a:extLst>
          </p:cNvPr>
          <p:cNvCxnSpPr>
            <a:cxnSpLocks/>
          </p:cNvCxnSpPr>
          <p:nvPr/>
        </p:nvCxnSpPr>
        <p:spPr>
          <a:xfrm>
            <a:off x="8783785" y="5048994"/>
            <a:ext cx="9322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7FCA5F-1495-1142-B652-921AC565CBFD}"/>
              </a:ext>
            </a:extLst>
          </p:cNvPr>
          <p:cNvCxnSpPr>
            <a:cxnSpLocks/>
          </p:cNvCxnSpPr>
          <p:nvPr/>
        </p:nvCxnSpPr>
        <p:spPr>
          <a:xfrm>
            <a:off x="9108371" y="4741151"/>
            <a:ext cx="0" cy="920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474BBE-D57A-0E4C-82E5-DE45431A11A4}"/>
              </a:ext>
            </a:extLst>
          </p:cNvPr>
          <p:cNvCxnSpPr>
            <a:cxnSpLocks/>
          </p:cNvCxnSpPr>
          <p:nvPr/>
        </p:nvCxnSpPr>
        <p:spPr>
          <a:xfrm>
            <a:off x="9403274" y="4774801"/>
            <a:ext cx="0" cy="920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C93AD2A-18BD-E145-B40F-E159582A4311}"/>
              </a:ext>
            </a:extLst>
          </p:cNvPr>
          <p:cNvSpPr/>
          <p:nvPr/>
        </p:nvSpPr>
        <p:spPr>
          <a:xfrm>
            <a:off x="2360221" y="4963886"/>
            <a:ext cx="403761" cy="7936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1D3B168F-EB1D-A44B-8831-7439533F2486}"/>
              </a:ext>
            </a:extLst>
          </p:cNvPr>
          <p:cNvGrpSpPr/>
          <p:nvPr/>
        </p:nvGrpSpPr>
        <p:grpSpPr>
          <a:xfrm>
            <a:off x="2360220" y="4963886"/>
            <a:ext cx="403761" cy="793632"/>
            <a:chOff x="3598224" y="4577931"/>
            <a:chExt cx="819398" cy="1246910"/>
          </a:xfrm>
        </p:grpSpPr>
        <p:sp>
          <p:nvSpPr>
            <p:cNvPr id="30" name="Rectangle 29">
              <a:extLst>
                <a:ext uri="{FF2B5EF4-FFF2-40B4-BE49-F238E27FC236}">
                  <a16:creationId xmlns:a16="http://schemas.microsoft.com/office/drawing/2014/main" id="{6FB89A7C-1270-3942-BDC1-85A9C52B522D}"/>
                </a:ext>
              </a:extLst>
            </p:cNvPr>
            <p:cNvSpPr/>
            <p:nvPr/>
          </p:nvSpPr>
          <p:spPr>
            <a:xfrm>
              <a:off x="3610100" y="4577932"/>
              <a:ext cx="807522" cy="12469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64D51BB4-C293-D84D-AC15-E32B00040266}"/>
                </a:ext>
              </a:extLst>
            </p:cNvPr>
            <p:cNvCxnSpPr/>
            <p:nvPr/>
          </p:nvCxnSpPr>
          <p:spPr>
            <a:xfrm>
              <a:off x="3871356" y="4577932"/>
              <a:ext cx="0" cy="12469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9CC6BE4-9927-0740-8229-49F1B3D3C17D}"/>
                </a:ext>
              </a:extLst>
            </p:cNvPr>
            <p:cNvCxnSpPr/>
            <p:nvPr/>
          </p:nvCxnSpPr>
          <p:spPr>
            <a:xfrm>
              <a:off x="4130634" y="4577931"/>
              <a:ext cx="0" cy="12469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4AEDD7-512A-124A-93AC-59B16D1A0DB8}"/>
                </a:ext>
              </a:extLst>
            </p:cNvPr>
            <p:cNvCxnSpPr>
              <a:cxnSpLocks/>
            </p:cNvCxnSpPr>
            <p:nvPr/>
          </p:nvCxnSpPr>
          <p:spPr>
            <a:xfrm>
              <a:off x="3598224" y="4963886"/>
              <a:ext cx="7976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D16154-EE2C-AE4B-8B6F-1A0BB4FFE7A1}"/>
                </a:ext>
              </a:extLst>
            </p:cNvPr>
            <p:cNvCxnSpPr>
              <a:cxnSpLocks/>
            </p:cNvCxnSpPr>
            <p:nvPr/>
          </p:nvCxnSpPr>
          <p:spPr>
            <a:xfrm>
              <a:off x="3610100" y="5365668"/>
              <a:ext cx="7976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6AEB668E-4487-EB40-8026-FCC4F2E37309}"/>
              </a:ext>
            </a:extLst>
          </p:cNvPr>
          <p:cNvSpPr/>
          <p:nvPr/>
        </p:nvSpPr>
        <p:spPr>
          <a:xfrm>
            <a:off x="7547759" y="4974791"/>
            <a:ext cx="403761" cy="7936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825E6AA8-6C49-8043-8571-8844520B71AA}"/>
              </a:ext>
            </a:extLst>
          </p:cNvPr>
          <p:cNvCxnSpPr>
            <a:cxnSpLocks/>
          </p:cNvCxnSpPr>
          <p:nvPr/>
        </p:nvCxnSpPr>
        <p:spPr>
          <a:xfrm>
            <a:off x="7323123" y="5582330"/>
            <a:ext cx="9322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A1CA593-1CDB-1D49-B750-114DEC1B3B7F}"/>
              </a:ext>
            </a:extLst>
          </p:cNvPr>
          <p:cNvSpPr/>
          <p:nvPr/>
        </p:nvSpPr>
        <p:spPr>
          <a:xfrm>
            <a:off x="7324606" y="4951874"/>
            <a:ext cx="923305" cy="920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BB2B5DE-60DF-A348-B6D4-4209EFB266E3}"/>
              </a:ext>
            </a:extLst>
          </p:cNvPr>
          <p:cNvCxnSpPr>
            <a:cxnSpLocks/>
          </p:cNvCxnSpPr>
          <p:nvPr/>
        </p:nvCxnSpPr>
        <p:spPr>
          <a:xfrm>
            <a:off x="7309269" y="5259717"/>
            <a:ext cx="9322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B100CA6-A21C-9045-8ECA-C24B4D91A7AE}"/>
              </a:ext>
            </a:extLst>
          </p:cNvPr>
          <p:cNvCxnSpPr>
            <a:cxnSpLocks/>
          </p:cNvCxnSpPr>
          <p:nvPr/>
        </p:nvCxnSpPr>
        <p:spPr>
          <a:xfrm>
            <a:off x="7633855" y="4951874"/>
            <a:ext cx="0" cy="920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15E9FF3-45A0-E540-93FC-AFE97EAA2422}"/>
              </a:ext>
            </a:extLst>
          </p:cNvPr>
          <p:cNvCxnSpPr>
            <a:cxnSpLocks/>
          </p:cNvCxnSpPr>
          <p:nvPr/>
        </p:nvCxnSpPr>
        <p:spPr>
          <a:xfrm>
            <a:off x="7928758" y="4985524"/>
            <a:ext cx="0" cy="920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700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details - ROI Align</a:t>
            </a:r>
          </a:p>
        </p:txBody>
      </p:sp>
      <p:sp>
        <p:nvSpPr>
          <p:cNvPr id="3" name="Content Placeholder 2"/>
          <p:cNvSpPr>
            <a:spLocks noGrp="1"/>
          </p:cNvSpPr>
          <p:nvPr>
            <p:ph idx="1"/>
          </p:nvPr>
        </p:nvSpPr>
        <p:spPr/>
        <p:txBody>
          <a:bodyPr/>
          <a:lstStyle/>
          <a:p>
            <a:r>
              <a:rPr lang="en-US" dirty="0"/>
              <a:t>Snapping box to grid introduces quantization artifacts</a:t>
            </a:r>
          </a:p>
          <a:p>
            <a:r>
              <a:rPr lang="en-US" dirty="0"/>
              <a:t>Instead, use bilinear interpolation</a:t>
            </a:r>
          </a:p>
        </p:txBody>
      </p:sp>
      <p:sp>
        <p:nvSpPr>
          <p:cNvPr id="4" name="Rectangle 3"/>
          <p:cNvSpPr/>
          <p:nvPr/>
        </p:nvSpPr>
        <p:spPr>
          <a:xfrm>
            <a:off x="4321290" y="3098802"/>
            <a:ext cx="3268134" cy="2963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4321291" y="3098803"/>
          <a:ext cx="3268132" cy="2963331"/>
        </p:xfrm>
        <a:graphic>
          <a:graphicData uri="http://schemas.openxmlformats.org/drawingml/2006/table">
            <a:tbl>
              <a:tblPr firstRow="1" bandRow="1">
                <a:tableStyleId>{5940675A-B579-460E-94D1-54222C63F5DA}</a:tableStyleId>
              </a:tblPr>
              <a:tblGrid>
                <a:gridCol w="466876">
                  <a:extLst>
                    <a:ext uri="{9D8B030D-6E8A-4147-A177-3AD203B41FA5}">
                      <a16:colId xmlns:a16="http://schemas.microsoft.com/office/drawing/2014/main" val="20000"/>
                    </a:ext>
                  </a:extLst>
                </a:gridCol>
                <a:gridCol w="466876">
                  <a:extLst>
                    <a:ext uri="{9D8B030D-6E8A-4147-A177-3AD203B41FA5}">
                      <a16:colId xmlns:a16="http://schemas.microsoft.com/office/drawing/2014/main" val="20001"/>
                    </a:ext>
                  </a:extLst>
                </a:gridCol>
                <a:gridCol w="466876">
                  <a:extLst>
                    <a:ext uri="{9D8B030D-6E8A-4147-A177-3AD203B41FA5}">
                      <a16:colId xmlns:a16="http://schemas.microsoft.com/office/drawing/2014/main" val="20002"/>
                    </a:ext>
                  </a:extLst>
                </a:gridCol>
                <a:gridCol w="466876">
                  <a:extLst>
                    <a:ext uri="{9D8B030D-6E8A-4147-A177-3AD203B41FA5}">
                      <a16:colId xmlns:a16="http://schemas.microsoft.com/office/drawing/2014/main" val="20003"/>
                    </a:ext>
                  </a:extLst>
                </a:gridCol>
                <a:gridCol w="466876">
                  <a:extLst>
                    <a:ext uri="{9D8B030D-6E8A-4147-A177-3AD203B41FA5}">
                      <a16:colId xmlns:a16="http://schemas.microsoft.com/office/drawing/2014/main" val="20004"/>
                    </a:ext>
                  </a:extLst>
                </a:gridCol>
                <a:gridCol w="466876">
                  <a:extLst>
                    <a:ext uri="{9D8B030D-6E8A-4147-A177-3AD203B41FA5}">
                      <a16:colId xmlns:a16="http://schemas.microsoft.com/office/drawing/2014/main" val="20005"/>
                    </a:ext>
                  </a:extLst>
                </a:gridCol>
                <a:gridCol w="466876">
                  <a:extLst>
                    <a:ext uri="{9D8B030D-6E8A-4147-A177-3AD203B41FA5}">
                      <a16:colId xmlns:a16="http://schemas.microsoft.com/office/drawing/2014/main" val="20006"/>
                    </a:ext>
                  </a:extLst>
                </a:gridCol>
              </a:tblGrid>
              <a:tr h="423333">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6" name="Rectangle 5"/>
          <p:cNvSpPr/>
          <p:nvPr/>
        </p:nvSpPr>
        <p:spPr>
          <a:xfrm>
            <a:off x="5608224" y="3839634"/>
            <a:ext cx="880533" cy="144356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757333" y="4080933"/>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77465" y="4080936"/>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97597" y="4080939"/>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57335" y="4504265"/>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977467" y="4504268"/>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97599" y="4504271"/>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757337" y="4927598"/>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77469" y="4927601"/>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97601" y="4927604"/>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6467500"/>
            <a:ext cx="12192000" cy="369332"/>
          </a:xfrm>
          <a:prstGeom prst="rect">
            <a:avLst/>
          </a:prstGeom>
          <a:noFill/>
        </p:spPr>
        <p:txBody>
          <a:bodyPr wrap="square" rtlCol="0">
            <a:spAutoFit/>
          </a:bodyPr>
          <a:lstStyle/>
          <a:p>
            <a:r>
              <a:rPr lang="en-US" dirty="0"/>
              <a:t>Mask R-CNN. K. He, G. </a:t>
            </a:r>
            <a:r>
              <a:rPr lang="en-US" dirty="0" err="1"/>
              <a:t>Gkioxari</a:t>
            </a:r>
            <a:r>
              <a:rPr lang="en-US" dirty="0"/>
              <a:t>, P. Dollar, R. </a:t>
            </a:r>
            <a:r>
              <a:rPr lang="en-US" dirty="0" err="1"/>
              <a:t>Girshick</a:t>
            </a:r>
            <a:r>
              <a:rPr lang="en-US" dirty="0"/>
              <a:t>. In </a:t>
            </a:r>
            <a:r>
              <a:rPr lang="en-US" i="1" dirty="0"/>
              <a:t>ICCV </a:t>
            </a:r>
            <a:r>
              <a:rPr lang="en-US" dirty="0"/>
              <a:t>2017.</a:t>
            </a:r>
          </a:p>
        </p:txBody>
      </p:sp>
    </p:spTree>
    <p:extLst>
      <p:ext uri="{BB962C8B-B14F-4D97-AF65-F5344CB8AC3E}">
        <p14:creationId xmlns:p14="http://schemas.microsoft.com/office/powerpoint/2010/main" val="330995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60A8-D67A-A44C-B395-192902CF3719}"/>
              </a:ext>
            </a:extLst>
          </p:cNvPr>
          <p:cNvSpPr>
            <a:spLocks noGrp="1"/>
          </p:cNvSpPr>
          <p:nvPr>
            <p:ph type="title"/>
          </p:nvPr>
        </p:nvSpPr>
        <p:spPr/>
        <p:txBody>
          <a:bodyPr/>
          <a:lstStyle/>
          <a:p>
            <a:r>
              <a:rPr lang="en-US" dirty="0"/>
              <a:t>Detecting small objects</a:t>
            </a:r>
          </a:p>
        </p:txBody>
      </p:sp>
      <p:sp>
        <p:nvSpPr>
          <p:cNvPr id="8" name="Content Placeholder 7">
            <a:extLst>
              <a:ext uri="{FF2B5EF4-FFF2-40B4-BE49-F238E27FC236}">
                <a16:creationId xmlns:a16="http://schemas.microsoft.com/office/drawing/2014/main" id="{C3F2BB7D-CB2B-FD45-9BB7-F7D1D18F2AAC}"/>
              </a:ext>
            </a:extLst>
          </p:cNvPr>
          <p:cNvSpPr>
            <a:spLocks noGrp="1"/>
          </p:cNvSpPr>
          <p:nvPr>
            <p:ph sz="half" idx="2"/>
          </p:nvPr>
        </p:nvSpPr>
        <p:spPr>
          <a:xfrm>
            <a:off x="6805114" y="1825625"/>
            <a:ext cx="4548685" cy="4351338"/>
          </a:xfrm>
        </p:spPr>
        <p:txBody>
          <a:bodyPr/>
          <a:lstStyle/>
          <a:p>
            <a:r>
              <a:rPr lang="en-US" dirty="0"/>
              <a:t>Small objects get low resolution features</a:t>
            </a:r>
          </a:p>
        </p:txBody>
      </p:sp>
      <p:pic>
        <p:nvPicPr>
          <p:cNvPr id="4" name="Picture 3">
            <a:extLst>
              <a:ext uri="{FF2B5EF4-FFF2-40B4-BE49-F238E27FC236}">
                <a16:creationId xmlns:a16="http://schemas.microsoft.com/office/drawing/2014/main" id="{782CEDA5-3618-5A42-BBC0-C343695E343A}"/>
              </a:ext>
            </a:extLst>
          </p:cNvPr>
          <p:cNvPicPr>
            <a:picLocks noChangeAspect="1"/>
          </p:cNvPicPr>
          <p:nvPr/>
        </p:nvPicPr>
        <p:blipFill>
          <a:blip r:embed="rId2"/>
          <a:stretch>
            <a:fillRect/>
          </a:stretch>
        </p:blipFill>
        <p:spPr>
          <a:xfrm>
            <a:off x="838200" y="2060764"/>
            <a:ext cx="5966915" cy="3977943"/>
          </a:xfrm>
          <a:prstGeom prst="rect">
            <a:avLst/>
          </a:prstGeom>
        </p:spPr>
      </p:pic>
      <p:sp>
        <p:nvSpPr>
          <p:cNvPr id="5" name="Rectangle 4">
            <a:extLst>
              <a:ext uri="{FF2B5EF4-FFF2-40B4-BE49-F238E27FC236}">
                <a16:creationId xmlns:a16="http://schemas.microsoft.com/office/drawing/2014/main" id="{AAA1BC98-949C-CF4B-A2E3-1CC53EDEC4E6}"/>
              </a:ext>
            </a:extLst>
          </p:cNvPr>
          <p:cNvSpPr/>
          <p:nvPr/>
        </p:nvSpPr>
        <p:spPr>
          <a:xfrm>
            <a:off x="2000250" y="2714625"/>
            <a:ext cx="857250" cy="2600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8184E2-66F7-3545-9E84-91523105C8CE}"/>
              </a:ext>
            </a:extLst>
          </p:cNvPr>
          <p:cNvSpPr/>
          <p:nvPr/>
        </p:nvSpPr>
        <p:spPr>
          <a:xfrm>
            <a:off x="4402682" y="3951514"/>
            <a:ext cx="278175" cy="8164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586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393D25-3268-7E44-B6D0-3BDE939A78C5}"/>
              </a:ext>
            </a:extLst>
          </p:cNvPr>
          <p:cNvSpPr>
            <a:spLocks noGrp="1"/>
          </p:cNvSpPr>
          <p:nvPr>
            <p:ph type="title"/>
          </p:nvPr>
        </p:nvSpPr>
        <p:spPr/>
        <p:txBody>
          <a:bodyPr/>
          <a:lstStyle/>
          <a:p>
            <a:r>
              <a:rPr lang="en-US" dirty="0"/>
              <a:t>Feature pyramid networks</a:t>
            </a:r>
          </a:p>
        </p:txBody>
      </p:sp>
      <p:pic>
        <p:nvPicPr>
          <p:cNvPr id="8" name="Picture 7">
            <a:extLst>
              <a:ext uri="{FF2B5EF4-FFF2-40B4-BE49-F238E27FC236}">
                <a16:creationId xmlns:a16="http://schemas.microsoft.com/office/drawing/2014/main" id="{A0CBA92E-4F64-0A4E-8BEC-FDDBB7A5DB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60659" y="3976929"/>
            <a:ext cx="4796118" cy="2038350"/>
          </a:xfrm>
          <a:prstGeom prst="rect">
            <a:avLst/>
          </a:prstGeom>
        </p:spPr>
      </p:pic>
      <p:pic>
        <p:nvPicPr>
          <p:cNvPr id="10" name="Picture 9">
            <a:extLst>
              <a:ext uri="{FF2B5EF4-FFF2-40B4-BE49-F238E27FC236}">
                <a16:creationId xmlns:a16="http://schemas.microsoft.com/office/drawing/2014/main" id="{8259E036-BE8F-8A4F-9F25-DE37C43040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037" y="4140983"/>
            <a:ext cx="3840732" cy="1604963"/>
          </a:xfrm>
          <a:prstGeom prst="rect">
            <a:avLst/>
          </a:prstGeom>
        </p:spPr>
      </p:pic>
      <p:pic>
        <p:nvPicPr>
          <p:cNvPr id="12" name="Picture 11">
            <a:extLst>
              <a:ext uri="{FF2B5EF4-FFF2-40B4-BE49-F238E27FC236}">
                <a16:creationId xmlns:a16="http://schemas.microsoft.com/office/drawing/2014/main" id="{524452EF-1275-1D44-998E-51B0CBEF5B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4688" y="1477962"/>
            <a:ext cx="3805237" cy="2129635"/>
          </a:xfrm>
          <a:prstGeom prst="rect">
            <a:avLst/>
          </a:prstGeom>
        </p:spPr>
      </p:pic>
      <p:pic>
        <p:nvPicPr>
          <p:cNvPr id="14" name="Picture 13">
            <a:extLst>
              <a:ext uri="{FF2B5EF4-FFF2-40B4-BE49-F238E27FC236}">
                <a16:creationId xmlns:a16="http://schemas.microsoft.com/office/drawing/2014/main" id="{3AA8C45F-C5AF-C74D-999A-3304A7B8E7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7775" y="1395815"/>
            <a:ext cx="3192572" cy="2211782"/>
          </a:xfrm>
          <a:prstGeom prst="rect">
            <a:avLst/>
          </a:prstGeom>
        </p:spPr>
      </p:pic>
      <p:sp>
        <p:nvSpPr>
          <p:cNvPr id="15" name="TextBox 14">
            <a:extLst>
              <a:ext uri="{FF2B5EF4-FFF2-40B4-BE49-F238E27FC236}">
                <a16:creationId xmlns:a16="http://schemas.microsoft.com/office/drawing/2014/main" id="{D345E5EC-DAC1-D04E-9212-E8B8C26692E3}"/>
              </a:ext>
            </a:extLst>
          </p:cNvPr>
          <p:cNvSpPr txBox="1"/>
          <p:nvPr/>
        </p:nvSpPr>
        <p:spPr>
          <a:xfrm>
            <a:off x="1100138" y="3607597"/>
            <a:ext cx="2757487" cy="369332"/>
          </a:xfrm>
          <a:prstGeom prst="rect">
            <a:avLst/>
          </a:prstGeom>
          <a:noFill/>
        </p:spPr>
        <p:txBody>
          <a:bodyPr wrap="square" rtlCol="0">
            <a:spAutoFit/>
          </a:bodyPr>
          <a:lstStyle/>
          <a:p>
            <a:pPr algn="ctr"/>
            <a:r>
              <a:rPr lang="en-US" dirty="0"/>
              <a:t>Standard detection</a:t>
            </a:r>
          </a:p>
        </p:txBody>
      </p:sp>
      <p:sp>
        <p:nvSpPr>
          <p:cNvPr id="16" name="TextBox 15">
            <a:extLst>
              <a:ext uri="{FF2B5EF4-FFF2-40B4-BE49-F238E27FC236}">
                <a16:creationId xmlns:a16="http://schemas.microsoft.com/office/drawing/2014/main" id="{C7340E51-30D9-8042-9207-3451D6F5CE5A}"/>
              </a:ext>
            </a:extLst>
          </p:cNvPr>
          <p:cNvSpPr txBox="1"/>
          <p:nvPr/>
        </p:nvSpPr>
        <p:spPr>
          <a:xfrm>
            <a:off x="838200" y="5745946"/>
            <a:ext cx="2939143" cy="369332"/>
          </a:xfrm>
          <a:prstGeom prst="rect">
            <a:avLst/>
          </a:prstGeom>
          <a:noFill/>
        </p:spPr>
        <p:txBody>
          <a:bodyPr wrap="square" rtlCol="0">
            <a:spAutoFit/>
          </a:bodyPr>
          <a:lstStyle/>
          <a:p>
            <a:pPr algn="ctr"/>
            <a:r>
              <a:rPr lang="en-US" dirty="0"/>
              <a:t>Detection on image pyramid</a:t>
            </a:r>
          </a:p>
        </p:txBody>
      </p:sp>
      <p:sp>
        <p:nvSpPr>
          <p:cNvPr id="17" name="TextBox 16">
            <a:extLst>
              <a:ext uri="{FF2B5EF4-FFF2-40B4-BE49-F238E27FC236}">
                <a16:creationId xmlns:a16="http://schemas.microsoft.com/office/drawing/2014/main" id="{CC7D8642-B362-6243-A19A-007698456F5B}"/>
              </a:ext>
            </a:extLst>
          </p:cNvPr>
          <p:cNvSpPr txBox="1"/>
          <p:nvPr/>
        </p:nvSpPr>
        <p:spPr>
          <a:xfrm>
            <a:off x="7130142" y="3607597"/>
            <a:ext cx="2939143" cy="646331"/>
          </a:xfrm>
          <a:prstGeom prst="rect">
            <a:avLst/>
          </a:prstGeom>
          <a:noFill/>
        </p:spPr>
        <p:txBody>
          <a:bodyPr wrap="square" rtlCol="0">
            <a:spAutoFit/>
          </a:bodyPr>
          <a:lstStyle/>
          <a:p>
            <a:pPr algn="ctr"/>
            <a:r>
              <a:rPr lang="en-US" dirty="0"/>
              <a:t>Detection using multiple layers</a:t>
            </a:r>
          </a:p>
        </p:txBody>
      </p:sp>
      <p:sp>
        <p:nvSpPr>
          <p:cNvPr id="18" name="TextBox 17">
            <a:extLst>
              <a:ext uri="{FF2B5EF4-FFF2-40B4-BE49-F238E27FC236}">
                <a16:creationId xmlns:a16="http://schemas.microsoft.com/office/drawing/2014/main" id="{92CF2F4E-E39D-AC4A-B9BF-AE8161B83890}"/>
              </a:ext>
            </a:extLst>
          </p:cNvPr>
          <p:cNvSpPr txBox="1"/>
          <p:nvPr/>
        </p:nvSpPr>
        <p:spPr>
          <a:xfrm>
            <a:off x="7009520" y="5913570"/>
            <a:ext cx="4344280" cy="369332"/>
          </a:xfrm>
          <a:prstGeom prst="rect">
            <a:avLst/>
          </a:prstGeom>
          <a:noFill/>
        </p:spPr>
        <p:txBody>
          <a:bodyPr wrap="square" rtlCol="0">
            <a:spAutoFit/>
          </a:bodyPr>
          <a:lstStyle/>
          <a:p>
            <a:pPr algn="ctr"/>
            <a:r>
              <a:rPr lang="en-US" dirty="0"/>
              <a:t>Detection using feature pyramid layers</a:t>
            </a:r>
          </a:p>
        </p:txBody>
      </p:sp>
      <p:sp>
        <p:nvSpPr>
          <p:cNvPr id="19" name="Rectangle 18">
            <a:extLst>
              <a:ext uri="{FF2B5EF4-FFF2-40B4-BE49-F238E27FC236}">
                <a16:creationId xmlns:a16="http://schemas.microsoft.com/office/drawing/2014/main" id="{C89B5115-561E-1D42-AC71-B3BBEDEB4CE0}"/>
              </a:ext>
            </a:extLst>
          </p:cNvPr>
          <p:cNvSpPr/>
          <p:nvPr/>
        </p:nvSpPr>
        <p:spPr>
          <a:xfrm>
            <a:off x="0" y="6437913"/>
            <a:ext cx="12192000" cy="369332"/>
          </a:xfrm>
          <a:prstGeom prst="rect">
            <a:avLst/>
          </a:prstGeom>
        </p:spPr>
        <p:txBody>
          <a:bodyPr wrap="square">
            <a:spAutoFit/>
          </a:bodyPr>
          <a:lstStyle/>
          <a:p>
            <a:r>
              <a:rPr lang="en-US" dirty="0">
                <a:solidFill>
                  <a:srgbClr val="222222"/>
                </a:solidFill>
                <a:latin typeface="Arial" panose="020B0604020202020204" pitchFamily="34" charset="0"/>
              </a:rPr>
              <a:t>Lin, </a:t>
            </a:r>
            <a:r>
              <a:rPr lang="en-US" dirty="0" err="1">
                <a:solidFill>
                  <a:srgbClr val="222222"/>
                </a:solidFill>
                <a:latin typeface="Arial" panose="020B0604020202020204" pitchFamily="34" charset="0"/>
              </a:rPr>
              <a:t>Tsung</a:t>
            </a:r>
            <a:r>
              <a:rPr lang="en-US" dirty="0">
                <a:solidFill>
                  <a:srgbClr val="222222"/>
                </a:solidFill>
                <a:latin typeface="Arial" panose="020B0604020202020204" pitchFamily="34" charset="0"/>
              </a:rPr>
              <a:t>-Yi, et al. "Feature Pyramid Networks for Object Detection." </a:t>
            </a:r>
            <a:r>
              <a:rPr lang="en-US" i="1" dirty="0">
                <a:solidFill>
                  <a:srgbClr val="222222"/>
                </a:solidFill>
                <a:latin typeface="Arial" panose="020B0604020202020204" pitchFamily="34" charset="0"/>
              </a:rPr>
              <a:t>CVPR</a:t>
            </a:r>
            <a:r>
              <a:rPr lang="en-US" dirty="0">
                <a:solidFill>
                  <a:srgbClr val="222222"/>
                </a:solidFill>
                <a:latin typeface="Arial" panose="020B0604020202020204" pitchFamily="34" charset="0"/>
              </a:rPr>
              <a:t>. Vol. 1. No. 2. 2017.</a:t>
            </a:r>
            <a:endParaRPr lang="en-US" dirty="0"/>
          </a:p>
        </p:txBody>
      </p:sp>
    </p:spTree>
    <p:extLst>
      <p:ext uri="{BB962C8B-B14F-4D97-AF65-F5344CB8AC3E}">
        <p14:creationId xmlns:p14="http://schemas.microsoft.com/office/powerpoint/2010/main" val="165296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17724</TotalTime>
  <Words>1076</Words>
  <Application>Microsoft Macintosh PowerPoint</Application>
  <PresentationFormat>Widescreen</PresentationFormat>
  <Paragraphs>131</Paragraphs>
  <Slides>28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Roboto</vt:lpstr>
      <vt:lpstr>Office Theme</vt:lpstr>
      <vt:lpstr>Object detection</vt:lpstr>
      <vt:lpstr>Faster R-CNN</vt:lpstr>
      <vt:lpstr>Other details - Non-max suppression</vt:lpstr>
      <vt:lpstr>Other details - Non-max suppression</vt:lpstr>
      <vt:lpstr>A comprehensive evaluation</vt:lpstr>
      <vt:lpstr>RoI pooling (Faster R-CNN) vs convolution (SSD)</vt:lpstr>
      <vt:lpstr>Other details - ROI Align</vt:lpstr>
      <vt:lpstr>Detecting small objects</vt:lpstr>
      <vt:lpstr>Feature pyramid networks</vt:lpstr>
      <vt:lpstr>Feature pyramid networks</vt:lpstr>
      <vt:lpstr>Deformable convolution</vt:lpstr>
      <vt:lpstr>Instance segmentation</vt:lpstr>
      <vt:lpstr>Till now</vt:lpstr>
      <vt:lpstr>Fine-grained Localization</vt:lpstr>
      <vt:lpstr>Evaluation Protocol</vt:lpstr>
      <vt:lpstr>Evaluation Protocol</vt:lpstr>
      <vt:lpstr>Evaluation protocol</vt:lpstr>
      <vt:lpstr>The COCO Challenge</vt:lpstr>
      <vt:lpstr>Two strategies</vt:lpstr>
      <vt:lpstr>Box proposals</vt:lpstr>
      <vt:lpstr>Segment proposals</vt:lpstr>
      <vt:lpstr>R-CNN for instance segmentation</vt:lpstr>
      <vt:lpstr>Two strategies</vt:lpstr>
      <vt:lpstr>Detect then segment</vt:lpstr>
      <vt:lpstr>Skip connections with RoI pooling</vt:lpstr>
      <vt:lpstr>Skip connections for finer-grained details</vt:lpstr>
      <vt:lpstr>Mask R-CNN</vt:lpstr>
      <vt:lpstr>Final results - what works?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dc:title>
  <dc:subject/>
  <dc:creator>Bharath Hariharan</dc:creator>
  <cp:keywords/>
  <dc:description/>
  <cp:lastModifiedBy>Bharath Hariharan</cp:lastModifiedBy>
  <cp:revision>21</cp:revision>
  <cp:lastPrinted>2018-11-08T18:20:33Z</cp:lastPrinted>
  <dcterms:created xsi:type="dcterms:W3CDTF">2018-11-01T02:59:13Z</dcterms:created>
  <dcterms:modified xsi:type="dcterms:W3CDTF">2019-11-05T18:08:34Z</dcterms:modified>
  <cp:category/>
</cp:coreProperties>
</file>