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67" r:id="rId4"/>
    <p:sldId id="258" r:id="rId5"/>
    <p:sldId id="368" r:id="rId6"/>
    <p:sldId id="369" r:id="rId7"/>
    <p:sldId id="370" r:id="rId8"/>
    <p:sldId id="371" r:id="rId9"/>
    <p:sldId id="386" r:id="rId10"/>
    <p:sldId id="387" r:id="rId11"/>
    <p:sldId id="388" r:id="rId12"/>
    <p:sldId id="389" r:id="rId13"/>
    <p:sldId id="390" r:id="rId14"/>
    <p:sldId id="391" r:id="rId15"/>
    <p:sldId id="383" r:id="rId16"/>
    <p:sldId id="376" r:id="rId17"/>
    <p:sldId id="377" r:id="rId18"/>
    <p:sldId id="378" r:id="rId19"/>
    <p:sldId id="300" r:id="rId20"/>
    <p:sldId id="379" r:id="rId21"/>
    <p:sldId id="380" r:id="rId22"/>
    <p:sldId id="301" r:id="rId23"/>
    <p:sldId id="381" r:id="rId24"/>
    <p:sldId id="382" r:id="rId25"/>
    <p:sldId id="384" r:id="rId26"/>
    <p:sldId id="385" r:id="rId27"/>
    <p:sldId id="392" r:id="rId28"/>
    <p:sldId id="393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4697"/>
  </p:normalViewPr>
  <p:slideViewPr>
    <p:cSldViewPr snapToGrid="0" snapToObjects="1">
      <p:cViewPr varScale="1">
        <p:scale>
          <a:sx n="88" d="100"/>
          <a:sy n="88" d="100"/>
        </p:scale>
        <p:origin x="1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CD77D-DD4F-F74F-9655-F0E6B3926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392B3-C820-204E-A43E-49E8B8A85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B7FCF-C422-C242-97C4-4FDDAA75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F6DE-6B08-1041-8244-475FA3E5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81324-D609-844F-8F78-FBE7178C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330B-8244-A84B-9D96-7F91130C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797D5-C46E-8D4C-B6B0-FDD490E18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D6626-6CAE-9A41-A40E-D754E66B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4D543-A442-5D4E-A384-8A5DC67F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42DAC-1DD4-1342-98E5-F303336D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8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E708C-924C-024D-B316-8CCF925D4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F8DAF-1CD8-A34D-B38F-3F4C2F981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1A856-8588-E742-A4B6-8CDBFB09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E2425-EE48-DC47-B0A9-A0152D9E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66C9D-237E-3449-825C-2174378D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5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33D43-957E-CD44-8F7B-26E6F434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12B15-BE0E-5749-A3A7-FD1213A6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93C58-4433-464A-ACD2-6AFB2E58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71F76-67B3-BF49-85FB-4E36EE6DA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313DC-5858-DF46-AC3A-316745C74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3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FE45-1815-9749-8E22-1E902A52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C487F-2ED1-1F46-AF5A-6B8EAC80A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F02CC-91AA-AC4F-8E9F-84F4FFA4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CB252-D1A9-D34E-A5B4-0E45655F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3910C-34C5-354F-9D2C-011BCB9F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8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9669-AE3B-A745-A96A-30272E429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917B-2738-874A-AA8C-ECD571013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D2F12-CA01-AA41-A627-C56A2C099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BBCC3-9910-2B43-AA50-DD977FE0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EA106-E4EA-DB49-9E7C-4FE1319F3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4C3C6-6708-FC4B-9FA7-62272462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34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9004C-58B9-D44F-ABB1-01C03C30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88964-0FF2-3043-A9E0-A9CBE9F5C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13AF2-CFEA-C548-966C-5E77A758E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F7632-DA16-CF4A-9A96-420E835D8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93322-BFC3-2743-8C7E-6588B0C60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4A46A-0017-D344-A768-07852234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F9AAA-869B-6E41-AAA2-ACFF6A27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DFEDB-9A98-D147-8019-B644FC25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C3BE-2B22-6D49-B0F4-754C85C2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525607-859A-6B4F-9292-F93DBE7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4ECB20-EE97-874D-B987-537EF61A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C5E49-517B-7B46-A7F7-49138A56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BDA96-65E8-EE49-9567-AF89CCA1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321E0-72F9-B342-8B6C-C38B3517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CE88B-2EC9-4142-A2B7-0969C65A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8ECFF-E3C7-E548-8AA0-A2AEECAE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23B22-7E01-1E46-8375-1BC093532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48BC1-66F8-AC43-9207-A8DA3C043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77A27-61CA-644F-9FAC-96B0A457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A60A8-FC6B-D84B-B24C-21981E123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EA74E-3B30-F44A-8569-29D18CF9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F048-468E-DA4E-B50E-D4990EB2B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CBEF0-87DD-2B42-AAF1-0587FFA74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D3EA3-C3AE-1149-9803-781AB7073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14221-AD41-4945-91EA-FD10534A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BCFE4-76F1-324F-9984-B1D79EA3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52223-3C15-B84C-9B41-8CFEB333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9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62A10-8ABD-C146-BB37-C1BCC00C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FB888-567F-8C42-8D12-9711549E3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16376-05C6-4D44-8D5C-6A6ECB02A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E1CF1-52E7-7948-8370-95FB5B4AFA70}" type="datetimeFigureOut">
              <a:rPr lang="en-US" smtClean="0"/>
              <a:t>10/23/19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7080C-00BD-9B42-88FD-508D58919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ECDC-BFA7-1E47-B3A3-3114D32A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D3F23-7AF7-8B4D-8E4A-9630CD85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C1B4-AEFA-9548-83B4-FAE50D4AD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Graphical models for refinement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5CFD9-D17B-2F49-9379-505F9D20A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9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7566-6054-554C-B780-CEFDB48B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MAP estimation tractable?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D03A3-C7DD-6541-9B7A-3F953ECF9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tree</a:t>
            </a:r>
          </a:p>
          <a:p>
            <a:r>
              <a:rPr lang="en-US" dirty="0"/>
              <a:t>Push max in: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0322D2-0258-1649-9E5B-ACFB1F6C5875}"/>
              </a:ext>
            </a:extLst>
          </p:cNvPr>
          <p:cNvSpPr/>
          <p:nvPr/>
        </p:nvSpPr>
        <p:spPr>
          <a:xfrm>
            <a:off x="7045569" y="1582615"/>
            <a:ext cx="574431" cy="58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35D7F9-82D8-2E48-B805-5CF36BEC1DBB}"/>
              </a:ext>
            </a:extLst>
          </p:cNvPr>
          <p:cNvSpPr/>
          <p:nvPr/>
        </p:nvSpPr>
        <p:spPr>
          <a:xfrm>
            <a:off x="7924800" y="1582615"/>
            <a:ext cx="574431" cy="58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937083-FFD5-0E47-B074-E1F6F58C0FC1}"/>
              </a:ext>
            </a:extLst>
          </p:cNvPr>
          <p:cNvSpPr/>
          <p:nvPr/>
        </p:nvSpPr>
        <p:spPr>
          <a:xfrm>
            <a:off x="8839200" y="1582615"/>
            <a:ext cx="574431" cy="58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0D7EA-5727-A745-B7F6-4919F35F31D2}"/>
              </a:ext>
            </a:extLst>
          </p:cNvPr>
          <p:cNvCxnSpPr>
            <a:stCxn id="4" idx="6"/>
            <a:endCxn id="6" idx="2"/>
          </p:cNvCxnSpPr>
          <p:nvPr/>
        </p:nvCxnSpPr>
        <p:spPr>
          <a:xfrm>
            <a:off x="7620000" y="1875692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F46F82-F157-2947-9998-856E0ED4C12E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499231" y="1875692"/>
            <a:ext cx="339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E6C1159-63A0-2743-A9F2-15C9F6A53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9116"/>
            <a:ext cx="12192000" cy="1103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E3BC00-1AB7-5447-8CA6-606C4A02F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65" y="4170485"/>
            <a:ext cx="956310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F62186-FD2E-F743-8914-2DFEA84FD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765" y="5459576"/>
            <a:ext cx="4559300" cy="698500"/>
          </a:xfrm>
          <a:prstGeom prst="rect">
            <a:avLst/>
          </a:prstGeom>
        </p:spPr>
      </p:pic>
      <p:sp>
        <p:nvSpPr>
          <p:cNvPr id="13" name="Left Arrow Callout 12">
            <a:extLst>
              <a:ext uri="{FF2B5EF4-FFF2-40B4-BE49-F238E27FC236}">
                <a16:creationId xmlns:a16="http://schemas.microsoft.com/office/drawing/2014/main" id="{93F8A0AE-5E4D-D844-A6F6-71B19785C65B}"/>
              </a:ext>
            </a:extLst>
          </p:cNvPr>
          <p:cNvSpPr/>
          <p:nvPr/>
        </p:nvSpPr>
        <p:spPr>
          <a:xfrm>
            <a:off x="5907315" y="5266534"/>
            <a:ext cx="4781550" cy="907479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Get y</a:t>
            </a:r>
            <a:r>
              <a:rPr lang="en-US" sz="2400" baseline="-25000" dirty="0"/>
              <a:t>1</a:t>
            </a:r>
            <a:r>
              <a:rPr lang="en-US" sz="2400" dirty="0"/>
              <a:t>* from here!</a:t>
            </a:r>
          </a:p>
        </p:txBody>
      </p:sp>
    </p:spTree>
    <p:extLst>
      <p:ext uri="{BB962C8B-B14F-4D97-AF65-F5344CB8AC3E}">
        <p14:creationId xmlns:p14="http://schemas.microsoft.com/office/powerpoint/2010/main" val="31267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71A5-B09E-E646-BBB2-FB5CF9BA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 / Belief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56E69-7644-7846-9A4A-9BD2B0665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2←3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messages</a:t>
                </a:r>
                <a:r>
                  <a:rPr lang="en-US" dirty="0"/>
                  <a:t> from 3 to 2 and 2 to 1 respectively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captures what node j and other previous nodes think the label of </a:t>
                </a:r>
                <a:r>
                  <a:rPr lang="en-US" dirty="0" err="1"/>
                  <a:t>i</a:t>
                </a:r>
                <a:r>
                  <a:rPr lang="en-US" dirty="0"/>
                  <a:t> should be</a:t>
                </a:r>
              </a:p>
              <a:p>
                <a:r>
                  <a:rPr lang="en-US" dirty="0"/>
                  <a:t>Final label for </a:t>
                </a:r>
                <a:r>
                  <a:rPr lang="en-US" dirty="0" err="1"/>
                  <a:t>i</a:t>
                </a:r>
                <a:r>
                  <a:rPr lang="en-US" dirty="0"/>
                  <a:t>: integrate message with unary potential on </a:t>
                </a:r>
                <a:r>
                  <a:rPr lang="en-US" dirty="0" err="1"/>
                  <a:t>i</a:t>
                </a:r>
                <a:endParaRPr lang="en-US" dirty="0"/>
              </a:p>
              <a:p>
                <a:r>
                  <a:rPr lang="en-US" dirty="0"/>
                  <a:t>How to get labels for other nodes?</a:t>
                </a:r>
              </a:p>
              <a:p>
                <a:pPr lvl="1"/>
                <a:r>
                  <a:rPr lang="en-US" dirty="0"/>
                  <a:t>Repeat, with </a:t>
                </a:r>
                <a:r>
                  <a:rPr lang="en-US" dirty="0" err="1"/>
                  <a:t>memoization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56E69-7644-7846-9A4A-9BD2B0665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27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F61F-89E0-E441-B918-08123608B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passing/belief propagation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07C11-D627-1348-AD65-C47CFEAECF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General algorithm: belief propagation</a:t>
                </a:r>
              </a:p>
              <a:p>
                <a:r>
                  <a:rPr lang="en-US" dirty="0"/>
                  <a:t>Each node starts with a </a:t>
                </a:r>
                <a:r>
                  <a:rPr lang="en-US" b="1" dirty="0"/>
                  <a:t>belief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about what its label should be</a:t>
                </a:r>
              </a:p>
              <a:p>
                <a:r>
                  <a:rPr lang="en-US" dirty="0"/>
                  <a:t>Nodes send </a:t>
                </a:r>
                <a:r>
                  <a:rPr lang="en-US" b="1" dirty="0"/>
                  <a:t>messages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dirty="0"/>
                  <a:t> to other nodes</a:t>
                </a:r>
              </a:p>
              <a:p>
                <a:r>
                  <a:rPr lang="en-US" dirty="0"/>
                  <a:t>Beliefs get updated based on messages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707C11-D627-1348-AD65-C47CFEAECF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82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5557-10ED-E14D-8E96-D0A6989F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Messsage</a:t>
            </a:r>
            <a:r>
              <a:rPr lang="en-US" dirty="0"/>
              <a:t> passing / belief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90B2-098B-5A4A-9A94-88A762A2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Repeat: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D33E9-0444-B34C-8BF0-7FEAAFF21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243" y="2260600"/>
            <a:ext cx="2483757" cy="1029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F15AC7-E52A-C043-B9AC-A0AA8BA7A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422" y="4512158"/>
            <a:ext cx="6984092" cy="19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13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9C34-5E08-FD4B-84DB-2907730A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MAP estimation tractable?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42B58-5171-E444-B3B7-16FB309B9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graph is a tree</a:t>
            </a:r>
          </a:p>
          <a:p>
            <a:pPr lvl="1"/>
            <a:r>
              <a:rPr lang="en-US" dirty="0"/>
              <a:t>Designate one node as root</a:t>
            </a:r>
          </a:p>
          <a:p>
            <a:pPr lvl="1"/>
            <a:r>
              <a:rPr lang="en-US" dirty="0"/>
              <a:t>Send messages from leaves inward</a:t>
            </a:r>
          </a:p>
          <a:p>
            <a:pPr lvl="1"/>
            <a:r>
              <a:rPr lang="en-US" dirty="0"/>
              <a:t>Send messages from root outward</a:t>
            </a:r>
          </a:p>
          <a:p>
            <a:pPr lvl="1"/>
            <a:r>
              <a:rPr lang="en-US" dirty="0"/>
              <a:t>Done!</a:t>
            </a:r>
          </a:p>
          <a:p>
            <a:r>
              <a:rPr lang="en-US" dirty="0"/>
              <a:t>When graph is not tree, belief propagation not guaranteed to converge and not guaranteed to be correct</a:t>
            </a:r>
          </a:p>
        </p:txBody>
      </p:sp>
    </p:spTree>
    <p:extLst>
      <p:ext uri="{BB962C8B-B14F-4D97-AF65-F5344CB8AC3E}">
        <p14:creationId xmlns:p14="http://schemas.microsoft.com/office/powerpoint/2010/main" val="229697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25905C56-6227-C743-982D-9E486C720DC7}"/>
              </a:ext>
            </a:extLst>
          </p:cNvPr>
          <p:cNvSpPr/>
          <p:nvPr/>
        </p:nvSpPr>
        <p:spPr>
          <a:xfrm>
            <a:off x="8248878" y="4001294"/>
            <a:ext cx="1671638" cy="992187"/>
          </a:xfrm>
          <a:prstGeom prst="downArrow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>
            <a:extLst>
              <a:ext uri="{FF2B5EF4-FFF2-40B4-BE49-F238E27FC236}">
                <a16:creationId xmlns:a16="http://schemas.microsoft.com/office/drawing/2014/main" id="{DC250359-A0C4-9D4E-BFC7-25E058E7C57E}"/>
              </a:ext>
            </a:extLst>
          </p:cNvPr>
          <p:cNvSpPr/>
          <p:nvPr/>
        </p:nvSpPr>
        <p:spPr>
          <a:xfrm>
            <a:off x="6577240" y="4010327"/>
            <a:ext cx="1671638" cy="992187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DC2D4-8A7B-1647-82C3-3A69DC0A9B32}"/>
              </a:ext>
            </a:extLst>
          </p:cNvPr>
          <p:cNvSpPr txBox="1"/>
          <p:nvPr/>
        </p:nvSpPr>
        <p:spPr>
          <a:xfrm>
            <a:off x="6591527" y="5016801"/>
            <a:ext cx="1450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 compatibility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D9FAF-C25F-044C-AE73-8F9607369D3F}"/>
              </a:ext>
            </a:extLst>
          </p:cNvPr>
          <p:cNvSpPr txBox="1"/>
          <p:nvPr/>
        </p:nvSpPr>
        <p:spPr>
          <a:xfrm>
            <a:off x="8448904" y="4993481"/>
            <a:ext cx="126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 similarity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FCDF4-55CB-0F48-8F1A-ACF2626E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F4A16-A4F0-D94E-987F-87EC1B8B9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grid structure: not tractable</a:t>
            </a:r>
          </a:p>
          <a:p>
            <a:r>
              <a:rPr lang="en-US" dirty="0"/>
              <a:t>Sometimes fully connected graphs</a:t>
            </a:r>
          </a:p>
          <a:p>
            <a:r>
              <a:rPr lang="en-US" dirty="0"/>
              <a:t>Smoothness potential depends on labels and color and position difference between pixels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E74E1-7E0F-CB48-B7AD-C6DB1459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4001294"/>
            <a:ext cx="6769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49A2-FF91-0748-97C7-BFCD894C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in CRFs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C3BDE4-333C-D747-88DB-815E55A685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general NP-hard</a:t>
                </a:r>
              </a:p>
              <a:p>
                <a:r>
                  <a:rPr lang="en-US" dirty="0" err="1"/>
                  <a:t>Variational</a:t>
                </a:r>
                <a:r>
                  <a:rPr lang="en-US" dirty="0"/>
                  <a:t> methods: Approximate complex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simple distribution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Mean-field approximation: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independent distribution for each pixel: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N pixels and K classes, basically N K-dimensional vectors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C3BDE4-333C-D747-88DB-815E55A685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F86CC8A-CF12-C145-8576-16CFDAC17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61" y="4195762"/>
            <a:ext cx="2831613" cy="8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28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7319-91AC-B445-81B7-6DD33850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inference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9D238C-B92E-D94F-9BD8-8812C1714B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can find best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can then independently optimize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Try to match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by minimizing </a:t>
                </a:r>
                <a:r>
                  <a:rPr lang="en-US" i="1" dirty="0" err="1"/>
                  <a:t>Kulback-Leibler</a:t>
                </a:r>
                <a:r>
                  <a:rPr lang="en-US" i="1" dirty="0"/>
                  <a:t> Divergence</a:t>
                </a:r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Iterative process: in each iteration, do coordinate ascent on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9D238C-B92E-D94F-9BD8-8812C1714B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7C22BC-83E6-5B45-8140-B4BECCBD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298" y="3464718"/>
            <a:ext cx="7887595" cy="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91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30E5-9E8F-2346-BD60-F8410574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inference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A5106-9D21-1C47-9BC3-5AC8D3AC7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Coordinate descent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At each step, keep other pixels fixed and update one</a:t>
                </a:r>
              </a:p>
              <a:p>
                <a:r>
                  <a:rPr lang="en-US" dirty="0"/>
                  <a:t>Each step (approximately): </a:t>
                </a:r>
              </a:p>
              <a:p>
                <a:pPr lvl="1"/>
                <a:r>
                  <a:rPr lang="en-US" dirty="0"/>
                  <a:t>Take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on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this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Easy: only depends on pixels </a:t>
                </a:r>
                <a:r>
                  <a:rPr lang="en-US" dirty="0" err="1"/>
                  <a:t>i</a:t>
                </a:r>
                <a:r>
                  <a:rPr lang="en-US" dirty="0"/>
                  <a:t> is connected to</a:t>
                </a:r>
              </a:p>
              <a:p>
                <a:pPr lvl="1"/>
                <a:r>
                  <a:rPr lang="en-US" dirty="0"/>
                  <a:t>Set q</a:t>
                </a:r>
                <a:r>
                  <a:rPr lang="en-US" baseline="-25000" dirty="0"/>
                  <a:t>i</a:t>
                </a:r>
                <a:r>
                  <a:rPr lang="en-US" dirty="0"/>
                  <a:t> to this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5A5106-9D21-1C47-9BC3-5AC8D3AC7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AE46C8A-40BA-834E-AEF8-ACA9C8E51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213" y="4722813"/>
            <a:ext cx="5398916" cy="58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37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CRFs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only adjacent pixels connected</a:t>
            </a:r>
          </a:p>
          <a:p>
            <a:pPr lvl="1"/>
            <a:r>
              <a:rPr lang="en-US" dirty="0"/>
              <a:t>Fewer connections =&gt; Easier to optimize</a:t>
            </a:r>
          </a:p>
          <a:p>
            <a:r>
              <a:rPr lang="en-US" dirty="0"/>
              <a:t>Dense connectivity: every pixel connected to everything else</a:t>
            </a:r>
          </a:p>
          <a:p>
            <a:r>
              <a:rPr lang="en-US" dirty="0"/>
              <a:t>Intractable to optimize </a:t>
            </a:r>
            <a:r>
              <a:rPr lang="en-US" dirty="0">
                <a:solidFill>
                  <a:srgbClr val="00B050"/>
                </a:solidFill>
              </a:rPr>
              <a:t>except if pairwise potential takes specific form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5061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Efficient Inference in Fully Connected CRFs with Gaussian Edge Potentials. Philipp </a:t>
            </a:r>
            <a:r>
              <a:rPr lang="en-US" dirty="0" err="1"/>
              <a:t>Krahenbuhl</a:t>
            </a:r>
            <a:r>
              <a:rPr lang="en-US" dirty="0"/>
              <a:t>, </a:t>
            </a:r>
            <a:r>
              <a:rPr lang="en-US" dirty="0" err="1"/>
              <a:t>Vladlen</a:t>
            </a:r>
            <a:r>
              <a:rPr lang="en-US" dirty="0"/>
              <a:t> </a:t>
            </a:r>
            <a:r>
              <a:rPr lang="en-US" dirty="0" err="1"/>
              <a:t>Koltun</a:t>
            </a:r>
            <a:r>
              <a:rPr lang="en-US" dirty="0"/>
              <a:t>. In </a:t>
            </a:r>
            <a:r>
              <a:rPr lang="en-US" i="1" dirty="0"/>
              <a:t>NIPS, </a:t>
            </a:r>
            <a:r>
              <a:rPr lang="en-US" dirty="0"/>
              <a:t>2011.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16AE8D-810B-4740-A6AC-CC49FEEB3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49" y="5092909"/>
            <a:ext cx="5114399" cy="824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7690A2-9A9E-FA4C-803A-C0FDCC523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50" y="4001294"/>
            <a:ext cx="67691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DF10-9A1A-F340-8B82-9DFB3D87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time: structured prediction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B8773-13D3-DC48-AA79-3F0C69B7DC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Output space is </a:t>
                </a:r>
                <a:r>
                  <a:rPr lang="en-US" i="1" dirty="0"/>
                  <a:t>large </a:t>
                </a:r>
                <a:r>
                  <a:rPr lang="en-US" dirty="0"/>
                  <a:t>and </a:t>
                </a:r>
                <a:r>
                  <a:rPr lang="en-US" i="1" dirty="0"/>
                  <a:t>structured</a:t>
                </a:r>
              </a:p>
              <a:p>
                <a:pPr lvl="1"/>
                <a:r>
                  <a:rPr lang="en-US" dirty="0"/>
                  <a:t>Large: cannot be enumerated</a:t>
                </a:r>
              </a:p>
              <a:p>
                <a:pPr lvl="1"/>
                <a:r>
                  <a:rPr lang="en-US" dirty="0"/>
                  <a:t>Structured: some outputs are </a:t>
                </a:r>
                <a:r>
                  <a:rPr lang="en-US" i="1" dirty="0"/>
                  <a:t>a priori </a:t>
                </a:r>
                <a:r>
                  <a:rPr lang="en-US" dirty="0"/>
                  <a:t>more likely than others</a:t>
                </a:r>
              </a:p>
              <a:p>
                <a:r>
                  <a:rPr lang="en-US" dirty="0"/>
                  <a:t>Basic idea: </a:t>
                </a:r>
              </a:p>
              <a:p>
                <a:pPr lvl="1"/>
                <a:r>
                  <a:rPr lang="en-US" dirty="0"/>
                  <a:t>Define probabilistic model P(</a:t>
                </a:r>
                <a:r>
                  <a:rPr lang="en-US" dirty="0" err="1"/>
                  <a:t>y|x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Use domain knowledge of what prior should be</a:t>
                </a:r>
              </a:p>
              <a:p>
                <a:pPr lvl="1"/>
                <a:r>
                  <a:rPr lang="en-US" dirty="0"/>
                  <a:t>Estimate the most likely label at test time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1B8773-13D3-DC48-AA79-3F0C69B7D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06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35ED-ADB4-B643-9930-613BF929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edge potentials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B7F7-F7F8-1945-8998-280A3EC8A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should </a:t>
            </a:r>
            <a:r>
              <a:rPr lang="en-US" b="1" dirty="0"/>
              <a:t>f </a:t>
            </a:r>
            <a:r>
              <a:rPr lang="en-US" dirty="0"/>
              <a:t>be?</a:t>
            </a:r>
          </a:p>
          <a:p>
            <a:r>
              <a:rPr lang="en-US" dirty="0"/>
              <a:t>simple answer: color, 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F9BA5-6EC0-A54E-9C40-B97340A44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49" y="2078247"/>
            <a:ext cx="5114399" cy="82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1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Callout 11">
            <a:extLst>
              <a:ext uri="{FF2B5EF4-FFF2-40B4-BE49-F238E27FC236}">
                <a16:creationId xmlns:a16="http://schemas.microsoft.com/office/drawing/2014/main" id="{9C8DDA0B-2BCE-0A45-A8D5-2CFEF7806334}"/>
              </a:ext>
            </a:extLst>
          </p:cNvPr>
          <p:cNvSpPr/>
          <p:nvPr/>
        </p:nvSpPr>
        <p:spPr>
          <a:xfrm>
            <a:off x="6259513" y="1484309"/>
            <a:ext cx="5688815" cy="1325563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Callout 10">
            <a:extLst>
              <a:ext uri="{FF2B5EF4-FFF2-40B4-BE49-F238E27FC236}">
                <a16:creationId xmlns:a16="http://schemas.microsoft.com/office/drawing/2014/main" id="{C09A48D2-CE20-4848-91B1-2303DB61788C}"/>
              </a:ext>
            </a:extLst>
          </p:cNvPr>
          <p:cNvSpPr/>
          <p:nvPr/>
        </p:nvSpPr>
        <p:spPr>
          <a:xfrm>
            <a:off x="5090318" y="1484310"/>
            <a:ext cx="1169195" cy="1325562"/>
          </a:xfrm>
          <a:prstGeom prst="down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Callout 7">
            <a:extLst>
              <a:ext uri="{FF2B5EF4-FFF2-40B4-BE49-F238E27FC236}">
                <a16:creationId xmlns:a16="http://schemas.microsoft.com/office/drawing/2014/main" id="{9758162A-C7E9-0640-978B-F01C730A787B}"/>
              </a:ext>
            </a:extLst>
          </p:cNvPr>
          <p:cNvSpPr/>
          <p:nvPr/>
        </p:nvSpPr>
        <p:spPr>
          <a:xfrm>
            <a:off x="2882900" y="1512886"/>
            <a:ext cx="1331913" cy="1130302"/>
          </a:xfrm>
          <a:prstGeom prst="downArrow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D4746-A96D-B84E-BD29-788CADDD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inference for Dense-CRF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29808-7D1F-924E-B23C-55F096234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10" y="1512886"/>
            <a:ext cx="11529118" cy="8445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10BE4A-C0C3-994E-AED0-AAFF3F79BCBE}"/>
              </a:ext>
            </a:extLst>
          </p:cNvPr>
          <p:cNvSpPr txBox="1"/>
          <p:nvPr/>
        </p:nvSpPr>
        <p:spPr>
          <a:xfrm>
            <a:off x="2882900" y="2657475"/>
            <a:ext cx="1389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C8784-70DF-1546-B8E7-F538E54F879F}"/>
              </a:ext>
            </a:extLst>
          </p:cNvPr>
          <p:cNvSpPr txBox="1"/>
          <p:nvPr/>
        </p:nvSpPr>
        <p:spPr>
          <a:xfrm>
            <a:off x="4893269" y="2793301"/>
            <a:ext cx="1563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Label compatibility transform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19C30C-C94D-C346-9A10-609A15C77B23}"/>
              </a:ext>
            </a:extLst>
          </p:cNvPr>
          <p:cNvSpPr txBox="1"/>
          <p:nvPr/>
        </p:nvSpPr>
        <p:spPr>
          <a:xfrm>
            <a:off x="8222058" y="2793301"/>
            <a:ext cx="156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Message passing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949551-0DC2-C04F-8DBD-9649C7A09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115" y="4826000"/>
            <a:ext cx="5439769" cy="9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9" grpId="0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CRFs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690688"/>
            <a:ext cx="10058400" cy="2964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1414" y="4654918"/>
            <a:ext cx="184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Grid CRF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8307" y="4654918"/>
            <a:ext cx="1845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Fully connected CRF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4475" y="4654918"/>
            <a:ext cx="184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2266" y="1485900"/>
            <a:ext cx="1990724" cy="3815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62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2DE4-36C8-E848-B212-38185AFD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CRFs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D9656-6A85-744D-A259-2FC5AEDDE0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0811"/>
            <a:ext cx="12192000" cy="39363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3016DA-B864-D34E-87FE-C151364EBFC2}"/>
              </a:ext>
            </a:extLst>
          </p:cNvPr>
          <p:cNvSpPr txBox="1"/>
          <p:nvPr/>
        </p:nvSpPr>
        <p:spPr>
          <a:xfrm>
            <a:off x="0" y="617696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Semantic Image Segmentation with Deep Convolutional Nets and Fully Connected CRFs. Liang-</a:t>
            </a:r>
            <a:r>
              <a:rPr lang="en-US" dirty="0" err="1"/>
              <a:t>Chieh</a:t>
            </a:r>
            <a:r>
              <a:rPr lang="en-US" dirty="0"/>
              <a:t> Chen, George Papandreou, </a:t>
            </a:r>
            <a:r>
              <a:rPr lang="en-US" dirty="0" err="1"/>
              <a:t>Iasonas</a:t>
            </a:r>
            <a:r>
              <a:rPr lang="en-US" dirty="0"/>
              <a:t> Kokkinos, Kevin Murphy, Alan </a:t>
            </a:r>
            <a:r>
              <a:rPr lang="en-US" dirty="0" err="1"/>
              <a:t>Yuille</a:t>
            </a:r>
            <a:r>
              <a:rPr lang="en-US" dirty="0"/>
              <a:t>. In </a:t>
            </a:r>
            <a:r>
              <a:rPr lang="en-US" i="1" dirty="0"/>
              <a:t>ICLR, </a:t>
            </a:r>
            <a:r>
              <a:rPr lang="en-US" dirty="0"/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3840499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60D7-707F-1A46-A83F-09149BA5E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field inference as a recurrent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96D3D-F532-F040-ACDF-B769E179B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466850"/>
            <a:ext cx="8039100" cy="3924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3E6822-CAE8-1D4F-921E-200F3DCD771D}"/>
              </a:ext>
            </a:extLst>
          </p:cNvPr>
          <p:cNvSpPr/>
          <p:nvPr/>
        </p:nvSpPr>
        <p:spPr>
          <a:xfrm>
            <a:off x="133350" y="6024860"/>
            <a:ext cx="12058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Zheng,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Shuai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"Conditional random fields as recurrent neural networks."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 the IEEE international conference on computer vision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95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0C2D-91D6-7942-8A36-1BA0DB98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as iterated refinement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1F611-0C6F-9849-943F-A3D0F2824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field inference and belief propagation are iterative processes</a:t>
            </a:r>
          </a:p>
          <a:p>
            <a:pPr lvl="1"/>
            <a:r>
              <a:rPr lang="en-US" dirty="0"/>
              <a:t>In each iteration, update pixel beliefs based on current estimates of neighbors</a:t>
            </a:r>
          </a:p>
          <a:p>
            <a:r>
              <a:rPr lang="en-US" dirty="0"/>
              <a:t>In general </a:t>
            </a:r>
            <a:r>
              <a:rPr lang="en-US" i="1" dirty="0"/>
              <a:t>approximate </a:t>
            </a:r>
            <a:r>
              <a:rPr lang="en-US" dirty="0"/>
              <a:t>and </a:t>
            </a:r>
            <a:r>
              <a:rPr lang="en-US" i="1" dirty="0"/>
              <a:t>may not converge</a:t>
            </a:r>
          </a:p>
          <a:p>
            <a:r>
              <a:rPr lang="en-US" dirty="0"/>
              <a:t>We created ideal probability distribution, then constructed approximate inference scheme</a:t>
            </a:r>
          </a:p>
          <a:p>
            <a:r>
              <a:rPr lang="en-US" dirty="0"/>
              <a:t>Can we directly design iterated inference scheme?</a:t>
            </a:r>
          </a:p>
        </p:txBody>
      </p:sp>
    </p:spTree>
    <p:extLst>
      <p:ext uri="{BB962C8B-B14F-4D97-AF65-F5344CB8AC3E}">
        <p14:creationId xmlns:p14="http://schemas.microsoft.com/office/powerpoint/2010/main" val="4017309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3B55-B870-744B-938D-75DA7589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Autocontext</a:t>
            </a:r>
            <a:r>
              <a:rPr lang="en-US" dirty="0"/>
              <a:t>-like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F4399-5B33-F644-B2A8-00FD33F34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idea: directly train iterative refinement scheme.</a:t>
            </a:r>
          </a:p>
          <a:p>
            <a:r>
              <a:rPr lang="en-US" dirty="0"/>
              <a:t>Initial prediction based just on </a:t>
            </a:r>
            <a:r>
              <a:rPr lang="en-US" dirty="0" err="1"/>
              <a:t>unaries</a:t>
            </a:r>
            <a:r>
              <a:rPr lang="en-US" dirty="0"/>
              <a:t> (for example)</a:t>
            </a:r>
          </a:p>
          <a:p>
            <a:r>
              <a:rPr lang="en-US" dirty="0" err="1"/>
              <a:t>i-th</a:t>
            </a:r>
            <a:r>
              <a:rPr lang="en-US" dirty="0"/>
              <a:t> classifier takes as input image and output of (i-1)-</a:t>
            </a:r>
            <a:r>
              <a:rPr lang="en-US" dirty="0" err="1"/>
              <a:t>th</a:t>
            </a:r>
            <a:r>
              <a:rPr lang="en-US" dirty="0"/>
              <a:t> classifier and makes prediction</a:t>
            </a:r>
          </a:p>
          <a:p>
            <a:r>
              <a:rPr lang="en-US" dirty="0"/>
              <a:t>Allows each classifier to use </a:t>
            </a:r>
            <a:r>
              <a:rPr lang="en-US" i="1" dirty="0"/>
              <a:t>full context </a:t>
            </a:r>
            <a:r>
              <a:rPr lang="en-US" dirty="0"/>
              <a:t>from previous prediction</a:t>
            </a:r>
          </a:p>
        </p:txBody>
      </p:sp>
    </p:spTree>
    <p:extLst>
      <p:ext uri="{BB962C8B-B14F-4D97-AF65-F5344CB8AC3E}">
        <p14:creationId xmlns:p14="http://schemas.microsoft.com/office/powerpoint/2010/main" val="15790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8B1EB-13FC-7E4C-A2ED-0427BF2C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</a:t>
            </a:r>
            <a:r>
              <a:rPr lang="en-US" dirty="0" err="1"/>
              <a:t>i-th</a:t>
            </a:r>
            <a:r>
              <a:rPr lang="en-US" dirty="0"/>
              <a:t> classifier overfits?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97176-2F40-DC45-B3FD-9D952E440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Domain shift </a:t>
            </a:r>
            <a:r>
              <a:rPr lang="en-US" dirty="0"/>
              <a:t>for the next classifier</a:t>
            </a:r>
          </a:p>
          <a:p>
            <a:r>
              <a:rPr lang="en-US" dirty="0"/>
              <a:t>Idea: train each classifier on a separate set of inputs</a:t>
            </a:r>
          </a:p>
          <a:p>
            <a:pPr lvl="1"/>
            <a:r>
              <a:rPr lang="en-US" dirty="0"/>
              <a:t>Split dataset into 2 folds</a:t>
            </a:r>
          </a:p>
          <a:p>
            <a:pPr lvl="1"/>
            <a:r>
              <a:rPr lang="en-US" dirty="0"/>
              <a:t>Train separate classifiers on each fold</a:t>
            </a:r>
          </a:p>
          <a:p>
            <a:pPr lvl="1"/>
            <a:r>
              <a:rPr lang="en-US" dirty="0"/>
              <a:t>Use predictions on held-out set to train subsequent predictions</a:t>
            </a:r>
          </a:p>
        </p:txBody>
      </p:sp>
    </p:spTree>
    <p:extLst>
      <p:ext uri="{BB962C8B-B14F-4D97-AF65-F5344CB8AC3E}">
        <p14:creationId xmlns:p14="http://schemas.microsoft.com/office/powerpoint/2010/main" val="148206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3396-4C4D-174B-971C-9BAE38AA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vs separate classifiers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17093-4E1E-F045-B192-C2B1D002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separate classifiers at each step adds parameters</a:t>
            </a:r>
          </a:p>
          <a:p>
            <a:r>
              <a:rPr lang="en-US" dirty="0"/>
              <a:t>Can we train a single refinement module?</a:t>
            </a:r>
          </a:p>
          <a:p>
            <a:r>
              <a:rPr lang="en-US" i="1" dirty="0"/>
              <a:t>Inference machines</a:t>
            </a:r>
          </a:p>
        </p:txBody>
      </p:sp>
    </p:spTree>
    <p:extLst>
      <p:ext uri="{BB962C8B-B14F-4D97-AF65-F5344CB8AC3E}">
        <p14:creationId xmlns:p14="http://schemas.microsoft.com/office/powerpoint/2010/main" val="1759122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Autocontext</a:t>
            </a:r>
            <a:r>
              <a:rPr lang="en-US" dirty="0"/>
              <a:t> and Inference Machines</a:t>
            </a:r>
          </a:p>
        </p:txBody>
      </p:sp>
      <p:sp>
        <p:nvSpPr>
          <p:cNvPr id="535" name="Content Placeholder 534"/>
          <p:cNvSpPr>
            <a:spLocks noGrp="1"/>
          </p:cNvSpPr>
          <p:nvPr>
            <p:ph idx="1"/>
          </p:nvPr>
        </p:nvSpPr>
        <p:spPr>
          <a:xfrm>
            <a:off x="838200" y="4711531"/>
            <a:ext cx="10515600" cy="1079669"/>
          </a:xfrm>
        </p:spPr>
        <p:txBody>
          <a:bodyPr/>
          <a:lstStyle/>
          <a:p>
            <a:r>
              <a:rPr lang="en-US" dirty="0"/>
              <a:t>Shared parameters: </a:t>
            </a:r>
            <a:r>
              <a:rPr lang="en-US" i="1" dirty="0"/>
              <a:t>Inference Machines</a:t>
            </a:r>
          </a:p>
          <a:p>
            <a:r>
              <a:rPr lang="en-US" dirty="0"/>
              <a:t>Unshared parameters: </a:t>
            </a:r>
            <a:r>
              <a:rPr lang="en-US" i="1" dirty="0" err="1"/>
              <a:t>Autocontext</a:t>
            </a:r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 rot="5400000">
            <a:off x="1955800" y="2597666"/>
            <a:ext cx="1155700" cy="1270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800" y="24701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Image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810516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Estimate(t) </a:t>
            </a:r>
          </a:p>
        </p:txBody>
      </p:sp>
      <p:cxnSp>
        <p:nvCxnSpPr>
          <p:cNvPr id="8" name="Straight Arrow Connector 7"/>
          <p:cNvCxnSpPr>
            <a:endCxn id="9" idx="2"/>
          </p:cNvCxnSpPr>
          <p:nvPr/>
        </p:nvCxnSpPr>
        <p:spPr>
          <a:xfrm>
            <a:off x="1016000" y="2654816"/>
            <a:ext cx="882650" cy="577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9" idx="2"/>
          </p:cNvCxnSpPr>
          <p:nvPr/>
        </p:nvCxnSpPr>
        <p:spPr>
          <a:xfrm flipV="1">
            <a:off x="831850" y="3232666"/>
            <a:ext cx="1066800" cy="577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apezoid 10"/>
          <p:cNvSpPr/>
          <p:nvPr/>
        </p:nvSpPr>
        <p:spPr>
          <a:xfrm rot="5400000">
            <a:off x="6883400" y="2597666"/>
            <a:ext cx="1155700" cy="1270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05400" y="247015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Image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27600" y="3810516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Estimate(t+1)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90100" y="3810516"/>
            <a:ext cx="166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Estimate</a:t>
            </a:r>
            <a:r>
              <a:rPr lang="en-US" dirty="0"/>
              <a:t>(t+2)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43600" y="2654816"/>
            <a:ext cx="882650" cy="577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59450" y="3232666"/>
            <a:ext cx="1066800" cy="577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  <a:endCxn id="14" idx="1"/>
          </p:cNvCxnSpPr>
          <p:nvPr/>
        </p:nvCxnSpPr>
        <p:spPr>
          <a:xfrm>
            <a:off x="8096250" y="3232666"/>
            <a:ext cx="1593850" cy="762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Arrow Connector 529"/>
          <p:cNvCxnSpPr>
            <a:stCxn id="4" idx="0"/>
            <a:endCxn id="13" idx="1"/>
          </p:cNvCxnSpPr>
          <p:nvPr/>
        </p:nvCxnSpPr>
        <p:spPr>
          <a:xfrm>
            <a:off x="3168650" y="3232666"/>
            <a:ext cx="1758950" cy="762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TextBox 535"/>
          <p:cNvSpPr txBox="1"/>
          <p:nvPr/>
        </p:nvSpPr>
        <p:spPr>
          <a:xfrm>
            <a:off x="0" y="593034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Auto-context and Its Application to High-level Vision Tasks. </a:t>
            </a:r>
            <a:r>
              <a:rPr lang="en-US" dirty="0" err="1"/>
              <a:t>Zhuowen</a:t>
            </a:r>
            <a:r>
              <a:rPr lang="en-US" dirty="0"/>
              <a:t> Tu. In </a:t>
            </a:r>
            <a:r>
              <a:rPr lang="en-US" i="1" dirty="0"/>
              <a:t>CVPR </a:t>
            </a:r>
            <a:r>
              <a:rPr lang="en-US" dirty="0"/>
              <a:t>2008.</a:t>
            </a:r>
          </a:p>
          <a:p>
            <a:r>
              <a:rPr lang="en-US" dirty="0"/>
              <a:t>Learning Message-Passing Inference Machines for Structured Prediction. Stephane Ross, Daniel Munoz, Martial Hebert, J. Andrew </a:t>
            </a:r>
            <a:r>
              <a:rPr lang="en-US" dirty="0" err="1"/>
              <a:t>Bagnell</a:t>
            </a:r>
            <a:r>
              <a:rPr lang="en-US" dirty="0"/>
              <a:t>. In </a:t>
            </a:r>
            <a:r>
              <a:rPr lang="en-US" i="1" dirty="0"/>
              <a:t>CVPR </a:t>
            </a:r>
            <a:r>
              <a:rPr lang="en-US" dirty="0"/>
              <a:t>2011.</a:t>
            </a:r>
          </a:p>
        </p:txBody>
      </p:sp>
    </p:spTree>
    <p:extLst>
      <p:ext uri="{BB962C8B-B14F-4D97-AF65-F5344CB8AC3E}">
        <p14:creationId xmlns:p14="http://schemas.microsoft.com/office/powerpoint/2010/main" val="261197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76F3-EE85-B24B-A701-69AC066C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probabilistic model for segmentation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C08640-36C3-6244-8409-6582D3A2D859}"/>
              </a:ext>
            </a:extLst>
          </p:cNvPr>
          <p:cNvGrpSpPr/>
          <p:nvPr/>
        </p:nvGrpSpPr>
        <p:grpSpPr>
          <a:xfrm>
            <a:off x="242887" y="2245995"/>
            <a:ext cx="4206240" cy="1645920"/>
            <a:chOff x="2171700" y="2274570"/>
            <a:chExt cx="4206240" cy="164592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1B17553-DC35-EC41-8BA5-FC58F8AF9502}"/>
                </a:ext>
              </a:extLst>
            </p:cNvPr>
            <p:cNvCxnSpPr>
              <a:cxnSpLocks/>
              <a:stCxn id="4" idx="5"/>
              <a:endCxn id="7" idx="1"/>
            </p:cNvCxnSpPr>
            <p:nvPr/>
          </p:nvCxnSpPr>
          <p:spPr>
            <a:xfrm>
              <a:off x="2522920" y="2625790"/>
              <a:ext cx="966340" cy="943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ED9309-5EF2-034E-AB8D-9B65918C4969}"/>
                </a:ext>
              </a:extLst>
            </p:cNvPr>
            <p:cNvCxnSpPr>
              <a:cxnSpLocks/>
              <a:stCxn id="8" idx="5"/>
              <a:endCxn id="11" idx="1"/>
            </p:cNvCxnSpPr>
            <p:nvPr/>
          </p:nvCxnSpPr>
          <p:spPr>
            <a:xfrm>
              <a:off x="3345880" y="2625790"/>
              <a:ext cx="966340" cy="943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1C46F53-3C23-A643-A16A-15F846FD3A91}"/>
                </a:ext>
              </a:extLst>
            </p:cNvPr>
            <p:cNvCxnSpPr>
              <a:cxnSpLocks/>
              <a:stCxn id="12" idx="5"/>
              <a:endCxn id="15" idx="1"/>
            </p:cNvCxnSpPr>
            <p:nvPr/>
          </p:nvCxnSpPr>
          <p:spPr>
            <a:xfrm>
              <a:off x="4214560" y="2625790"/>
              <a:ext cx="966340" cy="943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BBF1FFD-67A3-654A-907D-82796D17E552}"/>
                </a:ext>
              </a:extLst>
            </p:cNvPr>
            <p:cNvCxnSpPr>
              <a:cxnSpLocks/>
              <a:stCxn id="16" idx="5"/>
              <a:endCxn id="19" idx="1"/>
            </p:cNvCxnSpPr>
            <p:nvPr/>
          </p:nvCxnSpPr>
          <p:spPr>
            <a:xfrm>
              <a:off x="5060380" y="2625790"/>
              <a:ext cx="966340" cy="9434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174C2D-005C-6344-B69F-CCE248FA4F1C}"/>
                </a:ext>
              </a:extLst>
            </p:cNvPr>
            <p:cNvCxnSpPr>
              <a:cxnSpLocks/>
              <a:stCxn id="7" idx="6"/>
              <a:endCxn id="19" idx="2"/>
            </p:cNvCxnSpPr>
            <p:nvPr/>
          </p:nvCxnSpPr>
          <p:spPr>
            <a:xfrm>
              <a:off x="3840480" y="3714750"/>
              <a:ext cx="21259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676DC5-3B0D-7F43-815D-7580696780EF}"/>
                </a:ext>
              </a:extLst>
            </p:cNvPr>
            <p:cNvCxnSpPr>
              <a:cxnSpLocks/>
              <a:stCxn id="6" idx="6"/>
              <a:endCxn id="18" idx="2"/>
            </p:cNvCxnSpPr>
            <p:nvPr/>
          </p:nvCxnSpPr>
          <p:spPr>
            <a:xfrm>
              <a:off x="3429000" y="3303270"/>
              <a:ext cx="21259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B41130-46F9-6E4D-8471-A7C06BDB8CCD}"/>
                </a:ext>
              </a:extLst>
            </p:cNvPr>
            <p:cNvCxnSpPr>
              <a:cxnSpLocks/>
              <a:stCxn id="5" idx="6"/>
              <a:endCxn id="17" idx="2"/>
            </p:cNvCxnSpPr>
            <p:nvPr/>
          </p:nvCxnSpPr>
          <p:spPr>
            <a:xfrm>
              <a:off x="2994660" y="2891790"/>
              <a:ext cx="21259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6150F5-2088-5C40-A319-3F8B46E3AEDB}"/>
                </a:ext>
              </a:extLst>
            </p:cNvPr>
            <p:cNvCxnSpPr>
              <a:stCxn id="4" idx="6"/>
              <a:endCxn id="16" idx="2"/>
            </p:cNvCxnSpPr>
            <p:nvPr/>
          </p:nvCxnSpPr>
          <p:spPr>
            <a:xfrm>
              <a:off x="2583180" y="2480310"/>
              <a:ext cx="21259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458F27-29ED-7C41-A88F-1F2ED811D47D}"/>
                </a:ext>
              </a:extLst>
            </p:cNvPr>
            <p:cNvSpPr/>
            <p:nvPr/>
          </p:nvSpPr>
          <p:spPr>
            <a:xfrm>
              <a:off x="2171700" y="227457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9BDB34-3BD5-BF4C-BECD-56E691D2318E}"/>
                </a:ext>
              </a:extLst>
            </p:cNvPr>
            <p:cNvSpPr/>
            <p:nvPr/>
          </p:nvSpPr>
          <p:spPr>
            <a:xfrm>
              <a:off x="2583180" y="268605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B1FF92-34EF-0C4A-B825-0441E65E8DEF}"/>
                </a:ext>
              </a:extLst>
            </p:cNvPr>
            <p:cNvSpPr/>
            <p:nvPr/>
          </p:nvSpPr>
          <p:spPr>
            <a:xfrm>
              <a:off x="3017520" y="309753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ED9D7B-9E69-FC4F-B688-19C0D3025C6C}"/>
                </a:ext>
              </a:extLst>
            </p:cNvPr>
            <p:cNvSpPr/>
            <p:nvPr/>
          </p:nvSpPr>
          <p:spPr>
            <a:xfrm>
              <a:off x="3429000" y="350901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74738DE-E913-224D-8877-AEB44D0B11E0}"/>
                </a:ext>
              </a:extLst>
            </p:cNvPr>
            <p:cNvSpPr/>
            <p:nvPr/>
          </p:nvSpPr>
          <p:spPr>
            <a:xfrm>
              <a:off x="2994660" y="227457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4ACC63-6E5A-5244-AFF0-8C48EEC90AA9}"/>
                </a:ext>
              </a:extLst>
            </p:cNvPr>
            <p:cNvSpPr/>
            <p:nvPr/>
          </p:nvSpPr>
          <p:spPr>
            <a:xfrm>
              <a:off x="3406140" y="268605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743338-80C0-2B46-8724-0BF0F242BBA1}"/>
                </a:ext>
              </a:extLst>
            </p:cNvPr>
            <p:cNvSpPr/>
            <p:nvPr/>
          </p:nvSpPr>
          <p:spPr>
            <a:xfrm>
              <a:off x="3840480" y="309753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050603-367C-6C40-86FD-CE087C72103F}"/>
                </a:ext>
              </a:extLst>
            </p:cNvPr>
            <p:cNvSpPr/>
            <p:nvPr/>
          </p:nvSpPr>
          <p:spPr>
            <a:xfrm>
              <a:off x="4251960" y="350901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D766818-9801-7846-A678-431CC2585B82}"/>
                </a:ext>
              </a:extLst>
            </p:cNvPr>
            <p:cNvSpPr/>
            <p:nvPr/>
          </p:nvSpPr>
          <p:spPr>
            <a:xfrm>
              <a:off x="3863340" y="227457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6AC96F-2B22-4344-AEB6-3AA56C517F6F}"/>
                </a:ext>
              </a:extLst>
            </p:cNvPr>
            <p:cNvSpPr/>
            <p:nvPr/>
          </p:nvSpPr>
          <p:spPr>
            <a:xfrm>
              <a:off x="4274820" y="268605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6870E3-0E22-E945-90F0-C775C2F3093A}"/>
                </a:ext>
              </a:extLst>
            </p:cNvPr>
            <p:cNvSpPr/>
            <p:nvPr/>
          </p:nvSpPr>
          <p:spPr>
            <a:xfrm>
              <a:off x="4709160" y="309753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6E729D-A835-0C4F-9707-99FCDF45A7CD}"/>
                </a:ext>
              </a:extLst>
            </p:cNvPr>
            <p:cNvSpPr/>
            <p:nvPr/>
          </p:nvSpPr>
          <p:spPr>
            <a:xfrm>
              <a:off x="5120640" y="350901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C6A1299-5C91-EB4A-97BE-7A9BBA979683}"/>
                </a:ext>
              </a:extLst>
            </p:cNvPr>
            <p:cNvSpPr/>
            <p:nvPr/>
          </p:nvSpPr>
          <p:spPr>
            <a:xfrm>
              <a:off x="4709160" y="227457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0C1204-CAFF-4E41-BF21-6795FEFA046A}"/>
                </a:ext>
              </a:extLst>
            </p:cNvPr>
            <p:cNvSpPr/>
            <p:nvPr/>
          </p:nvSpPr>
          <p:spPr>
            <a:xfrm>
              <a:off x="5120640" y="268605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1D1606B-C4DB-BF47-B8FC-811206AD2348}"/>
                </a:ext>
              </a:extLst>
            </p:cNvPr>
            <p:cNvSpPr/>
            <p:nvPr/>
          </p:nvSpPr>
          <p:spPr>
            <a:xfrm>
              <a:off x="5554980" y="309753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96B518-DB0A-FB4D-BFB4-20C3527C01DD}"/>
                </a:ext>
              </a:extLst>
            </p:cNvPr>
            <p:cNvSpPr/>
            <p:nvPr/>
          </p:nvSpPr>
          <p:spPr>
            <a:xfrm>
              <a:off x="5966460" y="3509010"/>
              <a:ext cx="411480" cy="4114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3F71052A-2AE4-C94F-8D6E-A4A6599B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2" y="2011045"/>
            <a:ext cx="3662028" cy="85217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6A18C53-C169-8B4D-B301-F4EF4225A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2" y="3049394"/>
            <a:ext cx="3346115" cy="1330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398B0E-E03D-5142-BA45-0CD3FA47F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07" y="5154612"/>
            <a:ext cx="9944100" cy="1054100"/>
          </a:xfrm>
          <a:prstGeom prst="rect">
            <a:avLst/>
          </a:prstGeom>
        </p:spPr>
      </p:pic>
      <p:sp>
        <p:nvSpPr>
          <p:cNvPr id="20" name="Explosion 2 19">
            <a:extLst>
              <a:ext uri="{FF2B5EF4-FFF2-40B4-BE49-F238E27FC236}">
                <a16:creationId xmlns:a16="http://schemas.microsoft.com/office/drawing/2014/main" id="{90547A0D-F517-3C42-9944-59A9254A3C72}"/>
              </a:ext>
            </a:extLst>
          </p:cNvPr>
          <p:cNvSpPr/>
          <p:nvPr/>
        </p:nvSpPr>
        <p:spPr>
          <a:xfrm>
            <a:off x="8908525" y="1631434"/>
            <a:ext cx="3193143" cy="2599236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Conditional Random Field</a:t>
            </a:r>
          </a:p>
        </p:txBody>
      </p:sp>
    </p:spTree>
    <p:extLst>
      <p:ext uri="{BB962C8B-B14F-4D97-AF65-F5344CB8AC3E}">
        <p14:creationId xmlns:p14="http://schemas.microsoft.com/office/powerpoint/2010/main" val="35409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731B-0E61-6348-8F05-78CAA3BF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EBE4E-A2B0-8643-ABA1-C97E84B56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36985"/>
                <a:ext cx="10515600" cy="3339978"/>
              </a:xfrm>
            </p:spPr>
            <p:txBody>
              <a:bodyPr/>
              <a:lstStyle/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</m:sup>
                    </m:sSubSup>
                  </m:oMath>
                </a14:m>
                <a:r>
                  <a:rPr lang="en-US" dirty="0"/>
                  <a:t> be?</a:t>
                </a:r>
              </a:p>
              <a:p>
                <a:r>
                  <a:rPr lang="en-US" dirty="0"/>
                  <a:t>Also called </a:t>
                </a:r>
                <a:r>
                  <a:rPr lang="en-US" i="1" dirty="0"/>
                  <a:t>unary terms</a:t>
                </a:r>
                <a:endParaRPr lang="en-US" dirty="0"/>
              </a:p>
              <a:p>
                <a:r>
                  <a:rPr lang="en-US" dirty="0"/>
                  <a:t>Given an image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a candidate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pixel </a:t>
                </a:r>
                <a:r>
                  <a:rPr lang="en-US" dirty="0" err="1"/>
                  <a:t>i</a:t>
                </a:r>
                <a:r>
                  <a:rPr lang="en-US" dirty="0"/>
                  <a:t>, score it</a:t>
                </a:r>
              </a:p>
              <a:p>
                <a:r>
                  <a:rPr lang="en-US" dirty="0"/>
                  <a:t>Can be any classifier operating on individual pixels</a:t>
                </a:r>
              </a:p>
              <a:p>
                <a:r>
                  <a:rPr lang="en-US" dirty="0"/>
                  <a:t>Can also be class scores output by a semantic segmentation network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EBE4E-A2B0-8643-ABA1-C97E84B56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36985"/>
                <a:ext cx="10515600" cy="3339978"/>
              </a:xfrm>
              <a:blipFill>
                <a:blip r:embed="rId2"/>
                <a:stretch>
                  <a:fillRect l="-965" t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A0AD670-CD01-C246-A4D6-A8411A2F5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542073"/>
            <a:ext cx="9944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4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612A-A401-E642-A1D0-98513F15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smoothness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85403-C293-BC4F-A426-FE55F92EF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00399"/>
                <a:ext cx="10515600" cy="36576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𝑠𝑚𝑜𝑜𝑡h</m:t>
                        </m:r>
                      </m:sup>
                    </m:sSubSup>
                  </m:oMath>
                </a14:m>
                <a:r>
                  <a:rPr lang="en-US" dirty="0"/>
                  <a:t> be?</a:t>
                </a:r>
              </a:p>
              <a:p>
                <a:r>
                  <a:rPr lang="en-US" dirty="0"/>
                  <a:t>Also called </a:t>
                </a:r>
                <a:r>
                  <a:rPr lang="en-US" i="1" dirty="0"/>
                  <a:t>binary terms</a:t>
                </a:r>
                <a:endParaRPr lang="en-US" dirty="0"/>
              </a:p>
              <a:p>
                <a:r>
                  <a:rPr lang="en-US" dirty="0"/>
                  <a:t>Given an image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and a candidate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pixel </a:t>
                </a:r>
                <a:r>
                  <a:rPr lang="en-US" dirty="0" err="1"/>
                  <a:t>i</a:t>
                </a:r>
                <a:r>
                  <a:rPr lang="en-US" dirty="0"/>
                  <a:t> and candidate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pixel j, score it</a:t>
                </a:r>
              </a:p>
              <a:p>
                <a:pPr lvl="1"/>
                <a:r>
                  <a:rPr lang="en-US" dirty="0"/>
                  <a:t>Example 1: 0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1 otherwise</a:t>
                </a:r>
              </a:p>
              <a:p>
                <a:pPr lvl="1"/>
                <a:r>
                  <a:rPr lang="en-US" dirty="0"/>
                  <a:t>Example 2: 0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otherwise,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captures color similarity between </a:t>
                </a:r>
                <a:r>
                  <a:rPr lang="en-US" dirty="0" err="1"/>
                  <a:t>i</a:t>
                </a:r>
                <a:r>
                  <a:rPr lang="en-US" dirty="0"/>
                  <a:t> and j</a:t>
                </a:r>
              </a:p>
              <a:p>
                <a:pPr lvl="1"/>
                <a:r>
                  <a:rPr lang="en-US" dirty="0"/>
                  <a:t>Example 3: can be the output of a neural network.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A85403-C293-BC4F-A426-FE55F92EF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00399"/>
                <a:ext cx="10515600" cy="3657601"/>
              </a:xfrm>
              <a:blipFill>
                <a:blip r:embed="rId2"/>
                <a:stretch>
                  <a:fillRect l="-965" t="-2083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94DFA6B-3E95-FD49-8858-33AA92D6F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542073"/>
            <a:ext cx="9944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7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E83A-5C5B-294E-91E1-862A7E5D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graph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30A5B8-9B56-B44F-AC45-1F796A2D80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36985"/>
                <a:ext cx="10515600" cy="3339977"/>
              </a:xfrm>
            </p:spPr>
            <p:txBody>
              <a:bodyPr/>
              <a:lstStyle/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</m:oMath>
                </a14:m>
                <a:r>
                  <a:rPr lang="en-US" dirty="0"/>
                  <a:t> be?</a:t>
                </a:r>
              </a:p>
              <a:p>
                <a:r>
                  <a:rPr lang="en-US" dirty="0"/>
                  <a:t>Which pixels should we connect?</a:t>
                </a:r>
              </a:p>
              <a:p>
                <a:r>
                  <a:rPr lang="en-US" dirty="0"/>
                  <a:t>Neighboring pixels?</a:t>
                </a:r>
              </a:p>
              <a:p>
                <a:pPr lvl="1"/>
                <a:r>
                  <a:rPr lang="en-US" dirty="0"/>
                  <a:t>Will only ensure local smoothness: cannot handle e.g., occlusion</a:t>
                </a:r>
              </a:p>
              <a:p>
                <a:r>
                  <a:rPr lang="en-US" dirty="0"/>
                  <a:t>All pixels?</a:t>
                </a:r>
              </a:p>
              <a:p>
                <a:r>
                  <a:rPr lang="en-US" dirty="0"/>
                  <a:t>Pixels within a neighborhood?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30A5B8-9B56-B44F-AC45-1F796A2D80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36985"/>
                <a:ext cx="10515600" cy="3339977"/>
              </a:xfrm>
              <a:blipFill>
                <a:blip r:embed="rId2"/>
                <a:stretch>
                  <a:fillRect l="-965" t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D46DFAE-1276-5747-BC5C-9DB9DB60F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542073"/>
            <a:ext cx="9944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9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5E8A-7E51-0242-A954-96CBBA90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35580-AF05-054D-96C3-35F14FC45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6829"/>
            <a:ext cx="10515600" cy="1330133"/>
          </a:xfrm>
        </p:spPr>
        <p:txBody>
          <a:bodyPr/>
          <a:lstStyle/>
          <a:p>
            <a:r>
              <a:rPr lang="en-US" dirty="0"/>
              <a:t>When is this </a:t>
            </a:r>
            <a:r>
              <a:rPr lang="en-US" dirty="0" err="1"/>
              <a:t>arg</a:t>
            </a:r>
            <a:r>
              <a:rPr lang="en-US" dirty="0"/>
              <a:t> min solvable? When is it not?</a:t>
            </a:r>
          </a:p>
          <a:p>
            <a:r>
              <a:rPr lang="en-US" dirty="0"/>
              <a:t>If not solvable, can we make approximations?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7D775-D8B0-744B-9934-D1AB4CAEF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505743"/>
            <a:ext cx="9944100" cy="1054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7DBA31-F1C9-F343-877A-3A47DFBD9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759" y="2831306"/>
            <a:ext cx="3346115" cy="13301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3CF81-E486-5043-AF01-92E96706A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" y="2637029"/>
            <a:ext cx="7384143" cy="17362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64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7566-6054-554C-B780-CEFDB48B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MAP estimation tractable?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D03A3-C7DD-6541-9B7A-3F953ECF9B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a tree</a:t>
                </a:r>
              </a:p>
              <a:p>
                <a:r>
                  <a:rPr lang="en-US" dirty="0"/>
                  <a:t>MAP problem: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see how we might get the value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baseline="-25000" dirty="0"/>
              </a:p>
              <a:p>
                <a:endParaRPr lang="en-US" dirty="0"/>
              </a:p>
              <a:p>
                <a:pPr marL="0" indent="0"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AD03A3-C7DD-6541-9B7A-3F953ECF9B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80322D2-0258-1649-9E5B-ACFB1F6C5875}"/>
              </a:ext>
            </a:extLst>
          </p:cNvPr>
          <p:cNvSpPr/>
          <p:nvPr/>
        </p:nvSpPr>
        <p:spPr>
          <a:xfrm>
            <a:off x="7045569" y="1582615"/>
            <a:ext cx="574431" cy="58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35D7F9-82D8-2E48-B805-5CF36BEC1DBB}"/>
              </a:ext>
            </a:extLst>
          </p:cNvPr>
          <p:cNvSpPr/>
          <p:nvPr/>
        </p:nvSpPr>
        <p:spPr>
          <a:xfrm>
            <a:off x="7924800" y="1582615"/>
            <a:ext cx="574431" cy="58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937083-FFD5-0E47-B074-E1F6F58C0FC1}"/>
              </a:ext>
            </a:extLst>
          </p:cNvPr>
          <p:cNvSpPr/>
          <p:nvPr/>
        </p:nvSpPr>
        <p:spPr>
          <a:xfrm>
            <a:off x="8839200" y="1582615"/>
            <a:ext cx="574431" cy="58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0D7EA-5727-A745-B7F6-4919F35F31D2}"/>
              </a:ext>
            </a:extLst>
          </p:cNvPr>
          <p:cNvCxnSpPr>
            <a:stCxn id="4" idx="6"/>
            <a:endCxn id="6" idx="2"/>
          </p:cNvCxnSpPr>
          <p:nvPr/>
        </p:nvCxnSpPr>
        <p:spPr>
          <a:xfrm>
            <a:off x="7620000" y="1875692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F46F82-F157-2947-9998-856E0ED4C12E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499231" y="1875692"/>
            <a:ext cx="339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70FE1A6-C97E-584F-A492-26E7DA31B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3079750"/>
            <a:ext cx="105537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7566-6054-554C-B780-CEFDB48B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MAP estimation tractable?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D03A3-C7DD-6541-9B7A-3F953ECF9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tree</a:t>
            </a:r>
          </a:p>
          <a:p>
            <a:r>
              <a:rPr lang="en-US" dirty="0"/>
              <a:t>Rearranging: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0322D2-0258-1649-9E5B-ACFB1F6C5875}"/>
              </a:ext>
            </a:extLst>
          </p:cNvPr>
          <p:cNvSpPr/>
          <p:nvPr/>
        </p:nvSpPr>
        <p:spPr>
          <a:xfrm>
            <a:off x="7045569" y="1582615"/>
            <a:ext cx="574431" cy="58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35D7F9-82D8-2E48-B805-5CF36BEC1DBB}"/>
              </a:ext>
            </a:extLst>
          </p:cNvPr>
          <p:cNvSpPr/>
          <p:nvPr/>
        </p:nvSpPr>
        <p:spPr>
          <a:xfrm>
            <a:off x="7924800" y="1582615"/>
            <a:ext cx="574431" cy="58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937083-FFD5-0E47-B074-E1F6F58C0FC1}"/>
              </a:ext>
            </a:extLst>
          </p:cNvPr>
          <p:cNvSpPr/>
          <p:nvPr/>
        </p:nvSpPr>
        <p:spPr>
          <a:xfrm>
            <a:off x="8839200" y="1582615"/>
            <a:ext cx="574431" cy="586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0D7EA-5727-A745-B7F6-4919F35F31D2}"/>
              </a:ext>
            </a:extLst>
          </p:cNvPr>
          <p:cNvCxnSpPr>
            <a:stCxn id="4" idx="6"/>
            <a:endCxn id="6" idx="2"/>
          </p:cNvCxnSpPr>
          <p:nvPr/>
        </p:nvCxnSpPr>
        <p:spPr>
          <a:xfrm>
            <a:off x="7620000" y="1875692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F46F82-F157-2947-9998-856E0ED4C12E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8499231" y="1875692"/>
            <a:ext cx="3399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3013FFA-4BB8-5947-B458-59B1A547E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3079750"/>
            <a:ext cx="98425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67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1065</Words>
  <Application>Microsoft Macintosh PowerPoint</Application>
  <PresentationFormat>Widescreen</PresentationFormat>
  <Paragraphs>165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Graphical models for refinement</vt:lpstr>
      <vt:lpstr>Last time: structured prediction</vt:lpstr>
      <vt:lpstr>Defining probabilistic model for segmentation</vt:lpstr>
      <vt:lpstr>Example data terms</vt:lpstr>
      <vt:lpstr>Example smoothness terms</vt:lpstr>
      <vt:lpstr>Example graph structure</vt:lpstr>
      <vt:lpstr>MAP estimation</vt:lpstr>
      <vt:lpstr>When is MAP estimation tractable?</vt:lpstr>
      <vt:lpstr>When is MAP estimation tractable?</vt:lpstr>
      <vt:lpstr>When is MAP estimation tractable?</vt:lpstr>
      <vt:lpstr>Message passing / Belief propagation</vt:lpstr>
      <vt:lpstr>Message passing/belief propagation</vt:lpstr>
      <vt:lpstr>Messsage passing / belief propagation</vt:lpstr>
      <vt:lpstr>When is MAP estimation tractable?</vt:lpstr>
      <vt:lpstr>Images</vt:lpstr>
      <vt:lpstr>Inference in CRFs</vt:lpstr>
      <vt:lpstr>Mean field inference</vt:lpstr>
      <vt:lpstr>Mean field inference</vt:lpstr>
      <vt:lpstr>Fully Connected CRFs</vt:lpstr>
      <vt:lpstr>Gaussian edge potentials</vt:lpstr>
      <vt:lpstr>Mean field inference for Dense-CRF</vt:lpstr>
      <vt:lpstr>Fully Connected CRFs</vt:lpstr>
      <vt:lpstr>Fully connected CRFs</vt:lpstr>
      <vt:lpstr>Mean field inference as a recurrent network</vt:lpstr>
      <vt:lpstr>Inference as iterated refinement</vt:lpstr>
      <vt:lpstr>Autocontext-like techniques</vt:lpstr>
      <vt:lpstr>What if i-th classifier overfits?</vt:lpstr>
      <vt:lpstr>Shared vs separate classifiers</vt:lpstr>
      <vt:lpstr>Autocontext and Inference Machines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 models for refinement</dc:title>
  <dc:creator>Bharath Hariharan</dc:creator>
  <cp:lastModifiedBy>Bharath Hariharan</cp:lastModifiedBy>
  <cp:revision>14</cp:revision>
  <dcterms:created xsi:type="dcterms:W3CDTF">2019-10-24T01:39:08Z</dcterms:created>
  <dcterms:modified xsi:type="dcterms:W3CDTF">2019-10-24T17:00:27Z</dcterms:modified>
</cp:coreProperties>
</file>