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10" r:id="rId2"/>
    <p:sldId id="317" r:id="rId3"/>
    <p:sldId id="318" r:id="rId4"/>
    <p:sldId id="319" r:id="rId5"/>
    <p:sldId id="320" r:id="rId6"/>
    <p:sldId id="321" r:id="rId7"/>
    <p:sldId id="316" r:id="rId8"/>
    <p:sldId id="411" r:id="rId9"/>
    <p:sldId id="412" r:id="rId10"/>
    <p:sldId id="413" r:id="rId11"/>
    <p:sldId id="281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387" r:id="rId27"/>
    <p:sldId id="388" r:id="rId28"/>
    <p:sldId id="389" r:id="rId29"/>
    <p:sldId id="390" r:id="rId30"/>
    <p:sldId id="391" r:id="rId31"/>
    <p:sldId id="392" r:id="rId32"/>
    <p:sldId id="393" r:id="rId33"/>
    <p:sldId id="394" r:id="rId34"/>
    <p:sldId id="397" r:id="rId35"/>
    <p:sldId id="400" r:id="rId36"/>
    <p:sldId id="398" r:id="rId37"/>
    <p:sldId id="396" r:id="rId38"/>
    <p:sldId id="395" r:id="rId39"/>
    <p:sldId id="401" r:id="rId40"/>
    <p:sldId id="402" r:id="rId41"/>
    <p:sldId id="403" r:id="rId42"/>
    <p:sldId id="404" r:id="rId43"/>
    <p:sldId id="409" r:id="rId44"/>
    <p:sldId id="405" r:id="rId45"/>
    <p:sldId id="407" r:id="rId46"/>
    <p:sldId id="406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2"/>
    <p:restoredTop sz="94697"/>
  </p:normalViewPr>
  <p:slideViewPr>
    <p:cSldViewPr snapToGrid="0" snapToObjects="1">
      <p:cViewPr varScale="1">
        <p:scale>
          <a:sx n="93" d="100"/>
          <a:sy n="93" d="100"/>
        </p:scale>
        <p:origin x="208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Challenge winner's accuracy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2F9-7C40-899E-ABEC7A61DECF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28.2</c:v>
                </c:pt>
                <c:pt idx="1">
                  <c:v>25.8</c:v>
                </c:pt>
                <c:pt idx="2">
                  <c:v>16.399999999999999</c:v>
                </c:pt>
                <c:pt idx="3">
                  <c:v>12.5</c:v>
                </c:pt>
                <c:pt idx="4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F9-7C40-899E-ABEC7A61D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7454864"/>
        <c:axId val="1757116912"/>
      </c:barChart>
      <c:catAx>
        <c:axId val="139745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7116912"/>
        <c:crosses val="autoZero"/>
        <c:auto val="1"/>
        <c:lblAlgn val="ctr"/>
        <c:lblOffset val="100"/>
        <c:noMultiLvlLbl val="0"/>
      </c:catAx>
      <c:valAx>
        <c:axId val="175711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745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Challenge winner's accuracy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4CB-6C4D-A4E1-EE813D1274B4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28.2</c:v>
                </c:pt>
                <c:pt idx="1">
                  <c:v>25.8</c:v>
                </c:pt>
                <c:pt idx="2">
                  <c:v>16.399999999999999</c:v>
                </c:pt>
                <c:pt idx="3">
                  <c:v>12.5</c:v>
                </c:pt>
                <c:pt idx="4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CB-6C4D-A4E1-EE813D127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8684800"/>
        <c:axId val="1455426000"/>
      </c:barChart>
      <c:catAx>
        <c:axId val="139868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5426000"/>
        <c:crosses val="autoZero"/>
        <c:auto val="1"/>
        <c:lblAlgn val="ctr"/>
        <c:lblOffset val="100"/>
        <c:noMultiLvlLbl val="0"/>
      </c:catAx>
      <c:valAx>
        <c:axId val="145542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868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Challenge winner's accuracy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FB-7547-A2FB-00014A9CB80A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FB-7547-A2FB-00014A9CB80A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28.2</c:v>
                </c:pt>
                <c:pt idx="1">
                  <c:v>25.8</c:v>
                </c:pt>
                <c:pt idx="2">
                  <c:v>16.399999999999999</c:v>
                </c:pt>
                <c:pt idx="3">
                  <c:v>12.5</c:v>
                </c:pt>
                <c:pt idx="4">
                  <c:v>8.4</c:v>
                </c:pt>
                <c:pt idx="5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FB-7547-A2FB-00014A9CB8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3619232"/>
        <c:axId val="1454134032"/>
      </c:barChart>
      <c:catAx>
        <c:axId val="142361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134032"/>
        <c:crosses val="autoZero"/>
        <c:auto val="1"/>
        <c:lblAlgn val="ctr"/>
        <c:lblOffset val="100"/>
        <c:noMultiLvlLbl val="0"/>
      </c:catAx>
      <c:valAx>
        <c:axId val="145413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3619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rgbClr val="FF0000"/>
              </a:solidFill>
              <a:ln w="60325">
                <a:noFill/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7</c:v>
                </c:pt>
                <c:pt idx="4">
                  <c:v>19</c:v>
                </c:pt>
                <c:pt idx="5">
                  <c:v>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B2-9749-BA31-7D903F163A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3432752"/>
        <c:axId val="1397612592"/>
      </c:lineChart>
      <c:catAx>
        <c:axId val="1743432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97612592"/>
        <c:crosses val="autoZero"/>
        <c:auto val="1"/>
        <c:lblAlgn val="ctr"/>
        <c:lblOffset val="100"/>
        <c:noMultiLvlLbl val="0"/>
      </c:catAx>
      <c:valAx>
        <c:axId val="1397612592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3432752"/>
        <c:crosses val="max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ECF56-0016-3D45-B7E2-53FD272BF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188717-43B6-D140-A275-17CBF067B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9F045-0E87-764B-886A-D302667CF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A3701-371E-1B47-9162-11DF95ACE62A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A55E7-E919-A443-AC5E-F6C6A78A6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DB628-9FCF-144B-9205-9B9B0FFEF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8D07-84DC-A44E-AC8A-BEF20157B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39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E3F60-198A-5340-A43F-34E9D461C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CE0ADD-A5E2-2847-9784-0247CF2D0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6740D-AD14-E146-91FD-F68E88CC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A3701-371E-1B47-9162-11DF95ACE62A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25C33-A282-224C-8900-62169A04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787B3-44DE-8C43-AA6D-99D4F4254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8D07-84DC-A44E-AC8A-BEF20157B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4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361371-6B3C-5C40-9FB3-D5187A7F16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6B90A5-BE07-F14A-9AFB-032EB5583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9E258-E8DB-3B40-9A93-3C74B3051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A3701-371E-1B47-9162-11DF95ACE62A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2C106-6EFA-6142-8838-9DA019996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50307-68EA-574C-8C1A-66955576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8D07-84DC-A44E-AC8A-BEF20157B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4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BC4C5-9F32-6947-ACB9-8D3779477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0DE36-C7EE-2540-A0E2-ABC354968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8EC37-E660-7243-B82C-BEAAEA742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A3701-371E-1B47-9162-11DF95ACE62A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BE7B9-F687-2049-88E0-0EF80C62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31B8D-C063-504C-9963-2A7AF8EE0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8D07-84DC-A44E-AC8A-BEF20157B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4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41780-2994-B549-B601-066094ACB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2CA0C-313A-6D42-AF5C-45170D6BE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ACC48-69BB-844D-A11D-2D6B1E34C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A3701-371E-1B47-9162-11DF95ACE62A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2B8B8-5956-5E4E-BEF6-6845ED45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942DB-3F80-6F46-A0A6-E573DC610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8D07-84DC-A44E-AC8A-BEF20157B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9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CFB04-712A-DD43-B6DB-1EAB3D08D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0099F-80C5-574D-867D-30968C932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878BD-A667-134C-9D7B-7487BAD55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E217E-FFFA-F148-822F-EEBC548E0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A3701-371E-1B47-9162-11DF95ACE62A}" type="datetimeFigureOut">
              <a:rPr lang="en-US" smtClean="0"/>
              <a:t>10/7/19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63C39-0246-0641-9969-56C0232C7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9E9A4-6703-AF49-9D59-8CB5AD849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8D07-84DC-A44E-AC8A-BEF20157B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3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723E0-22C4-5246-92AB-6DC38F01E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EBBEE-E582-8B4C-9E9E-252C4E1DD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8C7B7-CC22-864A-BE03-C7C12F052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D575B8-D0FC-FD47-965C-28FF8B7536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B5FF7D-B17E-6444-8AD2-328993E6F7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C3642E-61D5-284B-92C9-B134CF295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A3701-371E-1B47-9162-11DF95ACE62A}" type="datetimeFigureOut">
              <a:rPr lang="en-US" smtClean="0"/>
              <a:t>10/7/19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78057C-5FC2-5642-847F-E7DE93FFA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40A05A-D397-244B-BD0A-3FD312983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8D07-84DC-A44E-AC8A-BEF20157B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1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832E8-31B6-5541-872D-DBD3719DB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50E8C-6C65-7E40-8ADD-BBB308D5F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A3701-371E-1B47-9162-11DF95ACE62A}" type="datetimeFigureOut">
              <a:rPr lang="en-US" smtClean="0"/>
              <a:t>10/7/19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96BD65-0A46-AE47-BC99-040D1813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162032-AACE-1742-AAEA-6086C83CA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8D07-84DC-A44E-AC8A-BEF20157B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13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94D574-AC62-F240-A44A-307DE0B3F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A3701-371E-1B47-9162-11DF95ACE62A}" type="datetimeFigureOut">
              <a:rPr lang="en-US" smtClean="0"/>
              <a:t>10/7/19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4A0DA9-51FD-7948-8CAB-5532A17F9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2A0DD-5FD4-B741-9E5B-0A50D7F8A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8D07-84DC-A44E-AC8A-BEF20157B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9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32227-DB7F-F94C-B185-0C0C4EF5E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93069-EA53-8846-AD51-2D8C7C656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FC62C-1B07-8B4E-AFD7-DDA78A3D8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C9DC2-2965-6043-B41B-F8D10C94F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A3701-371E-1B47-9162-11DF95ACE62A}" type="datetimeFigureOut">
              <a:rPr lang="en-US" smtClean="0"/>
              <a:t>10/7/19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888BB-BD22-5443-83F2-2B7EC1CBC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BAA59E-19C7-C64A-8D4A-F4DF10166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8D07-84DC-A44E-AC8A-BEF20157B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7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58A42-B590-5A40-993A-CE389BE08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1C1F7B-9DFD-D043-911A-7451822AA7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4A2AA-4AB8-F94C-BEFB-C8B4D6FA0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01226-5DA0-704D-B9F4-2C6D2FBD8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A3701-371E-1B47-9162-11DF95ACE62A}" type="datetimeFigureOut">
              <a:rPr lang="en-US" smtClean="0"/>
              <a:t>10/7/19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4CF35-15C1-2649-954E-1F96079E5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DAECDF-3884-074A-AEE8-3E455A8F8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8D07-84DC-A44E-AC8A-BEF20157B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70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107D8A-914D-3F41-AE2A-EE6041500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8E13B-8A43-FC4B-85BC-6802368DF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7141B-E78E-D749-B8CB-0625093B69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A3701-371E-1B47-9162-11DF95ACE62A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ECCA9-4C8D-FB4F-BC43-AA6736968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327EF-0A15-2241-98A3-990A4B609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58D07-84DC-A44E-AC8A-BEF20157B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4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5DF40C-62B2-A54D-A21C-23599474DF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Training and optimization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2DC36E4-7EC0-8E4B-9107-E95327C1AD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12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graphs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4999" y="3092450"/>
            <a:ext cx="1587500" cy="97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</a:t>
            </a:r>
            <a:r>
              <a:rPr lang="en-US" sz="2400" baseline="-25000" dirty="0"/>
              <a:t>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5186" y="2563165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endParaRPr lang="en-US" sz="24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8305799" y="3362110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</a:t>
            </a:r>
            <a:endParaRPr lang="en-US" sz="24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3467099" y="4174910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  <a:endParaRPr lang="en-US" sz="2400" baseline="-25000" dirty="0"/>
          </a:p>
        </p:txBody>
      </p:sp>
      <p:sp>
        <p:nvSpPr>
          <p:cNvPr id="8" name="Right Arrow 7"/>
          <p:cNvSpPr/>
          <p:nvPr/>
        </p:nvSpPr>
        <p:spPr>
          <a:xfrm>
            <a:off x="7467599" y="3362110"/>
            <a:ext cx="673100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ight Arrow 8"/>
          <p:cNvSpPr/>
          <p:nvPr/>
        </p:nvSpPr>
        <p:spPr>
          <a:xfrm rot="972709">
            <a:off x="3905776" y="2872268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ight Arrow 9"/>
          <p:cNvSpPr/>
          <p:nvPr/>
        </p:nvSpPr>
        <p:spPr>
          <a:xfrm rot="20675845">
            <a:off x="3848626" y="3826567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3377536" y="3298431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  <a:endParaRPr lang="en-US" sz="2400" baseline="-25000" dirty="0"/>
          </a:p>
        </p:txBody>
      </p:sp>
      <p:sp>
        <p:nvSpPr>
          <p:cNvPr id="12" name="Right Arrow 11"/>
          <p:cNvSpPr/>
          <p:nvPr/>
        </p:nvSpPr>
        <p:spPr>
          <a:xfrm>
            <a:off x="3707736" y="3298430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129577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graphs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4999" y="3092450"/>
            <a:ext cx="1587500" cy="97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</a:t>
            </a:r>
            <a:r>
              <a:rPr lang="en-US" sz="2400" baseline="-25000" dirty="0"/>
              <a:t>i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7467599" y="3362110"/>
            <a:ext cx="673100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ight Arrow 8"/>
          <p:cNvSpPr/>
          <p:nvPr/>
        </p:nvSpPr>
        <p:spPr>
          <a:xfrm rot="12401307">
            <a:off x="3905776" y="2872268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ight Arrow 9"/>
          <p:cNvSpPr/>
          <p:nvPr/>
        </p:nvSpPr>
        <p:spPr>
          <a:xfrm rot="9406387">
            <a:off x="3848626" y="3826567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 rot="10639101">
            <a:off x="3707736" y="3325592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3275990"/>
            <a:ext cx="390525" cy="733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01" y="2307848"/>
            <a:ext cx="371603" cy="6978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247" y="3265622"/>
            <a:ext cx="331389" cy="6379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5003" y="4118632"/>
            <a:ext cx="331178" cy="63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82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Exploring </a:t>
            </a:r>
            <a:r>
              <a:rPr lang="en-US" dirty="0" err="1"/>
              <a:t>convnet</a:t>
            </a:r>
            <a:r>
              <a:rPr lang="en-US" dirty="0"/>
              <a:t> architectures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99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Deeper is better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032000" y="143933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own Arrow Callout 2"/>
          <p:cNvSpPr/>
          <p:nvPr/>
        </p:nvSpPr>
        <p:spPr>
          <a:xfrm>
            <a:off x="5813946" y="2797791"/>
            <a:ext cx="1050878" cy="1160060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 layers</a:t>
            </a:r>
          </a:p>
        </p:txBody>
      </p:sp>
      <p:sp>
        <p:nvSpPr>
          <p:cNvPr id="6" name="Down Arrow Callout 5"/>
          <p:cNvSpPr/>
          <p:nvPr/>
        </p:nvSpPr>
        <p:spPr>
          <a:xfrm>
            <a:off x="8723193" y="3850943"/>
            <a:ext cx="1050878" cy="1160060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16 layers</a:t>
            </a:r>
          </a:p>
        </p:txBody>
      </p:sp>
    </p:spTree>
    <p:extLst>
      <p:ext uri="{BB962C8B-B14F-4D97-AF65-F5344CB8AC3E}">
        <p14:creationId xmlns:p14="http://schemas.microsoft.com/office/powerpoint/2010/main" val="61220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Deeper is better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032000" y="143933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own Arrow Callout 2"/>
          <p:cNvSpPr/>
          <p:nvPr/>
        </p:nvSpPr>
        <p:spPr>
          <a:xfrm>
            <a:off x="5813946" y="2797791"/>
            <a:ext cx="1050878" cy="1160060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Alexnet</a:t>
            </a:r>
            <a:endParaRPr lang="en-US" dirty="0"/>
          </a:p>
        </p:txBody>
      </p:sp>
      <p:sp>
        <p:nvSpPr>
          <p:cNvPr id="6" name="Down Arrow Callout 5"/>
          <p:cNvSpPr/>
          <p:nvPr/>
        </p:nvSpPr>
        <p:spPr>
          <a:xfrm>
            <a:off x="8723193" y="3850943"/>
            <a:ext cx="1050878" cy="1160060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VGG16</a:t>
            </a:r>
          </a:p>
        </p:txBody>
      </p:sp>
    </p:spTree>
    <p:extLst>
      <p:ext uri="{BB962C8B-B14F-4D97-AF65-F5344CB8AC3E}">
        <p14:creationId xmlns:p14="http://schemas.microsoft.com/office/powerpoint/2010/main" val="328406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VGG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convolution is 3x3, padded by 1</a:t>
            </a:r>
          </a:p>
          <a:p>
            <a:r>
              <a:rPr lang="en-US" dirty="0"/>
              <a:t>Every convolution followed by </a:t>
            </a:r>
            <a:r>
              <a:rPr lang="en-US" dirty="0" err="1"/>
              <a:t>ReLU</a:t>
            </a:r>
            <a:endParaRPr lang="en-US" dirty="0"/>
          </a:p>
          <a:p>
            <a:r>
              <a:rPr lang="en-US" dirty="0" err="1"/>
              <a:t>ConvNet</a:t>
            </a:r>
            <a:r>
              <a:rPr lang="en-US" dirty="0"/>
              <a:t> is divided into “stages”</a:t>
            </a:r>
          </a:p>
          <a:p>
            <a:pPr lvl="1"/>
            <a:r>
              <a:rPr lang="en-US" dirty="0"/>
              <a:t>Layers within a stage: no subsampling</a:t>
            </a:r>
          </a:p>
          <a:p>
            <a:pPr lvl="1"/>
            <a:r>
              <a:rPr lang="en-US" dirty="0"/>
              <a:t>Subsampling by 2 at the end of each stage</a:t>
            </a:r>
          </a:p>
          <a:p>
            <a:r>
              <a:rPr lang="en-US" dirty="0"/>
              <a:t>Layers within stage have same number of channels</a:t>
            </a:r>
          </a:p>
          <a:p>
            <a:r>
              <a:rPr lang="en-US" dirty="0"/>
              <a:t>Every subsampling </a:t>
            </a:r>
            <a:r>
              <a:rPr lang="en-US" dirty="0">
                <a:sym typeface="Wingdings"/>
              </a:rPr>
              <a:t> double the number of channels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836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training: exploding / vanishing gradients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Vanishing / exploding gradients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If each term is (much) greater than 1 </a:t>
            </a:r>
            <a:r>
              <a:rPr lang="en-US" dirty="0">
                <a:sym typeface="Wingdings"/>
              </a:rPr>
              <a:t> </a:t>
            </a:r>
            <a:r>
              <a:rPr lang="en-US" i="1" dirty="0">
                <a:sym typeface="Wingdings"/>
              </a:rPr>
              <a:t>explosion of gradients</a:t>
            </a:r>
          </a:p>
          <a:p>
            <a:pPr lvl="1"/>
            <a:r>
              <a:rPr lang="en-US" dirty="0">
                <a:sym typeface="Wingdings"/>
              </a:rPr>
              <a:t>If each term is (much) less than 1  </a:t>
            </a:r>
            <a:r>
              <a:rPr lang="en-US" i="1" dirty="0">
                <a:sym typeface="Wingdings"/>
              </a:rPr>
              <a:t>vanishing gradients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088" y="2335166"/>
            <a:ext cx="4389651" cy="78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05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253232" y="4585208"/>
            <a:ext cx="3200400" cy="111556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training: dependence on </a:t>
            </a:r>
            <a:r>
              <a:rPr lang="en-US" dirty="0" err="1"/>
              <a:t>init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53232" y="5142992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6453632" y="2738459"/>
            <a:ext cx="2607733" cy="2404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65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Careful </a:t>
            </a:r>
            <a:r>
              <a:rPr lang="en-US" dirty="0" err="1"/>
              <a:t>init</a:t>
            </a:r>
            <a:endParaRPr lang="en-US" dirty="0"/>
          </a:p>
          <a:p>
            <a:endParaRPr lang="en-US" dirty="0"/>
          </a:p>
          <a:p>
            <a:r>
              <a:rPr lang="en-US" dirty="0"/>
              <a:t>Batch normalization</a:t>
            </a:r>
          </a:p>
          <a:p>
            <a:endParaRPr lang="en-US" dirty="0"/>
          </a:p>
          <a:p>
            <a:r>
              <a:rPr lang="en-US" dirty="0"/>
              <a:t>Residual connections</a:t>
            </a:r>
          </a:p>
        </p:txBody>
      </p:sp>
    </p:spTree>
    <p:extLst>
      <p:ext uri="{BB962C8B-B14F-4D97-AF65-F5344CB8AC3E}">
        <p14:creationId xmlns:p14="http://schemas.microsoft.com/office/powerpoint/2010/main" val="991815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Careful initialization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idea: want variance to remain approx. constant</a:t>
            </a:r>
          </a:p>
          <a:p>
            <a:pPr lvl="1"/>
            <a:r>
              <a:rPr lang="en-US" dirty="0"/>
              <a:t>Variance increases in backward pass =&gt; exploding gradient</a:t>
            </a:r>
          </a:p>
          <a:p>
            <a:pPr lvl="1"/>
            <a:r>
              <a:rPr lang="en-US" dirty="0"/>
              <a:t>Variance decreases in backward pass =&gt; vanishing gradient</a:t>
            </a:r>
          </a:p>
          <a:p>
            <a:r>
              <a:rPr lang="en-US" dirty="0"/>
              <a:t>“MSRA initialization”</a:t>
            </a:r>
          </a:p>
          <a:p>
            <a:pPr lvl="1"/>
            <a:r>
              <a:rPr lang="en-US" dirty="0"/>
              <a:t>weights = Gaussian with 0 mean and variance = 2/(k*k*d)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Delving Deep into Rectifiers: Surpassing Human-Level Performance on ImageNet Classification. K. He, X. Zhang, S. Ren, J. Sun</a:t>
            </a:r>
          </a:p>
        </p:txBody>
      </p:sp>
    </p:spTree>
    <p:extLst>
      <p:ext uri="{BB962C8B-B14F-4D97-AF65-F5344CB8AC3E}">
        <p14:creationId xmlns:p14="http://schemas.microsoft.com/office/powerpoint/2010/main" val="3578756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9495"/>
          </a:xfrm>
        </p:spPr>
        <p:txBody>
          <a:bodyPr>
            <a:normAutofit/>
          </a:bodyPr>
          <a:lstStyle/>
          <a:p>
            <a:r>
              <a:rPr lang="en-US" dirty="0"/>
              <a:t>Gradient on single example = unbiased sample of true gradient</a:t>
            </a:r>
          </a:p>
          <a:p>
            <a:r>
              <a:rPr lang="en-US" dirty="0"/>
              <a:t>Idea: at each iteration sample single example x</a:t>
            </a:r>
            <a:r>
              <a:rPr lang="en-US" baseline="30000" dirty="0"/>
              <a:t>(t)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Con: variance in estimate of gradient </a:t>
            </a:r>
            <a:r>
              <a:rPr lang="en-US" dirty="0">
                <a:sym typeface="Wingdings"/>
              </a:rPr>
              <a:t> slow convergence, jumping near optimum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3155950"/>
            <a:ext cx="7518400" cy="5461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687568" y="3042904"/>
            <a:ext cx="335280" cy="8453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87112" y="4708674"/>
            <a:ext cx="1536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step size</a:t>
            </a:r>
          </a:p>
        </p:txBody>
      </p:sp>
      <p:cxnSp>
        <p:nvCxnSpPr>
          <p:cNvPr id="9" name="Straight Arrow Connector 8"/>
          <p:cNvCxnSpPr>
            <a:stCxn id="6" idx="4"/>
            <a:endCxn id="7" idx="0"/>
          </p:cNvCxnSpPr>
          <p:nvPr/>
        </p:nvCxnSpPr>
        <p:spPr>
          <a:xfrm>
            <a:off x="5855208" y="3888248"/>
            <a:ext cx="0" cy="8204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542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normalization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idea: normalize so that each layer output has zero mean and unit variance</a:t>
            </a:r>
          </a:p>
          <a:p>
            <a:pPr lvl="1"/>
            <a:r>
              <a:rPr lang="en-US" dirty="0"/>
              <a:t>Compute mean and variance for each channel </a:t>
            </a:r>
          </a:p>
          <a:p>
            <a:pPr lvl="1"/>
            <a:r>
              <a:rPr lang="en-US" dirty="0"/>
              <a:t>Aggregate over batch</a:t>
            </a:r>
          </a:p>
          <a:p>
            <a:pPr lvl="1"/>
            <a:r>
              <a:rPr lang="en-US" dirty="0"/>
              <a:t>Subtract mean, divide by </a:t>
            </a:r>
            <a:r>
              <a:rPr lang="en-US" dirty="0" err="1"/>
              <a:t>std</a:t>
            </a:r>
            <a:endParaRPr lang="en-US" dirty="0"/>
          </a:p>
          <a:p>
            <a:r>
              <a:rPr lang="en-US" dirty="0"/>
              <a:t>Need to reconcile train and test</a:t>
            </a:r>
          </a:p>
          <a:p>
            <a:pPr lvl="1"/>
            <a:r>
              <a:rPr lang="en-US" dirty="0"/>
              <a:t>No ”batches” during test</a:t>
            </a:r>
          </a:p>
          <a:p>
            <a:pPr lvl="1"/>
            <a:r>
              <a:rPr lang="en-US" dirty="0"/>
              <a:t>After training, compute means and variances on train set and store</a:t>
            </a:r>
          </a:p>
          <a:p>
            <a:pPr lvl="1"/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17696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11111"/>
                </a:solidFill>
                <a:latin typeface="Helvetica" charset="0"/>
              </a:rPr>
              <a:t>Batch Normalization: Accelerating Deep Network Training by Reducing Internal Covariate Shift. S. </a:t>
            </a:r>
            <a:r>
              <a:rPr lang="en-US" dirty="0" err="1">
                <a:solidFill>
                  <a:srgbClr val="111111"/>
                </a:solidFill>
                <a:latin typeface="Helvetica" charset="0"/>
              </a:rPr>
              <a:t>Ioffe</a:t>
            </a:r>
            <a:r>
              <a:rPr lang="en-US" dirty="0">
                <a:solidFill>
                  <a:srgbClr val="111111"/>
                </a:solidFill>
                <a:latin typeface="Helvetica" charset="0"/>
              </a:rPr>
              <a:t>, C. </a:t>
            </a:r>
            <a:r>
              <a:rPr lang="en-US" dirty="0" err="1">
                <a:solidFill>
                  <a:srgbClr val="111111"/>
                </a:solidFill>
                <a:latin typeface="Helvetica" charset="0"/>
              </a:rPr>
              <a:t>Szegedy</a:t>
            </a:r>
            <a:r>
              <a:rPr lang="en-US" dirty="0">
                <a:solidFill>
                  <a:srgbClr val="111111"/>
                </a:solidFill>
                <a:latin typeface="Helvetica" charset="0"/>
              </a:rPr>
              <a:t>. In </a:t>
            </a:r>
            <a:r>
              <a:rPr lang="en-US" i="1" dirty="0">
                <a:solidFill>
                  <a:srgbClr val="111111"/>
                </a:solidFill>
                <a:latin typeface="Helvetica" charset="0"/>
              </a:rPr>
              <a:t>ICML, </a:t>
            </a:r>
            <a:r>
              <a:rPr lang="en-US" dirty="0">
                <a:solidFill>
                  <a:srgbClr val="111111"/>
                </a:solidFill>
                <a:latin typeface="Helvetica" charset="0"/>
              </a:rPr>
              <a:t>2015.</a:t>
            </a:r>
            <a:endParaRPr lang="en-US" b="0" i="0" dirty="0">
              <a:solidFill>
                <a:srgbClr val="111111"/>
              </a:solidFill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333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01623"/>
          </a:xfrm>
        </p:spPr>
        <p:txBody>
          <a:bodyPr/>
          <a:lstStyle/>
          <a:p>
            <a:r>
              <a:rPr lang="en-US" dirty="0"/>
              <a:t>In general, gradients tend to vanish</a:t>
            </a:r>
          </a:p>
          <a:p>
            <a:r>
              <a:rPr lang="en-US" dirty="0"/>
              <a:t>Key idea: allow gradients to flow unimpeded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360" y="4881536"/>
            <a:ext cx="4389651" cy="786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10" y="3444976"/>
            <a:ext cx="4076700" cy="469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952" y="3262185"/>
            <a:ext cx="3861308" cy="8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7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01623"/>
          </a:xfrm>
        </p:spPr>
        <p:txBody>
          <a:bodyPr/>
          <a:lstStyle/>
          <a:p>
            <a:r>
              <a:rPr lang="en-US" dirty="0"/>
              <a:t>In general, gradients tend to vanish</a:t>
            </a:r>
          </a:p>
          <a:p>
            <a:r>
              <a:rPr lang="en-US" dirty="0"/>
              <a:t>Key idea: allow gradients to flow unimpeded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360" y="4881536"/>
            <a:ext cx="4389651" cy="7866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864" y="3253140"/>
            <a:ext cx="4611370" cy="853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444976"/>
            <a:ext cx="49911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31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64153"/>
          </a:xfrm>
        </p:spPr>
        <p:txBody>
          <a:bodyPr/>
          <a:lstStyle/>
          <a:p>
            <a:r>
              <a:rPr lang="en-US" dirty="0"/>
              <a:t>Assumes all </a:t>
            </a:r>
            <a:r>
              <a:rPr lang="en-US" dirty="0" err="1"/>
              <a:t>z</a:t>
            </a:r>
            <a:r>
              <a:rPr lang="en-US" baseline="-25000" dirty="0" err="1"/>
              <a:t>i</a:t>
            </a:r>
            <a:r>
              <a:rPr lang="en-US" dirty="0"/>
              <a:t> have the same size</a:t>
            </a:r>
          </a:p>
          <a:p>
            <a:r>
              <a:rPr lang="en-US" dirty="0"/>
              <a:t>True within a stage</a:t>
            </a:r>
          </a:p>
          <a:p>
            <a:r>
              <a:rPr lang="en-US" dirty="0"/>
              <a:t>Across stages?</a:t>
            </a:r>
          </a:p>
          <a:p>
            <a:pPr lvl="1"/>
            <a:r>
              <a:rPr lang="en-US" dirty="0"/>
              <a:t>Doubling of feature channels</a:t>
            </a:r>
          </a:p>
          <a:p>
            <a:pPr lvl="1"/>
            <a:r>
              <a:rPr lang="en-US" dirty="0"/>
              <a:t>Subsampling</a:t>
            </a:r>
          </a:p>
          <a:p>
            <a:r>
              <a:rPr lang="en-US" dirty="0"/>
              <a:t>Increase channels by 1x1 convolution</a:t>
            </a:r>
          </a:p>
          <a:p>
            <a:r>
              <a:rPr lang="en-US" dirty="0"/>
              <a:t>Decrease spatial resolution by subsampling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5589778"/>
            <a:ext cx="78867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55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residual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single layers, have residual connections over block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65632" y="3364992"/>
            <a:ext cx="1316736" cy="950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Conv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93136" y="3364992"/>
            <a:ext cx="1316736" cy="950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20640" y="3364992"/>
            <a:ext cx="1316736" cy="950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ReLU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248144" y="3364992"/>
            <a:ext cx="1316736" cy="950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Conv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375648" y="3364992"/>
            <a:ext cx="1316736" cy="950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BN</a:t>
            </a:r>
            <a:endParaRPr lang="en-US" dirty="0"/>
          </a:p>
        </p:txBody>
      </p:sp>
      <p:cxnSp>
        <p:nvCxnSpPr>
          <p:cNvPr id="10" name="Straight Arrow Connector 9"/>
          <p:cNvCxnSpPr>
            <a:stCxn id="4" idx="3"/>
            <a:endCxn id="5" idx="1"/>
          </p:cNvCxnSpPr>
          <p:nvPr/>
        </p:nvCxnSpPr>
        <p:spPr>
          <a:xfrm>
            <a:off x="2182368" y="3840480"/>
            <a:ext cx="8107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6" idx="1"/>
          </p:cNvCxnSpPr>
          <p:nvPr/>
        </p:nvCxnSpPr>
        <p:spPr>
          <a:xfrm>
            <a:off x="4309872" y="3840480"/>
            <a:ext cx="8107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3"/>
            <a:endCxn id="7" idx="1"/>
          </p:cNvCxnSpPr>
          <p:nvPr/>
        </p:nvCxnSpPr>
        <p:spPr>
          <a:xfrm>
            <a:off x="6437376" y="3840480"/>
            <a:ext cx="8107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1"/>
          </p:cNvCxnSpPr>
          <p:nvPr/>
        </p:nvCxnSpPr>
        <p:spPr>
          <a:xfrm>
            <a:off x="8564880" y="3840480"/>
            <a:ext cx="8107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4" idx="1"/>
          </p:cNvCxnSpPr>
          <p:nvPr/>
        </p:nvCxnSpPr>
        <p:spPr>
          <a:xfrm>
            <a:off x="54864" y="3840480"/>
            <a:ext cx="8107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3"/>
            <a:endCxn id="25" idx="2"/>
          </p:cNvCxnSpPr>
          <p:nvPr/>
        </p:nvCxnSpPr>
        <p:spPr>
          <a:xfrm>
            <a:off x="10692384" y="3840480"/>
            <a:ext cx="8107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r 24"/>
          <p:cNvSpPr/>
          <p:nvPr/>
        </p:nvSpPr>
        <p:spPr>
          <a:xfrm>
            <a:off x="11503152" y="3566160"/>
            <a:ext cx="548640" cy="548640"/>
          </a:xfrm>
          <a:prstGeom prst="flowChar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91440" y="3822192"/>
            <a:ext cx="11667744" cy="2758304"/>
          </a:xfrm>
          <a:custGeom>
            <a:avLst/>
            <a:gdLst>
              <a:gd name="connsiteX0" fmla="*/ 0 w 11667744"/>
              <a:gd name="connsiteY0" fmla="*/ 0 h 2758304"/>
              <a:gd name="connsiteX1" fmla="*/ 1554480 w 11667744"/>
              <a:gd name="connsiteY1" fmla="*/ 2322576 h 2758304"/>
              <a:gd name="connsiteX2" fmla="*/ 9326880 w 11667744"/>
              <a:gd name="connsiteY2" fmla="*/ 2578608 h 2758304"/>
              <a:gd name="connsiteX3" fmla="*/ 11667744 w 11667744"/>
              <a:gd name="connsiteY3" fmla="*/ 310896 h 275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67744" h="2758304">
                <a:moveTo>
                  <a:pt x="0" y="0"/>
                </a:moveTo>
                <a:cubicBezTo>
                  <a:pt x="0" y="946404"/>
                  <a:pt x="0" y="1892808"/>
                  <a:pt x="1554480" y="2322576"/>
                </a:cubicBezTo>
                <a:cubicBezTo>
                  <a:pt x="3108960" y="2752344"/>
                  <a:pt x="7641336" y="2913888"/>
                  <a:pt x="9326880" y="2578608"/>
                </a:cubicBezTo>
                <a:cubicBezTo>
                  <a:pt x="11012424" y="2243328"/>
                  <a:pt x="11667744" y="310896"/>
                  <a:pt x="11667744" y="310896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89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Bottleneck blocks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Problem: When channels increases, 3x3 convolutions introduce many parameters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baseline="30000" dirty="0"/>
              </a:p>
              <a:p>
                <a:pPr lvl="1"/>
                <a:endParaRPr lang="en-US" baseline="30000" dirty="0"/>
              </a:p>
              <a:p>
                <a:r>
                  <a:rPr lang="en-US" dirty="0"/>
                  <a:t>Key idea: use 1x1 to project to lower dimensionality, do convolution, then come back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+ 3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r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73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ResNet</a:t>
            </a:r>
            <a:r>
              <a:rPr lang="en-US" dirty="0"/>
              <a:t>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Decrease resolution substantially in first layer</a:t>
            </a:r>
          </a:p>
          <a:p>
            <a:pPr lvl="1"/>
            <a:r>
              <a:rPr lang="en-US" dirty="0"/>
              <a:t>Reduces memory consumption due to intermediate outputs</a:t>
            </a:r>
          </a:p>
          <a:p>
            <a:r>
              <a:rPr lang="en-US" dirty="0"/>
              <a:t>Divide into stages</a:t>
            </a:r>
          </a:p>
          <a:p>
            <a:pPr lvl="1"/>
            <a:r>
              <a:rPr lang="en-US" dirty="0"/>
              <a:t>maintain resolution, channels in each stage</a:t>
            </a:r>
          </a:p>
          <a:p>
            <a:pPr lvl="1"/>
            <a:r>
              <a:rPr lang="en-US" dirty="0"/>
              <a:t>halve resolution, double channels between stages</a:t>
            </a:r>
          </a:p>
          <a:p>
            <a:r>
              <a:rPr lang="en-US" dirty="0"/>
              <a:t>Divide each stage into residual blocks</a:t>
            </a:r>
          </a:p>
          <a:p>
            <a:r>
              <a:rPr lang="en-US" dirty="0"/>
              <a:t>At the end, compute average value of each channel to feed linear classifier</a:t>
            </a:r>
          </a:p>
        </p:txBody>
      </p:sp>
    </p:spTree>
    <p:extLst>
      <p:ext uri="{BB962C8B-B14F-4D97-AF65-F5344CB8AC3E}">
        <p14:creationId xmlns:p14="http://schemas.microsoft.com/office/powerpoint/2010/main" val="2514374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 - Residual networks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032000" y="143933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/>
          </p:nvPr>
        </p:nvGraphicFramePr>
        <p:xfrm>
          <a:off x="2525776" y="2176272"/>
          <a:ext cx="8337296" cy="419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8667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61132-FD97-4041-B699-7F6C36ECE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complexity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C5DC0-161A-F34B-9C71-13DB847D8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80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DB1A2B-1047-8743-B9A8-B63C35498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computational complexity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28E5604-6E6D-2944-8B07-25C853358D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computational complexity of a single convolutional layer?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input and output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kernel</a:t>
                </a:r>
              </a:p>
              <a:p>
                <a:r>
                  <a:rPr lang="en-US" dirty="0"/>
                  <a:t>Space: </a:t>
                </a:r>
              </a:p>
              <a:p>
                <a:pPr lvl="1"/>
                <a:r>
                  <a:rPr lang="en-US" dirty="0"/>
                  <a:t>Input/output: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h𝑤𝑐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Filters: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Time (Flops):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28E5604-6E6D-2944-8B07-25C853358D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r="-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162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Minibatch</a:t>
            </a:r>
            <a:r>
              <a:rPr lang="en-US" i="1" dirty="0"/>
              <a:t> </a:t>
            </a:r>
            <a:r>
              <a:rPr lang="en-US" dirty="0"/>
              <a:t>stochastic gradient descent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gradient on a small batch of examples</a:t>
            </a:r>
          </a:p>
          <a:p>
            <a:r>
              <a:rPr lang="en-US" dirty="0"/>
              <a:t>Same mean (=true gradient), but variance inversely proportional to </a:t>
            </a:r>
            <a:r>
              <a:rPr lang="en-US" dirty="0" err="1"/>
              <a:t>minibatch</a:t>
            </a:r>
            <a:r>
              <a:rPr lang="en-US" dirty="0"/>
              <a:t> size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50" y="3494532"/>
            <a:ext cx="96901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334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C40CE-68A7-4F4C-BCC5-682620CAD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computational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D72DC-D0CA-5449-ADC7-13DA5F3FE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…while maintaining accuracy?</a:t>
            </a:r>
          </a:p>
          <a:p>
            <a:r>
              <a:rPr lang="en-US" dirty="0"/>
              <a:t>Multiple ways:</a:t>
            </a:r>
          </a:p>
          <a:p>
            <a:pPr lvl="1"/>
            <a:r>
              <a:rPr lang="en-US" dirty="0"/>
              <a:t>Make architecture </a:t>
            </a:r>
            <a:r>
              <a:rPr lang="en-US" i="1" dirty="0"/>
              <a:t>a priori </a:t>
            </a:r>
            <a:r>
              <a:rPr lang="en-US" dirty="0"/>
              <a:t>cheaper</a:t>
            </a:r>
          </a:p>
          <a:p>
            <a:pPr lvl="1"/>
            <a:r>
              <a:rPr lang="en-US" dirty="0"/>
              <a:t>Make </a:t>
            </a:r>
            <a:r>
              <a:rPr lang="en-US" i="1" dirty="0"/>
              <a:t>weights </a:t>
            </a:r>
            <a:r>
              <a:rPr lang="en-US" dirty="0"/>
              <a:t>and </a:t>
            </a:r>
            <a:r>
              <a:rPr lang="en-US" i="1" dirty="0"/>
              <a:t>operations </a:t>
            </a:r>
            <a:r>
              <a:rPr lang="en-US" dirty="0"/>
              <a:t>cheaper</a:t>
            </a:r>
          </a:p>
          <a:p>
            <a:pPr lvl="1"/>
            <a:r>
              <a:rPr lang="en-US" dirty="0"/>
              <a:t>Make inference adaptive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477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F919D-D340-C548-9EDD-7D043252F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Cheaper convolutional blocks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FF83DD-2A97-1544-A830-585016249C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Standard convolution:</a:t>
                </a:r>
              </a:p>
              <a:p>
                <a:pPr lvl="1"/>
                <a:r>
                  <a:rPr lang="en-US" dirty="0"/>
                  <a:t>Each filter operates on all channels</a:t>
                </a:r>
              </a:p>
              <a:p>
                <a:pPr lvl="1"/>
                <a:r>
                  <a:rPr lang="en-US" dirty="0"/>
                  <a:t>Single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filter operating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channels producing one output channel: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parameters, cost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such filters: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parameters, cost</a:t>
                </a:r>
              </a:p>
              <a:p>
                <a:r>
                  <a:rPr lang="en-US" i="1" dirty="0" err="1"/>
                  <a:t>Depthwise</a:t>
                </a:r>
                <a:r>
                  <a:rPr lang="en-US" i="1" dirty="0"/>
                  <a:t> separable </a:t>
                </a:r>
                <a:r>
                  <a:rPr lang="en-US" dirty="0"/>
                  <a:t>convolution</a:t>
                </a:r>
              </a:p>
              <a:p>
                <a:pPr lvl="1"/>
                <a:r>
                  <a:rPr lang="en-US" dirty="0"/>
                  <a:t>Each filter operates on a single channel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filters operating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channels: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parameters, cost</a:t>
                </a:r>
              </a:p>
              <a:p>
                <a:pPr lvl="1"/>
                <a:r>
                  <a:rPr lang="en-US" dirty="0"/>
                  <a:t>But each channel is independently processed</a:t>
                </a:r>
              </a:p>
              <a:p>
                <a:pPr lvl="1"/>
                <a:r>
                  <a:rPr lang="en-US" dirty="0"/>
                  <a:t>Add a 1x1 convolution at the end with cost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parameters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FF83DD-2A97-1544-A830-585016249C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249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BD43B-354C-5445-AFE4-9313979E4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Cheaper convolutional blocks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CEA13B-1FCD-C64A-B78E-9833B7F74B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Depthwise</a:t>
                </a:r>
                <a:r>
                  <a:rPr lang="en-US" dirty="0"/>
                  <a:t> separable convolutions are specific instance of more general idea: </a:t>
                </a:r>
                <a:r>
                  <a:rPr lang="en-US" i="1" dirty="0"/>
                  <a:t>grouped convolutions</a:t>
                </a:r>
              </a:p>
              <a:p>
                <a:r>
                  <a:rPr lang="en-US" dirty="0"/>
                  <a:t>Grouped convolutions in original </a:t>
                </a:r>
                <a:r>
                  <a:rPr lang="en-US" dirty="0" err="1"/>
                  <a:t>AlexNet</a:t>
                </a:r>
                <a:r>
                  <a:rPr lang="en-US" dirty="0"/>
                  <a:t> network</a:t>
                </a:r>
              </a:p>
              <a:p>
                <a:r>
                  <a:rPr lang="en-US" dirty="0"/>
                  <a:t>Grouped convolution:</a:t>
                </a:r>
              </a:p>
              <a:p>
                <a:pPr lvl="1"/>
                <a:r>
                  <a:rPr lang="en-US" dirty="0"/>
                  <a:t>Divide input channels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groups</a:t>
                </a:r>
              </a:p>
              <a:p>
                <a:pPr lvl="1"/>
                <a:r>
                  <a:rPr lang="en-US" dirty="0"/>
                  <a:t>Apply convolutional layers on each group independently</a:t>
                </a:r>
              </a:p>
              <a:p>
                <a:pPr lvl="1"/>
                <a:r>
                  <a:rPr lang="en-US" dirty="0"/>
                  <a:t>Concatenate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CEA13B-1FCD-C64A-B78E-9833B7F74B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3770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5EF6A-542E-7143-B5DB-53D552F84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Grouped and depth-wise convolutions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AC130E-77E9-2D49-8C6C-A457E77A2F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2782"/>
            <a:ext cx="5451049" cy="4309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A5229A-2B73-984C-8686-F0844DBC35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393" y="2183423"/>
            <a:ext cx="6874607" cy="20686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ACD083-560A-0E4D-9A8E-23DAC6B28B43}"/>
              </a:ext>
            </a:extLst>
          </p:cNvPr>
          <p:cNvSpPr/>
          <p:nvPr/>
        </p:nvSpPr>
        <p:spPr>
          <a:xfrm>
            <a:off x="0" y="6140464"/>
            <a:ext cx="52050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Xie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Saining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et al. "Aggregated residual transformations for deep neural networks."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IEEE conference on computer vision and pattern recognition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2017.</a:t>
            </a:r>
            <a:endParaRPr lang="en-US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8D2E73-43A8-5C4D-B289-30DE74AC65DD}"/>
              </a:ext>
            </a:extLst>
          </p:cNvPr>
          <p:cNvSpPr/>
          <p:nvPr/>
        </p:nvSpPr>
        <p:spPr>
          <a:xfrm>
            <a:off x="6658708" y="6119336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Howard, Andrew G., et al. "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Mobilenets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Efficient convolutional neural networks for mobile vision applications." </a:t>
            </a:r>
            <a:r>
              <a:rPr lang="en-US" sz="14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arXiv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preprint arXiv:1704.04861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(2017).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324213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0D7ACF45-E011-ED4A-8A11-71A9D6A93019}"/>
              </a:ext>
            </a:extLst>
          </p:cNvPr>
          <p:cNvSpPr/>
          <p:nvPr/>
        </p:nvSpPr>
        <p:spPr>
          <a:xfrm>
            <a:off x="2394540" y="2637310"/>
            <a:ext cx="2521196" cy="41882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20BFD6-0B11-6241-B8D5-0D2F3353E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architectural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BD2A4-7284-054C-9E5B-F2AE1C561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Biggest memory consumption: large feature maps</a:t>
            </a:r>
          </a:p>
          <a:p>
            <a:endParaRPr lang="en-US" dirty="0"/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3B34A4CC-11AF-C746-AA9D-EDFD2374E1CF}"/>
              </a:ext>
            </a:extLst>
          </p:cNvPr>
          <p:cNvSpPr/>
          <p:nvPr/>
        </p:nvSpPr>
        <p:spPr>
          <a:xfrm>
            <a:off x="3125035" y="3117362"/>
            <a:ext cx="984739" cy="3194538"/>
          </a:xfrm>
          <a:prstGeom prst="cube">
            <a:avLst>
              <a:gd name="adj" fmla="val 8838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A78D91A1-F7C5-4E4B-9640-7CC79467057B}"/>
              </a:ext>
            </a:extLst>
          </p:cNvPr>
          <p:cNvSpPr/>
          <p:nvPr/>
        </p:nvSpPr>
        <p:spPr>
          <a:xfrm>
            <a:off x="3277435" y="3117362"/>
            <a:ext cx="984739" cy="3194538"/>
          </a:xfrm>
          <a:prstGeom prst="cube">
            <a:avLst>
              <a:gd name="adj" fmla="val 8838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B65ABA0C-A54F-1544-8CF8-2C986B6E77E5}"/>
              </a:ext>
            </a:extLst>
          </p:cNvPr>
          <p:cNvSpPr>
            <a:spLocks/>
          </p:cNvSpPr>
          <p:nvPr/>
        </p:nvSpPr>
        <p:spPr>
          <a:xfrm>
            <a:off x="3582235" y="3929614"/>
            <a:ext cx="767862" cy="1603679"/>
          </a:xfrm>
          <a:prstGeom prst="cube">
            <a:avLst>
              <a:gd name="adj" fmla="val 659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B820F4F8-F349-DD44-95CE-ED36F9BA6E5C}"/>
              </a:ext>
            </a:extLst>
          </p:cNvPr>
          <p:cNvSpPr>
            <a:spLocks/>
          </p:cNvSpPr>
          <p:nvPr/>
        </p:nvSpPr>
        <p:spPr>
          <a:xfrm>
            <a:off x="3887035" y="3929614"/>
            <a:ext cx="767862" cy="1603679"/>
          </a:xfrm>
          <a:prstGeom prst="cube">
            <a:avLst>
              <a:gd name="adj" fmla="val 659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>
            <a:extLst>
              <a:ext uri="{FF2B5EF4-FFF2-40B4-BE49-F238E27FC236}">
                <a16:creationId xmlns:a16="http://schemas.microsoft.com/office/drawing/2014/main" id="{FA266EF0-8E8D-8746-A4FA-CF9F5B38EA3B}"/>
              </a:ext>
            </a:extLst>
          </p:cNvPr>
          <p:cNvSpPr>
            <a:spLocks/>
          </p:cNvSpPr>
          <p:nvPr/>
        </p:nvSpPr>
        <p:spPr>
          <a:xfrm>
            <a:off x="4262174" y="4328961"/>
            <a:ext cx="624254" cy="771339"/>
          </a:xfrm>
          <a:prstGeom prst="cube">
            <a:avLst>
              <a:gd name="adj" fmla="val 406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51E4A3D0-CBF1-254C-B8B1-FBF7EDDB9BA4}"/>
              </a:ext>
            </a:extLst>
          </p:cNvPr>
          <p:cNvSpPr>
            <a:spLocks/>
          </p:cNvSpPr>
          <p:nvPr/>
        </p:nvSpPr>
        <p:spPr>
          <a:xfrm>
            <a:off x="4654897" y="4328961"/>
            <a:ext cx="624254" cy="771339"/>
          </a:xfrm>
          <a:prstGeom prst="cube">
            <a:avLst>
              <a:gd name="adj" fmla="val 406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707C0C52-68B1-7346-84D8-B56339E8D461}"/>
              </a:ext>
            </a:extLst>
          </p:cNvPr>
          <p:cNvSpPr>
            <a:spLocks/>
          </p:cNvSpPr>
          <p:nvPr/>
        </p:nvSpPr>
        <p:spPr>
          <a:xfrm>
            <a:off x="5053482" y="4328961"/>
            <a:ext cx="624254" cy="771339"/>
          </a:xfrm>
          <a:prstGeom prst="cube">
            <a:avLst>
              <a:gd name="adj" fmla="val 406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id="{C180553C-B4E5-0149-86C0-0B7A3215AD18}"/>
              </a:ext>
            </a:extLst>
          </p:cNvPr>
          <p:cNvSpPr>
            <a:spLocks/>
          </p:cNvSpPr>
          <p:nvPr/>
        </p:nvSpPr>
        <p:spPr>
          <a:xfrm>
            <a:off x="5446205" y="4331269"/>
            <a:ext cx="624254" cy="771339"/>
          </a:xfrm>
          <a:prstGeom prst="cube">
            <a:avLst>
              <a:gd name="adj" fmla="val 406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id="{0CA52DCD-5113-CF48-A6AB-126F8D406E46}"/>
              </a:ext>
            </a:extLst>
          </p:cNvPr>
          <p:cNvSpPr>
            <a:spLocks/>
          </p:cNvSpPr>
          <p:nvPr/>
        </p:nvSpPr>
        <p:spPr>
          <a:xfrm>
            <a:off x="5838928" y="4501875"/>
            <a:ext cx="791308" cy="425509"/>
          </a:xfrm>
          <a:prstGeom prst="cube">
            <a:avLst>
              <a:gd name="adj" fmla="val 406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7249E4EE-13CA-964A-9CD9-5965546001BD}"/>
              </a:ext>
            </a:extLst>
          </p:cNvPr>
          <p:cNvSpPr>
            <a:spLocks/>
          </p:cNvSpPr>
          <p:nvPr/>
        </p:nvSpPr>
        <p:spPr>
          <a:xfrm>
            <a:off x="6466113" y="4501875"/>
            <a:ext cx="791308" cy="425509"/>
          </a:xfrm>
          <a:prstGeom prst="cube">
            <a:avLst>
              <a:gd name="adj" fmla="val 406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66716A42-0E04-3544-9EF9-0C985889092D}"/>
              </a:ext>
            </a:extLst>
          </p:cNvPr>
          <p:cNvSpPr>
            <a:spLocks/>
          </p:cNvSpPr>
          <p:nvPr/>
        </p:nvSpPr>
        <p:spPr>
          <a:xfrm>
            <a:off x="7132861" y="4501875"/>
            <a:ext cx="791308" cy="425509"/>
          </a:xfrm>
          <a:prstGeom prst="cube">
            <a:avLst>
              <a:gd name="adj" fmla="val 406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>
            <a:extLst>
              <a:ext uri="{FF2B5EF4-FFF2-40B4-BE49-F238E27FC236}">
                <a16:creationId xmlns:a16="http://schemas.microsoft.com/office/drawing/2014/main" id="{DB66CDD1-20E4-B940-9DEC-7ADE48209E59}"/>
              </a:ext>
            </a:extLst>
          </p:cNvPr>
          <p:cNvSpPr>
            <a:spLocks/>
          </p:cNvSpPr>
          <p:nvPr/>
        </p:nvSpPr>
        <p:spPr>
          <a:xfrm>
            <a:off x="7780562" y="4501875"/>
            <a:ext cx="791308" cy="425509"/>
          </a:xfrm>
          <a:prstGeom prst="cube">
            <a:avLst>
              <a:gd name="adj" fmla="val 406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>
            <a:extLst>
              <a:ext uri="{FF2B5EF4-FFF2-40B4-BE49-F238E27FC236}">
                <a16:creationId xmlns:a16="http://schemas.microsoft.com/office/drawing/2014/main" id="{CCF61820-6214-A74C-9399-B3312B1B6DCF}"/>
              </a:ext>
            </a:extLst>
          </p:cNvPr>
          <p:cNvSpPr>
            <a:spLocks/>
          </p:cNvSpPr>
          <p:nvPr/>
        </p:nvSpPr>
        <p:spPr>
          <a:xfrm>
            <a:off x="8447310" y="4591643"/>
            <a:ext cx="791308" cy="245972"/>
          </a:xfrm>
          <a:prstGeom prst="cube">
            <a:avLst>
              <a:gd name="adj" fmla="val 406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EC317DB1-4CB2-9C4E-8523-6B3774764240}"/>
              </a:ext>
            </a:extLst>
          </p:cNvPr>
          <p:cNvSpPr>
            <a:spLocks/>
          </p:cNvSpPr>
          <p:nvPr/>
        </p:nvSpPr>
        <p:spPr>
          <a:xfrm>
            <a:off x="9151428" y="4591643"/>
            <a:ext cx="791308" cy="245972"/>
          </a:xfrm>
          <a:prstGeom prst="cube">
            <a:avLst>
              <a:gd name="adj" fmla="val 406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>
            <a:extLst>
              <a:ext uri="{FF2B5EF4-FFF2-40B4-BE49-F238E27FC236}">
                <a16:creationId xmlns:a16="http://schemas.microsoft.com/office/drawing/2014/main" id="{410BC289-9E5D-7242-A701-4210E9DDF6B0}"/>
              </a:ext>
            </a:extLst>
          </p:cNvPr>
          <p:cNvSpPr>
            <a:spLocks/>
          </p:cNvSpPr>
          <p:nvPr/>
        </p:nvSpPr>
        <p:spPr>
          <a:xfrm>
            <a:off x="9894743" y="4591643"/>
            <a:ext cx="791308" cy="245972"/>
          </a:xfrm>
          <a:prstGeom prst="cube">
            <a:avLst>
              <a:gd name="adj" fmla="val 406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>
            <a:extLst>
              <a:ext uri="{FF2B5EF4-FFF2-40B4-BE49-F238E27FC236}">
                <a16:creationId xmlns:a16="http://schemas.microsoft.com/office/drawing/2014/main" id="{47CD9509-E4F1-AF4E-B642-62444A0321E0}"/>
              </a:ext>
            </a:extLst>
          </p:cNvPr>
          <p:cNvSpPr>
            <a:spLocks/>
          </p:cNvSpPr>
          <p:nvPr/>
        </p:nvSpPr>
        <p:spPr>
          <a:xfrm>
            <a:off x="10621204" y="4587627"/>
            <a:ext cx="791308" cy="245972"/>
          </a:xfrm>
          <a:prstGeom prst="cube">
            <a:avLst>
              <a:gd name="adj" fmla="val 406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0FAE154-E495-E04C-A32A-4D47C960627F}"/>
              </a:ext>
            </a:extLst>
          </p:cNvPr>
          <p:cNvSpPr txBox="1"/>
          <p:nvPr/>
        </p:nvSpPr>
        <p:spPr>
          <a:xfrm>
            <a:off x="6843024" y="3252295"/>
            <a:ext cx="2965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VGG 19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924C205-3CB7-EF4E-9C0C-EDBB0E226782}"/>
              </a:ext>
            </a:extLst>
          </p:cNvPr>
          <p:cNvSpPr txBox="1"/>
          <p:nvPr/>
        </p:nvSpPr>
        <p:spPr>
          <a:xfrm>
            <a:off x="3026854" y="2514680"/>
            <a:ext cx="1720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Expensive feature maps</a:t>
            </a:r>
          </a:p>
        </p:txBody>
      </p:sp>
      <p:sp>
        <p:nvSpPr>
          <p:cNvPr id="35" name="Cube 34">
            <a:extLst>
              <a:ext uri="{FF2B5EF4-FFF2-40B4-BE49-F238E27FC236}">
                <a16:creationId xmlns:a16="http://schemas.microsoft.com/office/drawing/2014/main" id="{EBA3EC88-022E-3E45-811E-62BAA97FD849}"/>
              </a:ext>
            </a:extLst>
          </p:cNvPr>
          <p:cNvSpPr/>
          <p:nvPr/>
        </p:nvSpPr>
        <p:spPr>
          <a:xfrm>
            <a:off x="800305" y="3113344"/>
            <a:ext cx="984739" cy="3194538"/>
          </a:xfrm>
          <a:prstGeom prst="cube">
            <a:avLst>
              <a:gd name="adj" fmla="val 926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3675BC6-FA31-EF48-8DE3-4E32786ABB39}"/>
              </a:ext>
            </a:extLst>
          </p:cNvPr>
          <p:cNvSpPr txBox="1"/>
          <p:nvPr/>
        </p:nvSpPr>
        <p:spPr>
          <a:xfrm>
            <a:off x="767285" y="5883100"/>
            <a:ext cx="169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4042041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0BFD6-0B11-6241-B8D5-0D2F3353E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36771" cy="1325563"/>
          </a:xfrm>
        </p:spPr>
        <p:txBody>
          <a:bodyPr/>
          <a:lstStyle/>
          <a:p>
            <a:r>
              <a:rPr lang="en-US" dirty="0"/>
              <a:t>Other architectural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BD2A4-7284-054C-9E5B-F2AE1C561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27286" cy="4351338"/>
          </a:xfrm>
        </p:spPr>
        <p:txBody>
          <a:bodyPr/>
          <a:lstStyle/>
          <a:p>
            <a:r>
              <a:rPr lang="en-US" dirty="0"/>
              <a:t>Biggest memory consumption: large feature maps</a:t>
            </a:r>
          </a:p>
          <a:p>
            <a:r>
              <a:rPr lang="en-US" dirty="0"/>
              <a:t>Simple solution: reduce resolution early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6BFE80-9C56-DE4D-859A-C340028F03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8572" y="142063"/>
            <a:ext cx="6023428" cy="657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138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0BFD6-0B11-6241-B8D5-0D2F3353E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architectural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BD2A4-7284-054C-9E5B-F2AE1C561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Biggest memory consumption: large feature maps</a:t>
            </a:r>
          </a:p>
          <a:p>
            <a:r>
              <a:rPr lang="en-US" dirty="0"/>
              <a:t>Simple solution (</a:t>
            </a:r>
            <a:r>
              <a:rPr lang="en-US" dirty="0" err="1"/>
              <a:t>ResNet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Reduce resolution drastically (/4) early</a:t>
            </a:r>
          </a:p>
          <a:p>
            <a:r>
              <a:rPr lang="en-US" dirty="0"/>
              <a:t>More sophisticated changes: Inverted residuals (</a:t>
            </a:r>
            <a:r>
              <a:rPr lang="en-US" dirty="0" err="1"/>
              <a:t>MobileNet</a:t>
            </a:r>
            <a:r>
              <a:rPr lang="en-US" dirty="0"/>
              <a:t> v2)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A41B1B-A2BB-3840-920E-C6EA51E61E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915" y="3768814"/>
            <a:ext cx="6157546" cy="24081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489F36-640F-4C46-97DD-B1CC5EE95285}"/>
              </a:ext>
            </a:extLst>
          </p:cNvPr>
          <p:cNvSpPr txBox="1"/>
          <p:nvPr/>
        </p:nvSpPr>
        <p:spPr>
          <a:xfrm>
            <a:off x="6096000" y="6176963"/>
            <a:ext cx="1641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Dispose of these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A46B5D4-DB50-7D4A-97D6-E7D5DB670F23}"/>
              </a:ext>
            </a:extLst>
          </p:cNvPr>
          <p:cNvCxnSpPr/>
          <p:nvPr/>
        </p:nvCxnSpPr>
        <p:spPr>
          <a:xfrm flipH="1" flipV="1">
            <a:off x="6494585" y="5498123"/>
            <a:ext cx="422030" cy="678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C54315A-4747-F14D-B00F-56A8502D2662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6916616" y="5498123"/>
            <a:ext cx="398584" cy="678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771EEE0-F3CF-6C45-A284-2DAED52BA2E0}"/>
              </a:ext>
            </a:extLst>
          </p:cNvPr>
          <p:cNvSpPr/>
          <p:nvPr/>
        </p:nvSpPr>
        <p:spPr>
          <a:xfrm>
            <a:off x="10259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Sandler, Mark, et al. "Mobilenetv2: Inverted residuals and linear bottlenecks."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IEEE Conference on Computer Vision and Pattern Recognition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2018.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756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21C2E-85F9-7444-AC96-BB7E4FF94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kinds of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CE7C3-12A9-E94F-8AAC-BA5F58934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65277" cy="4351338"/>
          </a:xfrm>
        </p:spPr>
        <p:txBody>
          <a:bodyPr/>
          <a:lstStyle/>
          <a:p>
            <a:r>
              <a:rPr lang="en-US" dirty="0" err="1"/>
              <a:t>DenseNets</a:t>
            </a:r>
            <a:endParaRPr lang="en-US" dirty="0"/>
          </a:p>
          <a:p>
            <a:pPr lvl="1"/>
            <a:r>
              <a:rPr lang="en-US" dirty="0"/>
              <a:t>Replace addition of residuals with concatenation</a:t>
            </a:r>
          </a:p>
          <a:p>
            <a:pPr lvl="1"/>
            <a:r>
              <a:rPr lang="en-US" dirty="0"/>
              <a:t>Alternative to solving vanishing gradient problem</a:t>
            </a:r>
          </a:p>
          <a:p>
            <a:pPr lvl="1"/>
            <a:r>
              <a:rPr lang="en-US" dirty="0"/>
              <a:t>Should </a:t>
            </a:r>
            <a:r>
              <a:rPr lang="en-US" i="1" dirty="0"/>
              <a:t>increase</a:t>
            </a:r>
            <a:r>
              <a:rPr lang="en-US" dirty="0"/>
              <a:t> number of parameters, but </a:t>
            </a:r>
            <a:r>
              <a:rPr lang="en-US" i="1" dirty="0"/>
              <a:t>decreases </a:t>
            </a:r>
            <a:r>
              <a:rPr lang="en-US" dirty="0"/>
              <a:t>them</a:t>
            </a:r>
          </a:p>
          <a:p>
            <a:pPr lvl="1"/>
            <a:r>
              <a:rPr lang="en-US" dirty="0"/>
              <a:t>Better re-use of features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11A38-C3F2-A244-8309-35929B465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035" y="1825625"/>
            <a:ext cx="44323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478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C3C9A-35E7-3442-84EB-5444B8D28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inference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78B68-1B0A-B943-B5B6-BBB9EC5C0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94829" cy="4351338"/>
          </a:xfrm>
        </p:spPr>
        <p:txBody>
          <a:bodyPr/>
          <a:lstStyle/>
          <a:p>
            <a:r>
              <a:rPr lang="en-US" dirty="0"/>
              <a:t>Some examples are harder than others</a:t>
            </a:r>
          </a:p>
          <a:p>
            <a:r>
              <a:rPr lang="en-US" dirty="0"/>
              <a:t>Should be able to use different amounts of computation for different examples</a:t>
            </a:r>
          </a:p>
          <a:p>
            <a:r>
              <a:rPr lang="en-US" dirty="0"/>
              <a:t>Version 1: skip some residuals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15042B-63F3-424D-A597-3E3601591D1F}"/>
              </a:ext>
            </a:extLst>
          </p:cNvPr>
          <p:cNvSpPr/>
          <p:nvPr/>
        </p:nvSpPr>
        <p:spPr>
          <a:xfrm>
            <a:off x="-1" y="5423062"/>
            <a:ext cx="12032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Veit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Andreas, and Serge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Belongie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"Convolutional networks with adaptive inference graphs."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European Conference on Computer Vision (ECCV)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2018.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0FCE1-DD3A-7344-936E-DA4D6B111F23}"/>
              </a:ext>
            </a:extLst>
          </p:cNvPr>
          <p:cNvSpPr/>
          <p:nvPr/>
        </p:nvSpPr>
        <p:spPr>
          <a:xfrm>
            <a:off x="-1" y="6069393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Wu,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Zuxuan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et al. "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Blockdrop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Dynamic inference paths in residual networks."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IEEE Conference on Computer Vision and Pattern Recognition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2018.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67C649-6519-FB41-84D8-AF1E41047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8" y="1493401"/>
            <a:ext cx="60579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809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C3C9A-35E7-3442-84EB-5444B8D28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inference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78B68-1B0A-B943-B5B6-BBB9EC5C0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94829" cy="4351338"/>
          </a:xfrm>
        </p:spPr>
        <p:txBody>
          <a:bodyPr/>
          <a:lstStyle/>
          <a:p>
            <a:r>
              <a:rPr lang="en-US" dirty="0"/>
              <a:t>Some examples are harder than others</a:t>
            </a:r>
          </a:p>
          <a:p>
            <a:r>
              <a:rPr lang="en-US" dirty="0"/>
              <a:t>Should be able to use different amounts of computation for different examples</a:t>
            </a:r>
          </a:p>
          <a:p>
            <a:r>
              <a:rPr lang="en-US" dirty="0"/>
              <a:t>Version 1: skip some residuals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15042B-63F3-424D-A597-3E3601591D1F}"/>
              </a:ext>
            </a:extLst>
          </p:cNvPr>
          <p:cNvSpPr/>
          <p:nvPr/>
        </p:nvSpPr>
        <p:spPr>
          <a:xfrm>
            <a:off x="-1" y="5423062"/>
            <a:ext cx="12032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Veit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Andreas, and Serge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Belongie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"Convolutional networks with adaptive inference graphs."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European Conference on Computer Vision (ECCV)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2018.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0FCE1-DD3A-7344-936E-DA4D6B111F23}"/>
              </a:ext>
            </a:extLst>
          </p:cNvPr>
          <p:cNvSpPr/>
          <p:nvPr/>
        </p:nvSpPr>
        <p:spPr>
          <a:xfrm>
            <a:off x="-1" y="6069393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Wu,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Zuxuan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et al. "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Blockdrop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Dynamic inference paths in residual networks."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IEEE Conference on Computer Vision and Pattern Recognition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2018.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C26D31-97AC-6042-BE2B-9D1478905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8" y="1106430"/>
            <a:ext cx="5602516" cy="429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19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19911"/>
          </a:xfrm>
        </p:spPr>
        <p:txBody>
          <a:bodyPr/>
          <a:lstStyle/>
          <a:p>
            <a:r>
              <a:rPr lang="en-US" i="1" dirty="0"/>
              <a:t>Average </a:t>
            </a:r>
            <a:r>
              <a:rPr lang="en-US" dirty="0"/>
              <a:t>multiple gradient steps</a:t>
            </a:r>
          </a:p>
          <a:p>
            <a:r>
              <a:rPr lang="en-US" dirty="0"/>
              <a:t>Use </a:t>
            </a:r>
            <a:r>
              <a:rPr lang="en-US" i="1" dirty="0"/>
              <a:t>exponential averaging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086" y="3145536"/>
            <a:ext cx="9776714" cy="1160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700" y="4502023"/>
            <a:ext cx="48006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906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25F7CDD-EB33-3040-BD77-93E41D442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3429000"/>
            <a:ext cx="10706100" cy="3213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DC3C9A-35E7-3442-84EB-5444B8D28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inference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78B68-1B0A-B943-B5B6-BBB9EC5C0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r>
              <a:rPr lang="en-US" dirty="0"/>
              <a:t>Some examples are harder than others</a:t>
            </a:r>
          </a:p>
          <a:p>
            <a:r>
              <a:rPr lang="en-US" dirty="0"/>
              <a:t>Should be able to use different amounts of computation for different examples</a:t>
            </a:r>
          </a:p>
          <a:p>
            <a:r>
              <a:rPr lang="en-US" dirty="0"/>
              <a:t>Version 2: reduce resolution at different rates</a:t>
            </a: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C7AB4B-F0E5-B946-B853-1147A4397AE3}"/>
              </a:ext>
            </a:extLst>
          </p:cNvPr>
          <p:cNvSpPr/>
          <p:nvPr/>
        </p:nvSpPr>
        <p:spPr>
          <a:xfrm>
            <a:off x="0" y="6457434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Huang, Gao, et al. "Multi-</a:t>
            </a:r>
            <a:r>
              <a:rPr lang="f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scale</a:t>
            </a:r>
            <a:r>
              <a:rPr lang="f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dense networks for </a:t>
            </a:r>
            <a:r>
              <a:rPr lang="f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resource</a:t>
            </a:r>
            <a:r>
              <a:rPr lang="f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efficient image classification." </a:t>
            </a:r>
            <a:r>
              <a:rPr lang="fr" i="1" dirty="0">
                <a:solidFill>
                  <a:srgbClr val="222222"/>
                </a:solidFill>
                <a:latin typeface="Arial" panose="020B0604020202020204" pitchFamily="34" charset="0"/>
              </a:rPr>
              <a:t>ICLR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027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4A970-D58E-6F45-A173-093777A65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Compressing model weights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51D7E-BC5B-3942-A92D-4237E16C0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of model storage: filters</a:t>
            </a:r>
          </a:p>
          <a:p>
            <a:r>
              <a:rPr lang="en-US" dirty="0"/>
              <a:t>Flops also scale with non-zero entries in filters (in principle)</a:t>
            </a:r>
          </a:p>
          <a:p>
            <a:r>
              <a:rPr lang="en-US" dirty="0"/>
              <a:t>Compress filters</a:t>
            </a:r>
          </a:p>
          <a:p>
            <a:pPr lvl="1"/>
            <a:r>
              <a:rPr lang="en-US" dirty="0" err="1"/>
              <a:t>Sparsify</a:t>
            </a:r>
            <a:r>
              <a:rPr lang="en-US" dirty="0"/>
              <a:t> them</a:t>
            </a:r>
          </a:p>
          <a:p>
            <a:pPr lvl="1"/>
            <a:r>
              <a:rPr lang="en-US" dirty="0"/>
              <a:t>Represent them with fewer bits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204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3C4F6-A8FD-8E4F-B3CC-970AA75C4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Pruning network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2C73E-3A55-9F4C-8B5D-735DD6FF7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approach: prune weights that are below a threshold</a:t>
            </a:r>
          </a:p>
          <a:p>
            <a:r>
              <a:rPr lang="en-US" dirty="0"/>
              <a:t>Retrain rest of the weights</a:t>
            </a:r>
          </a:p>
          <a:p>
            <a:r>
              <a:rPr lang="en-US" dirty="0"/>
              <a:t>Repeat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9DC338-5230-D64A-B612-A6AC6C1FF6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1122" y="2698748"/>
            <a:ext cx="3444421" cy="33586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4128DB-22A0-9945-85EC-057249634D7C}"/>
              </a:ext>
            </a:extLst>
          </p:cNvPr>
          <p:cNvSpPr/>
          <p:nvPr/>
        </p:nvSpPr>
        <p:spPr>
          <a:xfrm>
            <a:off x="0" y="616970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Han, Song,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Huizi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Mao, and William J. Dally. "Deep compression: Compressing deep neural networks with pruning, trained quantization and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huffman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coding."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ICLR,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4766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3C4F6-A8FD-8E4F-B3CC-970AA75C4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Pruning network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2C73E-3A55-9F4C-8B5D-735DD6FF7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approach: prune weights that are below a threshold</a:t>
            </a:r>
          </a:p>
          <a:p>
            <a:r>
              <a:rPr lang="en-US" dirty="0"/>
              <a:t>Retrain rest of the weights</a:t>
            </a:r>
          </a:p>
          <a:p>
            <a:r>
              <a:rPr lang="en-US" dirty="0"/>
              <a:t>Repeat</a:t>
            </a:r>
          </a:p>
          <a:p>
            <a:r>
              <a:rPr lang="en-US" dirty="0"/>
              <a:t>Sophisticated alternative</a:t>
            </a:r>
          </a:p>
          <a:p>
            <a:pPr lvl="1"/>
            <a:r>
              <a:rPr lang="en-US" dirty="0"/>
              <a:t>Train with </a:t>
            </a:r>
            <a:r>
              <a:rPr lang="en-US" i="1" dirty="0" err="1"/>
              <a:t>regularizer</a:t>
            </a:r>
            <a:r>
              <a:rPr lang="en-US" i="1" dirty="0"/>
              <a:t> </a:t>
            </a:r>
            <a:r>
              <a:rPr lang="en-US" dirty="0"/>
              <a:t>that penalizes expensive connections</a:t>
            </a:r>
          </a:p>
          <a:p>
            <a:pPr lvl="1"/>
            <a:r>
              <a:rPr lang="en-US" dirty="0"/>
              <a:t>Prune</a:t>
            </a:r>
          </a:p>
          <a:p>
            <a:pPr lvl="1"/>
            <a:r>
              <a:rPr lang="en-US" dirty="0"/>
              <a:t>If model within budget, expand and retrain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74975C-5BFE-2F4E-AE19-EE7B8B567BD4}"/>
              </a:ext>
            </a:extLst>
          </p:cNvPr>
          <p:cNvSpPr/>
          <p:nvPr/>
        </p:nvSpPr>
        <p:spPr>
          <a:xfrm>
            <a:off x="0" y="616970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Gordon, Ariel, et al. "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Morphnet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Fast &amp; simple resource-constrained structure learning of deep networks."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IEEE Conference on Computer Vision and Pattern Recognition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2018.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6173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F9EE7-C1E2-5944-8887-9B4EC65B2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quantization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5421F-9EDB-8045-8FC2-0696ACBB1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80200" cy="4351338"/>
          </a:xfrm>
        </p:spPr>
        <p:txBody>
          <a:bodyPr/>
          <a:lstStyle/>
          <a:p>
            <a:r>
              <a:rPr lang="en-US" dirty="0"/>
              <a:t>Two questions:</a:t>
            </a:r>
          </a:p>
          <a:p>
            <a:pPr lvl="1"/>
            <a:r>
              <a:rPr lang="en-US" dirty="0"/>
              <a:t>How do we quantize?</a:t>
            </a:r>
          </a:p>
          <a:p>
            <a:pPr lvl="1"/>
            <a:r>
              <a:rPr lang="en-US" dirty="0"/>
              <a:t>Quantization </a:t>
            </a:r>
            <a:r>
              <a:rPr lang="en-US" dirty="0">
                <a:sym typeface="Wingdings" pitchFamily="2" charset="2"/>
              </a:rPr>
              <a:t> discrete values. How do we optimize?</a:t>
            </a:r>
            <a:endParaRPr lang="en-US" dirty="0"/>
          </a:p>
          <a:p>
            <a:r>
              <a:rPr lang="en-US" dirty="0"/>
              <a:t>Example 1: </a:t>
            </a:r>
            <a:r>
              <a:rPr lang="en-US" i="1" dirty="0"/>
              <a:t>cluster</a:t>
            </a:r>
          </a:p>
          <a:p>
            <a:pPr lvl="1"/>
            <a:r>
              <a:rPr lang="en-US" dirty="0"/>
              <a:t>Weights </a:t>
            </a:r>
            <a:r>
              <a:rPr lang="en-US" dirty="0">
                <a:sym typeface="Wingdings" pitchFamily="2" charset="2"/>
              </a:rPr>
              <a:t> indices into dictionary</a:t>
            </a:r>
          </a:p>
          <a:p>
            <a:pPr lvl="1"/>
            <a:r>
              <a:rPr lang="en-US" dirty="0">
                <a:sym typeface="Wingdings" pitchFamily="2" charset="2"/>
              </a:rPr>
              <a:t>Update dictionary elements as parameters.</a:t>
            </a:r>
            <a:r>
              <a:rPr lang="en-US" i="1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342E3D-B2DB-A441-A4F7-5DC41AAFC6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8400" y="2089150"/>
            <a:ext cx="4170136" cy="26797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67EDB0-7864-5045-838F-793ADC1C0E96}"/>
              </a:ext>
            </a:extLst>
          </p:cNvPr>
          <p:cNvSpPr/>
          <p:nvPr/>
        </p:nvSpPr>
        <p:spPr>
          <a:xfrm>
            <a:off x="0" y="616970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Han, Song,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Huizi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Mao, and William J. Dally. "Deep compression: Compressing deep neural networks with pruning, trained quantization and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huffman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coding."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ICLR,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434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F9EE7-C1E2-5944-8887-9B4EC65B2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quantization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5421F-9EDB-8045-8FC2-0696ACBB1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questions:</a:t>
            </a:r>
          </a:p>
          <a:p>
            <a:pPr lvl="1"/>
            <a:r>
              <a:rPr lang="en-US" dirty="0"/>
              <a:t>How do we quantize?</a:t>
            </a:r>
          </a:p>
          <a:p>
            <a:pPr lvl="1"/>
            <a:r>
              <a:rPr lang="en-US" dirty="0"/>
              <a:t>Quantization </a:t>
            </a:r>
            <a:r>
              <a:rPr lang="en-US" dirty="0">
                <a:sym typeface="Wingdings" pitchFamily="2" charset="2"/>
              </a:rPr>
              <a:t> discrete values. How do we optimize?</a:t>
            </a:r>
            <a:endParaRPr lang="en-US" dirty="0"/>
          </a:p>
          <a:p>
            <a:r>
              <a:rPr lang="en-US" dirty="0"/>
              <a:t>Example 2: </a:t>
            </a:r>
            <a:r>
              <a:rPr lang="en-US" i="1" dirty="0"/>
              <a:t>binarize/</a:t>
            </a:r>
            <a:r>
              <a:rPr lang="en-US" i="1" dirty="0" err="1"/>
              <a:t>ternarize</a:t>
            </a:r>
            <a:endParaRPr lang="en-US" i="1" dirty="0"/>
          </a:p>
          <a:p>
            <a:pPr lvl="1"/>
            <a:r>
              <a:rPr lang="en-US" dirty="0"/>
              <a:t>Weights </a:t>
            </a:r>
            <a:r>
              <a:rPr lang="en-US" dirty="0">
                <a:sym typeface="Wingdings" pitchFamily="2" charset="2"/>
              </a:rPr>
              <a:t> binary/ternary, + real-valued scale</a:t>
            </a:r>
          </a:p>
          <a:p>
            <a:pPr lvl="1"/>
            <a:r>
              <a:rPr lang="en-US" dirty="0">
                <a:sym typeface="Wingdings" pitchFamily="2" charset="2"/>
              </a:rPr>
              <a:t>Parameter updates happen in real space</a:t>
            </a: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B9C3B0-1D67-9940-BCF6-B1071D602DA6}"/>
              </a:ext>
            </a:extLst>
          </p:cNvPr>
          <p:cNvSpPr/>
          <p:nvPr/>
        </p:nvSpPr>
        <p:spPr>
          <a:xfrm>
            <a:off x="0" y="616970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Rastegari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Mohammad, et al. "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Xnor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-net: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Imagenet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classification using binary convolutional neural networks."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European Conference on Computer Vision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Springer, Cham, 2016.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CE62D7-6C4A-6441-A9A5-19829431B030}"/>
              </a:ext>
            </a:extLst>
          </p:cNvPr>
          <p:cNvSpPr/>
          <p:nvPr/>
        </p:nvSpPr>
        <p:spPr>
          <a:xfrm>
            <a:off x="0" y="585010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Zhu,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Chenzhuo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et al. "Trained ternary quantization."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ICLR, 2017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5616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AB891-F61A-CF49-AB6A-A525C60C8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F6926-BFE6-4A42-AE84-C454CE593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82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decay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-a</a:t>
            </a:r>
            <a:r>
              <a:rPr lang="en-US" b="1" dirty="0"/>
              <a:t>w</a:t>
            </a:r>
            <a:r>
              <a:rPr lang="en-US" baseline="30000" dirty="0"/>
              <a:t>(t)</a:t>
            </a:r>
            <a:r>
              <a:rPr lang="en-US" dirty="0"/>
              <a:t> to the gradient</a:t>
            </a:r>
          </a:p>
          <a:p>
            <a:r>
              <a:rPr lang="en-US" dirty="0"/>
              <a:t>Prevents </a:t>
            </a:r>
            <a:r>
              <a:rPr lang="en-US" b="1" dirty="0"/>
              <a:t>w</a:t>
            </a:r>
            <a:r>
              <a:rPr lang="en-US" baseline="30000" dirty="0"/>
              <a:t>(t)</a:t>
            </a:r>
            <a:r>
              <a:rPr lang="en-US" dirty="0"/>
              <a:t> from growing to infinity</a:t>
            </a:r>
          </a:p>
          <a:p>
            <a:r>
              <a:rPr lang="en-US" dirty="0"/>
              <a:t>Equivalent to L2 regularization of weights</a:t>
            </a:r>
          </a:p>
        </p:txBody>
      </p:sp>
    </p:spTree>
    <p:extLst>
      <p:ext uri="{BB962C8B-B14F-4D97-AF65-F5344CB8AC3E}">
        <p14:creationId xmlns:p14="http://schemas.microsoft.com/office/powerpoint/2010/main" val="3877224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rate decay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25586" cy="4351338"/>
          </a:xfrm>
        </p:spPr>
        <p:txBody>
          <a:bodyPr/>
          <a:lstStyle/>
          <a:p>
            <a:r>
              <a:rPr lang="en-US" dirty="0"/>
              <a:t>Large step size / learning rate</a:t>
            </a:r>
          </a:p>
          <a:p>
            <a:pPr lvl="1"/>
            <a:r>
              <a:rPr lang="en-US" dirty="0"/>
              <a:t>Faster convergence initially</a:t>
            </a:r>
          </a:p>
          <a:p>
            <a:pPr lvl="1"/>
            <a:r>
              <a:rPr lang="en-US" dirty="0"/>
              <a:t>Bouncing around at the end because of noisy gradients</a:t>
            </a:r>
          </a:p>
          <a:p>
            <a:r>
              <a:rPr lang="en-US" dirty="0"/>
              <a:t>Learning rate must be decreased over time</a:t>
            </a:r>
          </a:p>
          <a:p>
            <a:r>
              <a:rPr lang="en-US" dirty="0"/>
              <a:t>Usually done in steps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3785" y="1825624"/>
            <a:ext cx="5987681" cy="40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0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network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Initialize network</a:t>
            </a:r>
          </a:p>
          <a:p>
            <a:r>
              <a:rPr lang="en-US" dirty="0"/>
              <a:t>Sample </a:t>
            </a:r>
            <a:r>
              <a:rPr lang="en-US" i="1" dirty="0" err="1"/>
              <a:t>minibatch</a:t>
            </a:r>
            <a:r>
              <a:rPr lang="en-US" i="1" dirty="0"/>
              <a:t> </a:t>
            </a:r>
            <a:r>
              <a:rPr lang="en-US" dirty="0"/>
              <a:t>of images</a:t>
            </a:r>
          </a:p>
          <a:p>
            <a:r>
              <a:rPr lang="en-US" dirty="0"/>
              <a:t>Forward pass to compute loss</a:t>
            </a:r>
          </a:p>
          <a:p>
            <a:r>
              <a:rPr lang="en-US" dirty="0" err="1"/>
              <a:t>Backpropagate</a:t>
            </a:r>
            <a:r>
              <a:rPr lang="en-US" dirty="0"/>
              <a:t> loss to compute gradient</a:t>
            </a:r>
          </a:p>
          <a:p>
            <a:r>
              <a:rPr lang="en-US" dirty="0"/>
              <a:t>Combine gradient with momentum and weight decay</a:t>
            </a:r>
          </a:p>
          <a:p>
            <a:r>
              <a:rPr lang="en-US" dirty="0"/>
              <a:t>Take step according to current learning rate</a:t>
            </a:r>
          </a:p>
        </p:txBody>
      </p:sp>
    </p:spTree>
    <p:extLst>
      <p:ext uri="{BB962C8B-B14F-4D97-AF65-F5344CB8AC3E}">
        <p14:creationId xmlns:p14="http://schemas.microsoft.com/office/powerpoint/2010/main" val="126235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sequences: computation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819"/>
            <a:ext cx="10515600" cy="4351338"/>
          </a:xfrm>
        </p:spPr>
        <p:txBody>
          <a:bodyPr/>
          <a:lstStyle/>
          <a:p>
            <a:r>
              <a:rPr lang="en-US" dirty="0"/>
              <a:t>Multi-layer </a:t>
            </a:r>
            <a:r>
              <a:rPr lang="en-US" dirty="0" err="1"/>
              <a:t>perceptrons</a:t>
            </a:r>
            <a:r>
              <a:rPr lang="en-US" dirty="0"/>
              <a:t> and first convolutional networks were </a:t>
            </a:r>
            <a:r>
              <a:rPr lang="en-US" i="1" dirty="0"/>
              <a:t>sequences of functions</a:t>
            </a:r>
            <a:endParaRPr lang="en-US" dirty="0"/>
          </a:p>
          <a:p>
            <a:r>
              <a:rPr lang="en-US" dirty="0"/>
              <a:t>In general, can have </a:t>
            </a:r>
            <a:r>
              <a:rPr lang="en-US" i="1" dirty="0"/>
              <a:t>arbitrary</a:t>
            </a:r>
            <a:r>
              <a:rPr lang="en-US" dirty="0"/>
              <a:t> </a:t>
            </a:r>
            <a:r>
              <a:rPr lang="en-US" i="1" dirty="0"/>
              <a:t>DAGs </a:t>
            </a:r>
            <a:r>
              <a:rPr lang="en-US" dirty="0"/>
              <a:t>of functions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128281" y="461252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5" name="Oval 4"/>
          <p:cNvSpPr/>
          <p:nvPr/>
        </p:nvSpPr>
        <p:spPr>
          <a:xfrm>
            <a:off x="4865914" y="538725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6" name="Oval 5"/>
          <p:cNvSpPr/>
          <p:nvPr/>
        </p:nvSpPr>
        <p:spPr>
          <a:xfrm>
            <a:off x="4865914" y="3689577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7" name="Oval 6"/>
          <p:cNvSpPr/>
          <p:nvPr/>
        </p:nvSpPr>
        <p:spPr>
          <a:xfrm>
            <a:off x="6515100" y="3689577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8" name="Oval 7"/>
          <p:cNvSpPr/>
          <p:nvPr/>
        </p:nvSpPr>
        <p:spPr>
          <a:xfrm>
            <a:off x="8115300" y="457857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47851" y="4339968"/>
            <a:ext cx="49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47851" y="5149748"/>
            <a:ext cx="49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47851" y="6305778"/>
            <a:ext cx="49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47851" y="3845802"/>
            <a:ext cx="49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D2CBF27-C66F-AC49-A272-D73008512308}"/>
              </a:ext>
            </a:extLst>
          </p:cNvPr>
          <p:cNvCxnSpPr>
            <a:cxnSpLocks/>
            <a:stCxn id="9" idx="3"/>
            <a:endCxn id="4" idx="2"/>
          </p:cNvCxnSpPr>
          <p:nvPr/>
        </p:nvCxnSpPr>
        <p:spPr>
          <a:xfrm>
            <a:off x="2340429" y="4524635"/>
            <a:ext cx="787852" cy="4688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B2F573B-BAFC-A245-AB92-ACBA1D2BC051}"/>
              </a:ext>
            </a:extLst>
          </p:cNvPr>
          <p:cNvCxnSpPr>
            <a:cxnSpLocks/>
            <a:stCxn id="10" idx="3"/>
            <a:endCxn id="4" idx="2"/>
          </p:cNvCxnSpPr>
          <p:nvPr/>
        </p:nvCxnSpPr>
        <p:spPr>
          <a:xfrm flipV="1">
            <a:off x="2340429" y="4993524"/>
            <a:ext cx="787852" cy="3408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66265CA-4D11-6E4C-9260-BBA6C3E1B0FB}"/>
              </a:ext>
            </a:extLst>
          </p:cNvPr>
          <p:cNvCxnSpPr>
            <a:cxnSpLocks/>
            <a:stCxn id="4" idx="6"/>
            <a:endCxn id="6" idx="2"/>
          </p:cNvCxnSpPr>
          <p:nvPr/>
        </p:nvCxnSpPr>
        <p:spPr>
          <a:xfrm flipV="1">
            <a:off x="3890282" y="4070577"/>
            <a:ext cx="975633" cy="9229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ABF3008-1FF7-684B-A382-6A9BA983EF66}"/>
              </a:ext>
            </a:extLst>
          </p:cNvPr>
          <p:cNvCxnSpPr>
            <a:cxnSpLocks/>
            <a:stCxn id="12" idx="3"/>
            <a:endCxn id="6" idx="2"/>
          </p:cNvCxnSpPr>
          <p:nvPr/>
        </p:nvCxnSpPr>
        <p:spPr>
          <a:xfrm>
            <a:off x="2340430" y="4030469"/>
            <a:ext cx="2525485" cy="401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213FDA4-22EE-3E4E-9234-5BF9CEAD83D4}"/>
              </a:ext>
            </a:extLst>
          </p:cNvPr>
          <p:cNvCxnSpPr>
            <a:stCxn id="11" idx="3"/>
            <a:endCxn id="5" idx="2"/>
          </p:cNvCxnSpPr>
          <p:nvPr/>
        </p:nvCxnSpPr>
        <p:spPr>
          <a:xfrm flipV="1">
            <a:off x="2340430" y="5768250"/>
            <a:ext cx="2525485" cy="722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09D7F22-1F59-B74F-AF5B-E5C77387BA1A}"/>
              </a:ext>
            </a:extLst>
          </p:cNvPr>
          <p:cNvCxnSpPr>
            <a:cxnSpLocks/>
            <a:stCxn id="4" idx="6"/>
            <a:endCxn id="5" idx="2"/>
          </p:cNvCxnSpPr>
          <p:nvPr/>
        </p:nvCxnSpPr>
        <p:spPr>
          <a:xfrm>
            <a:off x="3890282" y="4993524"/>
            <a:ext cx="975633" cy="774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461C1A9-FDBD-6C43-9650-110B0D1ACACC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5627914" y="4070577"/>
            <a:ext cx="88718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3A1C5EB-3C0D-414F-871E-D0837D5390DA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7277100" y="4070578"/>
            <a:ext cx="838200" cy="8890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FD5B4C1-3D42-9143-B1B4-C66B856CFE90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 flipV="1">
            <a:off x="5627914" y="4959578"/>
            <a:ext cx="2487386" cy="8086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157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FFD3-F339-9746-84A0-6C0C9647B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880FA-CF02-F640-A891-F6DA3ACFD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node implements two methods</a:t>
            </a:r>
          </a:p>
          <a:p>
            <a:pPr lvl="1"/>
            <a:r>
              <a:rPr lang="en-US" dirty="0"/>
              <a:t>A “forward”</a:t>
            </a:r>
          </a:p>
          <a:p>
            <a:pPr lvl="2"/>
            <a:r>
              <a:rPr lang="en-US" dirty="0"/>
              <a:t>Computes output given input</a:t>
            </a:r>
          </a:p>
          <a:p>
            <a:pPr lvl="1"/>
            <a:r>
              <a:rPr lang="en-US" dirty="0"/>
              <a:t>A “backward”</a:t>
            </a:r>
          </a:p>
          <a:p>
            <a:pPr lvl="2"/>
            <a:r>
              <a:rPr lang="en-US" dirty="0"/>
              <a:t>Computes derivative of z </a:t>
            </a:r>
            <a:r>
              <a:rPr lang="en-US" dirty="0" err="1"/>
              <a:t>w.r.t</a:t>
            </a:r>
            <a:r>
              <a:rPr lang="en-US" dirty="0"/>
              <a:t> input, given derivative of z </a:t>
            </a:r>
            <a:r>
              <a:rPr lang="en-US" dirty="0" err="1"/>
              <a:t>w.r.t</a:t>
            </a:r>
            <a:r>
              <a:rPr lang="en-US" dirty="0"/>
              <a:t> output </a:t>
            </a:r>
          </a:p>
        </p:txBody>
      </p:sp>
    </p:spTree>
    <p:extLst>
      <p:ext uri="{BB962C8B-B14F-4D97-AF65-F5344CB8AC3E}">
        <p14:creationId xmlns:p14="http://schemas.microsoft.com/office/powerpoint/2010/main" val="1067126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3771</TotalTime>
  <Words>1514</Words>
  <Application>Microsoft Macintosh PowerPoint</Application>
  <PresentationFormat>Widescreen</PresentationFormat>
  <Paragraphs>256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Helvetica</vt:lpstr>
      <vt:lpstr>Office Theme</vt:lpstr>
      <vt:lpstr>Training and optimization</vt:lpstr>
      <vt:lpstr>Stochastic gradient descent</vt:lpstr>
      <vt:lpstr>Minibatch stochastic gradient descent</vt:lpstr>
      <vt:lpstr>Momentum</vt:lpstr>
      <vt:lpstr>Weight decay</vt:lpstr>
      <vt:lpstr>Learning rate decay</vt:lpstr>
      <vt:lpstr>Convolutional network training</vt:lpstr>
      <vt:lpstr>Beyond sequences: computation graphs</vt:lpstr>
      <vt:lpstr>Computation graphs</vt:lpstr>
      <vt:lpstr>Computation graphs</vt:lpstr>
      <vt:lpstr>Computation graphs</vt:lpstr>
      <vt:lpstr>Exploring convnet architectures</vt:lpstr>
      <vt:lpstr>Deeper is better</vt:lpstr>
      <vt:lpstr>Deeper is better</vt:lpstr>
      <vt:lpstr>The VGG pattern</vt:lpstr>
      <vt:lpstr>Challenges in training: exploding / vanishing gradients </vt:lpstr>
      <vt:lpstr>Challenges in training: dependence on init</vt:lpstr>
      <vt:lpstr>Solutions</vt:lpstr>
      <vt:lpstr>Careful initialization</vt:lpstr>
      <vt:lpstr>Batch normalization</vt:lpstr>
      <vt:lpstr>Residual connections</vt:lpstr>
      <vt:lpstr>Residual connections</vt:lpstr>
      <vt:lpstr>Residual connections</vt:lpstr>
      <vt:lpstr>A residual block</vt:lpstr>
      <vt:lpstr>Bottleneck blocks</vt:lpstr>
      <vt:lpstr>The ResNet pattern</vt:lpstr>
      <vt:lpstr>Putting it all together - Residual networks</vt:lpstr>
      <vt:lpstr>Computational complexity</vt:lpstr>
      <vt:lpstr>Analyzing computational complexity</vt:lpstr>
      <vt:lpstr>Reducing computational complexity</vt:lpstr>
      <vt:lpstr>Cheaper convolutional blocks</vt:lpstr>
      <vt:lpstr>Cheaper convolutional blocks</vt:lpstr>
      <vt:lpstr>Grouped and depth-wise convolutions</vt:lpstr>
      <vt:lpstr>Other architectural changes</vt:lpstr>
      <vt:lpstr>Other architectural changes</vt:lpstr>
      <vt:lpstr>Other architectural changes</vt:lpstr>
      <vt:lpstr>Other kinds of connections</vt:lpstr>
      <vt:lpstr>Adaptive inference</vt:lpstr>
      <vt:lpstr>Adaptive inference</vt:lpstr>
      <vt:lpstr>Adaptive inference</vt:lpstr>
      <vt:lpstr>Compressing model weights</vt:lpstr>
      <vt:lpstr>Pruning network connections</vt:lpstr>
      <vt:lpstr>Pruning network connections</vt:lpstr>
      <vt:lpstr>Filter quantization</vt:lpstr>
      <vt:lpstr>Filter quantization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Bharath Hariharan</dc:creator>
  <cp:lastModifiedBy>Bharath Hariharan</cp:lastModifiedBy>
  <cp:revision>25</cp:revision>
  <dcterms:created xsi:type="dcterms:W3CDTF">2019-10-08T02:14:55Z</dcterms:created>
  <dcterms:modified xsi:type="dcterms:W3CDTF">2019-10-10T17:06:38Z</dcterms:modified>
</cp:coreProperties>
</file>