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331" r:id="rId2"/>
    <p:sldId id="270" r:id="rId3"/>
    <p:sldId id="271" r:id="rId4"/>
    <p:sldId id="272" r:id="rId5"/>
    <p:sldId id="332" r:id="rId6"/>
    <p:sldId id="352" r:id="rId7"/>
    <p:sldId id="334" r:id="rId8"/>
    <p:sldId id="280" r:id="rId9"/>
    <p:sldId id="335" r:id="rId10"/>
    <p:sldId id="336" r:id="rId11"/>
    <p:sldId id="339" r:id="rId12"/>
    <p:sldId id="340" r:id="rId13"/>
    <p:sldId id="289" r:id="rId14"/>
    <p:sldId id="341" r:id="rId15"/>
    <p:sldId id="342" r:id="rId16"/>
    <p:sldId id="343" r:id="rId17"/>
    <p:sldId id="344" r:id="rId18"/>
    <p:sldId id="345" r:id="rId19"/>
    <p:sldId id="346" r:id="rId20"/>
    <p:sldId id="286" r:id="rId21"/>
    <p:sldId id="287" r:id="rId22"/>
    <p:sldId id="288" r:id="rId23"/>
    <p:sldId id="354" r:id="rId24"/>
    <p:sldId id="355" r:id="rId25"/>
    <p:sldId id="290" r:id="rId26"/>
    <p:sldId id="294" r:id="rId27"/>
    <p:sldId id="296" r:id="rId28"/>
    <p:sldId id="367" r:id="rId29"/>
    <p:sldId id="368" r:id="rId30"/>
    <p:sldId id="369" r:id="rId31"/>
    <p:sldId id="278" r:id="rId32"/>
    <p:sldId id="370" r:id="rId33"/>
    <p:sldId id="371" r:id="rId34"/>
    <p:sldId id="37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36"/>
    <p:restoredTop sz="94624"/>
  </p:normalViewPr>
  <p:slideViewPr>
    <p:cSldViewPr snapToGrid="0" snapToObjects="1">
      <p:cViewPr varScale="1">
        <p:scale>
          <a:sx n="114" d="100"/>
          <a:sy n="114" d="100"/>
        </p:scale>
        <p:origin x="37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Challenge winner's accuracy</c:v>
                </c:pt>
              </c:strCache>
            </c:strRef>
          </c:tx>
          <c:spPr>
            <a:solidFill>
              <a:schemeClr val="accent1"/>
            </a:solidFill>
            <a:ln>
              <a:noFill/>
            </a:ln>
            <a:effectLst/>
          </c:spPr>
          <c:invertIfNegative val="0"/>
          <c:dPt>
            <c:idx val="2"/>
            <c:invertIfNegative val="0"/>
            <c:bubble3D val="0"/>
            <c:spPr>
              <a:solidFill>
                <a:srgbClr val="FF0000"/>
              </a:solidFill>
              <a:ln>
                <a:noFill/>
              </a:ln>
              <a:effectLst/>
            </c:spPr>
            <c:extLst>
              <c:ext xmlns:c16="http://schemas.microsoft.com/office/drawing/2014/chart" uri="{C3380CC4-5D6E-409C-BE32-E72D297353CC}">
                <c16:uniqueId val="{00000001-87C1-DF4E-BDF6-EB5780B52154}"/>
              </c:ext>
            </c:extLst>
          </c:dPt>
          <c:cat>
            <c:numRef>
              <c:f>Sheet1!$A$2:$A$4</c:f>
              <c:numCache>
                <c:formatCode>General</c:formatCode>
                <c:ptCount val="3"/>
                <c:pt idx="0">
                  <c:v>2010</c:v>
                </c:pt>
                <c:pt idx="1">
                  <c:v>2011</c:v>
                </c:pt>
                <c:pt idx="2">
                  <c:v>2012</c:v>
                </c:pt>
              </c:numCache>
            </c:numRef>
          </c:cat>
          <c:val>
            <c:numRef>
              <c:f>Sheet1!$B$2:$B$4</c:f>
              <c:numCache>
                <c:formatCode>General</c:formatCode>
                <c:ptCount val="3"/>
                <c:pt idx="0">
                  <c:v>28.2</c:v>
                </c:pt>
                <c:pt idx="1">
                  <c:v>25.8</c:v>
                </c:pt>
                <c:pt idx="2">
                  <c:v>16.399999999999999</c:v>
                </c:pt>
              </c:numCache>
            </c:numRef>
          </c:val>
          <c:extLst>
            <c:ext xmlns:c16="http://schemas.microsoft.com/office/drawing/2014/chart" uri="{C3380CC4-5D6E-409C-BE32-E72D297353CC}">
              <c16:uniqueId val="{00000002-87C1-DF4E-BDF6-EB5780B52154}"/>
            </c:ext>
          </c:extLst>
        </c:ser>
        <c:dLbls>
          <c:showLegendKey val="0"/>
          <c:showVal val="0"/>
          <c:showCatName val="0"/>
          <c:showSerName val="0"/>
          <c:showPercent val="0"/>
          <c:showBubbleSize val="0"/>
        </c:dLbls>
        <c:gapWidth val="219"/>
        <c:overlap val="-27"/>
        <c:axId val="1648949296"/>
        <c:axId val="1648951344"/>
      </c:barChart>
      <c:catAx>
        <c:axId val="1648949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648951344"/>
        <c:crosses val="autoZero"/>
        <c:auto val="1"/>
        <c:lblAlgn val="ctr"/>
        <c:lblOffset val="100"/>
        <c:noMultiLvlLbl val="0"/>
      </c:catAx>
      <c:valAx>
        <c:axId val="1648951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648949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11B0CC-A88F-A84F-81B7-13FB921F9B49}" type="datetimeFigureOut">
              <a:rPr lang="en-US" smtClean="0"/>
              <a:t>10/7/19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C4CE64-BA6B-5A4B-BD18-C7BDEA10A4DC}" type="slidenum">
              <a:rPr lang="en-US" smtClean="0"/>
              <a:t>‹#›</a:t>
            </a:fld>
            <a:endParaRPr lang="en-US"/>
          </a:p>
        </p:txBody>
      </p:sp>
    </p:spTree>
    <p:extLst>
      <p:ext uri="{BB962C8B-B14F-4D97-AF65-F5344CB8AC3E}">
        <p14:creationId xmlns:p14="http://schemas.microsoft.com/office/powerpoint/2010/main" val="2466834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contrast, if you look at the earlier layers, this particular unit here really likes a dark blob at a very precise location and scale in its field of view. If this unit fired, you will know exactly where the dark blob was. Unfortunately, this unit doesn’t care about the actual semantics of the dark blob: you will have no idea what the dark blob actually is.</a:t>
            </a:r>
            <a:endParaRPr lang="en-US" dirty="0"/>
          </a:p>
        </p:txBody>
      </p:sp>
      <p:sp>
        <p:nvSpPr>
          <p:cNvPr id="4" name="Slide Number Placeholder 3"/>
          <p:cNvSpPr>
            <a:spLocks noGrp="1"/>
          </p:cNvSpPr>
          <p:nvPr>
            <p:ph type="sldNum" sz="quarter" idx="10"/>
          </p:nvPr>
        </p:nvSpPr>
        <p:spPr/>
        <p:txBody>
          <a:bodyPr/>
          <a:lstStyle/>
          <a:p>
            <a:fld id="{FBB6C228-F7BE-8C40-8CDA-F98A99B708A6}" type="slidenum">
              <a:rPr lang="en-US" smtClean="0"/>
              <a:t>18</a:t>
            </a:fld>
            <a:endParaRPr lang="en-US"/>
          </a:p>
        </p:txBody>
      </p:sp>
    </p:spTree>
    <p:extLst>
      <p:ext uri="{BB962C8B-B14F-4D97-AF65-F5344CB8AC3E}">
        <p14:creationId xmlns:p14="http://schemas.microsoft.com/office/powerpoint/2010/main" val="2401158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If you look at what one of these higher layers is detecting, here I am showing the input image patches that are highly scored by one of the units. This particular layer really likes bicycle wheels, so if this unit fires, you know that there is a bicycle wheel in the image. Unfortunately, you don’t know where the bicycle wheel is, because this unit doesn’t care where the bicycle wheel appears, or at what orientation or what scale.</a:t>
            </a:r>
            <a:endParaRPr lang="en-US" dirty="0"/>
          </a:p>
        </p:txBody>
      </p:sp>
      <p:sp>
        <p:nvSpPr>
          <p:cNvPr id="4" name="Slide Number Placeholder 3"/>
          <p:cNvSpPr>
            <a:spLocks noGrp="1"/>
          </p:cNvSpPr>
          <p:nvPr>
            <p:ph type="sldNum" sz="quarter" idx="10"/>
          </p:nvPr>
        </p:nvSpPr>
        <p:spPr/>
        <p:txBody>
          <a:bodyPr/>
          <a:lstStyle/>
          <a:p>
            <a:fld id="{FBB6C228-F7BE-8C40-8CDA-F98A99B708A6}" type="slidenum">
              <a:rPr lang="en-US" smtClean="0"/>
              <a:t>19</a:t>
            </a:fld>
            <a:endParaRPr lang="en-US"/>
          </a:p>
        </p:txBody>
      </p:sp>
    </p:spTree>
    <p:extLst>
      <p:ext uri="{BB962C8B-B14F-4D97-AF65-F5344CB8AC3E}">
        <p14:creationId xmlns:p14="http://schemas.microsoft.com/office/powerpoint/2010/main" val="1942115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3DFB6-C9E2-DD4D-816B-F8E6407CC2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3AC470-8262-FA4D-9B5E-B9EAAEBAD1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7F6986-5AAD-EC45-A34F-6546F21A60F5}"/>
              </a:ext>
            </a:extLst>
          </p:cNvPr>
          <p:cNvSpPr>
            <a:spLocks noGrp="1"/>
          </p:cNvSpPr>
          <p:nvPr>
            <p:ph type="dt" sz="half" idx="10"/>
          </p:nvPr>
        </p:nvSpPr>
        <p:spPr/>
        <p:txBody>
          <a:bodyPr/>
          <a:lstStyle/>
          <a:p>
            <a:fld id="{B73C9C20-DF5D-7047-90E8-FBAF468D60E8}" type="datetimeFigureOut">
              <a:rPr lang="en-US" smtClean="0"/>
              <a:t>10/7/19</a:t>
            </a:fld>
            <a:endParaRPr lang="en-US"/>
          </a:p>
        </p:txBody>
      </p:sp>
      <p:sp>
        <p:nvSpPr>
          <p:cNvPr id="5" name="Footer Placeholder 4">
            <a:extLst>
              <a:ext uri="{FF2B5EF4-FFF2-40B4-BE49-F238E27FC236}">
                <a16:creationId xmlns:a16="http://schemas.microsoft.com/office/drawing/2014/main" id="{E65041D5-789A-CA44-BB77-500B67621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274DBF-5ED2-A248-B42D-1B139CDFAA53}"/>
              </a:ext>
            </a:extLst>
          </p:cNvPr>
          <p:cNvSpPr>
            <a:spLocks noGrp="1"/>
          </p:cNvSpPr>
          <p:nvPr>
            <p:ph type="sldNum" sz="quarter" idx="12"/>
          </p:nvPr>
        </p:nvSpPr>
        <p:spPr/>
        <p:txBody>
          <a:bodyPr/>
          <a:lstStyle/>
          <a:p>
            <a:fld id="{04536824-C80E-0D46-95F0-030B760CAE76}" type="slidenum">
              <a:rPr lang="en-US" smtClean="0"/>
              <a:t>‹#›</a:t>
            </a:fld>
            <a:endParaRPr lang="en-US"/>
          </a:p>
        </p:txBody>
      </p:sp>
    </p:spTree>
    <p:extLst>
      <p:ext uri="{BB962C8B-B14F-4D97-AF65-F5344CB8AC3E}">
        <p14:creationId xmlns:p14="http://schemas.microsoft.com/office/powerpoint/2010/main" val="2901562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B253F-F88B-B14C-A66C-B575F3564D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831A6C-6414-4042-B6A4-C5DD619E08F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5C777-A15B-E344-A4E4-D378912C94F3}"/>
              </a:ext>
            </a:extLst>
          </p:cNvPr>
          <p:cNvSpPr>
            <a:spLocks noGrp="1"/>
          </p:cNvSpPr>
          <p:nvPr>
            <p:ph type="dt" sz="half" idx="10"/>
          </p:nvPr>
        </p:nvSpPr>
        <p:spPr/>
        <p:txBody>
          <a:bodyPr/>
          <a:lstStyle/>
          <a:p>
            <a:fld id="{B73C9C20-DF5D-7047-90E8-FBAF468D60E8}" type="datetimeFigureOut">
              <a:rPr lang="en-US" smtClean="0"/>
              <a:t>10/7/19</a:t>
            </a:fld>
            <a:endParaRPr lang="en-US"/>
          </a:p>
        </p:txBody>
      </p:sp>
      <p:sp>
        <p:nvSpPr>
          <p:cNvPr id="5" name="Footer Placeholder 4">
            <a:extLst>
              <a:ext uri="{FF2B5EF4-FFF2-40B4-BE49-F238E27FC236}">
                <a16:creationId xmlns:a16="http://schemas.microsoft.com/office/drawing/2014/main" id="{A01C5783-7E25-4346-A477-B647E07DD7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B61546-15B9-0B4C-9F49-D7042F675F2E}"/>
              </a:ext>
            </a:extLst>
          </p:cNvPr>
          <p:cNvSpPr>
            <a:spLocks noGrp="1"/>
          </p:cNvSpPr>
          <p:nvPr>
            <p:ph type="sldNum" sz="quarter" idx="12"/>
          </p:nvPr>
        </p:nvSpPr>
        <p:spPr/>
        <p:txBody>
          <a:bodyPr/>
          <a:lstStyle/>
          <a:p>
            <a:fld id="{04536824-C80E-0D46-95F0-030B760CAE76}" type="slidenum">
              <a:rPr lang="en-US" smtClean="0"/>
              <a:t>‹#›</a:t>
            </a:fld>
            <a:endParaRPr lang="en-US"/>
          </a:p>
        </p:txBody>
      </p:sp>
    </p:spTree>
    <p:extLst>
      <p:ext uri="{BB962C8B-B14F-4D97-AF65-F5344CB8AC3E}">
        <p14:creationId xmlns:p14="http://schemas.microsoft.com/office/powerpoint/2010/main" val="3368313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AC6135-9403-7346-9F92-4812B32F9C4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471B6F-3953-5348-B94D-742225FCEC1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3CD5EB-D226-0944-B8DE-CE9AA8C49E35}"/>
              </a:ext>
            </a:extLst>
          </p:cNvPr>
          <p:cNvSpPr>
            <a:spLocks noGrp="1"/>
          </p:cNvSpPr>
          <p:nvPr>
            <p:ph type="dt" sz="half" idx="10"/>
          </p:nvPr>
        </p:nvSpPr>
        <p:spPr/>
        <p:txBody>
          <a:bodyPr/>
          <a:lstStyle/>
          <a:p>
            <a:fld id="{B73C9C20-DF5D-7047-90E8-FBAF468D60E8}" type="datetimeFigureOut">
              <a:rPr lang="en-US" smtClean="0"/>
              <a:t>10/7/19</a:t>
            </a:fld>
            <a:endParaRPr lang="en-US"/>
          </a:p>
        </p:txBody>
      </p:sp>
      <p:sp>
        <p:nvSpPr>
          <p:cNvPr id="5" name="Footer Placeholder 4">
            <a:extLst>
              <a:ext uri="{FF2B5EF4-FFF2-40B4-BE49-F238E27FC236}">
                <a16:creationId xmlns:a16="http://schemas.microsoft.com/office/drawing/2014/main" id="{D448B43F-E15E-6647-962B-E8578BCB29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01E281-52CF-0444-945C-AE3E202F36AC}"/>
              </a:ext>
            </a:extLst>
          </p:cNvPr>
          <p:cNvSpPr>
            <a:spLocks noGrp="1"/>
          </p:cNvSpPr>
          <p:nvPr>
            <p:ph type="sldNum" sz="quarter" idx="12"/>
          </p:nvPr>
        </p:nvSpPr>
        <p:spPr/>
        <p:txBody>
          <a:bodyPr/>
          <a:lstStyle/>
          <a:p>
            <a:fld id="{04536824-C80E-0D46-95F0-030B760CAE76}" type="slidenum">
              <a:rPr lang="en-US" smtClean="0"/>
              <a:t>‹#›</a:t>
            </a:fld>
            <a:endParaRPr lang="en-US"/>
          </a:p>
        </p:txBody>
      </p:sp>
    </p:spTree>
    <p:extLst>
      <p:ext uri="{BB962C8B-B14F-4D97-AF65-F5344CB8AC3E}">
        <p14:creationId xmlns:p14="http://schemas.microsoft.com/office/powerpoint/2010/main" val="1448377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A4A0E-217F-8846-8148-B1D7E706A6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1D2EF1-3F01-0D4C-984F-62B8DD13A24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BB016B-776A-9D4A-BA45-AB41E6708B55}"/>
              </a:ext>
            </a:extLst>
          </p:cNvPr>
          <p:cNvSpPr>
            <a:spLocks noGrp="1"/>
          </p:cNvSpPr>
          <p:nvPr>
            <p:ph type="dt" sz="half" idx="10"/>
          </p:nvPr>
        </p:nvSpPr>
        <p:spPr/>
        <p:txBody>
          <a:bodyPr/>
          <a:lstStyle/>
          <a:p>
            <a:fld id="{B73C9C20-DF5D-7047-90E8-FBAF468D60E8}" type="datetimeFigureOut">
              <a:rPr lang="en-US" smtClean="0"/>
              <a:t>10/7/19</a:t>
            </a:fld>
            <a:endParaRPr lang="en-US"/>
          </a:p>
        </p:txBody>
      </p:sp>
      <p:sp>
        <p:nvSpPr>
          <p:cNvPr id="5" name="Footer Placeholder 4">
            <a:extLst>
              <a:ext uri="{FF2B5EF4-FFF2-40B4-BE49-F238E27FC236}">
                <a16:creationId xmlns:a16="http://schemas.microsoft.com/office/drawing/2014/main" id="{D4D48239-4AA7-9D4C-B9C3-0383DA2128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E861A6-9B28-094A-9149-45DFE6902DA8}"/>
              </a:ext>
            </a:extLst>
          </p:cNvPr>
          <p:cNvSpPr>
            <a:spLocks noGrp="1"/>
          </p:cNvSpPr>
          <p:nvPr>
            <p:ph type="sldNum" sz="quarter" idx="12"/>
          </p:nvPr>
        </p:nvSpPr>
        <p:spPr/>
        <p:txBody>
          <a:bodyPr/>
          <a:lstStyle/>
          <a:p>
            <a:fld id="{04536824-C80E-0D46-95F0-030B760CAE76}" type="slidenum">
              <a:rPr lang="en-US" smtClean="0"/>
              <a:t>‹#›</a:t>
            </a:fld>
            <a:endParaRPr lang="en-US"/>
          </a:p>
        </p:txBody>
      </p:sp>
    </p:spTree>
    <p:extLst>
      <p:ext uri="{BB962C8B-B14F-4D97-AF65-F5344CB8AC3E}">
        <p14:creationId xmlns:p14="http://schemas.microsoft.com/office/powerpoint/2010/main" val="1953162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5C352-2701-634D-BAB4-107431DE71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815033-A678-7C42-A54C-27B778549F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BC1C584-1A7B-5C4E-AD60-AC2CBDB0F1B1}"/>
              </a:ext>
            </a:extLst>
          </p:cNvPr>
          <p:cNvSpPr>
            <a:spLocks noGrp="1"/>
          </p:cNvSpPr>
          <p:nvPr>
            <p:ph type="dt" sz="half" idx="10"/>
          </p:nvPr>
        </p:nvSpPr>
        <p:spPr/>
        <p:txBody>
          <a:bodyPr/>
          <a:lstStyle/>
          <a:p>
            <a:fld id="{B73C9C20-DF5D-7047-90E8-FBAF468D60E8}" type="datetimeFigureOut">
              <a:rPr lang="en-US" smtClean="0"/>
              <a:t>10/7/19</a:t>
            </a:fld>
            <a:endParaRPr lang="en-US"/>
          </a:p>
        </p:txBody>
      </p:sp>
      <p:sp>
        <p:nvSpPr>
          <p:cNvPr id="5" name="Footer Placeholder 4">
            <a:extLst>
              <a:ext uri="{FF2B5EF4-FFF2-40B4-BE49-F238E27FC236}">
                <a16:creationId xmlns:a16="http://schemas.microsoft.com/office/drawing/2014/main" id="{0CCFADFB-F8A5-464A-A085-6E5DF51CFC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964F0D-B73E-7F4E-8DE0-426D9DE4BFFD}"/>
              </a:ext>
            </a:extLst>
          </p:cNvPr>
          <p:cNvSpPr>
            <a:spLocks noGrp="1"/>
          </p:cNvSpPr>
          <p:nvPr>
            <p:ph type="sldNum" sz="quarter" idx="12"/>
          </p:nvPr>
        </p:nvSpPr>
        <p:spPr/>
        <p:txBody>
          <a:bodyPr/>
          <a:lstStyle/>
          <a:p>
            <a:fld id="{04536824-C80E-0D46-95F0-030B760CAE76}" type="slidenum">
              <a:rPr lang="en-US" smtClean="0"/>
              <a:t>‹#›</a:t>
            </a:fld>
            <a:endParaRPr lang="en-US"/>
          </a:p>
        </p:txBody>
      </p:sp>
    </p:spTree>
    <p:extLst>
      <p:ext uri="{BB962C8B-B14F-4D97-AF65-F5344CB8AC3E}">
        <p14:creationId xmlns:p14="http://schemas.microsoft.com/office/powerpoint/2010/main" val="1594159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E53DD-8FAB-D048-96B4-261A3270B0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0E948E-9DCE-E54E-A701-6B48FF810A6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7C8462-BC67-A249-A0C2-0407B363FB4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BD3C87-35A4-B44A-A384-7E271D0B724A}"/>
              </a:ext>
            </a:extLst>
          </p:cNvPr>
          <p:cNvSpPr>
            <a:spLocks noGrp="1"/>
          </p:cNvSpPr>
          <p:nvPr>
            <p:ph type="dt" sz="half" idx="10"/>
          </p:nvPr>
        </p:nvSpPr>
        <p:spPr/>
        <p:txBody>
          <a:bodyPr/>
          <a:lstStyle/>
          <a:p>
            <a:fld id="{B73C9C20-DF5D-7047-90E8-FBAF468D60E8}" type="datetimeFigureOut">
              <a:rPr lang="en-US" smtClean="0"/>
              <a:t>10/7/19</a:t>
            </a:fld>
            <a:endParaRPr lang="en-US"/>
          </a:p>
        </p:txBody>
      </p:sp>
      <p:sp>
        <p:nvSpPr>
          <p:cNvPr id="6" name="Footer Placeholder 5">
            <a:extLst>
              <a:ext uri="{FF2B5EF4-FFF2-40B4-BE49-F238E27FC236}">
                <a16:creationId xmlns:a16="http://schemas.microsoft.com/office/drawing/2014/main" id="{AEB53C66-7BF5-3841-8417-A8DD137C3A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9A8187-D71A-974E-9F51-39E67E9A8E98}"/>
              </a:ext>
            </a:extLst>
          </p:cNvPr>
          <p:cNvSpPr>
            <a:spLocks noGrp="1"/>
          </p:cNvSpPr>
          <p:nvPr>
            <p:ph type="sldNum" sz="quarter" idx="12"/>
          </p:nvPr>
        </p:nvSpPr>
        <p:spPr/>
        <p:txBody>
          <a:bodyPr/>
          <a:lstStyle/>
          <a:p>
            <a:fld id="{04536824-C80E-0D46-95F0-030B760CAE76}" type="slidenum">
              <a:rPr lang="en-US" smtClean="0"/>
              <a:t>‹#›</a:t>
            </a:fld>
            <a:endParaRPr lang="en-US"/>
          </a:p>
        </p:txBody>
      </p:sp>
    </p:spTree>
    <p:extLst>
      <p:ext uri="{BB962C8B-B14F-4D97-AF65-F5344CB8AC3E}">
        <p14:creationId xmlns:p14="http://schemas.microsoft.com/office/powerpoint/2010/main" val="2341023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19CEE-B427-2F4F-9B5C-20644D35B1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2BEA86-D82D-2840-B064-D4FA3AC3E5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3424222-500E-784A-ADB3-3568924452A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2DEBD1-DCE6-6945-80D4-477A7AA55A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94178BB-E40D-944A-9633-5104F6C3B95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C580F0-9E28-0E4B-A0C5-9A84810EBD7F}"/>
              </a:ext>
            </a:extLst>
          </p:cNvPr>
          <p:cNvSpPr>
            <a:spLocks noGrp="1"/>
          </p:cNvSpPr>
          <p:nvPr>
            <p:ph type="dt" sz="half" idx="10"/>
          </p:nvPr>
        </p:nvSpPr>
        <p:spPr/>
        <p:txBody>
          <a:bodyPr/>
          <a:lstStyle/>
          <a:p>
            <a:fld id="{B73C9C20-DF5D-7047-90E8-FBAF468D60E8}" type="datetimeFigureOut">
              <a:rPr lang="en-US" smtClean="0"/>
              <a:t>10/7/19</a:t>
            </a:fld>
            <a:endParaRPr lang="en-US"/>
          </a:p>
        </p:txBody>
      </p:sp>
      <p:sp>
        <p:nvSpPr>
          <p:cNvPr id="8" name="Footer Placeholder 7">
            <a:extLst>
              <a:ext uri="{FF2B5EF4-FFF2-40B4-BE49-F238E27FC236}">
                <a16:creationId xmlns:a16="http://schemas.microsoft.com/office/drawing/2014/main" id="{2D69C93F-2F70-404C-9678-B3563EE234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B99280-3582-A041-BC08-FD3C3D052157}"/>
              </a:ext>
            </a:extLst>
          </p:cNvPr>
          <p:cNvSpPr>
            <a:spLocks noGrp="1"/>
          </p:cNvSpPr>
          <p:nvPr>
            <p:ph type="sldNum" sz="quarter" idx="12"/>
          </p:nvPr>
        </p:nvSpPr>
        <p:spPr/>
        <p:txBody>
          <a:bodyPr/>
          <a:lstStyle/>
          <a:p>
            <a:fld id="{04536824-C80E-0D46-95F0-030B760CAE76}" type="slidenum">
              <a:rPr lang="en-US" smtClean="0"/>
              <a:t>‹#›</a:t>
            </a:fld>
            <a:endParaRPr lang="en-US"/>
          </a:p>
        </p:txBody>
      </p:sp>
    </p:spTree>
    <p:extLst>
      <p:ext uri="{BB962C8B-B14F-4D97-AF65-F5344CB8AC3E}">
        <p14:creationId xmlns:p14="http://schemas.microsoft.com/office/powerpoint/2010/main" val="4131258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68108-3592-E343-B5D3-C2213382A8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0C4805-B7DA-5C44-AC87-A3929E803B56}"/>
              </a:ext>
            </a:extLst>
          </p:cNvPr>
          <p:cNvSpPr>
            <a:spLocks noGrp="1"/>
          </p:cNvSpPr>
          <p:nvPr>
            <p:ph type="dt" sz="half" idx="10"/>
          </p:nvPr>
        </p:nvSpPr>
        <p:spPr/>
        <p:txBody>
          <a:bodyPr/>
          <a:lstStyle/>
          <a:p>
            <a:fld id="{B73C9C20-DF5D-7047-90E8-FBAF468D60E8}" type="datetimeFigureOut">
              <a:rPr lang="en-US" smtClean="0"/>
              <a:t>10/7/19</a:t>
            </a:fld>
            <a:endParaRPr lang="en-US"/>
          </a:p>
        </p:txBody>
      </p:sp>
      <p:sp>
        <p:nvSpPr>
          <p:cNvPr id="4" name="Footer Placeholder 3">
            <a:extLst>
              <a:ext uri="{FF2B5EF4-FFF2-40B4-BE49-F238E27FC236}">
                <a16:creationId xmlns:a16="http://schemas.microsoft.com/office/drawing/2014/main" id="{FCC2867B-0B5F-E547-B096-13265BF5AF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EBB87F-58D1-8849-B76E-3D894396ECE3}"/>
              </a:ext>
            </a:extLst>
          </p:cNvPr>
          <p:cNvSpPr>
            <a:spLocks noGrp="1"/>
          </p:cNvSpPr>
          <p:nvPr>
            <p:ph type="sldNum" sz="quarter" idx="12"/>
          </p:nvPr>
        </p:nvSpPr>
        <p:spPr/>
        <p:txBody>
          <a:bodyPr/>
          <a:lstStyle/>
          <a:p>
            <a:fld id="{04536824-C80E-0D46-95F0-030B760CAE76}" type="slidenum">
              <a:rPr lang="en-US" smtClean="0"/>
              <a:t>‹#›</a:t>
            </a:fld>
            <a:endParaRPr lang="en-US"/>
          </a:p>
        </p:txBody>
      </p:sp>
    </p:spTree>
    <p:extLst>
      <p:ext uri="{BB962C8B-B14F-4D97-AF65-F5344CB8AC3E}">
        <p14:creationId xmlns:p14="http://schemas.microsoft.com/office/powerpoint/2010/main" val="108984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C4466F-2FE6-4848-B674-79B3EB57205E}"/>
              </a:ext>
            </a:extLst>
          </p:cNvPr>
          <p:cNvSpPr>
            <a:spLocks noGrp="1"/>
          </p:cNvSpPr>
          <p:nvPr>
            <p:ph type="dt" sz="half" idx="10"/>
          </p:nvPr>
        </p:nvSpPr>
        <p:spPr/>
        <p:txBody>
          <a:bodyPr/>
          <a:lstStyle/>
          <a:p>
            <a:fld id="{B73C9C20-DF5D-7047-90E8-FBAF468D60E8}" type="datetimeFigureOut">
              <a:rPr lang="en-US" smtClean="0"/>
              <a:t>10/7/19</a:t>
            </a:fld>
            <a:endParaRPr lang="en-US"/>
          </a:p>
        </p:txBody>
      </p:sp>
      <p:sp>
        <p:nvSpPr>
          <p:cNvPr id="3" name="Footer Placeholder 2">
            <a:extLst>
              <a:ext uri="{FF2B5EF4-FFF2-40B4-BE49-F238E27FC236}">
                <a16:creationId xmlns:a16="http://schemas.microsoft.com/office/drawing/2014/main" id="{3690D2E5-FC81-BE48-B514-D433877CC4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689BCA-1D52-FC49-8039-79966EFCF8DE}"/>
              </a:ext>
            </a:extLst>
          </p:cNvPr>
          <p:cNvSpPr>
            <a:spLocks noGrp="1"/>
          </p:cNvSpPr>
          <p:nvPr>
            <p:ph type="sldNum" sz="quarter" idx="12"/>
          </p:nvPr>
        </p:nvSpPr>
        <p:spPr/>
        <p:txBody>
          <a:bodyPr/>
          <a:lstStyle/>
          <a:p>
            <a:fld id="{04536824-C80E-0D46-95F0-030B760CAE76}" type="slidenum">
              <a:rPr lang="en-US" smtClean="0"/>
              <a:t>‹#›</a:t>
            </a:fld>
            <a:endParaRPr lang="en-US"/>
          </a:p>
        </p:txBody>
      </p:sp>
    </p:spTree>
    <p:extLst>
      <p:ext uri="{BB962C8B-B14F-4D97-AF65-F5344CB8AC3E}">
        <p14:creationId xmlns:p14="http://schemas.microsoft.com/office/powerpoint/2010/main" val="564213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19F67-6BDF-BC41-899C-C6698F82C3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916BA3-56E9-4949-82D2-8BD639BE4A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404A54-BDF9-3847-9B6A-98656F5495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EA9D479-1AE7-FF4C-B1AA-F893C93CDAB0}"/>
              </a:ext>
            </a:extLst>
          </p:cNvPr>
          <p:cNvSpPr>
            <a:spLocks noGrp="1"/>
          </p:cNvSpPr>
          <p:nvPr>
            <p:ph type="dt" sz="half" idx="10"/>
          </p:nvPr>
        </p:nvSpPr>
        <p:spPr/>
        <p:txBody>
          <a:bodyPr/>
          <a:lstStyle/>
          <a:p>
            <a:fld id="{B73C9C20-DF5D-7047-90E8-FBAF468D60E8}" type="datetimeFigureOut">
              <a:rPr lang="en-US" smtClean="0"/>
              <a:t>10/7/19</a:t>
            </a:fld>
            <a:endParaRPr lang="en-US"/>
          </a:p>
        </p:txBody>
      </p:sp>
      <p:sp>
        <p:nvSpPr>
          <p:cNvPr id="6" name="Footer Placeholder 5">
            <a:extLst>
              <a:ext uri="{FF2B5EF4-FFF2-40B4-BE49-F238E27FC236}">
                <a16:creationId xmlns:a16="http://schemas.microsoft.com/office/drawing/2014/main" id="{25B08E36-D4E8-994B-A237-050D4517B3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7E2505-ED4D-8848-AAE9-D561C0946D1A}"/>
              </a:ext>
            </a:extLst>
          </p:cNvPr>
          <p:cNvSpPr>
            <a:spLocks noGrp="1"/>
          </p:cNvSpPr>
          <p:nvPr>
            <p:ph type="sldNum" sz="quarter" idx="12"/>
          </p:nvPr>
        </p:nvSpPr>
        <p:spPr/>
        <p:txBody>
          <a:bodyPr/>
          <a:lstStyle/>
          <a:p>
            <a:fld id="{04536824-C80E-0D46-95F0-030B760CAE76}" type="slidenum">
              <a:rPr lang="en-US" smtClean="0"/>
              <a:t>‹#›</a:t>
            </a:fld>
            <a:endParaRPr lang="en-US"/>
          </a:p>
        </p:txBody>
      </p:sp>
    </p:spTree>
    <p:extLst>
      <p:ext uri="{BB962C8B-B14F-4D97-AF65-F5344CB8AC3E}">
        <p14:creationId xmlns:p14="http://schemas.microsoft.com/office/powerpoint/2010/main" val="3607364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B1F1D-6C42-B943-A8F6-03B5A81794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0C9882-BDCA-5048-BEFB-73DE90A53F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88A9C6-52A1-E247-815E-0B20B454E9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8908DDA-AE7B-8045-A44F-3F9DA79E0D8A}"/>
              </a:ext>
            </a:extLst>
          </p:cNvPr>
          <p:cNvSpPr>
            <a:spLocks noGrp="1"/>
          </p:cNvSpPr>
          <p:nvPr>
            <p:ph type="dt" sz="half" idx="10"/>
          </p:nvPr>
        </p:nvSpPr>
        <p:spPr/>
        <p:txBody>
          <a:bodyPr/>
          <a:lstStyle/>
          <a:p>
            <a:fld id="{B73C9C20-DF5D-7047-90E8-FBAF468D60E8}" type="datetimeFigureOut">
              <a:rPr lang="en-US" smtClean="0"/>
              <a:t>10/7/19</a:t>
            </a:fld>
            <a:endParaRPr lang="en-US"/>
          </a:p>
        </p:txBody>
      </p:sp>
      <p:sp>
        <p:nvSpPr>
          <p:cNvPr id="6" name="Footer Placeholder 5">
            <a:extLst>
              <a:ext uri="{FF2B5EF4-FFF2-40B4-BE49-F238E27FC236}">
                <a16:creationId xmlns:a16="http://schemas.microsoft.com/office/drawing/2014/main" id="{2B0D30DB-EAED-A541-AA16-D705188472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1F305E-9975-244A-BCF0-B796ADCB5078}"/>
              </a:ext>
            </a:extLst>
          </p:cNvPr>
          <p:cNvSpPr>
            <a:spLocks noGrp="1"/>
          </p:cNvSpPr>
          <p:nvPr>
            <p:ph type="sldNum" sz="quarter" idx="12"/>
          </p:nvPr>
        </p:nvSpPr>
        <p:spPr/>
        <p:txBody>
          <a:bodyPr/>
          <a:lstStyle/>
          <a:p>
            <a:fld id="{04536824-C80E-0D46-95F0-030B760CAE76}" type="slidenum">
              <a:rPr lang="en-US" smtClean="0"/>
              <a:t>‹#›</a:t>
            </a:fld>
            <a:endParaRPr lang="en-US"/>
          </a:p>
        </p:txBody>
      </p:sp>
    </p:spTree>
    <p:extLst>
      <p:ext uri="{BB962C8B-B14F-4D97-AF65-F5344CB8AC3E}">
        <p14:creationId xmlns:p14="http://schemas.microsoft.com/office/powerpoint/2010/main" val="403357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36EAD9-1172-E14A-B93A-B5E6DBDBFD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1EF770-DC8E-204B-BC22-E22A3DD499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364205-5D3A-7D4E-AFD9-9917BF3703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3C9C20-DF5D-7047-90E8-FBAF468D60E8}" type="datetimeFigureOut">
              <a:rPr lang="en-US" smtClean="0"/>
              <a:t>10/7/19</a:t>
            </a:fld>
            <a:endParaRPr lang="en-US"/>
          </a:p>
        </p:txBody>
      </p:sp>
      <p:sp>
        <p:nvSpPr>
          <p:cNvPr id="5" name="Footer Placeholder 4">
            <a:extLst>
              <a:ext uri="{FF2B5EF4-FFF2-40B4-BE49-F238E27FC236}">
                <a16:creationId xmlns:a16="http://schemas.microsoft.com/office/drawing/2014/main" id="{D144707F-85B8-1C4F-B84F-A173F4F2F1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BD38D8-5D84-7843-9D24-9C1DFA6F29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536824-C80E-0D46-95F0-030B760CAE76}" type="slidenum">
              <a:rPr lang="en-US" smtClean="0"/>
              <a:t>‹#›</a:t>
            </a:fld>
            <a:endParaRPr lang="en-US"/>
          </a:p>
        </p:txBody>
      </p:sp>
    </p:spTree>
    <p:extLst>
      <p:ext uri="{BB962C8B-B14F-4D97-AF65-F5344CB8AC3E}">
        <p14:creationId xmlns:p14="http://schemas.microsoft.com/office/powerpoint/2010/main" val="1492592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image" Target="../media/image15.emf"/><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2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Multilayer </a:t>
            </a:r>
            <a:r>
              <a:rPr lang="en-US" dirty="0" err="1"/>
              <a:t>perceptrons</a:t>
            </a:r>
            <a:endParaRPr lang="en-US" dirty="0"/>
          </a:p>
        </p:txBody>
      </p:sp>
      <p:sp>
        <p:nvSpPr>
          <p:cNvPr id="4" name="Content Placeholder 3"/>
          <p:cNvSpPr>
            <a:spLocks noGrp="1"/>
          </p:cNvSpPr>
          <p:nvPr>
            <p:ph idx="1"/>
          </p:nvPr>
        </p:nvSpPr>
        <p:spPr>
          <a:xfrm>
            <a:off x="838200" y="1825625"/>
            <a:ext cx="10515600" cy="680508"/>
          </a:xfrm>
        </p:spPr>
        <p:txBody>
          <a:bodyPr/>
          <a:lstStyle/>
          <a:p>
            <a:r>
              <a:rPr lang="en-US" dirty="0"/>
              <a:t>Key idea: build complex functions by composing </a:t>
            </a:r>
            <a:r>
              <a:rPr lang="en-US"/>
              <a:t>simple functions</a:t>
            </a:r>
            <a:endParaRPr lang="en-US" dirty="0"/>
          </a:p>
        </p:txBody>
      </p:sp>
      <p:sp>
        <p:nvSpPr>
          <p:cNvPr id="5" name="Rounded Rectangle 4"/>
          <p:cNvSpPr/>
          <p:nvPr/>
        </p:nvSpPr>
        <p:spPr>
          <a:xfrm>
            <a:off x="1710267" y="2912533"/>
            <a:ext cx="1354666" cy="9990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f(x) = </a:t>
            </a:r>
            <a:r>
              <a:rPr lang="en-US" dirty="0" err="1"/>
              <a:t>Wx</a:t>
            </a:r>
            <a:endParaRPr lang="en-US" dirty="0"/>
          </a:p>
        </p:txBody>
      </p:sp>
      <p:sp>
        <p:nvSpPr>
          <p:cNvPr id="6" name="Rounded Rectangle 5"/>
          <p:cNvSpPr/>
          <p:nvPr/>
        </p:nvSpPr>
        <p:spPr>
          <a:xfrm>
            <a:off x="5799666" y="2912533"/>
            <a:ext cx="1261534" cy="9990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f(x) = </a:t>
            </a:r>
            <a:r>
              <a:rPr lang="en-US" dirty="0" err="1"/>
              <a:t>Wx</a:t>
            </a:r>
            <a:endParaRPr lang="en-US" dirty="0"/>
          </a:p>
        </p:txBody>
      </p:sp>
      <p:sp>
        <p:nvSpPr>
          <p:cNvPr id="7" name="Rounded Rectangle 6"/>
          <p:cNvSpPr/>
          <p:nvPr/>
        </p:nvSpPr>
        <p:spPr>
          <a:xfrm>
            <a:off x="9889066" y="2912533"/>
            <a:ext cx="1270001" cy="9990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f(x) = </a:t>
            </a:r>
            <a:r>
              <a:rPr lang="en-US" dirty="0" err="1"/>
              <a:t>Wx</a:t>
            </a:r>
            <a:endParaRPr lang="en-US" dirty="0"/>
          </a:p>
        </p:txBody>
      </p:sp>
      <p:sp>
        <p:nvSpPr>
          <p:cNvPr id="8" name="Rounded Rectangle 7"/>
          <p:cNvSpPr/>
          <p:nvPr/>
        </p:nvSpPr>
        <p:spPr>
          <a:xfrm>
            <a:off x="3708400" y="2912533"/>
            <a:ext cx="1354666" cy="9990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g(x) = max(x,0)</a:t>
            </a:r>
            <a:endParaRPr lang="en-US" dirty="0"/>
          </a:p>
        </p:txBody>
      </p:sp>
      <p:sp>
        <p:nvSpPr>
          <p:cNvPr id="9" name="Rounded Rectangle 8"/>
          <p:cNvSpPr/>
          <p:nvPr/>
        </p:nvSpPr>
        <p:spPr>
          <a:xfrm>
            <a:off x="7742766" y="2912533"/>
            <a:ext cx="1354666" cy="9990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g(x) = max(x,0)</a:t>
            </a:r>
            <a:endParaRPr lang="en-US" dirty="0"/>
          </a:p>
        </p:txBody>
      </p:sp>
      <p:pic>
        <p:nvPicPr>
          <p:cNvPr id="11"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0533" y="4597400"/>
            <a:ext cx="3014133" cy="2260600"/>
          </a:xfrm>
          <a:prstGeom prst="rect">
            <a:avLst/>
          </a:prstGeom>
        </p:spPr>
      </p:pic>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1999" y="4597400"/>
            <a:ext cx="3014133" cy="2260600"/>
          </a:xfrm>
          <a:prstGeom prst="rect">
            <a:avLst/>
          </a:prstGeom>
        </p:spPr>
      </p:pic>
      <p:sp>
        <p:nvSpPr>
          <p:cNvPr id="13" name="Right Arrow 12"/>
          <p:cNvSpPr/>
          <p:nvPr/>
        </p:nvSpPr>
        <p:spPr>
          <a:xfrm>
            <a:off x="3234266" y="3238499"/>
            <a:ext cx="304800" cy="3471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5285315" y="3238499"/>
            <a:ext cx="304800" cy="3471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7270751" y="3238499"/>
            <a:ext cx="304800" cy="3471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9330267" y="3238499"/>
            <a:ext cx="304800" cy="3471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602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3" grpId="0" animBg="1"/>
      <p:bldP spid="14" grpId="0" animBg="1"/>
      <p:bldP spid="15" grpId="0" animBg="1"/>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Convolution as a primitive</a:t>
            </a:r>
          </a:p>
        </p:txBody>
      </p:sp>
      <p:grpSp>
        <p:nvGrpSpPr>
          <p:cNvPr id="22" name="Group 21"/>
          <p:cNvGrpSpPr/>
          <p:nvPr/>
        </p:nvGrpSpPr>
        <p:grpSpPr>
          <a:xfrm>
            <a:off x="838200" y="2420605"/>
            <a:ext cx="3052232" cy="3229882"/>
            <a:chOff x="838200" y="2420605"/>
            <a:chExt cx="3052232" cy="3229882"/>
          </a:xfrm>
        </p:grpSpPr>
        <p:sp>
          <p:nvSpPr>
            <p:cNvPr id="4" name="Rectangle 3"/>
            <p:cNvSpPr/>
            <p:nvPr/>
          </p:nvSpPr>
          <p:spPr>
            <a:xfrm>
              <a:off x="838200" y="2573867"/>
              <a:ext cx="1905000" cy="18457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90600" y="2726267"/>
              <a:ext cx="1905000" cy="18457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43000" y="2878667"/>
              <a:ext cx="1905000" cy="18457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295400" y="3031067"/>
              <a:ext cx="1905000" cy="18457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47800" y="3183467"/>
              <a:ext cx="1905000" cy="18457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1447800" y="5215467"/>
              <a:ext cx="1905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14033" y="5065712"/>
              <a:ext cx="372533" cy="584775"/>
            </a:xfrm>
            <a:prstGeom prst="rect">
              <a:avLst/>
            </a:prstGeom>
            <a:noFill/>
          </p:spPr>
          <p:txBody>
            <a:bodyPr wrap="square" rtlCol="0">
              <a:spAutoFit/>
            </a:bodyPr>
            <a:lstStyle/>
            <a:p>
              <a:r>
                <a:rPr lang="en-US" sz="3200"/>
                <a:t>w</a:t>
              </a:r>
            </a:p>
          </p:txBody>
        </p:sp>
        <p:cxnSp>
          <p:nvCxnSpPr>
            <p:cNvPr id="12" name="Straight Arrow Connector 11"/>
            <p:cNvCxnSpPr/>
            <p:nvPr/>
          </p:nvCxnSpPr>
          <p:spPr>
            <a:xfrm>
              <a:off x="3505200" y="3183467"/>
              <a:ext cx="0" cy="20320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517899" y="3801533"/>
              <a:ext cx="372533" cy="584775"/>
            </a:xfrm>
            <a:prstGeom prst="rect">
              <a:avLst/>
            </a:prstGeom>
            <a:noFill/>
          </p:spPr>
          <p:txBody>
            <a:bodyPr wrap="square" rtlCol="0">
              <a:spAutoFit/>
            </a:bodyPr>
            <a:lstStyle/>
            <a:p>
              <a:r>
                <a:rPr lang="en-US" sz="3200"/>
                <a:t>h</a:t>
              </a:r>
              <a:endParaRPr lang="en-US" sz="3200" dirty="0"/>
            </a:p>
          </p:txBody>
        </p:sp>
        <p:sp>
          <p:nvSpPr>
            <p:cNvPr id="17" name="TextBox 16"/>
            <p:cNvSpPr txBox="1"/>
            <p:nvPr/>
          </p:nvSpPr>
          <p:spPr>
            <a:xfrm>
              <a:off x="3124200" y="2420605"/>
              <a:ext cx="372533" cy="584775"/>
            </a:xfrm>
            <a:prstGeom prst="rect">
              <a:avLst/>
            </a:prstGeom>
            <a:noFill/>
          </p:spPr>
          <p:txBody>
            <a:bodyPr wrap="square" rtlCol="0">
              <a:spAutoFit/>
            </a:bodyPr>
            <a:lstStyle/>
            <a:p>
              <a:r>
                <a:rPr lang="en-US" sz="3200"/>
                <a:t>c</a:t>
              </a:r>
              <a:endParaRPr lang="en-US" sz="3200" dirty="0"/>
            </a:p>
          </p:txBody>
        </p:sp>
        <p:cxnSp>
          <p:nvCxnSpPr>
            <p:cNvPr id="18" name="Straight Arrow Connector 17"/>
            <p:cNvCxnSpPr/>
            <p:nvPr/>
          </p:nvCxnSpPr>
          <p:spPr>
            <a:xfrm>
              <a:off x="2895600" y="2573867"/>
              <a:ext cx="457200" cy="49953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7730067" y="2478979"/>
            <a:ext cx="3280834" cy="3229882"/>
            <a:chOff x="838200" y="2420605"/>
            <a:chExt cx="3280834" cy="3229882"/>
          </a:xfrm>
        </p:grpSpPr>
        <p:sp>
          <p:nvSpPr>
            <p:cNvPr id="24" name="Rectangle 23"/>
            <p:cNvSpPr/>
            <p:nvPr/>
          </p:nvSpPr>
          <p:spPr>
            <a:xfrm>
              <a:off x="838200" y="2573867"/>
              <a:ext cx="1905000" cy="184573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90600" y="2726267"/>
              <a:ext cx="1905000" cy="184573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43000" y="2878667"/>
              <a:ext cx="1905000" cy="184573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295400" y="3031067"/>
              <a:ext cx="1905000" cy="184573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447800" y="3183467"/>
              <a:ext cx="1905000" cy="184573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p:nvPr/>
          </p:nvCxnSpPr>
          <p:spPr>
            <a:xfrm>
              <a:off x="1447800" y="5215467"/>
              <a:ext cx="1905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214033" y="5065712"/>
              <a:ext cx="681567" cy="584775"/>
            </a:xfrm>
            <a:prstGeom prst="rect">
              <a:avLst/>
            </a:prstGeom>
            <a:noFill/>
          </p:spPr>
          <p:txBody>
            <a:bodyPr wrap="square" rtlCol="0">
              <a:spAutoFit/>
            </a:bodyPr>
            <a:lstStyle/>
            <a:p>
              <a:r>
                <a:rPr lang="en-US" sz="3200"/>
                <a:t>w</a:t>
              </a:r>
            </a:p>
          </p:txBody>
        </p:sp>
        <p:cxnSp>
          <p:nvCxnSpPr>
            <p:cNvPr id="31" name="Straight Arrow Connector 30"/>
            <p:cNvCxnSpPr/>
            <p:nvPr/>
          </p:nvCxnSpPr>
          <p:spPr>
            <a:xfrm>
              <a:off x="3505200" y="3183467"/>
              <a:ext cx="0" cy="20320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517899" y="3801533"/>
              <a:ext cx="601135" cy="584775"/>
            </a:xfrm>
            <a:prstGeom prst="rect">
              <a:avLst/>
            </a:prstGeom>
            <a:noFill/>
          </p:spPr>
          <p:txBody>
            <a:bodyPr wrap="square" rtlCol="0">
              <a:spAutoFit/>
            </a:bodyPr>
            <a:lstStyle/>
            <a:p>
              <a:r>
                <a:rPr lang="en-US" sz="3200" dirty="0"/>
                <a:t>h</a:t>
              </a:r>
            </a:p>
          </p:txBody>
        </p:sp>
        <p:sp>
          <p:nvSpPr>
            <p:cNvPr id="33" name="TextBox 32"/>
            <p:cNvSpPr txBox="1"/>
            <p:nvPr/>
          </p:nvSpPr>
          <p:spPr>
            <a:xfrm>
              <a:off x="3124200" y="2420605"/>
              <a:ext cx="567266" cy="584775"/>
            </a:xfrm>
            <a:prstGeom prst="rect">
              <a:avLst/>
            </a:prstGeom>
            <a:noFill/>
          </p:spPr>
          <p:txBody>
            <a:bodyPr wrap="square" rtlCol="0">
              <a:spAutoFit/>
            </a:bodyPr>
            <a:lstStyle/>
            <a:p>
              <a:r>
                <a:rPr lang="en-US" sz="3200"/>
                <a:t>c’</a:t>
              </a:r>
              <a:endParaRPr lang="en-US" sz="3200" dirty="0"/>
            </a:p>
          </p:txBody>
        </p:sp>
        <p:cxnSp>
          <p:nvCxnSpPr>
            <p:cNvPr id="34" name="Straight Arrow Connector 33"/>
            <p:cNvCxnSpPr/>
            <p:nvPr/>
          </p:nvCxnSpPr>
          <p:spPr>
            <a:xfrm>
              <a:off x="2895600" y="2573867"/>
              <a:ext cx="457200" cy="49953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37" name="Right Arrow 36"/>
          <p:cNvSpPr/>
          <p:nvPr/>
        </p:nvSpPr>
        <p:spPr>
          <a:xfrm>
            <a:off x="4334933" y="3437467"/>
            <a:ext cx="2624667" cy="119290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Convolution</a:t>
            </a:r>
          </a:p>
        </p:txBody>
      </p:sp>
      <p:sp>
        <p:nvSpPr>
          <p:cNvPr id="38" name="Cube 37"/>
          <p:cNvSpPr/>
          <p:nvPr/>
        </p:nvSpPr>
        <p:spPr>
          <a:xfrm>
            <a:off x="4334933" y="2133600"/>
            <a:ext cx="660400" cy="651041"/>
          </a:xfrm>
          <a:prstGeom prst="cub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ube 38"/>
          <p:cNvSpPr/>
          <p:nvPr/>
        </p:nvSpPr>
        <p:spPr>
          <a:xfrm>
            <a:off x="5105400" y="2120325"/>
            <a:ext cx="660400" cy="651041"/>
          </a:xfrm>
          <a:prstGeom prst="cub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ube 39"/>
          <p:cNvSpPr/>
          <p:nvPr/>
        </p:nvSpPr>
        <p:spPr>
          <a:xfrm>
            <a:off x="5935134" y="2120324"/>
            <a:ext cx="660400" cy="651041"/>
          </a:xfrm>
          <a:prstGeom prst="cub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Arrow Connector 40"/>
          <p:cNvCxnSpPr/>
          <p:nvPr/>
        </p:nvCxnSpPr>
        <p:spPr>
          <a:xfrm flipH="1">
            <a:off x="4165599" y="1987898"/>
            <a:ext cx="304801" cy="35649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992031" y="1789959"/>
            <a:ext cx="372533" cy="584775"/>
          </a:xfrm>
          <a:prstGeom prst="rect">
            <a:avLst/>
          </a:prstGeom>
          <a:noFill/>
        </p:spPr>
        <p:txBody>
          <a:bodyPr wrap="square" rtlCol="0">
            <a:spAutoFit/>
          </a:bodyPr>
          <a:lstStyle/>
          <a:p>
            <a:r>
              <a:rPr lang="en-US" sz="3200"/>
              <a:t>c</a:t>
            </a:r>
            <a:endParaRPr lang="en-US" sz="3200" dirty="0"/>
          </a:p>
        </p:txBody>
      </p:sp>
      <p:cxnSp>
        <p:nvCxnSpPr>
          <p:cNvPr id="44" name="Straight Arrow Connector 43"/>
          <p:cNvCxnSpPr/>
          <p:nvPr/>
        </p:nvCxnSpPr>
        <p:spPr>
          <a:xfrm flipH="1">
            <a:off x="4402668" y="2878667"/>
            <a:ext cx="2065865" cy="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5177364" y="2771366"/>
            <a:ext cx="529170" cy="584775"/>
          </a:xfrm>
          <a:prstGeom prst="rect">
            <a:avLst/>
          </a:prstGeom>
          <a:noFill/>
        </p:spPr>
        <p:txBody>
          <a:bodyPr wrap="square" rtlCol="0">
            <a:spAutoFit/>
          </a:bodyPr>
          <a:lstStyle/>
          <a:p>
            <a:r>
              <a:rPr lang="en-US" sz="3200" dirty="0"/>
              <a:t>c’</a:t>
            </a:r>
          </a:p>
        </p:txBody>
      </p:sp>
    </p:spTree>
    <p:extLst>
      <p:ext uri="{BB962C8B-B14F-4D97-AF65-F5344CB8AC3E}">
        <p14:creationId xmlns:p14="http://schemas.microsoft.com/office/powerpoint/2010/main" val="2796206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Invariance to distortions</a:t>
            </a:r>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4" name="Picture 3"/>
          <p:cNvPicPr>
            <a:picLocks noChangeAspect="1"/>
          </p:cNvPicPr>
          <p:nvPr/>
        </p:nvPicPr>
        <p:blipFill>
          <a:blip r:embed="rId2"/>
          <a:stretch>
            <a:fillRect/>
          </a:stretch>
        </p:blipFill>
        <p:spPr>
          <a:xfrm>
            <a:off x="472015" y="2870199"/>
            <a:ext cx="5500059" cy="3090334"/>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56400" y="2743200"/>
            <a:ext cx="4203178" cy="2912689"/>
          </a:xfrm>
          <a:prstGeom prst="rect">
            <a:avLst/>
          </a:prstGeom>
        </p:spPr>
      </p:pic>
      <p:sp>
        <p:nvSpPr>
          <p:cNvPr id="6" name="Donut 5"/>
          <p:cNvSpPr/>
          <p:nvPr/>
        </p:nvSpPr>
        <p:spPr>
          <a:xfrm>
            <a:off x="1270000" y="3518694"/>
            <a:ext cx="914400" cy="965200"/>
          </a:xfrm>
          <a:prstGeom prst="donut">
            <a:avLst>
              <a:gd name="adj" fmla="val 13841"/>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Donut 6"/>
          <p:cNvSpPr/>
          <p:nvPr/>
        </p:nvSpPr>
        <p:spPr>
          <a:xfrm>
            <a:off x="2048933" y="4649789"/>
            <a:ext cx="914400" cy="965200"/>
          </a:xfrm>
          <a:prstGeom prst="donut">
            <a:avLst>
              <a:gd name="adj" fmla="val 1384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Donut 7"/>
          <p:cNvSpPr/>
          <p:nvPr/>
        </p:nvSpPr>
        <p:spPr>
          <a:xfrm>
            <a:off x="8610978" y="4415366"/>
            <a:ext cx="914400" cy="965200"/>
          </a:xfrm>
          <a:prstGeom prst="donut">
            <a:avLst>
              <a:gd name="adj" fmla="val 1384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Donut 8"/>
          <p:cNvSpPr/>
          <p:nvPr/>
        </p:nvSpPr>
        <p:spPr>
          <a:xfrm>
            <a:off x="9214867" y="3266702"/>
            <a:ext cx="894333" cy="1000498"/>
          </a:xfrm>
          <a:prstGeom prst="donut">
            <a:avLst>
              <a:gd name="adj" fmla="val 13841"/>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79740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Invariance to distortions</a:t>
            </a:r>
          </a:p>
        </p:txBody>
      </p:sp>
      <p:pic>
        <p:nvPicPr>
          <p:cNvPr id="16" name="Picture 1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67466" y="2486554"/>
            <a:ext cx="6692900" cy="2832100"/>
          </a:xfrm>
          <a:prstGeom prst="rect">
            <a:avLst/>
          </a:prstGeom>
        </p:spPr>
      </p:pic>
    </p:spTree>
    <p:extLst>
      <p:ext uri="{BB962C8B-B14F-4D97-AF65-F5344CB8AC3E}">
        <p14:creationId xmlns:p14="http://schemas.microsoft.com/office/powerpoint/2010/main" val="809503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47063" y="2098986"/>
            <a:ext cx="4656670" cy="4759014"/>
          </a:xfrm>
          <a:prstGeom prst="rect">
            <a:avLst/>
          </a:prstGeom>
        </p:spPr>
      </p:pic>
      <p:sp>
        <p:nvSpPr>
          <p:cNvPr id="2" name="Title 1"/>
          <p:cNvSpPr>
            <a:spLocks noGrp="1"/>
          </p:cNvSpPr>
          <p:nvPr>
            <p:ph type="title"/>
          </p:nvPr>
        </p:nvSpPr>
        <p:spPr/>
        <p:txBody>
          <a:bodyPr/>
          <a:lstStyle/>
          <a:p>
            <a:r>
              <a:rPr lang="en-US" dirty="0"/>
              <a:t>Invariance to distortions: Pooling</a:t>
            </a:r>
          </a:p>
        </p:txBody>
      </p:sp>
      <p:sp>
        <p:nvSpPr>
          <p:cNvPr id="5" name="Rectangle 4"/>
          <p:cNvSpPr/>
          <p:nvPr/>
        </p:nvSpPr>
        <p:spPr>
          <a:xfrm>
            <a:off x="4063996" y="2099734"/>
            <a:ext cx="1473200" cy="1286934"/>
          </a:xfrm>
          <a:prstGeom prst="rect">
            <a:avLst/>
          </a:prstGeom>
          <a:solidFill>
            <a:srgbClr val="FF0000">
              <a:alpha val="68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537196" y="2098986"/>
            <a:ext cx="1473200" cy="1286934"/>
          </a:xfrm>
          <a:prstGeom prst="rect">
            <a:avLst/>
          </a:prstGeom>
          <a:solidFill>
            <a:srgbClr val="FF0000">
              <a:alpha val="68000"/>
            </a:srgb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035793" y="2235369"/>
            <a:ext cx="2167472" cy="1015663"/>
          </a:xfrm>
          <a:prstGeom prst="rect">
            <a:avLst/>
          </a:prstGeom>
          <a:noFill/>
        </p:spPr>
        <p:txBody>
          <a:bodyPr wrap="square" rtlCol="0">
            <a:spAutoFit/>
          </a:bodyPr>
          <a:lstStyle/>
          <a:p>
            <a:r>
              <a:rPr lang="mr-IN" sz="6000" b="1" dirty="0">
                <a:solidFill>
                  <a:schemeClr val="bg1"/>
                </a:solidFill>
              </a:rPr>
              <a:t>…</a:t>
            </a:r>
            <a:endParaRPr lang="en-US" sz="6000" b="1" dirty="0">
              <a:solidFill>
                <a:schemeClr val="bg1"/>
              </a:solidFill>
            </a:endParaRPr>
          </a:p>
        </p:txBody>
      </p:sp>
    </p:spTree>
    <p:extLst>
      <p:ext uri="{BB962C8B-B14F-4D97-AF65-F5344CB8AC3E}">
        <p14:creationId xmlns:p14="http://schemas.microsoft.com/office/powerpoint/2010/main" val="898985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Invariance to distortions: Subsampling</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3462" y="1690688"/>
            <a:ext cx="4656670" cy="4759014"/>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44933" y="2605088"/>
            <a:ext cx="2305704" cy="2356379"/>
          </a:xfrm>
          <a:prstGeom prst="rect">
            <a:avLst/>
          </a:prstGeom>
        </p:spPr>
      </p:pic>
      <p:sp>
        <p:nvSpPr>
          <p:cNvPr id="6" name="Right Arrow 5"/>
          <p:cNvSpPr/>
          <p:nvPr/>
        </p:nvSpPr>
        <p:spPr>
          <a:xfrm>
            <a:off x="5935132" y="3355400"/>
            <a:ext cx="1574800" cy="6363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8613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Convolution subsampling convolution</a:t>
            </a:r>
          </a:p>
        </p:txBody>
      </p:sp>
      <p:sp>
        <p:nvSpPr>
          <p:cNvPr id="36" name="Cube 35"/>
          <p:cNvSpPr/>
          <p:nvPr/>
        </p:nvSpPr>
        <p:spPr>
          <a:xfrm>
            <a:off x="1134532" y="2793999"/>
            <a:ext cx="2184400" cy="2235200"/>
          </a:xfrm>
          <a:prstGeom prst="cube">
            <a:avLst>
              <a:gd name="adj" fmla="val 125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ube 36"/>
          <p:cNvSpPr/>
          <p:nvPr/>
        </p:nvSpPr>
        <p:spPr>
          <a:xfrm>
            <a:off x="4555065" y="2793999"/>
            <a:ext cx="2184400" cy="2235200"/>
          </a:xfrm>
          <a:prstGeom prst="cube">
            <a:avLst>
              <a:gd name="adj" fmla="val 1259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ube 37"/>
          <p:cNvSpPr/>
          <p:nvPr/>
        </p:nvSpPr>
        <p:spPr>
          <a:xfrm>
            <a:off x="8111065" y="3386665"/>
            <a:ext cx="965200" cy="1049867"/>
          </a:xfrm>
          <a:prstGeom prst="cube">
            <a:avLst>
              <a:gd name="adj" fmla="val 2663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ube 38"/>
          <p:cNvSpPr/>
          <p:nvPr/>
        </p:nvSpPr>
        <p:spPr>
          <a:xfrm>
            <a:off x="10159999" y="3386665"/>
            <a:ext cx="965200" cy="1049867"/>
          </a:xfrm>
          <a:prstGeom prst="cube">
            <a:avLst>
              <a:gd name="adj" fmla="val 26632"/>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1134532" y="3064933"/>
            <a:ext cx="440267" cy="44026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8119531" y="3657598"/>
            <a:ext cx="440267" cy="44026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Arrow 42"/>
          <p:cNvSpPr/>
          <p:nvPr/>
        </p:nvSpPr>
        <p:spPr>
          <a:xfrm>
            <a:off x="3606799" y="3877731"/>
            <a:ext cx="592667" cy="22013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ight Arrow 43"/>
          <p:cNvSpPr/>
          <p:nvPr/>
        </p:nvSpPr>
        <p:spPr>
          <a:xfrm>
            <a:off x="7095064" y="3801531"/>
            <a:ext cx="592667" cy="22013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Arrow 44"/>
          <p:cNvSpPr/>
          <p:nvPr/>
        </p:nvSpPr>
        <p:spPr>
          <a:xfrm>
            <a:off x="9347198" y="3801531"/>
            <a:ext cx="592667" cy="22013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01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Convolution subsampling convolution</a:t>
            </a:r>
          </a:p>
        </p:txBody>
      </p:sp>
      <p:sp>
        <p:nvSpPr>
          <p:cNvPr id="3" name="Content Placeholder 2"/>
          <p:cNvSpPr>
            <a:spLocks noGrp="1"/>
          </p:cNvSpPr>
          <p:nvPr>
            <p:ph idx="1"/>
          </p:nvPr>
        </p:nvSpPr>
        <p:spPr/>
        <p:txBody>
          <a:bodyPr/>
          <a:lstStyle/>
          <a:p>
            <a:r>
              <a:rPr lang="en-US" dirty="0"/>
              <a:t>Convolution in earlier steps detects </a:t>
            </a:r>
            <a:r>
              <a:rPr lang="en-US" i="1" dirty="0"/>
              <a:t>more local </a:t>
            </a:r>
            <a:r>
              <a:rPr lang="en-US" dirty="0"/>
              <a:t>patterns </a:t>
            </a:r>
            <a:r>
              <a:rPr lang="en-US" i="1" dirty="0"/>
              <a:t>less resilient</a:t>
            </a:r>
            <a:r>
              <a:rPr lang="en-US" dirty="0"/>
              <a:t> to distortion</a:t>
            </a:r>
          </a:p>
          <a:p>
            <a:r>
              <a:rPr lang="en-US" dirty="0"/>
              <a:t>Convolution in later steps detects </a:t>
            </a:r>
            <a:r>
              <a:rPr lang="en-US" i="1" dirty="0"/>
              <a:t>more global </a:t>
            </a:r>
            <a:r>
              <a:rPr lang="en-US" dirty="0"/>
              <a:t>patterns </a:t>
            </a:r>
            <a:r>
              <a:rPr lang="en-US" i="1" dirty="0"/>
              <a:t>more resilient </a:t>
            </a:r>
            <a:r>
              <a:rPr lang="en-US" dirty="0"/>
              <a:t>to distortion</a:t>
            </a:r>
          </a:p>
          <a:p>
            <a:r>
              <a:rPr lang="en-US" dirty="0"/>
              <a:t>Subsampling allows capture of </a:t>
            </a:r>
            <a:r>
              <a:rPr lang="en-US" i="1" dirty="0"/>
              <a:t>larger, more invariant </a:t>
            </a:r>
            <a:r>
              <a:rPr lang="en-US" dirty="0"/>
              <a:t>patterns</a:t>
            </a:r>
          </a:p>
        </p:txBody>
      </p:sp>
    </p:spTree>
    <p:extLst>
      <p:ext uri="{BB962C8B-B14F-4D97-AF65-F5344CB8AC3E}">
        <p14:creationId xmlns:p14="http://schemas.microsoft.com/office/powerpoint/2010/main" val="898742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Convolutional networks</a:t>
            </a:r>
          </a:p>
        </p:txBody>
      </p:sp>
      <p:grpSp>
        <p:nvGrpSpPr>
          <p:cNvPr id="4" name="Group 3"/>
          <p:cNvGrpSpPr/>
          <p:nvPr/>
        </p:nvGrpSpPr>
        <p:grpSpPr>
          <a:xfrm>
            <a:off x="149899" y="2450899"/>
            <a:ext cx="7505078" cy="2192146"/>
            <a:chOff x="149899" y="2450899"/>
            <a:chExt cx="7505078" cy="2192146"/>
          </a:xfrm>
        </p:grpSpPr>
        <p:sp>
          <p:nvSpPr>
            <p:cNvPr id="5" name="Cube 4"/>
            <p:cNvSpPr/>
            <p:nvPr/>
          </p:nvSpPr>
          <p:spPr>
            <a:xfrm>
              <a:off x="2241030" y="2450899"/>
              <a:ext cx="891914" cy="2023671"/>
            </a:xfrm>
            <a:prstGeom prst="cube">
              <a:avLst>
                <a:gd name="adj" fmla="val 809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be 5"/>
            <p:cNvSpPr/>
            <p:nvPr/>
          </p:nvSpPr>
          <p:spPr>
            <a:xfrm>
              <a:off x="2768184" y="2765684"/>
              <a:ext cx="732020" cy="1476531"/>
            </a:xfrm>
            <a:prstGeom prst="cube">
              <a:avLst>
                <a:gd name="adj" fmla="val 65905"/>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be 6"/>
            <p:cNvSpPr/>
            <p:nvPr/>
          </p:nvSpPr>
          <p:spPr>
            <a:xfrm>
              <a:off x="3305333" y="2975555"/>
              <a:ext cx="652072" cy="1154242"/>
            </a:xfrm>
            <a:prstGeom prst="cube">
              <a:avLst>
                <a:gd name="adj" fmla="val 49138"/>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be 7"/>
            <p:cNvSpPr/>
            <p:nvPr/>
          </p:nvSpPr>
          <p:spPr>
            <a:xfrm>
              <a:off x="3750041" y="2993044"/>
              <a:ext cx="652072" cy="1154242"/>
            </a:xfrm>
            <a:prstGeom prst="cube">
              <a:avLst>
                <a:gd name="adj" fmla="val 49138"/>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be 8"/>
            <p:cNvSpPr/>
            <p:nvPr/>
          </p:nvSpPr>
          <p:spPr>
            <a:xfrm>
              <a:off x="4204739" y="3172925"/>
              <a:ext cx="667064" cy="739507"/>
            </a:xfrm>
            <a:prstGeom prst="cube">
              <a:avLst>
                <a:gd name="adj" fmla="val 37162"/>
              </a:avLst>
            </a:prstGeom>
            <a:solidFill>
              <a:srgbClr val="B653C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be 9"/>
            <p:cNvSpPr/>
            <p:nvPr/>
          </p:nvSpPr>
          <p:spPr>
            <a:xfrm>
              <a:off x="4751885" y="3445249"/>
              <a:ext cx="1086787" cy="204858"/>
            </a:xfrm>
            <a:prstGeom prst="cube">
              <a:avLst>
                <a:gd name="adj" fmla="val 3866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ube 10"/>
            <p:cNvSpPr/>
            <p:nvPr/>
          </p:nvSpPr>
          <p:spPr>
            <a:xfrm>
              <a:off x="5916118" y="3447746"/>
              <a:ext cx="1086787" cy="204858"/>
            </a:xfrm>
            <a:prstGeom prst="cube">
              <a:avLst>
                <a:gd name="adj" fmla="val 38662"/>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1828800" y="3477718"/>
              <a:ext cx="352269" cy="1049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7302708" y="3502702"/>
              <a:ext cx="352269" cy="1049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descr="mp3.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9899" y="2480870"/>
              <a:ext cx="2162175" cy="2162175"/>
            </a:xfrm>
            <a:prstGeom prst="rect">
              <a:avLst/>
            </a:prstGeom>
            <a:noFill/>
            <a:scene3d>
              <a:camera prst="isometricRightUp">
                <a:rot lat="2100000" lon="18000000" rev="0"/>
              </a:camera>
              <a:lightRig rig="threePt" dir="t"/>
            </a:scene3d>
            <a:extLst>
              <a:ext uri="{909E8E84-426E-40DD-AFC4-6F175D3DCCD1}">
                <a14:hiddenFill xmlns:a14="http://schemas.microsoft.com/office/drawing/2010/main">
                  <a:solidFill>
                    <a:srgbClr val="FFFFFF"/>
                  </a:solidFill>
                </a14:hiddenFill>
              </a:ext>
            </a:extLst>
          </p:spPr>
        </p:pic>
      </p:grpSp>
      <p:grpSp>
        <p:nvGrpSpPr>
          <p:cNvPr id="46" name="Group 45"/>
          <p:cNvGrpSpPr/>
          <p:nvPr/>
        </p:nvGrpSpPr>
        <p:grpSpPr>
          <a:xfrm>
            <a:off x="7812504" y="2450899"/>
            <a:ext cx="1673535" cy="2205385"/>
            <a:chOff x="7812504" y="2450899"/>
            <a:chExt cx="1673535" cy="2205385"/>
          </a:xfrm>
        </p:grpSpPr>
        <p:cxnSp>
          <p:nvCxnSpPr>
            <p:cNvPr id="32" name="Straight Connector 31"/>
            <p:cNvCxnSpPr/>
            <p:nvPr/>
          </p:nvCxnSpPr>
          <p:spPr>
            <a:xfrm flipH="1">
              <a:off x="7828547" y="2450899"/>
              <a:ext cx="0" cy="21921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7828547" y="2480870"/>
              <a:ext cx="352927" cy="133993"/>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842880" y="2631691"/>
              <a:ext cx="806537" cy="133993"/>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828547" y="2768579"/>
              <a:ext cx="641685" cy="1371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7812504" y="2905739"/>
              <a:ext cx="1097280" cy="1371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840119" y="3151944"/>
              <a:ext cx="274320" cy="1371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7832099" y="3304344"/>
              <a:ext cx="731520" cy="1371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7840119" y="3634369"/>
              <a:ext cx="1645920" cy="1371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832099" y="3789210"/>
              <a:ext cx="731520" cy="1371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7824079" y="3941610"/>
              <a:ext cx="164592" cy="1371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7848143" y="4366724"/>
              <a:ext cx="438912" cy="1371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7840123" y="4519124"/>
              <a:ext cx="256032" cy="1371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p:cNvSpPr txBox="1"/>
          <p:nvPr/>
        </p:nvSpPr>
        <p:spPr>
          <a:xfrm>
            <a:off x="9486039" y="3542678"/>
            <a:ext cx="1860884" cy="369332"/>
          </a:xfrm>
          <a:prstGeom prst="rect">
            <a:avLst/>
          </a:prstGeom>
          <a:noFill/>
        </p:spPr>
        <p:txBody>
          <a:bodyPr wrap="square" rtlCol="0">
            <a:spAutoFit/>
          </a:bodyPr>
          <a:lstStyle/>
          <a:p>
            <a:r>
              <a:rPr lang="en-US"/>
              <a:t>Horse</a:t>
            </a:r>
          </a:p>
        </p:txBody>
      </p:sp>
    </p:spTree>
    <p:extLst>
      <p:ext uri="{BB962C8B-B14F-4D97-AF65-F5344CB8AC3E}">
        <p14:creationId xmlns:p14="http://schemas.microsoft.com/office/powerpoint/2010/main" val="593774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Convolutional networks</a:t>
            </a:r>
          </a:p>
        </p:txBody>
      </p:sp>
      <p:grpSp>
        <p:nvGrpSpPr>
          <p:cNvPr id="5" name="Group 4"/>
          <p:cNvGrpSpPr/>
          <p:nvPr/>
        </p:nvGrpSpPr>
        <p:grpSpPr>
          <a:xfrm>
            <a:off x="1673900" y="2450899"/>
            <a:ext cx="8656823" cy="2192146"/>
            <a:chOff x="149899" y="2450899"/>
            <a:chExt cx="8656823" cy="2192146"/>
          </a:xfrm>
        </p:grpSpPr>
        <p:sp>
          <p:nvSpPr>
            <p:cNvPr id="6" name="Cube 5"/>
            <p:cNvSpPr/>
            <p:nvPr/>
          </p:nvSpPr>
          <p:spPr>
            <a:xfrm>
              <a:off x="2241030" y="2450899"/>
              <a:ext cx="891914" cy="2023671"/>
            </a:xfrm>
            <a:prstGeom prst="cube">
              <a:avLst>
                <a:gd name="adj" fmla="val 80963"/>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be 9"/>
            <p:cNvSpPr/>
            <p:nvPr/>
          </p:nvSpPr>
          <p:spPr>
            <a:xfrm>
              <a:off x="2768184" y="2765684"/>
              <a:ext cx="732020" cy="1476531"/>
            </a:xfrm>
            <a:prstGeom prst="cube">
              <a:avLst>
                <a:gd name="adj" fmla="val 65905"/>
              </a:avLst>
            </a:prstGeom>
            <a:solidFill>
              <a:srgbClr val="00B050"/>
            </a:solidFill>
            <a:ln>
              <a:solidFill>
                <a:schemeClr val="accent6">
                  <a:lumMod val="75000"/>
                </a:schemeClr>
              </a:solidFill>
            </a:ln>
            <a:effectLst>
              <a:glow rad="228600">
                <a:srgbClr val="00B050">
                  <a:alpha val="66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be 6"/>
            <p:cNvSpPr/>
            <p:nvPr/>
          </p:nvSpPr>
          <p:spPr>
            <a:xfrm>
              <a:off x="3305333" y="2975555"/>
              <a:ext cx="652072" cy="1154242"/>
            </a:xfrm>
            <a:prstGeom prst="cube">
              <a:avLst>
                <a:gd name="adj" fmla="val 49138"/>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ube 11"/>
            <p:cNvSpPr/>
            <p:nvPr/>
          </p:nvSpPr>
          <p:spPr>
            <a:xfrm>
              <a:off x="3750041" y="2993044"/>
              <a:ext cx="652072" cy="1154242"/>
            </a:xfrm>
            <a:prstGeom prst="cube">
              <a:avLst>
                <a:gd name="adj" fmla="val 49138"/>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be 7"/>
            <p:cNvSpPr/>
            <p:nvPr/>
          </p:nvSpPr>
          <p:spPr>
            <a:xfrm>
              <a:off x="4204739" y="3172925"/>
              <a:ext cx="667064" cy="739507"/>
            </a:xfrm>
            <a:prstGeom prst="cube">
              <a:avLst>
                <a:gd name="adj" fmla="val 37162"/>
              </a:avLst>
            </a:prstGeom>
            <a:solidFill>
              <a:srgbClr val="B653C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be 8"/>
            <p:cNvSpPr/>
            <p:nvPr/>
          </p:nvSpPr>
          <p:spPr>
            <a:xfrm>
              <a:off x="4751885" y="3445249"/>
              <a:ext cx="1086787" cy="204858"/>
            </a:xfrm>
            <a:prstGeom prst="cube">
              <a:avLst>
                <a:gd name="adj" fmla="val 3866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ube 12"/>
            <p:cNvSpPr/>
            <p:nvPr/>
          </p:nvSpPr>
          <p:spPr>
            <a:xfrm>
              <a:off x="5916118" y="3447746"/>
              <a:ext cx="1086787" cy="204858"/>
            </a:xfrm>
            <a:prstGeom prst="cube">
              <a:avLst>
                <a:gd name="adj" fmla="val 3866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nvSpPr>
          <p:spPr>
            <a:xfrm>
              <a:off x="1828800" y="3477718"/>
              <a:ext cx="352269" cy="1049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7302708" y="3502702"/>
              <a:ext cx="352269" cy="1049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832361" y="3350302"/>
              <a:ext cx="974361" cy="369332"/>
            </a:xfrm>
            <a:prstGeom prst="rect">
              <a:avLst/>
            </a:prstGeom>
            <a:noFill/>
          </p:spPr>
          <p:txBody>
            <a:bodyPr wrap="square" rtlCol="0">
              <a:spAutoFit/>
            </a:bodyPr>
            <a:lstStyle/>
            <a:p>
              <a:r>
                <a:rPr lang="en-US"/>
                <a:t>Horse</a:t>
              </a:r>
              <a:endParaRPr lang="en-US" dirty="0"/>
            </a:p>
          </p:txBody>
        </p:sp>
        <p:pic>
          <p:nvPicPr>
            <p:cNvPr id="1026" name="Picture 2" descr="mp3.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9899" y="2480870"/>
              <a:ext cx="2162175" cy="2162175"/>
            </a:xfrm>
            <a:prstGeom prst="rect">
              <a:avLst/>
            </a:prstGeom>
            <a:noFill/>
            <a:scene3d>
              <a:camera prst="isometricRightUp">
                <a:rot lat="2100000" lon="18000000" rev="0"/>
              </a:camera>
              <a:lightRig rig="threePt" dir="t"/>
            </a:scene3d>
            <a:extLst>
              <a:ext uri="{909E8E84-426E-40DD-AFC4-6F175D3DCCD1}">
                <a14:hiddenFill xmlns:a14="http://schemas.microsoft.com/office/drawing/2010/main">
                  <a:solidFill>
                    <a:srgbClr val="FFFFFF"/>
                  </a:solidFill>
                </a14:hiddenFill>
              </a:ext>
            </a:extLst>
          </p:spPr>
        </p:pic>
      </p:grpSp>
      <p:pic>
        <p:nvPicPr>
          <p:cNvPr id="20" name="Picture 19" descr="conv2_1.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71657" y="1321973"/>
            <a:ext cx="1555248" cy="1542806"/>
          </a:xfrm>
          <a:prstGeom prst="rect">
            <a:avLst/>
          </a:prstGeom>
        </p:spPr>
      </p:pic>
      <p:sp>
        <p:nvSpPr>
          <p:cNvPr id="15" name="Right Arrow 14"/>
          <p:cNvSpPr/>
          <p:nvPr/>
        </p:nvSpPr>
        <p:spPr>
          <a:xfrm rot="20154348">
            <a:off x="5077613" y="2293829"/>
            <a:ext cx="1709474" cy="147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524001" y="6502401"/>
            <a:ext cx="9143999" cy="307777"/>
          </a:xfrm>
          <a:prstGeom prst="rect">
            <a:avLst/>
          </a:prstGeom>
          <a:noFill/>
        </p:spPr>
        <p:txBody>
          <a:bodyPr wrap="square" rtlCol="0">
            <a:spAutoFit/>
          </a:bodyPr>
          <a:lstStyle/>
          <a:p>
            <a:r>
              <a:rPr lang="en-US" sz="1400"/>
              <a:t>Visualizations </a:t>
            </a:r>
            <a:r>
              <a:rPr lang="en-US" sz="1400" dirty="0"/>
              <a:t>from : M. </a:t>
            </a:r>
            <a:r>
              <a:rPr lang="en-US" sz="1400" dirty="0" err="1"/>
              <a:t>Zeiler</a:t>
            </a:r>
            <a:r>
              <a:rPr lang="en-US" sz="1400" dirty="0"/>
              <a:t> and R. Fergus. Visualizing and Understanding Convolutional Networks. In ECCV 2014.</a:t>
            </a:r>
          </a:p>
        </p:txBody>
      </p:sp>
    </p:spTree>
    <p:extLst>
      <p:ext uri="{BB962C8B-B14F-4D97-AF65-F5344CB8AC3E}">
        <p14:creationId xmlns:p14="http://schemas.microsoft.com/office/powerpoint/2010/main" val="235526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Convolutional networks</a:t>
            </a:r>
          </a:p>
        </p:txBody>
      </p:sp>
      <p:grpSp>
        <p:nvGrpSpPr>
          <p:cNvPr id="5" name="Group 4"/>
          <p:cNvGrpSpPr/>
          <p:nvPr/>
        </p:nvGrpSpPr>
        <p:grpSpPr>
          <a:xfrm>
            <a:off x="1673900" y="2450899"/>
            <a:ext cx="8656823" cy="2192146"/>
            <a:chOff x="149899" y="2450899"/>
            <a:chExt cx="8656823" cy="2192146"/>
          </a:xfrm>
          <a:effectLst/>
        </p:grpSpPr>
        <p:sp>
          <p:nvSpPr>
            <p:cNvPr id="6" name="Cube 5"/>
            <p:cNvSpPr/>
            <p:nvPr/>
          </p:nvSpPr>
          <p:spPr>
            <a:xfrm>
              <a:off x="2241030" y="2450899"/>
              <a:ext cx="891914" cy="2023671"/>
            </a:xfrm>
            <a:prstGeom prst="cube">
              <a:avLst>
                <a:gd name="adj" fmla="val 80963"/>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be 9"/>
            <p:cNvSpPr/>
            <p:nvPr/>
          </p:nvSpPr>
          <p:spPr>
            <a:xfrm>
              <a:off x="2768184" y="2765684"/>
              <a:ext cx="732020" cy="1476531"/>
            </a:xfrm>
            <a:prstGeom prst="cube">
              <a:avLst>
                <a:gd name="adj" fmla="val 65905"/>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be 6"/>
            <p:cNvSpPr/>
            <p:nvPr/>
          </p:nvSpPr>
          <p:spPr>
            <a:xfrm>
              <a:off x="3305333" y="2975555"/>
              <a:ext cx="652072" cy="1154242"/>
            </a:xfrm>
            <a:prstGeom prst="cube">
              <a:avLst>
                <a:gd name="adj" fmla="val 49138"/>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ube 11"/>
            <p:cNvSpPr/>
            <p:nvPr/>
          </p:nvSpPr>
          <p:spPr>
            <a:xfrm>
              <a:off x="3750041" y="2993044"/>
              <a:ext cx="652072" cy="1154242"/>
            </a:xfrm>
            <a:prstGeom prst="cube">
              <a:avLst>
                <a:gd name="adj" fmla="val 49138"/>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be 7"/>
            <p:cNvSpPr/>
            <p:nvPr/>
          </p:nvSpPr>
          <p:spPr>
            <a:xfrm>
              <a:off x="4204739" y="3172925"/>
              <a:ext cx="667064" cy="739507"/>
            </a:xfrm>
            <a:prstGeom prst="cube">
              <a:avLst>
                <a:gd name="adj" fmla="val 37162"/>
              </a:avLst>
            </a:prstGeom>
            <a:solidFill>
              <a:srgbClr val="B653C4"/>
            </a:solidFill>
            <a:ln>
              <a:solidFill>
                <a:srgbClr val="7030A0"/>
              </a:solidFill>
            </a:ln>
            <a:effectLst>
              <a:glow rad="228600">
                <a:srgbClr val="7030A0">
                  <a:alpha val="65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be 8"/>
            <p:cNvSpPr/>
            <p:nvPr/>
          </p:nvSpPr>
          <p:spPr>
            <a:xfrm>
              <a:off x="4751885" y="3445249"/>
              <a:ext cx="1086787" cy="204858"/>
            </a:xfrm>
            <a:prstGeom prst="cube">
              <a:avLst>
                <a:gd name="adj" fmla="val 3866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ube 12"/>
            <p:cNvSpPr/>
            <p:nvPr/>
          </p:nvSpPr>
          <p:spPr>
            <a:xfrm>
              <a:off x="5916118" y="3447746"/>
              <a:ext cx="1086787" cy="204858"/>
            </a:xfrm>
            <a:prstGeom prst="cube">
              <a:avLst>
                <a:gd name="adj" fmla="val 3866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nvSpPr>
          <p:spPr>
            <a:xfrm>
              <a:off x="1828800" y="3477718"/>
              <a:ext cx="352269" cy="1049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7302708" y="3502702"/>
              <a:ext cx="352269" cy="1049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832361" y="3350302"/>
              <a:ext cx="974361" cy="369332"/>
            </a:xfrm>
            <a:prstGeom prst="rect">
              <a:avLst/>
            </a:prstGeom>
            <a:noFill/>
          </p:spPr>
          <p:txBody>
            <a:bodyPr wrap="square" rtlCol="0">
              <a:spAutoFit/>
            </a:bodyPr>
            <a:lstStyle/>
            <a:p>
              <a:r>
                <a:rPr lang="en-US"/>
                <a:t>Horse</a:t>
              </a:r>
              <a:endParaRPr lang="en-US" dirty="0"/>
            </a:p>
          </p:txBody>
        </p:sp>
        <p:pic>
          <p:nvPicPr>
            <p:cNvPr id="1026" name="Picture 2" descr="mp3.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9899" y="2480870"/>
              <a:ext cx="2162175" cy="2162175"/>
            </a:xfrm>
            <a:prstGeom prst="rect">
              <a:avLst/>
            </a:prstGeom>
            <a:noFill/>
            <a:scene3d>
              <a:camera prst="isometricRightUp">
                <a:rot lat="2100000" lon="18000000" rev="0"/>
              </a:camera>
              <a:lightRig rig="threePt" dir="t"/>
            </a:scene3d>
            <a:extLst>
              <a:ext uri="{909E8E84-426E-40DD-AFC4-6F175D3DCCD1}">
                <a14:hiddenFill xmlns:a14="http://schemas.microsoft.com/office/drawing/2010/main">
                  <a:solidFill>
                    <a:srgbClr val="FFFFFF"/>
                  </a:solidFill>
                </a14:hiddenFill>
              </a:ext>
            </a:extLst>
          </p:spPr>
        </p:pic>
      </p:grpSp>
      <p:pic>
        <p:nvPicPr>
          <p:cNvPr id="16" name="Picture 15" descr="conv5_1.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16271" y="4377559"/>
            <a:ext cx="1590907" cy="1619831"/>
          </a:xfrm>
          <a:prstGeom prst="rect">
            <a:avLst/>
          </a:prstGeom>
        </p:spPr>
      </p:pic>
      <p:sp>
        <p:nvSpPr>
          <p:cNvPr id="21" name="Right Arrow 20"/>
          <p:cNvSpPr/>
          <p:nvPr/>
        </p:nvSpPr>
        <p:spPr>
          <a:xfrm rot="3389288">
            <a:off x="5900629" y="4472165"/>
            <a:ext cx="1144831" cy="176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524001" y="6502401"/>
            <a:ext cx="9143999" cy="307777"/>
          </a:xfrm>
          <a:prstGeom prst="rect">
            <a:avLst/>
          </a:prstGeom>
          <a:noFill/>
        </p:spPr>
        <p:txBody>
          <a:bodyPr wrap="square" rtlCol="0">
            <a:spAutoFit/>
          </a:bodyPr>
          <a:lstStyle/>
          <a:p>
            <a:r>
              <a:rPr lang="en-US" sz="1400" dirty="0"/>
              <a:t>Visualizations from : M. </a:t>
            </a:r>
            <a:r>
              <a:rPr lang="en-US" sz="1400" dirty="0" err="1"/>
              <a:t>Zeiler</a:t>
            </a:r>
            <a:r>
              <a:rPr lang="en-US" sz="1400" dirty="0"/>
              <a:t> and R. Fergus. Visualizing and Understanding Convolutional Networks. In </a:t>
            </a:r>
            <a:r>
              <a:rPr lang="en-US" sz="1400" i="1" dirty="0"/>
              <a:t>ECCV</a:t>
            </a:r>
            <a:r>
              <a:rPr lang="en-US" sz="1400" dirty="0"/>
              <a:t> 2014.</a:t>
            </a:r>
          </a:p>
        </p:txBody>
      </p:sp>
      <p:pic>
        <p:nvPicPr>
          <p:cNvPr id="18" name="Picture 17" descr="conv2_1.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71657" y="1321973"/>
            <a:ext cx="1555248" cy="1542806"/>
          </a:xfrm>
          <a:prstGeom prst="rect">
            <a:avLst/>
          </a:prstGeom>
        </p:spPr>
      </p:pic>
      <p:sp>
        <p:nvSpPr>
          <p:cNvPr id="19" name="Right Arrow 18"/>
          <p:cNvSpPr/>
          <p:nvPr/>
        </p:nvSpPr>
        <p:spPr>
          <a:xfrm rot="20154348">
            <a:off x="5077613" y="2293829"/>
            <a:ext cx="1709474" cy="147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906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Multilayer </a:t>
            </a:r>
            <a:r>
              <a:rPr lang="en-US" dirty="0" err="1"/>
              <a:t>perceptrons</a:t>
            </a:r>
            <a:endParaRPr lang="en-US" dirty="0"/>
          </a:p>
        </p:txBody>
      </p:sp>
      <p:sp>
        <p:nvSpPr>
          <p:cNvPr id="3" name="Content Placeholder 2"/>
          <p:cNvSpPr>
            <a:spLocks noGrp="1"/>
          </p:cNvSpPr>
          <p:nvPr>
            <p:ph idx="1"/>
          </p:nvPr>
        </p:nvSpPr>
        <p:spPr/>
        <p:txBody>
          <a:bodyPr/>
          <a:lstStyle/>
          <a:p>
            <a:r>
              <a:rPr lang="en-US" dirty="0"/>
              <a:t>Key idea: build complex functions by composing simple functions</a:t>
            </a:r>
          </a:p>
          <a:p>
            <a:r>
              <a:rPr lang="en-US" dirty="0"/>
              <a:t>Caveat: simple functions must include non-</a:t>
            </a:r>
            <a:r>
              <a:rPr lang="en-US" dirty="0" err="1"/>
              <a:t>linearities</a:t>
            </a:r>
            <a:endParaRPr lang="en-US" dirty="0"/>
          </a:p>
          <a:p>
            <a:r>
              <a:rPr lang="en-US" dirty="0"/>
              <a:t>W(U(</a:t>
            </a:r>
            <a:r>
              <a:rPr lang="en-US" dirty="0" err="1"/>
              <a:t>Vx</a:t>
            </a:r>
            <a:r>
              <a:rPr lang="en-US" dirty="0"/>
              <a:t>)) = (WUV)x </a:t>
            </a:r>
          </a:p>
        </p:txBody>
      </p:sp>
    </p:spTree>
    <p:extLst>
      <p:ext uri="{BB962C8B-B14F-4D97-AF65-F5344CB8AC3E}">
        <p14:creationId xmlns:p14="http://schemas.microsoft.com/office/powerpoint/2010/main" val="3133559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Vagaries of optimization</a:t>
            </a:r>
          </a:p>
        </p:txBody>
      </p:sp>
      <p:sp>
        <p:nvSpPr>
          <p:cNvPr id="3" name="Content Placeholder 2"/>
          <p:cNvSpPr>
            <a:spLocks noGrp="1"/>
          </p:cNvSpPr>
          <p:nvPr>
            <p:ph idx="1"/>
          </p:nvPr>
        </p:nvSpPr>
        <p:spPr/>
        <p:txBody>
          <a:bodyPr/>
          <a:lstStyle/>
          <a:p>
            <a:r>
              <a:rPr lang="en-US" dirty="0"/>
              <a:t>Non-convex</a:t>
            </a:r>
          </a:p>
          <a:p>
            <a:pPr lvl="1"/>
            <a:r>
              <a:rPr lang="en-US" dirty="0"/>
              <a:t>Local optima</a:t>
            </a:r>
          </a:p>
          <a:p>
            <a:pPr lvl="1"/>
            <a:r>
              <a:rPr lang="en-US" dirty="0"/>
              <a:t>Sensitivity to initialization</a:t>
            </a:r>
          </a:p>
          <a:p>
            <a:r>
              <a:rPr lang="en-US" dirty="0"/>
              <a:t>Vanishing / exploding gradients</a:t>
            </a:r>
          </a:p>
          <a:p>
            <a:endParaRPr lang="en-US" dirty="0"/>
          </a:p>
          <a:p>
            <a:endParaRPr lang="en-US" dirty="0"/>
          </a:p>
          <a:p>
            <a:pPr lvl="1"/>
            <a:r>
              <a:rPr lang="en-US" dirty="0"/>
              <a:t>If each term is (much) greater than 1 </a:t>
            </a:r>
            <a:r>
              <a:rPr lang="en-US" dirty="0">
                <a:sym typeface="Wingdings"/>
              </a:rPr>
              <a:t> </a:t>
            </a:r>
            <a:r>
              <a:rPr lang="en-US" i="1" dirty="0">
                <a:sym typeface="Wingdings"/>
              </a:rPr>
              <a:t>explosion of gradients</a:t>
            </a:r>
          </a:p>
          <a:p>
            <a:pPr lvl="1"/>
            <a:r>
              <a:rPr lang="en-US" dirty="0">
                <a:sym typeface="Wingdings"/>
              </a:rPr>
              <a:t>If each term is (much) less than 1  </a:t>
            </a:r>
            <a:r>
              <a:rPr lang="en-US" i="1" dirty="0">
                <a:sym typeface="Wingdings"/>
              </a:rPr>
              <a:t>vanishing gradients</a:t>
            </a:r>
            <a:endParaRPr lang="en-US" dirty="0"/>
          </a:p>
          <a:p>
            <a:endParaRPr lang="en-US" dirty="0"/>
          </a:p>
          <a:p>
            <a:endParaRPr lang="en-US" dirty="0"/>
          </a:p>
        </p:txBody>
      </p:sp>
      <p:pic>
        <p:nvPicPr>
          <p:cNvPr id="7" name="Picture 6"/>
          <p:cNvPicPr>
            <a:picLocks noChangeAspect="1"/>
          </p:cNvPicPr>
          <p:nvPr/>
        </p:nvPicPr>
        <p:blipFill>
          <a:blip r:embed="rId2"/>
          <a:stretch>
            <a:fillRect/>
          </a:stretch>
        </p:blipFill>
        <p:spPr>
          <a:xfrm>
            <a:off x="3225800" y="3597038"/>
            <a:ext cx="4389651" cy="786641"/>
          </a:xfrm>
          <a:prstGeom prst="rect">
            <a:avLst/>
          </a:prstGeom>
        </p:spPr>
      </p:pic>
    </p:spTree>
    <p:extLst>
      <p:ext uri="{BB962C8B-B14F-4D97-AF65-F5344CB8AC3E}">
        <p14:creationId xmlns:p14="http://schemas.microsoft.com/office/powerpoint/2010/main" val="1262611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Vanishing and exploding gradients</a:t>
            </a:r>
          </a:p>
        </p:txBody>
      </p:sp>
      <p:pic>
        <p:nvPicPr>
          <p:cNvPr id="4" name="Picture 3"/>
          <p:cNvPicPr>
            <a:picLocks noChangeAspect="1"/>
          </p:cNvPicPr>
          <p:nvPr/>
        </p:nvPicPr>
        <p:blipFill>
          <a:blip r:embed="rId2"/>
          <a:stretch>
            <a:fillRect/>
          </a:stretch>
        </p:blipFill>
        <p:spPr>
          <a:xfrm>
            <a:off x="3365121" y="1430467"/>
            <a:ext cx="4468694" cy="790315"/>
          </a:xfrm>
          <a:prstGeom prst="rect">
            <a:avLst/>
          </a:prstGeom>
        </p:spPr>
      </p:pic>
      <p:pic>
        <p:nvPicPr>
          <p:cNvPr id="5" name="Picture 4"/>
          <p:cNvPicPr>
            <a:picLocks noChangeAspect="1"/>
          </p:cNvPicPr>
          <p:nvPr/>
        </p:nvPicPr>
        <p:blipFill>
          <a:blip r:embed="rId3"/>
          <a:stretch>
            <a:fillRect/>
          </a:stretch>
        </p:blipFill>
        <p:spPr>
          <a:xfrm>
            <a:off x="3365121" y="4865980"/>
            <a:ext cx="4300846" cy="330834"/>
          </a:xfrm>
          <a:prstGeom prst="rect">
            <a:avLst/>
          </a:prstGeom>
        </p:spPr>
      </p:pic>
      <p:pic>
        <p:nvPicPr>
          <p:cNvPr id="6" name="Picture 5"/>
          <p:cNvPicPr>
            <a:picLocks noChangeAspect="1"/>
          </p:cNvPicPr>
          <p:nvPr/>
        </p:nvPicPr>
        <p:blipFill>
          <a:blip r:embed="rId4"/>
          <a:stretch>
            <a:fillRect/>
          </a:stretch>
        </p:blipFill>
        <p:spPr>
          <a:xfrm>
            <a:off x="3365121" y="5331752"/>
            <a:ext cx="4300846" cy="339300"/>
          </a:xfrm>
          <a:prstGeom prst="rect">
            <a:avLst/>
          </a:prstGeom>
        </p:spPr>
      </p:pic>
      <p:pic>
        <p:nvPicPr>
          <p:cNvPr id="7" name="Picture 6"/>
          <p:cNvPicPr>
            <a:picLocks noChangeAspect="1"/>
          </p:cNvPicPr>
          <p:nvPr/>
        </p:nvPicPr>
        <p:blipFill>
          <a:blip r:embed="rId5"/>
          <a:stretch>
            <a:fillRect/>
          </a:stretch>
        </p:blipFill>
        <p:spPr>
          <a:xfrm>
            <a:off x="3806209" y="5805989"/>
            <a:ext cx="3590877" cy="377450"/>
          </a:xfrm>
          <a:prstGeom prst="rect">
            <a:avLst/>
          </a:prstGeom>
        </p:spPr>
      </p:pic>
      <p:pic>
        <p:nvPicPr>
          <p:cNvPr id="9" name="Picture 8"/>
          <p:cNvPicPr>
            <a:picLocks noChangeAspect="1"/>
          </p:cNvPicPr>
          <p:nvPr/>
        </p:nvPicPr>
        <p:blipFill>
          <a:blip r:embed="rId6"/>
          <a:stretch>
            <a:fillRect/>
          </a:stretch>
        </p:blipFill>
        <p:spPr>
          <a:xfrm>
            <a:off x="3806209" y="6318376"/>
            <a:ext cx="3590877" cy="385109"/>
          </a:xfrm>
          <a:prstGeom prst="rect">
            <a:avLst/>
          </a:prstGeom>
        </p:spPr>
      </p:pic>
      <p:pic>
        <p:nvPicPr>
          <p:cNvPr id="10" name="Picture 9"/>
          <p:cNvPicPr>
            <a:picLocks noChangeAspect="1"/>
          </p:cNvPicPr>
          <p:nvPr/>
        </p:nvPicPr>
        <p:blipFill>
          <a:blip r:embed="rId7"/>
          <a:stretch>
            <a:fillRect/>
          </a:stretch>
        </p:blipFill>
        <p:spPr>
          <a:xfrm>
            <a:off x="4626075" y="2612788"/>
            <a:ext cx="1778937" cy="673336"/>
          </a:xfrm>
          <a:prstGeom prst="rect">
            <a:avLst/>
          </a:prstGeom>
        </p:spPr>
      </p:pic>
      <p:pic>
        <p:nvPicPr>
          <p:cNvPr id="11" name="Picture 10"/>
          <p:cNvPicPr>
            <a:picLocks noChangeAspect="1"/>
          </p:cNvPicPr>
          <p:nvPr/>
        </p:nvPicPr>
        <p:blipFill>
          <a:blip r:embed="rId8"/>
          <a:stretch>
            <a:fillRect/>
          </a:stretch>
        </p:blipFill>
        <p:spPr>
          <a:xfrm>
            <a:off x="2881613" y="3896329"/>
            <a:ext cx="5706997" cy="717805"/>
          </a:xfrm>
          <a:prstGeom prst="rect">
            <a:avLst/>
          </a:prstGeom>
        </p:spPr>
      </p:pic>
    </p:spTree>
    <p:extLst>
      <p:ext uri="{BB962C8B-B14F-4D97-AF65-F5344CB8AC3E}">
        <p14:creationId xmlns:p14="http://schemas.microsoft.com/office/powerpoint/2010/main" val="160684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Sigmoids</a:t>
            </a:r>
            <a:r>
              <a:rPr lang="en-US" dirty="0"/>
              <a:t> cause vanishing gradients</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91115" y="2044321"/>
            <a:ext cx="5858992" cy="4397422"/>
          </a:xfrm>
          <a:prstGeom prst="rect">
            <a:avLst/>
          </a:prstGeom>
        </p:spPr>
      </p:pic>
      <p:sp>
        <p:nvSpPr>
          <p:cNvPr id="5" name="Oval 4"/>
          <p:cNvSpPr/>
          <p:nvPr/>
        </p:nvSpPr>
        <p:spPr>
          <a:xfrm>
            <a:off x="5932227" y="2402006"/>
            <a:ext cx="2079009" cy="846162"/>
          </a:xfrm>
          <a:prstGeom prst="ellipse">
            <a:avLst/>
          </a:prstGeom>
          <a:solidFill>
            <a:srgbClr val="FFFF00">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351436" y="5280673"/>
            <a:ext cx="2079009" cy="846162"/>
          </a:xfrm>
          <a:prstGeom prst="ellipse">
            <a:avLst/>
          </a:prstGeom>
          <a:solidFill>
            <a:srgbClr val="FFFF00">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011236" y="3708400"/>
            <a:ext cx="3791297" cy="646331"/>
          </a:xfrm>
          <a:prstGeom prst="rect">
            <a:avLst/>
          </a:prstGeom>
          <a:noFill/>
        </p:spPr>
        <p:txBody>
          <a:bodyPr wrap="square" rtlCol="0">
            <a:spAutoFit/>
          </a:bodyPr>
          <a:lstStyle/>
          <a:p>
            <a:pPr algn="ctr"/>
            <a:r>
              <a:rPr lang="en-US" sz="3600" dirty="0"/>
              <a:t>Gradient close to 0</a:t>
            </a:r>
          </a:p>
        </p:txBody>
      </p:sp>
      <p:sp>
        <p:nvSpPr>
          <p:cNvPr id="8" name="Right Arrow 7"/>
          <p:cNvSpPr/>
          <p:nvPr/>
        </p:nvSpPr>
        <p:spPr>
          <a:xfrm rot="2410108">
            <a:off x="6875919" y="3287566"/>
            <a:ext cx="1357428" cy="4880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9733552">
            <a:off x="5102127" y="4706762"/>
            <a:ext cx="3065760" cy="4880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2777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Convolution subsampling convolution</a:t>
            </a:r>
          </a:p>
        </p:txBody>
      </p:sp>
      <p:sp>
        <p:nvSpPr>
          <p:cNvPr id="36" name="Cube 35"/>
          <p:cNvSpPr/>
          <p:nvPr/>
        </p:nvSpPr>
        <p:spPr>
          <a:xfrm>
            <a:off x="1134532" y="2793999"/>
            <a:ext cx="2184400" cy="2235200"/>
          </a:xfrm>
          <a:prstGeom prst="cube">
            <a:avLst>
              <a:gd name="adj" fmla="val 125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ube 36"/>
          <p:cNvSpPr/>
          <p:nvPr/>
        </p:nvSpPr>
        <p:spPr>
          <a:xfrm>
            <a:off x="4555065" y="2793999"/>
            <a:ext cx="2184400" cy="2235200"/>
          </a:xfrm>
          <a:prstGeom prst="cube">
            <a:avLst>
              <a:gd name="adj" fmla="val 1259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ube 37"/>
          <p:cNvSpPr/>
          <p:nvPr/>
        </p:nvSpPr>
        <p:spPr>
          <a:xfrm>
            <a:off x="8111065" y="3386665"/>
            <a:ext cx="965200" cy="1049867"/>
          </a:xfrm>
          <a:prstGeom prst="cube">
            <a:avLst>
              <a:gd name="adj" fmla="val 2663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ube 38"/>
          <p:cNvSpPr/>
          <p:nvPr/>
        </p:nvSpPr>
        <p:spPr>
          <a:xfrm>
            <a:off x="10159999" y="3386665"/>
            <a:ext cx="965200" cy="1049867"/>
          </a:xfrm>
          <a:prstGeom prst="cube">
            <a:avLst>
              <a:gd name="adj" fmla="val 26632"/>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1134532" y="3064933"/>
            <a:ext cx="440267" cy="44026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8119531" y="3657598"/>
            <a:ext cx="440267" cy="44026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Arrow 42"/>
          <p:cNvSpPr/>
          <p:nvPr/>
        </p:nvSpPr>
        <p:spPr>
          <a:xfrm>
            <a:off x="3606799" y="3877731"/>
            <a:ext cx="592667" cy="22013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ight Arrow 43"/>
          <p:cNvSpPr/>
          <p:nvPr/>
        </p:nvSpPr>
        <p:spPr>
          <a:xfrm>
            <a:off x="7095064" y="3801531"/>
            <a:ext cx="592667" cy="22013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Arrow 44"/>
          <p:cNvSpPr/>
          <p:nvPr/>
        </p:nvSpPr>
        <p:spPr>
          <a:xfrm>
            <a:off x="9347198" y="3801531"/>
            <a:ext cx="592667" cy="22013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CFEFB12-3FD4-7D44-ADEE-8C928F82C046}"/>
              </a:ext>
            </a:extLst>
          </p:cNvPr>
          <p:cNvSpPr txBox="1"/>
          <p:nvPr/>
        </p:nvSpPr>
        <p:spPr>
          <a:xfrm>
            <a:off x="3494314" y="3019734"/>
            <a:ext cx="970038" cy="923330"/>
          </a:xfrm>
          <a:prstGeom prst="rect">
            <a:avLst/>
          </a:prstGeom>
          <a:noFill/>
        </p:spPr>
        <p:txBody>
          <a:bodyPr wrap="square" rtlCol="0">
            <a:spAutoFit/>
          </a:bodyPr>
          <a:lstStyle/>
          <a:p>
            <a:r>
              <a:rPr lang="en-US" dirty="0"/>
              <a:t>conv + </a:t>
            </a:r>
            <a:r>
              <a:rPr lang="en-US" dirty="0">
                <a:solidFill>
                  <a:srgbClr val="FF0000"/>
                </a:solidFill>
              </a:rPr>
              <a:t>non-linearity</a:t>
            </a:r>
          </a:p>
        </p:txBody>
      </p:sp>
      <p:sp>
        <p:nvSpPr>
          <p:cNvPr id="13" name="TextBox 12">
            <a:extLst>
              <a:ext uri="{FF2B5EF4-FFF2-40B4-BE49-F238E27FC236}">
                <a16:creationId xmlns:a16="http://schemas.microsoft.com/office/drawing/2014/main" id="{CC73E76A-5F87-3E4D-989A-4E8349A13D50}"/>
              </a:ext>
            </a:extLst>
          </p:cNvPr>
          <p:cNvSpPr txBox="1"/>
          <p:nvPr/>
        </p:nvSpPr>
        <p:spPr>
          <a:xfrm>
            <a:off x="6747931" y="3481399"/>
            <a:ext cx="1390948" cy="369332"/>
          </a:xfrm>
          <a:prstGeom prst="rect">
            <a:avLst/>
          </a:prstGeom>
          <a:noFill/>
        </p:spPr>
        <p:txBody>
          <a:bodyPr wrap="square" rtlCol="0">
            <a:spAutoFit/>
          </a:bodyPr>
          <a:lstStyle/>
          <a:p>
            <a:r>
              <a:rPr lang="en-US" dirty="0"/>
              <a:t>subsample</a:t>
            </a:r>
          </a:p>
        </p:txBody>
      </p:sp>
      <p:sp>
        <p:nvSpPr>
          <p:cNvPr id="15" name="TextBox 14">
            <a:extLst>
              <a:ext uri="{FF2B5EF4-FFF2-40B4-BE49-F238E27FC236}">
                <a16:creationId xmlns:a16="http://schemas.microsoft.com/office/drawing/2014/main" id="{B2E07AAB-3586-D54F-BA18-DF1253187916}"/>
              </a:ext>
            </a:extLst>
          </p:cNvPr>
          <p:cNvSpPr txBox="1"/>
          <p:nvPr/>
        </p:nvSpPr>
        <p:spPr>
          <a:xfrm>
            <a:off x="9158512" y="2895663"/>
            <a:ext cx="970038" cy="923330"/>
          </a:xfrm>
          <a:prstGeom prst="rect">
            <a:avLst/>
          </a:prstGeom>
          <a:noFill/>
        </p:spPr>
        <p:txBody>
          <a:bodyPr wrap="square" rtlCol="0">
            <a:spAutoFit/>
          </a:bodyPr>
          <a:lstStyle/>
          <a:p>
            <a:r>
              <a:rPr lang="en-US" dirty="0"/>
              <a:t>conv + </a:t>
            </a:r>
            <a:r>
              <a:rPr lang="en-US" dirty="0">
                <a:solidFill>
                  <a:srgbClr val="FF0000"/>
                </a:solidFill>
              </a:rPr>
              <a:t>non-linearity</a:t>
            </a:r>
          </a:p>
        </p:txBody>
      </p:sp>
    </p:spTree>
    <p:extLst>
      <p:ext uri="{BB962C8B-B14F-4D97-AF65-F5344CB8AC3E}">
        <p14:creationId xmlns:p14="http://schemas.microsoft.com/office/powerpoint/2010/main" val="3233239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Rectified Linear Unit (</a:t>
            </a:r>
            <a:r>
              <a:rPr lang="en-US" dirty="0" err="1"/>
              <a:t>ReLU</a:t>
            </a:r>
            <a:r>
              <a:rPr lang="en-US" dirty="0"/>
              <a:t>)</a:t>
            </a:r>
          </a:p>
        </p:txBody>
      </p:sp>
      <p:sp>
        <p:nvSpPr>
          <p:cNvPr id="3" name="Content Placeholder 2"/>
          <p:cNvSpPr>
            <a:spLocks noGrp="1"/>
          </p:cNvSpPr>
          <p:nvPr>
            <p:ph idx="1"/>
          </p:nvPr>
        </p:nvSpPr>
        <p:spPr>
          <a:xfrm>
            <a:off x="838200" y="1825626"/>
            <a:ext cx="10515600" cy="1188508"/>
          </a:xfrm>
        </p:spPr>
        <p:txBody>
          <a:bodyPr/>
          <a:lstStyle/>
          <a:p>
            <a:r>
              <a:rPr lang="en-US" dirty="0"/>
              <a:t>max (x,0)</a:t>
            </a:r>
          </a:p>
          <a:p>
            <a:r>
              <a:rPr lang="en-US" dirty="0"/>
              <a:t>Also called half-wave rectification (signal processing)</a:t>
            </a:r>
          </a:p>
          <a:p>
            <a:pPr lvl="1"/>
            <a:endParaRPr lang="en-US" dirty="0"/>
          </a:p>
        </p:txBody>
      </p:sp>
      <p:cxnSp>
        <p:nvCxnSpPr>
          <p:cNvPr id="5" name="Straight Connector 4"/>
          <p:cNvCxnSpPr/>
          <p:nvPr/>
        </p:nvCxnSpPr>
        <p:spPr>
          <a:xfrm>
            <a:off x="2082800" y="5892800"/>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5283200" y="3488267"/>
            <a:ext cx="2607733" cy="240453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4450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Image Classification</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67300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ImageNet</a:t>
            </a:r>
          </a:p>
        </p:txBody>
      </p:sp>
      <p:sp>
        <p:nvSpPr>
          <p:cNvPr id="3" name="Content Placeholder 2"/>
          <p:cNvSpPr>
            <a:spLocks noGrp="1"/>
          </p:cNvSpPr>
          <p:nvPr>
            <p:ph idx="1"/>
          </p:nvPr>
        </p:nvSpPr>
        <p:spPr/>
        <p:txBody>
          <a:bodyPr/>
          <a:lstStyle/>
          <a:p>
            <a:r>
              <a:rPr lang="en-US" dirty="0"/>
              <a:t>1000 categories</a:t>
            </a:r>
          </a:p>
          <a:p>
            <a:r>
              <a:rPr lang="en-US" dirty="0"/>
              <a:t>~1000 instances per category</a:t>
            </a:r>
          </a:p>
        </p:txBody>
      </p:sp>
      <p:sp>
        <p:nvSpPr>
          <p:cNvPr id="4" name="Rectangle 3"/>
          <p:cNvSpPr/>
          <p:nvPr/>
        </p:nvSpPr>
        <p:spPr>
          <a:xfrm>
            <a:off x="0" y="5934670"/>
            <a:ext cx="12192000" cy="923330"/>
          </a:xfrm>
          <a:prstGeom prst="rect">
            <a:avLst/>
          </a:prstGeom>
        </p:spPr>
        <p:txBody>
          <a:bodyPr wrap="square">
            <a:spAutoFit/>
          </a:bodyPr>
          <a:lstStyle/>
          <a:p>
            <a:r>
              <a:rPr lang="en-US" b="0" i="0" dirty="0">
                <a:solidFill>
                  <a:srgbClr val="333333"/>
                </a:solidFill>
                <a:effectLst/>
                <a:latin typeface="Helvetica" charset="0"/>
              </a:rPr>
              <a:t>Olga </a:t>
            </a:r>
            <a:r>
              <a:rPr lang="en-US" b="0" i="0" dirty="0" err="1">
                <a:solidFill>
                  <a:srgbClr val="333333"/>
                </a:solidFill>
                <a:effectLst/>
                <a:latin typeface="Helvetica" charset="0"/>
              </a:rPr>
              <a:t>Russakovsky</a:t>
            </a:r>
            <a:r>
              <a:rPr lang="en-US" b="0" i="0" dirty="0">
                <a:solidFill>
                  <a:srgbClr val="333333"/>
                </a:solidFill>
                <a:effectLst/>
                <a:latin typeface="Helvetica" charset="0"/>
              </a:rPr>
              <a:t>*, </a:t>
            </a:r>
            <a:r>
              <a:rPr lang="en-US" b="0" i="0" dirty="0" err="1">
                <a:solidFill>
                  <a:srgbClr val="333333"/>
                </a:solidFill>
                <a:effectLst/>
                <a:latin typeface="Helvetica" charset="0"/>
              </a:rPr>
              <a:t>Jia</a:t>
            </a:r>
            <a:r>
              <a:rPr lang="en-US" b="0" i="0" dirty="0">
                <a:solidFill>
                  <a:srgbClr val="333333"/>
                </a:solidFill>
                <a:effectLst/>
                <a:latin typeface="Helvetica" charset="0"/>
              </a:rPr>
              <a:t> Deng*, </a:t>
            </a:r>
            <a:r>
              <a:rPr lang="en-US" b="0" i="0" dirty="0" err="1">
                <a:solidFill>
                  <a:srgbClr val="333333"/>
                </a:solidFill>
                <a:effectLst/>
                <a:latin typeface="Helvetica" charset="0"/>
              </a:rPr>
              <a:t>Hao</a:t>
            </a:r>
            <a:r>
              <a:rPr lang="en-US" b="0" i="0" dirty="0">
                <a:solidFill>
                  <a:srgbClr val="333333"/>
                </a:solidFill>
                <a:effectLst/>
                <a:latin typeface="Helvetica" charset="0"/>
              </a:rPr>
              <a:t> Su, Jonathan Krause, Sanjeev </a:t>
            </a:r>
            <a:r>
              <a:rPr lang="en-US" b="0" i="0" dirty="0" err="1">
                <a:solidFill>
                  <a:srgbClr val="333333"/>
                </a:solidFill>
                <a:effectLst/>
                <a:latin typeface="Helvetica" charset="0"/>
              </a:rPr>
              <a:t>Satheesh</a:t>
            </a:r>
            <a:r>
              <a:rPr lang="en-US" b="0" i="0" dirty="0">
                <a:solidFill>
                  <a:srgbClr val="333333"/>
                </a:solidFill>
                <a:effectLst/>
                <a:latin typeface="Helvetica" charset="0"/>
              </a:rPr>
              <a:t>, Sean Ma, </a:t>
            </a:r>
            <a:r>
              <a:rPr lang="en-US" b="0" i="0" dirty="0" err="1">
                <a:solidFill>
                  <a:srgbClr val="333333"/>
                </a:solidFill>
                <a:effectLst/>
                <a:latin typeface="Helvetica" charset="0"/>
              </a:rPr>
              <a:t>Zhiheng</a:t>
            </a:r>
            <a:r>
              <a:rPr lang="en-US" b="0" i="0" dirty="0">
                <a:solidFill>
                  <a:srgbClr val="333333"/>
                </a:solidFill>
                <a:effectLst/>
                <a:latin typeface="Helvetica" charset="0"/>
              </a:rPr>
              <a:t> Huang, Andrej </a:t>
            </a:r>
            <a:r>
              <a:rPr lang="en-US" b="0" i="0" dirty="0" err="1">
                <a:solidFill>
                  <a:srgbClr val="333333"/>
                </a:solidFill>
                <a:effectLst/>
                <a:latin typeface="Helvetica" charset="0"/>
              </a:rPr>
              <a:t>Karpathy</a:t>
            </a:r>
            <a:r>
              <a:rPr lang="en-US" b="0" i="0" dirty="0">
                <a:solidFill>
                  <a:srgbClr val="333333"/>
                </a:solidFill>
                <a:effectLst/>
                <a:latin typeface="Helvetica" charset="0"/>
              </a:rPr>
              <a:t>, Aditya Khosla, Michael Bernstein, Alexander C. Berg and Li </a:t>
            </a:r>
            <a:r>
              <a:rPr lang="en-US" b="0" i="0" dirty="0" err="1">
                <a:solidFill>
                  <a:srgbClr val="333333"/>
                </a:solidFill>
                <a:effectLst/>
                <a:latin typeface="Helvetica" charset="0"/>
              </a:rPr>
              <a:t>Fei-Fei</a:t>
            </a:r>
            <a:r>
              <a:rPr lang="en-US" b="0" i="0" dirty="0">
                <a:solidFill>
                  <a:srgbClr val="333333"/>
                </a:solidFill>
                <a:effectLst/>
                <a:latin typeface="Helvetica" charset="0"/>
              </a:rPr>
              <a:t>. (* = equal contribution) </a:t>
            </a:r>
            <a:r>
              <a:rPr lang="en-US" b="1" i="0" dirty="0">
                <a:solidFill>
                  <a:srgbClr val="333333"/>
                </a:solidFill>
                <a:effectLst/>
                <a:latin typeface="Helvetica" charset="0"/>
              </a:rPr>
              <a:t>ImageNet Large Scale Visual Recognition Challenge</a:t>
            </a:r>
            <a:r>
              <a:rPr lang="en-US" b="0" i="0" dirty="0">
                <a:solidFill>
                  <a:srgbClr val="333333"/>
                </a:solidFill>
                <a:effectLst/>
                <a:latin typeface="Helvetica" charset="0"/>
              </a:rPr>
              <a:t>. </a:t>
            </a:r>
            <a:r>
              <a:rPr lang="en-US" b="0" i="1" dirty="0">
                <a:solidFill>
                  <a:srgbClr val="333333"/>
                </a:solidFill>
                <a:effectLst/>
                <a:latin typeface="Helvetica" charset="0"/>
              </a:rPr>
              <a:t>International Journal of Computer Vision</a:t>
            </a:r>
            <a:r>
              <a:rPr lang="en-US" b="0" i="0" dirty="0">
                <a:solidFill>
                  <a:srgbClr val="333333"/>
                </a:solidFill>
                <a:effectLst/>
                <a:latin typeface="Helvetica" charset="0"/>
              </a:rPr>
              <a:t>, 2015.</a:t>
            </a:r>
            <a:endParaRPr lang="en-US" dirty="0"/>
          </a:p>
        </p:txBody>
      </p:sp>
      <p:pic>
        <p:nvPicPr>
          <p:cNvPr id="5" name="Picture 4"/>
          <p:cNvPicPr>
            <a:picLocks noChangeAspect="1"/>
          </p:cNvPicPr>
          <p:nvPr/>
        </p:nvPicPr>
        <p:blipFill>
          <a:blip r:embed="rId2"/>
          <a:stretch>
            <a:fillRect/>
          </a:stretch>
        </p:blipFill>
        <p:spPr>
          <a:xfrm>
            <a:off x="641350" y="2888974"/>
            <a:ext cx="7256229" cy="2724492"/>
          </a:xfrm>
          <a:prstGeom prst="rect">
            <a:avLst/>
          </a:prstGeom>
        </p:spPr>
      </p:pic>
    </p:spTree>
    <p:extLst>
      <p:ext uri="{BB962C8B-B14F-4D97-AF65-F5344CB8AC3E}">
        <p14:creationId xmlns:p14="http://schemas.microsoft.com/office/powerpoint/2010/main" val="1186270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5" name="Down Arrow Callout 4"/>
          <p:cNvSpPr/>
          <p:nvPr/>
        </p:nvSpPr>
        <p:spPr>
          <a:xfrm>
            <a:off x="7738533" y="1828800"/>
            <a:ext cx="2032000" cy="1337733"/>
          </a:xfrm>
          <a:prstGeom prst="downArrow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Convolutional Networks</a:t>
            </a:r>
          </a:p>
        </p:txBody>
      </p:sp>
    </p:spTree>
    <p:extLst>
      <p:ext uri="{BB962C8B-B14F-4D97-AF65-F5344CB8AC3E}">
        <p14:creationId xmlns:p14="http://schemas.microsoft.com/office/powerpoint/2010/main" val="12101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Transfer learning</a:t>
            </a:r>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267131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032000" y="1947333"/>
            <a:ext cx="3864523" cy="3623734"/>
          </a:xfrm>
          <a:prstGeom prst="ellipse">
            <a:avLst/>
          </a:prstGeom>
          <a:solidFill>
            <a:srgbClr val="FFC000"/>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Transfer learning with convolutional </a:t>
            </a:r>
            <a:r>
              <a:rPr lang="en-US" dirty="0"/>
              <a:t>networks</a:t>
            </a:r>
          </a:p>
        </p:txBody>
      </p:sp>
      <p:grpSp>
        <p:nvGrpSpPr>
          <p:cNvPr id="4" name="Group 3"/>
          <p:cNvGrpSpPr/>
          <p:nvPr/>
        </p:nvGrpSpPr>
        <p:grpSpPr>
          <a:xfrm>
            <a:off x="149899" y="2450899"/>
            <a:ext cx="7505078" cy="2192146"/>
            <a:chOff x="149899" y="2450899"/>
            <a:chExt cx="7505078" cy="2192146"/>
          </a:xfrm>
        </p:grpSpPr>
        <p:sp>
          <p:nvSpPr>
            <p:cNvPr id="5" name="Cube 4"/>
            <p:cNvSpPr/>
            <p:nvPr/>
          </p:nvSpPr>
          <p:spPr>
            <a:xfrm>
              <a:off x="2241030" y="2450899"/>
              <a:ext cx="891914" cy="2023671"/>
            </a:xfrm>
            <a:prstGeom prst="cube">
              <a:avLst>
                <a:gd name="adj" fmla="val 809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be 5"/>
            <p:cNvSpPr/>
            <p:nvPr/>
          </p:nvSpPr>
          <p:spPr>
            <a:xfrm>
              <a:off x="2768184" y="2765684"/>
              <a:ext cx="732020" cy="1476531"/>
            </a:xfrm>
            <a:prstGeom prst="cube">
              <a:avLst>
                <a:gd name="adj" fmla="val 65905"/>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be 6"/>
            <p:cNvSpPr/>
            <p:nvPr/>
          </p:nvSpPr>
          <p:spPr>
            <a:xfrm>
              <a:off x="3305333" y="2975555"/>
              <a:ext cx="652072" cy="1154242"/>
            </a:xfrm>
            <a:prstGeom prst="cube">
              <a:avLst>
                <a:gd name="adj" fmla="val 49138"/>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be 7"/>
            <p:cNvSpPr/>
            <p:nvPr/>
          </p:nvSpPr>
          <p:spPr>
            <a:xfrm>
              <a:off x="3750041" y="2993044"/>
              <a:ext cx="652072" cy="1154242"/>
            </a:xfrm>
            <a:prstGeom prst="cube">
              <a:avLst>
                <a:gd name="adj" fmla="val 49138"/>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be 8"/>
            <p:cNvSpPr/>
            <p:nvPr/>
          </p:nvSpPr>
          <p:spPr>
            <a:xfrm>
              <a:off x="4204739" y="3172925"/>
              <a:ext cx="667064" cy="739507"/>
            </a:xfrm>
            <a:prstGeom prst="cube">
              <a:avLst>
                <a:gd name="adj" fmla="val 37162"/>
              </a:avLst>
            </a:prstGeom>
            <a:solidFill>
              <a:srgbClr val="B653C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be 9"/>
            <p:cNvSpPr/>
            <p:nvPr/>
          </p:nvSpPr>
          <p:spPr>
            <a:xfrm>
              <a:off x="4751885" y="3445249"/>
              <a:ext cx="1086787" cy="204858"/>
            </a:xfrm>
            <a:prstGeom prst="cube">
              <a:avLst>
                <a:gd name="adj" fmla="val 3866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ube 10"/>
            <p:cNvSpPr/>
            <p:nvPr/>
          </p:nvSpPr>
          <p:spPr>
            <a:xfrm>
              <a:off x="5916118" y="3447746"/>
              <a:ext cx="1086787" cy="204858"/>
            </a:xfrm>
            <a:prstGeom prst="cube">
              <a:avLst>
                <a:gd name="adj" fmla="val 38662"/>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1828800" y="3477718"/>
              <a:ext cx="352269" cy="1049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7302708" y="3502702"/>
              <a:ext cx="352269" cy="1049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descr="mp3.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9899" y="2480870"/>
              <a:ext cx="2162175" cy="2162175"/>
            </a:xfrm>
            <a:prstGeom prst="rect">
              <a:avLst/>
            </a:prstGeom>
            <a:noFill/>
            <a:scene3d>
              <a:camera prst="isometricRightUp">
                <a:rot lat="2100000" lon="18000000" rev="0"/>
              </a:camera>
              <a:lightRig rig="threePt" dir="t"/>
            </a:scene3d>
            <a:extLst>
              <a:ext uri="{909E8E84-426E-40DD-AFC4-6F175D3DCCD1}">
                <a14:hiddenFill xmlns:a14="http://schemas.microsoft.com/office/drawing/2010/main">
                  <a:solidFill>
                    <a:srgbClr val="FFFFFF"/>
                  </a:solidFill>
                </a14:hiddenFill>
              </a:ext>
            </a:extLst>
          </p:spPr>
        </p:pic>
      </p:grpSp>
      <p:grpSp>
        <p:nvGrpSpPr>
          <p:cNvPr id="46" name="Group 45"/>
          <p:cNvGrpSpPr/>
          <p:nvPr/>
        </p:nvGrpSpPr>
        <p:grpSpPr>
          <a:xfrm>
            <a:off x="7812504" y="2450899"/>
            <a:ext cx="1673535" cy="2205385"/>
            <a:chOff x="7812504" y="2450899"/>
            <a:chExt cx="1673535" cy="2205385"/>
          </a:xfrm>
        </p:grpSpPr>
        <p:cxnSp>
          <p:nvCxnSpPr>
            <p:cNvPr id="32" name="Straight Connector 31"/>
            <p:cNvCxnSpPr/>
            <p:nvPr/>
          </p:nvCxnSpPr>
          <p:spPr>
            <a:xfrm flipH="1">
              <a:off x="7828547" y="2450899"/>
              <a:ext cx="0" cy="21921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7828547" y="2480870"/>
              <a:ext cx="352927" cy="133993"/>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842880" y="2631691"/>
              <a:ext cx="806537" cy="133993"/>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828547" y="2768579"/>
              <a:ext cx="641685" cy="1371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7812504" y="2905739"/>
              <a:ext cx="1097280" cy="1371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840119" y="3151944"/>
              <a:ext cx="274320" cy="1371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7832099" y="3304344"/>
              <a:ext cx="731520" cy="1371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7840119" y="3634369"/>
              <a:ext cx="1645920" cy="1371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832099" y="3789210"/>
              <a:ext cx="731520" cy="1371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7824079" y="3941610"/>
              <a:ext cx="164592" cy="1371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7848143" y="4366724"/>
              <a:ext cx="438912" cy="1371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7840123" y="4519124"/>
              <a:ext cx="256032" cy="1371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p:cNvSpPr txBox="1"/>
          <p:nvPr/>
        </p:nvSpPr>
        <p:spPr>
          <a:xfrm>
            <a:off x="9486039" y="3542678"/>
            <a:ext cx="1860884" cy="369332"/>
          </a:xfrm>
          <a:prstGeom prst="rect">
            <a:avLst/>
          </a:prstGeom>
          <a:noFill/>
        </p:spPr>
        <p:txBody>
          <a:bodyPr wrap="square" rtlCol="0">
            <a:spAutoFit/>
          </a:bodyPr>
          <a:lstStyle/>
          <a:p>
            <a:r>
              <a:rPr lang="en-US"/>
              <a:t>Horse</a:t>
            </a:r>
          </a:p>
        </p:txBody>
      </p:sp>
      <mc:AlternateContent xmlns:mc="http://schemas.openxmlformats.org/markup-compatibility/2006" xmlns:a14="http://schemas.microsoft.com/office/drawing/2010/main">
        <mc:Choice Requires="a14">
          <p:sp>
            <p:nvSpPr>
              <p:cNvPr id="14" name="Rounded Rectangle 13"/>
              <p:cNvSpPr/>
              <p:nvPr/>
            </p:nvSpPr>
            <p:spPr>
              <a:xfrm>
                <a:off x="2181069" y="4957830"/>
                <a:ext cx="3982664" cy="12869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Trained feature extractor </a:t>
                </a:r>
                <a14:m>
                  <m:oMath xmlns:m="http://schemas.openxmlformats.org/officeDocument/2006/math">
                    <m:r>
                      <a:rPr lang="en-US" sz="3600" b="0" i="1" smtClean="0">
                        <a:latin typeface="Cambria Math" charset="0"/>
                      </a:rPr>
                      <m:t>𝜙</m:t>
                    </m:r>
                  </m:oMath>
                </a14:m>
                <a:endParaRPr lang="en-US" sz="3600" dirty="0"/>
              </a:p>
            </p:txBody>
          </p:sp>
        </mc:Choice>
        <mc:Fallback xmlns="">
          <p:sp>
            <p:nvSpPr>
              <p:cNvPr id="14" name="Rounded Rectangle 13"/>
              <p:cNvSpPr>
                <a:spLocks noRot="1" noChangeAspect="1" noMove="1" noResize="1" noEditPoints="1" noAdjustHandles="1" noChangeArrowheads="1" noChangeShapeType="1" noTextEdit="1"/>
              </p:cNvSpPr>
              <p:nvPr/>
            </p:nvSpPr>
            <p:spPr>
              <a:xfrm>
                <a:off x="2181069" y="4957830"/>
                <a:ext cx="3982664" cy="1286933"/>
              </a:xfrm>
              <a:prstGeom prst="roundRect">
                <a:avLst/>
              </a:prstGeom>
              <a:blipFill rotWithShape="0">
                <a:blip r:embed="rId3"/>
                <a:stretch>
                  <a:fillRect t="-2817" b="-13615"/>
                </a:stretch>
              </a:blipFill>
            </p:spPr>
            <p:txBody>
              <a:bodyPr/>
              <a:lstStyle/>
              <a:p>
                <a:r>
                  <a:rPr lang="en-US">
                    <a:noFill/>
                  </a:rPr>
                  <a:t> </a:t>
                </a:r>
              </a:p>
            </p:txBody>
          </p:sp>
        </mc:Fallback>
      </mc:AlternateContent>
    </p:spTree>
    <p:extLst>
      <p:ext uri="{BB962C8B-B14F-4D97-AF65-F5344CB8AC3E}">
        <p14:creationId xmlns:p14="http://schemas.microsoft.com/office/powerpoint/2010/main" val="226918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Reducing capacity</a:t>
            </a:r>
          </a:p>
        </p:txBody>
      </p:sp>
      <p:cxnSp>
        <p:nvCxnSpPr>
          <p:cNvPr id="6" name="Straight Arrow Connector 5"/>
          <p:cNvCxnSpPr/>
          <p:nvPr/>
        </p:nvCxnSpPr>
        <p:spPr>
          <a:xfrm>
            <a:off x="2029071" y="4859867"/>
            <a:ext cx="153388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783084" y="3194781"/>
            <a:ext cx="0" cy="155184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480151" y="4859867"/>
            <a:ext cx="2302933" cy="369332"/>
          </a:xfrm>
          <a:prstGeom prst="rect">
            <a:avLst/>
          </a:prstGeom>
          <a:noFill/>
        </p:spPr>
        <p:txBody>
          <a:bodyPr wrap="square" rtlCol="0">
            <a:spAutoFit/>
          </a:bodyPr>
          <a:lstStyle/>
          <a:p>
            <a:pPr algn="ctr"/>
            <a:r>
              <a:rPr lang="en-US" dirty="0"/>
              <a:t>256</a:t>
            </a:r>
          </a:p>
        </p:txBody>
      </p:sp>
      <p:sp>
        <p:nvSpPr>
          <p:cNvPr id="12" name="TextBox 11"/>
          <p:cNvSpPr txBox="1"/>
          <p:nvPr/>
        </p:nvSpPr>
        <p:spPr>
          <a:xfrm>
            <a:off x="2941409" y="3601369"/>
            <a:ext cx="2302933" cy="369332"/>
          </a:xfrm>
          <a:prstGeom prst="rect">
            <a:avLst/>
          </a:prstGeom>
          <a:noFill/>
        </p:spPr>
        <p:txBody>
          <a:bodyPr wrap="square" rtlCol="0">
            <a:spAutoFit/>
          </a:bodyPr>
          <a:lstStyle/>
          <a:p>
            <a:pPr algn="ctr"/>
            <a:r>
              <a:rPr lang="en-US" dirty="0"/>
              <a:t>256</a:t>
            </a:r>
          </a:p>
        </p:txBody>
      </p:sp>
      <p:sp>
        <p:nvSpPr>
          <p:cNvPr id="13" name="Rectangle 12"/>
          <p:cNvSpPr/>
          <p:nvPr/>
        </p:nvSpPr>
        <p:spPr>
          <a:xfrm>
            <a:off x="8297333" y="1913467"/>
            <a:ext cx="203200" cy="45042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2" cstate="email">
            <a:grayscl/>
            <a:extLst>
              <a:ext uri="{28A0092B-C50C-407E-A947-70E740481C1C}">
                <a14:useLocalDpi xmlns:a14="http://schemas.microsoft.com/office/drawing/2010/main"/>
              </a:ext>
            </a:extLst>
          </a:blip>
          <a:stretch>
            <a:fillRect/>
          </a:stretch>
        </p:blipFill>
        <p:spPr>
          <a:xfrm>
            <a:off x="2029071" y="3194781"/>
            <a:ext cx="1533880" cy="1551840"/>
          </a:xfrm>
          <a:prstGeom prst="rect">
            <a:avLst/>
          </a:prstGeom>
        </p:spPr>
      </p:pic>
      <p:sp>
        <p:nvSpPr>
          <p:cNvPr id="20" name="Right Brace 19"/>
          <p:cNvSpPr/>
          <p:nvPr/>
        </p:nvSpPr>
        <p:spPr>
          <a:xfrm>
            <a:off x="8686800" y="1981199"/>
            <a:ext cx="372534" cy="4436533"/>
          </a:xfrm>
          <a:prstGeom prst="rightBrace">
            <a:avLst>
              <a:gd name="adj1" fmla="val 5014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9059334" y="3902967"/>
            <a:ext cx="1303867" cy="584775"/>
          </a:xfrm>
          <a:prstGeom prst="rect">
            <a:avLst/>
          </a:prstGeom>
          <a:noFill/>
        </p:spPr>
        <p:txBody>
          <a:bodyPr wrap="square" rtlCol="0">
            <a:spAutoFit/>
          </a:bodyPr>
          <a:lstStyle/>
          <a:p>
            <a:r>
              <a:rPr lang="en-US" sz="3200" dirty="0"/>
              <a:t>65K</a:t>
            </a:r>
          </a:p>
        </p:txBody>
      </p:sp>
      <p:sp>
        <p:nvSpPr>
          <p:cNvPr id="23" name="Right Arrow 22"/>
          <p:cNvSpPr/>
          <p:nvPr/>
        </p:nvSpPr>
        <p:spPr>
          <a:xfrm>
            <a:off x="5046133" y="3601369"/>
            <a:ext cx="2387600" cy="7504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83669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Transfer learning with convolutional networks</a:t>
            </a:r>
          </a:p>
        </p:txBody>
      </p:sp>
      <p:graphicFrame>
        <p:nvGraphicFramePr>
          <p:cNvPr id="4" name="Table 3"/>
          <p:cNvGraphicFramePr>
            <a:graphicFrameLocks noGrp="1"/>
          </p:cNvGraphicFramePr>
          <p:nvPr>
            <p:extLst/>
          </p:nvPr>
        </p:nvGraphicFramePr>
        <p:xfrm>
          <a:off x="1532467" y="1690688"/>
          <a:ext cx="9609665" cy="4060330"/>
        </p:xfrm>
        <a:graphic>
          <a:graphicData uri="http://schemas.openxmlformats.org/drawingml/2006/table">
            <a:tbl>
              <a:tblPr firstRow="1" bandRow="1">
                <a:tableStyleId>{5C22544A-7EE6-4342-B048-85BDC9FD1C3A}</a:tableStyleId>
              </a:tblPr>
              <a:tblGrid>
                <a:gridCol w="1921933">
                  <a:extLst>
                    <a:ext uri="{9D8B030D-6E8A-4147-A177-3AD203B41FA5}">
                      <a16:colId xmlns:a16="http://schemas.microsoft.com/office/drawing/2014/main" val="20000"/>
                    </a:ext>
                  </a:extLst>
                </a:gridCol>
                <a:gridCol w="1921933">
                  <a:extLst>
                    <a:ext uri="{9D8B030D-6E8A-4147-A177-3AD203B41FA5}">
                      <a16:colId xmlns:a16="http://schemas.microsoft.com/office/drawing/2014/main" val="20001"/>
                    </a:ext>
                  </a:extLst>
                </a:gridCol>
                <a:gridCol w="1921933">
                  <a:extLst>
                    <a:ext uri="{9D8B030D-6E8A-4147-A177-3AD203B41FA5}">
                      <a16:colId xmlns:a16="http://schemas.microsoft.com/office/drawing/2014/main" val="20002"/>
                    </a:ext>
                  </a:extLst>
                </a:gridCol>
                <a:gridCol w="1921933">
                  <a:extLst>
                    <a:ext uri="{9D8B030D-6E8A-4147-A177-3AD203B41FA5}">
                      <a16:colId xmlns:a16="http://schemas.microsoft.com/office/drawing/2014/main" val="20003"/>
                    </a:ext>
                  </a:extLst>
                </a:gridCol>
                <a:gridCol w="1921933">
                  <a:extLst>
                    <a:ext uri="{9D8B030D-6E8A-4147-A177-3AD203B41FA5}">
                      <a16:colId xmlns:a16="http://schemas.microsoft.com/office/drawing/2014/main" val="20004"/>
                    </a:ext>
                  </a:extLst>
                </a:gridCol>
              </a:tblGrid>
              <a:tr h="574322">
                <a:tc>
                  <a:txBody>
                    <a:bodyPr/>
                    <a:lstStyle/>
                    <a:p>
                      <a:r>
                        <a:rPr lang="en-US" sz="2400" dirty="0"/>
                        <a:t>Dataset</a:t>
                      </a:r>
                    </a:p>
                  </a:txBody>
                  <a:tcPr/>
                </a:tc>
                <a:tc>
                  <a:txBody>
                    <a:bodyPr/>
                    <a:lstStyle/>
                    <a:p>
                      <a:r>
                        <a:rPr lang="en-US" sz="2400" dirty="0"/>
                        <a:t>Non-</a:t>
                      </a:r>
                      <a:r>
                        <a:rPr lang="en-US" sz="2400" dirty="0" err="1"/>
                        <a:t>Convnet</a:t>
                      </a:r>
                      <a:r>
                        <a:rPr lang="en-US" sz="2400" dirty="0"/>
                        <a:t> Method</a:t>
                      </a:r>
                    </a:p>
                  </a:txBody>
                  <a:tcPr/>
                </a:tc>
                <a:tc>
                  <a:txBody>
                    <a:bodyPr/>
                    <a:lstStyle/>
                    <a:p>
                      <a:r>
                        <a:rPr lang="en-US" sz="2400" dirty="0"/>
                        <a:t>Non-</a:t>
                      </a:r>
                      <a:r>
                        <a:rPr lang="en-US" sz="2400" dirty="0" err="1"/>
                        <a:t>Convnet</a:t>
                      </a:r>
                      <a:r>
                        <a:rPr lang="en-US" sz="2400" baseline="0" dirty="0"/>
                        <a:t> perf</a:t>
                      </a:r>
                      <a:endParaRPr lang="en-US" sz="2400" dirty="0"/>
                    </a:p>
                  </a:txBody>
                  <a:tcPr/>
                </a:tc>
                <a:tc>
                  <a:txBody>
                    <a:bodyPr/>
                    <a:lstStyle/>
                    <a:p>
                      <a:r>
                        <a:rPr lang="en-US" sz="2400" dirty="0" err="1"/>
                        <a:t>Pretrained</a:t>
                      </a:r>
                      <a:r>
                        <a:rPr lang="en-US" sz="2400" baseline="0" dirty="0"/>
                        <a:t> </a:t>
                      </a:r>
                      <a:r>
                        <a:rPr lang="en-US" sz="2400" baseline="0" dirty="0" err="1"/>
                        <a:t>convnet</a:t>
                      </a:r>
                      <a:r>
                        <a:rPr lang="en-US" sz="2400" baseline="0" dirty="0"/>
                        <a:t> + classifier</a:t>
                      </a:r>
                      <a:endParaRPr lang="en-US" sz="2400" dirty="0"/>
                    </a:p>
                  </a:txBody>
                  <a:tcPr/>
                </a:tc>
                <a:tc>
                  <a:txBody>
                    <a:bodyPr/>
                    <a:lstStyle/>
                    <a:p>
                      <a:r>
                        <a:rPr lang="en-US" sz="2400" dirty="0"/>
                        <a:t>Improvement</a:t>
                      </a:r>
                    </a:p>
                  </a:txBody>
                  <a:tcPr/>
                </a:tc>
                <a:extLst>
                  <a:ext uri="{0D108BD9-81ED-4DB2-BD59-A6C34878D82A}">
                    <a16:rowId xmlns:a16="http://schemas.microsoft.com/office/drawing/2014/main" val="10000"/>
                  </a:ext>
                </a:extLst>
              </a:tr>
              <a:tr h="574322">
                <a:tc>
                  <a:txBody>
                    <a:bodyPr/>
                    <a:lstStyle/>
                    <a:p>
                      <a:r>
                        <a:rPr lang="en-US" sz="2400" dirty="0"/>
                        <a:t>Caltech 101</a:t>
                      </a:r>
                    </a:p>
                  </a:txBody>
                  <a:tcPr>
                    <a:solidFill>
                      <a:schemeClr val="accent4">
                        <a:lumMod val="40000"/>
                        <a:lumOff val="60000"/>
                      </a:schemeClr>
                    </a:solidFill>
                  </a:tcPr>
                </a:tc>
                <a:tc>
                  <a:txBody>
                    <a:bodyPr/>
                    <a:lstStyle/>
                    <a:p>
                      <a:r>
                        <a:rPr lang="en-US" sz="2400" dirty="0"/>
                        <a:t>MKL</a:t>
                      </a:r>
                    </a:p>
                  </a:txBody>
                  <a:tcPr>
                    <a:solidFill>
                      <a:schemeClr val="accent4">
                        <a:lumMod val="40000"/>
                        <a:lumOff val="60000"/>
                      </a:schemeClr>
                    </a:solidFill>
                  </a:tcPr>
                </a:tc>
                <a:tc>
                  <a:txBody>
                    <a:bodyPr/>
                    <a:lstStyle/>
                    <a:p>
                      <a:r>
                        <a:rPr lang="en-US" sz="2400" dirty="0"/>
                        <a:t>84.3</a:t>
                      </a:r>
                    </a:p>
                  </a:txBody>
                  <a:tcPr>
                    <a:solidFill>
                      <a:schemeClr val="accent4">
                        <a:lumMod val="40000"/>
                        <a:lumOff val="60000"/>
                      </a:schemeClr>
                    </a:solidFill>
                  </a:tcPr>
                </a:tc>
                <a:tc>
                  <a:txBody>
                    <a:bodyPr/>
                    <a:lstStyle/>
                    <a:p>
                      <a:r>
                        <a:rPr lang="en-US" sz="2400" dirty="0"/>
                        <a:t>87.7</a:t>
                      </a:r>
                    </a:p>
                  </a:txBody>
                  <a:tcPr>
                    <a:solidFill>
                      <a:schemeClr val="accent4">
                        <a:lumMod val="40000"/>
                        <a:lumOff val="60000"/>
                      </a:schemeClr>
                    </a:solidFill>
                  </a:tcPr>
                </a:tc>
                <a:tc>
                  <a:txBody>
                    <a:bodyPr/>
                    <a:lstStyle/>
                    <a:p>
                      <a:r>
                        <a:rPr lang="en-US" sz="2400" dirty="0"/>
                        <a:t>+3.4</a:t>
                      </a:r>
                    </a:p>
                  </a:txBody>
                  <a:tcPr>
                    <a:solidFill>
                      <a:schemeClr val="accent4">
                        <a:lumMod val="40000"/>
                        <a:lumOff val="60000"/>
                      </a:schemeClr>
                    </a:solidFill>
                  </a:tcPr>
                </a:tc>
                <a:extLst>
                  <a:ext uri="{0D108BD9-81ED-4DB2-BD59-A6C34878D82A}">
                    <a16:rowId xmlns:a16="http://schemas.microsoft.com/office/drawing/2014/main" val="10001"/>
                  </a:ext>
                </a:extLst>
              </a:tr>
              <a:tr h="574322">
                <a:tc>
                  <a:txBody>
                    <a:bodyPr/>
                    <a:lstStyle/>
                    <a:p>
                      <a:r>
                        <a:rPr lang="en-US" sz="2400" dirty="0"/>
                        <a:t>VOC 2007</a:t>
                      </a:r>
                    </a:p>
                  </a:txBody>
                  <a:tcPr>
                    <a:solidFill>
                      <a:schemeClr val="accent4">
                        <a:lumMod val="40000"/>
                        <a:lumOff val="60000"/>
                      </a:schemeClr>
                    </a:solidFill>
                  </a:tcPr>
                </a:tc>
                <a:tc>
                  <a:txBody>
                    <a:bodyPr/>
                    <a:lstStyle/>
                    <a:p>
                      <a:r>
                        <a:rPr lang="en-US" sz="2400" dirty="0"/>
                        <a:t>SIFT+FK</a:t>
                      </a:r>
                    </a:p>
                  </a:txBody>
                  <a:tcPr>
                    <a:solidFill>
                      <a:schemeClr val="accent4">
                        <a:lumMod val="40000"/>
                        <a:lumOff val="60000"/>
                      </a:schemeClr>
                    </a:solidFill>
                  </a:tcPr>
                </a:tc>
                <a:tc>
                  <a:txBody>
                    <a:bodyPr/>
                    <a:lstStyle/>
                    <a:p>
                      <a:r>
                        <a:rPr lang="en-US" sz="2400" dirty="0"/>
                        <a:t>61.7</a:t>
                      </a:r>
                    </a:p>
                  </a:txBody>
                  <a:tcPr>
                    <a:solidFill>
                      <a:schemeClr val="accent4">
                        <a:lumMod val="40000"/>
                        <a:lumOff val="60000"/>
                      </a:schemeClr>
                    </a:solidFill>
                  </a:tcPr>
                </a:tc>
                <a:tc>
                  <a:txBody>
                    <a:bodyPr/>
                    <a:lstStyle/>
                    <a:p>
                      <a:r>
                        <a:rPr lang="en-US" sz="2400" dirty="0"/>
                        <a:t>79.7</a:t>
                      </a:r>
                    </a:p>
                  </a:txBody>
                  <a:tcPr>
                    <a:solidFill>
                      <a:schemeClr val="accent4">
                        <a:lumMod val="40000"/>
                        <a:lumOff val="60000"/>
                      </a:schemeClr>
                    </a:solidFill>
                  </a:tcPr>
                </a:tc>
                <a:tc>
                  <a:txBody>
                    <a:bodyPr/>
                    <a:lstStyle/>
                    <a:p>
                      <a:r>
                        <a:rPr lang="en-US" sz="2400" dirty="0"/>
                        <a:t>+18</a:t>
                      </a:r>
                    </a:p>
                  </a:txBody>
                  <a:tcPr>
                    <a:solidFill>
                      <a:schemeClr val="accent4">
                        <a:lumMod val="40000"/>
                        <a:lumOff val="60000"/>
                      </a:schemeClr>
                    </a:solidFill>
                  </a:tcPr>
                </a:tc>
                <a:extLst>
                  <a:ext uri="{0D108BD9-81ED-4DB2-BD59-A6C34878D82A}">
                    <a16:rowId xmlns:a16="http://schemas.microsoft.com/office/drawing/2014/main" val="10002"/>
                  </a:ext>
                </a:extLst>
              </a:tr>
              <a:tr h="574322">
                <a:tc>
                  <a:txBody>
                    <a:bodyPr/>
                    <a:lstStyle/>
                    <a:p>
                      <a:r>
                        <a:rPr lang="en-US" sz="2400" dirty="0"/>
                        <a:t>CUB</a:t>
                      </a:r>
                      <a:r>
                        <a:rPr lang="en-US" sz="2400" baseline="0" dirty="0"/>
                        <a:t> 200</a:t>
                      </a:r>
                      <a:endParaRPr lang="en-US" sz="2400" dirty="0"/>
                    </a:p>
                  </a:txBody>
                  <a:tcPr>
                    <a:solidFill>
                      <a:schemeClr val="accent4">
                        <a:lumMod val="40000"/>
                        <a:lumOff val="60000"/>
                      </a:schemeClr>
                    </a:solidFill>
                  </a:tcPr>
                </a:tc>
                <a:tc>
                  <a:txBody>
                    <a:bodyPr/>
                    <a:lstStyle/>
                    <a:p>
                      <a:r>
                        <a:rPr lang="en-US" sz="2400" dirty="0"/>
                        <a:t>SIFT+FK</a:t>
                      </a:r>
                    </a:p>
                  </a:txBody>
                  <a:tcPr>
                    <a:solidFill>
                      <a:schemeClr val="accent4">
                        <a:lumMod val="40000"/>
                        <a:lumOff val="60000"/>
                      </a:schemeClr>
                    </a:solidFill>
                  </a:tcPr>
                </a:tc>
                <a:tc>
                  <a:txBody>
                    <a:bodyPr/>
                    <a:lstStyle/>
                    <a:p>
                      <a:r>
                        <a:rPr lang="en-US" sz="2400" dirty="0"/>
                        <a:t>18.8</a:t>
                      </a:r>
                    </a:p>
                  </a:txBody>
                  <a:tcPr>
                    <a:solidFill>
                      <a:schemeClr val="accent4">
                        <a:lumMod val="40000"/>
                        <a:lumOff val="60000"/>
                      </a:schemeClr>
                    </a:solidFill>
                  </a:tcPr>
                </a:tc>
                <a:tc>
                  <a:txBody>
                    <a:bodyPr/>
                    <a:lstStyle/>
                    <a:p>
                      <a:r>
                        <a:rPr lang="en-US" sz="2400" dirty="0"/>
                        <a:t>61.0</a:t>
                      </a:r>
                    </a:p>
                  </a:txBody>
                  <a:tcPr>
                    <a:solidFill>
                      <a:schemeClr val="accent4">
                        <a:lumMod val="40000"/>
                        <a:lumOff val="60000"/>
                      </a:schemeClr>
                    </a:solidFill>
                  </a:tcPr>
                </a:tc>
                <a:tc>
                  <a:txBody>
                    <a:bodyPr/>
                    <a:lstStyle/>
                    <a:p>
                      <a:r>
                        <a:rPr lang="en-US" sz="2400" dirty="0"/>
                        <a:t>+42.2</a:t>
                      </a:r>
                    </a:p>
                  </a:txBody>
                  <a:tcPr>
                    <a:solidFill>
                      <a:schemeClr val="accent4">
                        <a:lumMod val="40000"/>
                        <a:lumOff val="60000"/>
                      </a:schemeClr>
                    </a:solidFill>
                  </a:tcPr>
                </a:tc>
                <a:extLst>
                  <a:ext uri="{0D108BD9-81ED-4DB2-BD59-A6C34878D82A}">
                    <a16:rowId xmlns:a16="http://schemas.microsoft.com/office/drawing/2014/main" val="10003"/>
                  </a:ext>
                </a:extLst>
              </a:tr>
              <a:tr h="574322">
                <a:tc>
                  <a:txBody>
                    <a:bodyPr/>
                    <a:lstStyle/>
                    <a:p>
                      <a:r>
                        <a:rPr lang="en-US" sz="2400" dirty="0"/>
                        <a:t>Aircraft</a:t>
                      </a:r>
                    </a:p>
                  </a:txBody>
                  <a:tcPr>
                    <a:solidFill>
                      <a:schemeClr val="accent1">
                        <a:lumMod val="40000"/>
                        <a:lumOff val="60000"/>
                      </a:schemeClr>
                    </a:solidFill>
                  </a:tcPr>
                </a:tc>
                <a:tc>
                  <a:txBody>
                    <a:bodyPr/>
                    <a:lstStyle/>
                    <a:p>
                      <a:r>
                        <a:rPr lang="en-US" sz="2400" dirty="0"/>
                        <a:t>SIFT+FK</a:t>
                      </a:r>
                    </a:p>
                  </a:txBody>
                  <a:tcPr>
                    <a:solidFill>
                      <a:schemeClr val="accent1">
                        <a:lumMod val="40000"/>
                        <a:lumOff val="60000"/>
                      </a:schemeClr>
                    </a:solidFill>
                  </a:tcPr>
                </a:tc>
                <a:tc>
                  <a:txBody>
                    <a:bodyPr/>
                    <a:lstStyle/>
                    <a:p>
                      <a:r>
                        <a:rPr lang="en-US" sz="2400" dirty="0"/>
                        <a:t>61.0</a:t>
                      </a:r>
                    </a:p>
                  </a:txBody>
                  <a:tcPr>
                    <a:solidFill>
                      <a:schemeClr val="accent1">
                        <a:lumMod val="40000"/>
                        <a:lumOff val="60000"/>
                      </a:schemeClr>
                    </a:solidFill>
                  </a:tcPr>
                </a:tc>
                <a:tc>
                  <a:txBody>
                    <a:bodyPr/>
                    <a:lstStyle/>
                    <a:p>
                      <a:r>
                        <a:rPr lang="en-US" sz="2400" dirty="0"/>
                        <a:t>45.0</a:t>
                      </a:r>
                    </a:p>
                  </a:txBody>
                  <a:tcPr>
                    <a:solidFill>
                      <a:schemeClr val="accent1">
                        <a:lumMod val="40000"/>
                        <a:lumOff val="60000"/>
                      </a:schemeClr>
                    </a:solidFill>
                  </a:tcPr>
                </a:tc>
                <a:tc>
                  <a:txBody>
                    <a:bodyPr/>
                    <a:lstStyle/>
                    <a:p>
                      <a:r>
                        <a:rPr lang="en-US" sz="2400" dirty="0"/>
                        <a:t>-16</a:t>
                      </a:r>
                    </a:p>
                  </a:txBody>
                  <a:tcPr>
                    <a:solidFill>
                      <a:schemeClr val="accent1">
                        <a:lumMod val="40000"/>
                        <a:lumOff val="60000"/>
                      </a:schemeClr>
                    </a:solidFill>
                  </a:tcPr>
                </a:tc>
                <a:extLst>
                  <a:ext uri="{0D108BD9-81ED-4DB2-BD59-A6C34878D82A}">
                    <a16:rowId xmlns:a16="http://schemas.microsoft.com/office/drawing/2014/main" val="10004"/>
                  </a:ext>
                </a:extLst>
              </a:tr>
              <a:tr h="574322">
                <a:tc>
                  <a:txBody>
                    <a:bodyPr/>
                    <a:lstStyle/>
                    <a:p>
                      <a:r>
                        <a:rPr lang="en-US" sz="2400" dirty="0"/>
                        <a:t>Cars</a:t>
                      </a:r>
                    </a:p>
                  </a:txBody>
                  <a:tcPr>
                    <a:solidFill>
                      <a:schemeClr val="accent1">
                        <a:lumMod val="40000"/>
                        <a:lumOff val="60000"/>
                      </a:schemeClr>
                    </a:solidFill>
                  </a:tcPr>
                </a:tc>
                <a:tc>
                  <a:txBody>
                    <a:bodyPr/>
                    <a:lstStyle/>
                    <a:p>
                      <a:r>
                        <a:rPr lang="en-US" sz="2400" dirty="0"/>
                        <a:t>SIFT+FK</a:t>
                      </a:r>
                    </a:p>
                  </a:txBody>
                  <a:tcPr>
                    <a:solidFill>
                      <a:schemeClr val="accent1">
                        <a:lumMod val="40000"/>
                        <a:lumOff val="60000"/>
                      </a:schemeClr>
                    </a:solidFill>
                  </a:tcPr>
                </a:tc>
                <a:tc>
                  <a:txBody>
                    <a:bodyPr/>
                    <a:lstStyle/>
                    <a:p>
                      <a:r>
                        <a:rPr lang="en-US" sz="2400" dirty="0"/>
                        <a:t>59.2</a:t>
                      </a:r>
                    </a:p>
                  </a:txBody>
                  <a:tcPr>
                    <a:solidFill>
                      <a:schemeClr val="accent1">
                        <a:lumMod val="40000"/>
                        <a:lumOff val="60000"/>
                      </a:schemeClr>
                    </a:solidFill>
                  </a:tcPr>
                </a:tc>
                <a:tc>
                  <a:txBody>
                    <a:bodyPr/>
                    <a:lstStyle/>
                    <a:p>
                      <a:r>
                        <a:rPr lang="en-US" sz="2400" dirty="0"/>
                        <a:t>36.5</a:t>
                      </a:r>
                    </a:p>
                  </a:txBody>
                  <a:tcPr>
                    <a:solidFill>
                      <a:schemeClr val="accent1">
                        <a:lumMod val="40000"/>
                        <a:lumOff val="60000"/>
                      </a:schemeClr>
                    </a:solidFill>
                  </a:tcPr>
                </a:tc>
                <a:tc>
                  <a:txBody>
                    <a:bodyPr/>
                    <a:lstStyle/>
                    <a:p>
                      <a:r>
                        <a:rPr lang="en-US" sz="2400" dirty="0"/>
                        <a:t>-22.7</a:t>
                      </a:r>
                    </a:p>
                  </a:txBody>
                  <a:tcPr>
                    <a:solidFill>
                      <a:schemeClr val="accent1">
                        <a:lumMod val="40000"/>
                        <a:lumOff val="6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067480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transfer learning?</a:t>
            </a:r>
          </a:p>
        </p:txBody>
      </p:sp>
      <p:sp>
        <p:nvSpPr>
          <p:cNvPr id="3" name="Content Placeholder 2"/>
          <p:cNvSpPr>
            <a:spLocks noGrp="1"/>
          </p:cNvSpPr>
          <p:nvPr>
            <p:ph idx="1"/>
          </p:nvPr>
        </p:nvSpPr>
        <p:spPr/>
        <p:txBody>
          <a:bodyPr/>
          <a:lstStyle/>
          <a:p>
            <a:r>
              <a:rPr lang="en-US" dirty="0"/>
              <a:t>Availability of training data</a:t>
            </a:r>
          </a:p>
          <a:p>
            <a:endParaRPr lang="en-US" dirty="0"/>
          </a:p>
          <a:p>
            <a:r>
              <a:rPr lang="en-US" dirty="0"/>
              <a:t>Computational cost</a:t>
            </a:r>
          </a:p>
          <a:p>
            <a:endParaRPr lang="en-US" dirty="0"/>
          </a:p>
          <a:p>
            <a:r>
              <a:rPr lang="en-US" dirty="0"/>
              <a:t>Ability to pre-compute feature vectors and use for multiple tasks</a:t>
            </a:r>
          </a:p>
          <a:p>
            <a:endParaRPr lang="en-US" dirty="0"/>
          </a:p>
          <a:p>
            <a:r>
              <a:rPr lang="en-US" i="1" dirty="0"/>
              <a:t>Con: NO end-to-end learning</a:t>
            </a:r>
          </a:p>
        </p:txBody>
      </p:sp>
    </p:spTree>
    <p:extLst>
      <p:ext uri="{BB962C8B-B14F-4D97-AF65-F5344CB8AC3E}">
        <p14:creationId xmlns:p14="http://schemas.microsoft.com/office/powerpoint/2010/main" val="5681477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Finetuning</a:t>
            </a:r>
            <a:endParaRPr lang="en-US" dirty="0"/>
          </a:p>
        </p:txBody>
      </p:sp>
      <p:grpSp>
        <p:nvGrpSpPr>
          <p:cNvPr id="4" name="Group 3"/>
          <p:cNvGrpSpPr/>
          <p:nvPr/>
        </p:nvGrpSpPr>
        <p:grpSpPr>
          <a:xfrm>
            <a:off x="149899" y="2450899"/>
            <a:ext cx="7505078" cy="2192146"/>
            <a:chOff x="149899" y="2450899"/>
            <a:chExt cx="7505078" cy="2192146"/>
          </a:xfrm>
        </p:grpSpPr>
        <p:sp>
          <p:nvSpPr>
            <p:cNvPr id="5" name="Cube 4"/>
            <p:cNvSpPr/>
            <p:nvPr/>
          </p:nvSpPr>
          <p:spPr>
            <a:xfrm>
              <a:off x="2241030" y="2450899"/>
              <a:ext cx="891914" cy="2023671"/>
            </a:xfrm>
            <a:prstGeom prst="cube">
              <a:avLst>
                <a:gd name="adj" fmla="val 809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be 5"/>
            <p:cNvSpPr/>
            <p:nvPr/>
          </p:nvSpPr>
          <p:spPr>
            <a:xfrm>
              <a:off x="2768184" y="2765684"/>
              <a:ext cx="732020" cy="1476531"/>
            </a:xfrm>
            <a:prstGeom prst="cube">
              <a:avLst>
                <a:gd name="adj" fmla="val 65905"/>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be 6"/>
            <p:cNvSpPr/>
            <p:nvPr/>
          </p:nvSpPr>
          <p:spPr>
            <a:xfrm>
              <a:off x="3305333" y="2975555"/>
              <a:ext cx="652072" cy="1154242"/>
            </a:xfrm>
            <a:prstGeom prst="cube">
              <a:avLst>
                <a:gd name="adj" fmla="val 49138"/>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be 7"/>
            <p:cNvSpPr/>
            <p:nvPr/>
          </p:nvSpPr>
          <p:spPr>
            <a:xfrm>
              <a:off x="3750041" y="2993044"/>
              <a:ext cx="652072" cy="1154242"/>
            </a:xfrm>
            <a:prstGeom prst="cube">
              <a:avLst>
                <a:gd name="adj" fmla="val 49138"/>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be 8"/>
            <p:cNvSpPr/>
            <p:nvPr/>
          </p:nvSpPr>
          <p:spPr>
            <a:xfrm>
              <a:off x="4204739" y="3172925"/>
              <a:ext cx="667064" cy="739507"/>
            </a:xfrm>
            <a:prstGeom prst="cube">
              <a:avLst>
                <a:gd name="adj" fmla="val 37162"/>
              </a:avLst>
            </a:prstGeom>
            <a:solidFill>
              <a:srgbClr val="B653C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be 9"/>
            <p:cNvSpPr/>
            <p:nvPr/>
          </p:nvSpPr>
          <p:spPr>
            <a:xfrm>
              <a:off x="4751885" y="3445249"/>
              <a:ext cx="1086787" cy="204858"/>
            </a:xfrm>
            <a:prstGeom prst="cube">
              <a:avLst>
                <a:gd name="adj" fmla="val 3866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ube 10"/>
            <p:cNvSpPr/>
            <p:nvPr/>
          </p:nvSpPr>
          <p:spPr>
            <a:xfrm>
              <a:off x="5916118" y="3447746"/>
              <a:ext cx="1086787" cy="204858"/>
            </a:xfrm>
            <a:prstGeom prst="cube">
              <a:avLst>
                <a:gd name="adj" fmla="val 38662"/>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1828800" y="3477718"/>
              <a:ext cx="352269" cy="1049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7302708" y="3502702"/>
              <a:ext cx="352269" cy="1049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descr="mp3.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9899" y="2480870"/>
              <a:ext cx="2162175" cy="2162175"/>
            </a:xfrm>
            <a:prstGeom prst="rect">
              <a:avLst/>
            </a:prstGeom>
            <a:noFill/>
            <a:scene3d>
              <a:camera prst="isometricRightUp">
                <a:rot lat="2100000" lon="18000000" rev="0"/>
              </a:camera>
              <a:lightRig rig="threePt" dir="t"/>
            </a:scene3d>
            <a:extLst>
              <a:ext uri="{909E8E84-426E-40DD-AFC4-6F175D3DCCD1}">
                <a14:hiddenFill xmlns:a14="http://schemas.microsoft.com/office/drawing/2010/main">
                  <a:solidFill>
                    <a:srgbClr val="FFFFFF"/>
                  </a:solidFill>
                </a14:hiddenFill>
              </a:ext>
            </a:extLst>
          </p:spPr>
        </p:pic>
      </p:grpSp>
      <p:grpSp>
        <p:nvGrpSpPr>
          <p:cNvPr id="46" name="Group 45"/>
          <p:cNvGrpSpPr/>
          <p:nvPr/>
        </p:nvGrpSpPr>
        <p:grpSpPr>
          <a:xfrm>
            <a:off x="7812504" y="2450899"/>
            <a:ext cx="1673535" cy="2205385"/>
            <a:chOff x="7812504" y="2450899"/>
            <a:chExt cx="1673535" cy="2205385"/>
          </a:xfrm>
        </p:grpSpPr>
        <p:cxnSp>
          <p:nvCxnSpPr>
            <p:cNvPr id="32" name="Straight Connector 31"/>
            <p:cNvCxnSpPr/>
            <p:nvPr/>
          </p:nvCxnSpPr>
          <p:spPr>
            <a:xfrm flipH="1">
              <a:off x="7828547" y="2450899"/>
              <a:ext cx="0" cy="21921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7828547" y="2480870"/>
              <a:ext cx="352927" cy="133993"/>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842880" y="2631691"/>
              <a:ext cx="806537" cy="133993"/>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828547" y="2768579"/>
              <a:ext cx="641685" cy="1371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7812504" y="2905739"/>
              <a:ext cx="1097280" cy="1371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840119" y="3151944"/>
              <a:ext cx="274320" cy="1371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7832099" y="3304344"/>
              <a:ext cx="731520" cy="1371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7840119" y="3634369"/>
              <a:ext cx="1645920" cy="1371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832099" y="3789210"/>
              <a:ext cx="731520" cy="1371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7824079" y="3941610"/>
              <a:ext cx="164592" cy="1371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7848143" y="4366724"/>
              <a:ext cx="438912" cy="1371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7840123" y="4519124"/>
              <a:ext cx="256032" cy="1371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p:cNvSpPr txBox="1"/>
          <p:nvPr/>
        </p:nvSpPr>
        <p:spPr>
          <a:xfrm>
            <a:off x="9486039" y="3542678"/>
            <a:ext cx="1860884" cy="369332"/>
          </a:xfrm>
          <a:prstGeom prst="rect">
            <a:avLst/>
          </a:prstGeom>
          <a:noFill/>
        </p:spPr>
        <p:txBody>
          <a:bodyPr wrap="square" rtlCol="0">
            <a:spAutoFit/>
          </a:bodyPr>
          <a:lstStyle/>
          <a:p>
            <a:r>
              <a:rPr lang="en-US"/>
              <a:t>Horse</a:t>
            </a:r>
          </a:p>
        </p:txBody>
      </p:sp>
    </p:spTree>
    <p:extLst>
      <p:ext uri="{BB962C8B-B14F-4D97-AF65-F5344CB8AC3E}">
        <p14:creationId xmlns:p14="http://schemas.microsoft.com/office/powerpoint/2010/main" val="24419313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2"/>
          <a:stretch>
            <a:fillRect/>
          </a:stretch>
        </p:blipFill>
        <p:spPr>
          <a:xfrm>
            <a:off x="-549766" y="2374278"/>
            <a:ext cx="3479800" cy="2336800"/>
          </a:xfrm>
          <a:prstGeom prst="rect">
            <a:avLst/>
          </a:prstGeom>
          <a:scene3d>
            <a:camera prst="orthographicFront">
              <a:rot lat="2100000" lon="18000000" rev="0"/>
            </a:camera>
            <a:lightRig rig="threePt" dir="t"/>
          </a:scene3d>
        </p:spPr>
      </p:pic>
      <p:sp>
        <p:nvSpPr>
          <p:cNvPr id="2" name="Title 1"/>
          <p:cNvSpPr>
            <a:spLocks noGrp="1"/>
          </p:cNvSpPr>
          <p:nvPr>
            <p:ph type="title"/>
          </p:nvPr>
        </p:nvSpPr>
        <p:spPr/>
        <p:txBody>
          <a:bodyPr/>
          <a:lstStyle/>
          <a:p>
            <a:r>
              <a:rPr lang="en-US" dirty="0" err="1"/>
              <a:t>Finetuning</a:t>
            </a:r>
            <a:endParaRPr lang="en-US" dirty="0"/>
          </a:p>
        </p:txBody>
      </p:sp>
      <p:grpSp>
        <p:nvGrpSpPr>
          <p:cNvPr id="4" name="Group 3"/>
          <p:cNvGrpSpPr/>
          <p:nvPr/>
        </p:nvGrpSpPr>
        <p:grpSpPr>
          <a:xfrm>
            <a:off x="2241030" y="2450899"/>
            <a:ext cx="3597642" cy="2023671"/>
            <a:chOff x="2241030" y="2450899"/>
            <a:chExt cx="3597642" cy="2023671"/>
          </a:xfrm>
        </p:grpSpPr>
        <p:sp>
          <p:nvSpPr>
            <p:cNvPr id="5" name="Cube 4"/>
            <p:cNvSpPr/>
            <p:nvPr/>
          </p:nvSpPr>
          <p:spPr>
            <a:xfrm>
              <a:off x="2241030" y="2450899"/>
              <a:ext cx="891914" cy="2023671"/>
            </a:xfrm>
            <a:prstGeom prst="cube">
              <a:avLst>
                <a:gd name="adj" fmla="val 809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be 5"/>
            <p:cNvSpPr/>
            <p:nvPr/>
          </p:nvSpPr>
          <p:spPr>
            <a:xfrm>
              <a:off x="2768184" y="2765684"/>
              <a:ext cx="732020" cy="1476531"/>
            </a:xfrm>
            <a:prstGeom prst="cube">
              <a:avLst>
                <a:gd name="adj" fmla="val 65905"/>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be 6"/>
            <p:cNvSpPr/>
            <p:nvPr/>
          </p:nvSpPr>
          <p:spPr>
            <a:xfrm>
              <a:off x="3305333" y="2975555"/>
              <a:ext cx="652072" cy="1154242"/>
            </a:xfrm>
            <a:prstGeom prst="cube">
              <a:avLst>
                <a:gd name="adj" fmla="val 49138"/>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be 7"/>
            <p:cNvSpPr/>
            <p:nvPr/>
          </p:nvSpPr>
          <p:spPr>
            <a:xfrm>
              <a:off x="3750041" y="2993044"/>
              <a:ext cx="652072" cy="1154242"/>
            </a:xfrm>
            <a:prstGeom prst="cube">
              <a:avLst>
                <a:gd name="adj" fmla="val 49138"/>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be 8"/>
            <p:cNvSpPr/>
            <p:nvPr/>
          </p:nvSpPr>
          <p:spPr>
            <a:xfrm>
              <a:off x="4204739" y="3172925"/>
              <a:ext cx="667064" cy="739507"/>
            </a:xfrm>
            <a:prstGeom prst="cube">
              <a:avLst>
                <a:gd name="adj" fmla="val 37162"/>
              </a:avLst>
            </a:prstGeom>
            <a:solidFill>
              <a:srgbClr val="B653C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be 9"/>
            <p:cNvSpPr/>
            <p:nvPr/>
          </p:nvSpPr>
          <p:spPr>
            <a:xfrm>
              <a:off x="4751885" y="3445249"/>
              <a:ext cx="1086787" cy="204858"/>
            </a:xfrm>
            <a:prstGeom prst="cube">
              <a:avLst>
                <a:gd name="adj" fmla="val 3866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7812504" y="2450899"/>
            <a:ext cx="1673535" cy="2205385"/>
            <a:chOff x="7812504" y="2450899"/>
            <a:chExt cx="1673535" cy="2205385"/>
          </a:xfrm>
        </p:grpSpPr>
        <p:cxnSp>
          <p:nvCxnSpPr>
            <p:cNvPr id="32" name="Straight Connector 31"/>
            <p:cNvCxnSpPr/>
            <p:nvPr/>
          </p:nvCxnSpPr>
          <p:spPr>
            <a:xfrm flipH="1">
              <a:off x="7828547" y="2450899"/>
              <a:ext cx="0" cy="21921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7828547" y="2480870"/>
              <a:ext cx="352927" cy="133993"/>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842880" y="2631691"/>
              <a:ext cx="806537" cy="133993"/>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828547" y="2768579"/>
              <a:ext cx="641685" cy="1371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7812504" y="2905739"/>
              <a:ext cx="1097280" cy="1371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840119" y="3151944"/>
              <a:ext cx="274320" cy="1371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7832099" y="3304344"/>
              <a:ext cx="731520" cy="1371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7840119" y="3634369"/>
              <a:ext cx="1645920" cy="1371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832099" y="3789210"/>
              <a:ext cx="731520" cy="1371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7824079" y="3941610"/>
              <a:ext cx="164592" cy="1371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7848143" y="4366724"/>
              <a:ext cx="438912" cy="1371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7840123" y="4519124"/>
              <a:ext cx="256032" cy="1371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p:cNvSpPr txBox="1"/>
          <p:nvPr/>
        </p:nvSpPr>
        <p:spPr>
          <a:xfrm>
            <a:off x="9486039" y="3542678"/>
            <a:ext cx="1860884" cy="369332"/>
          </a:xfrm>
          <a:prstGeom prst="rect">
            <a:avLst/>
          </a:prstGeom>
          <a:noFill/>
        </p:spPr>
        <p:txBody>
          <a:bodyPr wrap="square" rtlCol="0">
            <a:spAutoFit/>
          </a:bodyPr>
          <a:lstStyle/>
          <a:p>
            <a:r>
              <a:rPr lang="en-US" dirty="0"/>
              <a:t>Bakery</a:t>
            </a:r>
          </a:p>
        </p:txBody>
      </p:sp>
      <p:sp>
        <p:nvSpPr>
          <p:cNvPr id="28" name="Cube 27"/>
          <p:cNvSpPr/>
          <p:nvPr/>
        </p:nvSpPr>
        <p:spPr>
          <a:xfrm>
            <a:off x="5916118" y="3447746"/>
            <a:ext cx="1086787" cy="204858"/>
          </a:xfrm>
          <a:prstGeom prst="cube">
            <a:avLst>
              <a:gd name="adj" fmla="val 38662"/>
            </a:avLst>
          </a:prstGeom>
          <a:pattFill prst="sphere">
            <a:fgClr>
              <a:schemeClr val="accent5"/>
            </a:fgClr>
            <a:bgClr>
              <a:schemeClr val="bg1"/>
            </a:bgClr>
          </a:patt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1828800" y="3477718"/>
            <a:ext cx="352269" cy="1049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p:cNvSpPr/>
          <p:nvPr/>
        </p:nvSpPr>
        <p:spPr>
          <a:xfrm>
            <a:off x="7302708" y="3502702"/>
            <a:ext cx="352269" cy="1049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Left Arrow 32"/>
          <p:cNvSpPr/>
          <p:nvPr/>
        </p:nvSpPr>
        <p:spPr>
          <a:xfrm>
            <a:off x="1058779" y="3705481"/>
            <a:ext cx="10098372" cy="774426"/>
          </a:xfrm>
          <a:prstGeom prst="leftArrow">
            <a:avLst/>
          </a:prstGeom>
          <a:solidFill>
            <a:srgbClr val="C0000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2181069" y="4808926"/>
            <a:ext cx="2533337" cy="13377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Initialize with pre-trained, then train with low learning rate</a:t>
            </a:r>
          </a:p>
        </p:txBody>
      </p:sp>
    </p:spTree>
    <p:extLst>
      <p:ext uri="{BB962C8B-B14F-4D97-AF65-F5344CB8AC3E}">
        <p14:creationId xmlns:p14="http://schemas.microsoft.com/office/powerpoint/2010/main" val="277951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right)">
                                      <p:cBhvr>
                                        <p:cTn id="2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28" grpId="0" animBg="1"/>
      <p:bldP spid="29" grpId="0" animBg="1"/>
      <p:bldP spid="30" grpId="0" animBg="1"/>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Finetuning</a:t>
            </a:r>
            <a:endParaRPr lang="en-US" dirty="0"/>
          </a:p>
        </p:txBody>
      </p:sp>
      <p:graphicFrame>
        <p:nvGraphicFramePr>
          <p:cNvPr id="4" name="Table 3"/>
          <p:cNvGraphicFramePr>
            <a:graphicFrameLocks noGrp="1"/>
          </p:cNvGraphicFramePr>
          <p:nvPr>
            <p:extLst/>
          </p:nvPr>
        </p:nvGraphicFramePr>
        <p:xfrm>
          <a:off x="1007534" y="1690688"/>
          <a:ext cx="9609666" cy="4308968"/>
        </p:xfrm>
        <a:graphic>
          <a:graphicData uri="http://schemas.openxmlformats.org/drawingml/2006/table">
            <a:tbl>
              <a:tblPr firstRow="1" bandRow="1">
                <a:tableStyleId>{5C22544A-7EE6-4342-B048-85BDC9FD1C3A}</a:tableStyleId>
              </a:tblPr>
              <a:tblGrid>
                <a:gridCol w="1601611">
                  <a:extLst>
                    <a:ext uri="{9D8B030D-6E8A-4147-A177-3AD203B41FA5}">
                      <a16:colId xmlns:a16="http://schemas.microsoft.com/office/drawing/2014/main" val="20000"/>
                    </a:ext>
                  </a:extLst>
                </a:gridCol>
                <a:gridCol w="1601611">
                  <a:extLst>
                    <a:ext uri="{9D8B030D-6E8A-4147-A177-3AD203B41FA5}">
                      <a16:colId xmlns:a16="http://schemas.microsoft.com/office/drawing/2014/main" val="20001"/>
                    </a:ext>
                  </a:extLst>
                </a:gridCol>
                <a:gridCol w="1601611">
                  <a:extLst>
                    <a:ext uri="{9D8B030D-6E8A-4147-A177-3AD203B41FA5}">
                      <a16:colId xmlns:a16="http://schemas.microsoft.com/office/drawing/2014/main" val="20002"/>
                    </a:ext>
                  </a:extLst>
                </a:gridCol>
                <a:gridCol w="1601611">
                  <a:extLst>
                    <a:ext uri="{9D8B030D-6E8A-4147-A177-3AD203B41FA5}">
                      <a16:colId xmlns:a16="http://schemas.microsoft.com/office/drawing/2014/main" val="20003"/>
                    </a:ext>
                  </a:extLst>
                </a:gridCol>
                <a:gridCol w="1601611">
                  <a:extLst>
                    <a:ext uri="{9D8B030D-6E8A-4147-A177-3AD203B41FA5}">
                      <a16:colId xmlns:a16="http://schemas.microsoft.com/office/drawing/2014/main" val="20004"/>
                    </a:ext>
                  </a:extLst>
                </a:gridCol>
                <a:gridCol w="1601611">
                  <a:extLst>
                    <a:ext uri="{9D8B030D-6E8A-4147-A177-3AD203B41FA5}">
                      <a16:colId xmlns:a16="http://schemas.microsoft.com/office/drawing/2014/main" val="20005"/>
                    </a:ext>
                  </a:extLst>
                </a:gridCol>
              </a:tblGrid>
              <a:tr h="574322">
                <a:tc>
                  <a:txBody>
                    <a:bodyPr/>
                    <a:lstStyle/>
                    <a:p>
                      <a:r>
                        <a:rPr lang="en-US" sz="2400" dirty="0"/>
                        <a:t>Dataset</a:t>
                      </a:r>
                    </a:p>
                  </a:txBody>
                  <a:tcPr/>
                </a:tc>
                <a:tc>
                  <a:txBody>
                    <a:bodyPr/>
                    <a:lstStyle/>
                    <a:p>
                      <a:r>
                        <a:rPr lang="en-US" sz="2400" dirty="0"/>
                        <a:t>Non-</a:t>
                      </a:r>
                      <a:r>
                        <a:rPr lang="en-US" sz="2400" dirty="0" err="1"/>
                        <a:t>Convnet</a:t>
                      </a:r>
                      <a:r>
                        <a:rPr lang="en-US" sz="2400" dirty="0"/>
                        <a:t> Method</a:t>
                      </a:r>
                    </a:p>
                  </a:txBody>
                  <a:tcPr/>
                </a:tc>
                <a:tc>
                  <a:txBody>
                    <a:bodyPr/>
                    <a:lstStyle/>
                    <a:p>
                      <a:r>
                        <a:rPr lang="en-US" sz="2400" dirty="0"/>
                        <a:t>Non-</a:t>
                      </a:r>
                      <a:r>
                        <a:rPr lang="en-US" sz="2400" dirty="0" err="1"/>
                        <a:t>Convnet</a:t>
                      </a:r>
                      <a:r>
                        <a:rPr lang="en-US" sz="2400" baseline="0" dirty="0"/>
                        <a:t> perf</a:t>
                      </a:r>
                      <a:endParaRPr lang="en-US" sz="2400" dirty="0"/>
                    </a:p>
                  </a:txBody>
                  <a:tcPr/>
                </a:tc>
                <a:tc>
                  <a:txBody>
                    <a:bodyPr/>
                    <a:lstStyle/>
                    <a:p>
                      <a:r>
                        <a:rPr lang="en-US" sz="2400" dirty="0" err="1"/>
                        <a:t>Pretrained</a:t>
                      </a:r>
                      <a:r>
                        <a:rPr lang="en-US" sz="2400" baseline="0" dirty="0"/>
                        <a:t> </a:t>
                      </a:r>
                      <a:r>
                        <a:rPr lang="en-US" sz="2400" baseline="0" dirty="0" err="1"/>
                        <a:t>convnet</a:t>
                      </a:r>
                      <a:r>
                        <a:rPr lang="en-US" sz="2400" baseline="0" dirty="0"/>
                        <a:t> + classifier</a:t>
                      </a:r>
                      <a:endParaRPr lang="en-US" sz="2400" dirty="0"/>
                    </a:p>
                  </a:txBody>
                  <a:tcPr/>
                </a:tc>
                <a:tc>
                  <a:txBody>
                    <a:bodyPr/>
                    <a:lstStyle/>
                    <a:p>
                      <a:r>
                        <a:rPr lang="en-US" sz="2400" dirty="0" err="1"/>
                        <a:t>Finetuned</a:t>
                      </a:r>
                      <a:r>
                        <a:rPr lang="en-US" sz="2400" baseline="0" dirty="0"/>
                        <a:t> </a:t>
                      </a:r>
                      <a:r>
                        <a:rPr lang="en-US" sz="2400" baseline="0" dirty="0" err="1"/>
                        <a:t>convnet</a:t>
                      </a:r>
                      <a:endParaRPr lang="en-US" sz="2400" dirty="0"/>
                    </a:p>
                  </a:txBody>
                  <a:tcPr/>
                </a:tc>
                <a:tc>
                  <a:txBody>
                    <a:bodyPr/>
                    <a:lstStyle/>
                    <a:p>
                      <a:r>
                        <a:rPr lang="en-US" sz="2400" dirty="0"/>
                        <a:t>Improvement</a:t>
                      </a:r>
                    </a:p>
                  </a:txBody>
                  <a:tcPr/>
                </a:tc>
                <a:extLst>
                  <a:ext uri="{0D108BD9-81ED-4DB2-BD59-A6C34878D82A}">
                    <a16:rowId xmlns:a16="http://schemas.microsoft.com/office/drawing/2014/main" val="10000"/>
                  </a:ext>
                </a:extLst>
              </a:tr>
              <a:tr h="574322">
                <a:tc>
                  <a:txBody>
                    <a:bodyPr/>
                    <a:lstStyle/>
                    <a:p>
                      <a:r>
                        <a:rPr lang="en-US" sz="2400" dirty="0"/>
                        <a:t>Caltech 101</a:t>
                      </a:r>
                    </a:p>
                  </a:txBody>
                  <a:tcPr>
                    <a:solidFill>
                      <a:schemeClr val="accent4">
                        <a:lumMod val="40000"/>
                        <a:lumOff val="60000"/>
                      </a:schemeClr>
                    </a:solidFill>
                  </a:tcPr>
                </a:tc>
                <a:tc>
                  <a:txBody>
                    <a:bodyPr/>
                    <a:lstStyle/>
                    <a:p>
                      <a:r>
                        <a:rPr lang="en-US" sz="2400" dirty="0"/>
                        <a:t>MKL</a:t>
                      </a:r>
                    </a:p>
                  </a:txBody>
                  <a:tcPr>
                    <a:solidFill>
                      <a:schemeClr val="accent4">
                        <a:lumMod val="40000"/>
                        <a:lumOff val="60000"/>
                      </a:schemeClr>
                    </a:solidFill>
                  </a:tcPr>
                </a:tc>
                <a:tc>
                  <a:txBody>
                    <a:bodyPr/>
                    <a:lstStyle/>
                    <a:p>
                      <a:r>
                        <a:rPr lang="en-US" sz="2400" dirty="0"/>
                        <a:t>84.3</a:t>
                      </a:r>
                    </a:p>
                  </a:txBody>
                  <a:tcPr>
                    <a:solidFill>
                      <a:schemeClr val="accent4">
                        <a:lumMod val="40000"/>
                        <a:lumOff val="60000"/>
                      </a:schemeClr>
                    </a:solidFill>
                  </a:tcPr>
                </a:tc>
                <a:tc>
                  <a:txBody>
                    <a:bodyPr/>
                    <a:lstStyle/>
                    <a:p>
                      <a:r>
                        <a:rPr lang="en-US" sz="2400" dirty="0"/>
                        <a:t>87.7</a:t>
                      </a:r>
                    </a:p>
                  </a:txBody>
                  <a:tcPr>
                    <a:solidFill>
                      <a:schemeClr val="accent4">
                        <a:lumMod val="40000"/>
                        <a:lumOff val="60000"/>
                      </a:schemeClr>
                    </a:solidFill>
                  </a:tcPr>
                </a:tc>
                <a:tc>
                  <a:txBody>
                    <a:bodyPr/>
                    <a:lstStyle/>
                    <a:p>
                      <a:r>
                        <a:rPr lang="en-US" sz="2400" dirty="0"/>
                        <a:t>88.4</a:t>
                      </a:r>
                    </a:p>
                  </a:txBody>
                  <a:tcPr>
                    <a:solidFill>
                      <a:schemeClr val="accent4">
                        <a:lumMod val="40000"/>
                        <a:lumOff val="60000"/>
                      </a:schemeClr>
                    </a:solidFill>
                  </a:tcPr>
                </a:tc>
                <a:tc>
                  <a:txBody>
                    <a:bodyPr/>
                    <a:lstStyle/>
                    <a:p>
                      <a:r>
                        <a:rPr lang="en-US" sz="2400" dirty="0"/>
                        <a:t>+4.1</a:t>
                      </a:r>
                    </a:p>
                  </a:txBody>
                  <a:tcPr>
                    <a:solidFill>
                      <a:schemeClr val="accent4">
                        <a:lumMod val="40000"/>
                        <a:lumOff val="60000"/>
                      </a:schemeClr>
                    </a:solidFill>
                  </a:tcPr>
                </a:tc>
                <a:extLst>
                  <a:ext uri="{0D108BD9-81ED-4DB2-BD59-A6C34878D82A}">
                    <a16:rowId xmlns:a16="http://schemas.microsoft.com/office/drawing/2014/main" val="10001"/>
                  </a:ext>
                </a:extLst>
              </a:tr>
              <a:tr h="574322">
                <a:tc>
                  <a:txBody>
                    <a:bodyPr/>
                    <a:lstStyle/>
                    <a:p>
                      <a:r>
                        <a:rPr lang="en-US" sz="2400" dirty="0"/>
                        <a:t>VOC 2007</a:t>
                      </a:r>
                    </a:p>
                  </a:txBody>
                  <a:tcPr>
                    <a:solidFill>
                      <a:schemeClr val="accent4">
                        <a:lumMod val="40000"/>
                        <a:lumOff val="60000"/>
                      </a:schemeClr>
                    </a:solidFill>
                  </a:tcPr>
                </a:tc>
                <a:tc>
                  <a:txBody>
                    <a:bodyPr/>
                    <a:lstStyle/>
                    <a:p>
                      <a:r>
                        <a:rPr lang="en-US" sz="2400" dirty="0"/>
                        <a:t>SIFT+FK</a:t>
                      </a:r>
                    </a:p>
                  </a:txBody>
                  <a:tcPr>
                    <a:solidFill>
                      <a:schemeClr val="accent4">
                        <a:lumMod val="40000"/>
                        <a:lumOff val="60000"/>
                      </a:schemeClr>
                    </a:solidFill>
                  </a:tcPr>
                </a:tc>
                <a:tc>
                  <a:txBody>
                    <a:bodyPr/>
                    <a:lstStyle/>
                    <a:p>
                      <a:r>
                        <a:rPr lang="en-US" sz="2400" dirty="0"/>
                        <a:t>61.7</a:t>
                      </a:r>
                    </a:p>
                  </a:txBody>
                  <a:tcPr>
                    <a:solidFill>
                      <a:schemeClr val="accent4">
                        <a:lumMod val="40000"/>
                        <a:lumOff val="60000"/>
                      </a:schemeClr>
                    </a:solidFill>
                  </a:tcPr>
                </a:tc>
                <a:tc>
                  <a:txBody>
                    <a:bodyPr/>
                    <a:lstStyle/>
                    <a:p>
                      <a:r>
                        <a:rPr lang="en-US" sz="2400" dirty="0"/>
                        <a:t>79.7</a:t>
                      </a:r>
                    </a:p>
                  </a:txBody>
                  <a:tcPr>
                    <a:solidFill>
                      <a:schemeClr val="accent4">
                        <a:lumMod val="40000"/>
                        <a:lumOff val="60000"/>
                      </a:schemeClr>
                    </a:solidFill>
                  </a:tcPr>
                </a:tc>
                <a:tc>
                  <a:txBody>
                    <a:bodyPr/>
                    <a:lstStyle/>
                    <a:p>
                      <a:r>
                        <a:rPr lang="en-US" sz="2400" dirty="0"/>
                        <a:t>82.4</a:t>
                      </a:r>
                    </a:p>
                  </a:txBody>
                  <a:tcPr>
                    <a:solidFill>
                      <a:schemeClr val="accent4">
                        <a:lumMod val="40000"/>
                        <a:lumOff val="60000"/>
                      </a:schemeClr>
                    </a:solidFill>
                  </a:tcPr>
                </a:tc>
                <a:tc>
                  <a:txBody>
                    <a:bodyPr/>
                    <a:lstStyle/>
                    <a:p>
                      <a:r>
                        <a:rPr lang="en-US" sz="2400" dirty="0"/>
                        <a:t>+20.7</a:t>
                      </a:r>
                    </a:p>
                  </a:txBody>
                  <a:tcPr>
                    <a:solidFill>
                      <a:schemeClr val="accent4">
                        <a:lumMod val="40000"/>
                        <a:lumOff val="60000"/>
                      </a:schemeClr>
                    </a:solidFill>
                  </a:tcPr>
                </a:tc>
                <a:extLst>
                  <a:ext uri="{0D108BD9-81ED-4DB2-BD59-A6C34878D82A}">
                    <a16:rowId xmlns:a16="http://schemas.microsoft.com/office/drawing/2014/main" val="10002"/>
                  </a:ext>
                </a:extLst>
              </a:tr>
              <a:tr h="574322">
                <a:tc>
                  <a:txBody>
                    <a:bodyPr/>
                    <a:lstStyle/>
                    <a:p>
                      <a:r>
                        <a:rPr lang="en-US" sz="2400" dirty="0"/>
                        <a:t>CUB</a:t>
                      </a:r>
                      <a:r>
                        <a:rPr lang="en-US" sz="2400" baseline="0" dirty="0"/>
                        <a:t> 200</a:t>
                      </a:r>
                      <a:endParaRPr lang="en-US" sz="2400" dirty="0"/>
                    </a:p>
                  </a:txBody>
                  <a:tcPr>
                    <a:solidFill>
                      <a:schemeClr val="accent4">
                        <a:lumMod val="40000"/>
                        <a:lumOff val="60000"/>
                      </a:schemeClr>
                    </a:solidFill>
                  </a:tcPr>
                </a:tc>
                <a:tc>
                  <a:txBody>
                    <a:bodyPr/>
                    <a:lstStyle/>
                    <a:p>
                      <a:r>
                        <a:rPr lang="en-US" sz="2400" dirty="0"/>
                        <a:t>SIFT+FK</a:t>
                      </a:r>
                    </a:p>
                  </a:txBody>
                  <a:tcPr>
                    <a:solidFill>
                      <a:schemeClr val="accent4">
                        <a:lumMod val="40000"/>
                        <a:lumOff val="60000"/>
                      </a:schemeClr>
                    </a:solidFill>
                  </a:tcPr>
                </a:tc>
                <a:tc>
                  <a:txBody>
                    <a:bodyPr/>
                    <a:lstStyle/>
                    <a:p>
                      <a:r>
                        <a:rPr lang="en-US" sz="2400" dirty="0"/>
                        <a:t>18.8</a:t>
                      </a:r>
                    </a:p>
                  </a:txBody>
                  <a:tcPr>
                    <a:solidFill>
                      <a:schemeClr val="accent4">
                        <a:lumMod val="40000"/>
                        <a:lumOff val="60000"/>
                      </a:schemeClr>
                    </a:solidFill>
                  </a:tcPr>
                </a:tc>
                <a:tc>
                  <a:txBody>
                    <a:bodyPr/>
                    <a:lstStyle/>
                    <a:p>
                      <a:r>
                        <a:rPr lang="en-US" sz="2400" dirty="0"/>
                        <a:t>61.0</a:t>
                      </a:r>
                    </a:p>
                  </a:txBody>
                  <a:tcPr>
                    <a:solidFill>
                      <a:schemeClr val="accent4">
                        <a:lumMod val="40000"/>
                        <a:lumOff val="60000"/>
                      </a:schemeClr>
                    </a:solidFill>
                  </a:tcPr>
                </a:tc>
                <a:tc>
                  <a:txBody>
                    <a:bodyPr/>
                    <a:lstStyle/>
                    <a:p>
                      <a:r>
                        <a:rPr lang="en-US" sz="2400" dirty="0"/>
                        <a:t>70.4</a:t>
                      </a:r>
                    </a:p>
                  </a:txBody>
                  <a:tcPr>
                    <a:solidFill>
                      <a:schemeClr val="accent4">
                        <a:lumMod val="40000"/>
                        <a:lumOff val="60000"/>
                      </a:schemeClr>
                    </a:solidFill>
                  </a:tcPr>
                </a:tc>
                <a:tc>
                  <a:txBody>
                    <a:bodyPr/>
                    <a:lstStyle/>
                    <a:p>
                      <a:r>
                        <a:rPr lang="en-US" sz="2400" dirty="0"/>
                        <a:t>+51.6</a:t>
                      </a:r>
                    </a:p>
                  </a:txBody>
                  <a:tcPr>
                    <a:solidFill>
                      <a:schemeClr val="accent4">
                        <a:lumMod val="40000"/>
                        <a:lumOff val="60000"/>
                      </a:schemeClr>
                    </a:solidFill>
                  </a:tcPr>
                </a:tc>
                <a:extLst>
                  <a:ext uri="{0D108BD9-81ED-4DB2-BD59-A6C34878D82A}">
                    <a16:rowId xmlns:a16="http://schemas.microsoft.com/office/drawing/2014/main" val="10003"/>
                  </a:ext>
                </a:extLst>
              </a:tr>
              <a:tr h="574322">
                <a:tc>
                  <a:txBody>
                    <a:bodyPr/>
                    <a:lstStyle/>
                    <a:p>
                      <a:r>
                        <a:rPr lang="en-US" sz="2400" dirty="0"/>
                        <a:t>Aircraft</a:t>
                      </a:r>
                    </a:p>
                  </a:txBody>
                  <a:tcPr>
                    <a:solidFill>
                      <a:schemeClr val="accent4">
                        <a:lumMod val="40000"/>
                        <a:lumOff val="60000"/>
                      </a:schemeClr>
                    </a:solidFill>
                  </a:tcPr>
                </a:tc>
                <a:tc>
                  <a:txBody>
                    <a:bodyPr/>
                    <a:lstStyle/>
                    <a:p>
                      <a:r>
                        <a:rPr lang="en-US" sz="2400" dirty="0"/>
                        <a:t>SIFT+FK</a:t>
                      </a:r>
                    </a:p>
                  </a:txBody>
                  <a:tcPr>
                    <a:solidFill>
                      <a:schemeClr val="accent4">
                        <a:lumMod val="40000"/>
                        <a:lumOff val="60000"/>
                      </a:schemeClr>
                    </a:solidFill>
                  </a:tcPr>
                </a:tc>
                <a:tc>
                  <a:txBody>
                    <a:bodyPr/>
                    <a:lstStyle/>
                    <a:p>
                      <a:r>
                        <a:rPr lang="en-US" sz="2400" dirty="0"/>
                        <a:t>61.0</a:t>
                      </a:r>
                    </a:p>
                  </a:txBody>
                  <a:tcPr>
                    <a:solidFill>
                      <a:schemeClr val="accent4">
                        <a:lumMod val="40000"/>
                        <a:lumOff val="60000"/>
                      </a:schemeClr>
                    </a:solidFill>
                  </a:tcPr>
                </a:tc>
                <a:tc>
                  <a:txBody>
                    <a:bodyPr/>
                    <a:lstStyle/>
                    <a:p>
                      <a:r>
                        <a:rPr lang="en-US" sz="2400" dirty="0"/>
                        <a:t>45.0</a:t>
                      </a:r>
                    </a:p>
                  </a:txBody>
                  <a:tcPr>
                    <a:solidFill>
                      <a:schemeClr val="accent4">
                        <a:lumMod val="40000"/>
                        <a:lumOff val="60000"/>
                      </a:schemeClr>
                    </a:solidFill>
                  </a:tcPr>
                </a:tc>
                <a:tc>
                  <a:txBody>
                    <a:bodyPr/>
                    <a:lstStyle/>
                    <a:p>
                      <a:r>
                        <a:rPr lang="en-US" sz="2400" dirty="0"/>
                        <a:t>74.1</a:t>
                      </a:r>
                    </a:p>
                  </a:txBody>
                  <a:tcPr>
                    <a:solidFill>
                      <a:schemeClr val="accent4">
                        <a:lumMod val="40000"/>
                        <a:lumOff val="60000"/>
                      </a:schemeClr>
                    </a:solidFill>
                  </a:tcPr>
                </a:tc>
                <a:tc>
                  <a:txBody>
                    <a:bodyPr/>
                    <a:lstStyle/>
                    <a:p>
                      <a:r>
                        <a:rPr lang="en-US" sz="2400" dirty="0"/>
                        <a:t>+13.1</a:t>
                      </a:r>
                    </a:p>
                  </a:txBody>
                  <a:tcPr>
                    <a:solidFill>
                      <a:schemeClr val="accent4">
                        <a:lumMod val="40000"/>
                        <a:lumOff val="60000"/>
                      </a:schemeClr>
                    </a:solidFill>
                  </a:tcPr>
                </a:tc>
                <a:extLst>
                  <a:ext uri="{0D108BD9-81ED-4DB2-BD59-A6C34878D82A}">
                    <a16:rowId xmlns:a16="http://schemas.microsoft.com/office/drawing/2014/main" val="10004"/>
                  </a:ext>
                </a:extLst>
              </a:tr>
              <a:tr h="574322">
                <a:tc>
                  <a:txBody>
                    <a:bodyPr/>
                    <a:lstStyle/>
                    <a:p>
                      <a:r>
                        <a:rPr lang="en-US" sz="2400" dirty="0"/>
                        <a:t>Cars</a:t>
                      </a:r>
                    </a:p>
                  </a:txBody>
                  <a:tcPr>
                    <a:solidFill>
                      <a:schemeClr val="accent4">
                        <a:lumMod val="40000"/>
                        <a:lumOff val="60000"/>
                      </a:schemeClr>
                    </a:solidFill>
                  </a:tcPr>
                </a:tc>
                <a:tc>
                  <a:txBody>
                    <a:bodyPr/>
                    <a:lstStyle/>
                    <a:p>
                      <a:r>
                        <a:rPr lang="en-US" sz="2400" dirty="0"/>
                        <a:t>SIFT+FK</a:t>
                      </a:r>
                    </a:p>
                  </a:txBody>
                  <a:tcPr>
                    <a:solidFill>
                      <a:schemeClr val="accent4">
                        <a:lumMod val="40000"/>
                        <a:lumOff val="60000"/>
                      </a:schemeClr>
                    </a:solidFill>
                  </a:tcPr>
                </a:tc>
                <a:tc>
                  <a:txBody>
                    <a:bodyPr/>
                    <a:lstStyle/>
                    <a:p>
                      <a:r>
                        <a:rPr lang="en-US" sz="2400" dirty="0"/>
                        <a:t>59.2</a:t>
                      </a:r>
                    </a:p>
                  </a:txBody>
                  <a:tcPr>
                    <a:solidFill>
                      <a:schemeClr val="accent4">
                        <a:lumMod val="40000"/>
                        <a:lumOff val="60000"/>
                      </a:schemeClr>
                    </a:solidFill>
                  </a:tcPr>
                </a:tc>
                <a:tc>
                  <a:txBody>
                    <a:bodyPr/>
                    <a:lstStyle/>
                    <a:p>
                      <a:r>
                        <a:rPr lang="en-US" sz="2400" dirty="0"/>
                        <a:t>36.5</a:t>
                      </a:r>
                    </a:p>
                  </a:txBody>
                  <a:tcPr>
                    <a:solidFill>
                      <a:schemeClr val="accent4">
                        <a:lumMod val="40000"/>
                        <a:lumOff val="60000"/>
                      </a:schemeClr>
                    </a:solidFill>
                  </a:tcPr>
                </a:tc>
                <a:tc>
                  <a:txBody>
                    <a:bodyPr/>
                    <a:lstStyle/>
                    <a:p>
                      <a:r>
                        <a:rPr lang="en-US" sz="2400" dirty="0"/>
                        <a:t>79.8</a:t>
                      </a:r>
                    </a:p>
                  </a:txBody>
                  <a:tcPr>
                    <a:solidFill>
                      <a:schemeClr val="accent4">
                        <a:lumMod val="40000"/>
                        <a:lumOff val="60000"/>
                      </a:schemeClr>
                    </a:solidFill>
                  </a:tcPr>
                </a:tc>
                <a:tc>
                  <a:txBody>
                    <a:bodyPr/>
                    <a:lstStyle/>
                    <a:p>
                      <a:r>
                        <a:rPr lang="en-US" sz="2400" dirty="0"/>
                        <a:t>+20.6</a:t>
                      </a:r>
                    </a:p>
                  </a:txBody>
                  <a:tcPr>
                    <a:solidFill>
                      <a:schemeClr val="accent4">
                        <a:lumMod val="40000"/>
                        <a:lumOff val="60000"/>
                      </a:schemeClr>
                    </a:solidFill>
                  </a:tcPr>
                </a:tc>
                <a:extLst>
                  <a:ext uri="{0D108BD9-81ED-4DB2-BD59-A6C34878D82A}">
                    <a16:rowId xmlns:a16="http://schemas.microsoft.com/office/drawing/2014/main" val="10005"/>
                  </a:ext>
                </a:extLst>
              </a:tr>
            </a:tbl>
          </a:graphicData>
        </a:graphic>
      </p:graphicFrame>
      <p:sp>
        <p:nvSpPr>
          <p:cNvPr id="5" name="Donut 4"/>
          <p:cNvSpPr/>
          <p:nvPr/>
        </p:nvSpPr>
        <p:spPr>
          <a:xfrm>
            <a:off x="8360833" y="2404533"/>
            <a:ext cx="2624667" cy="4148667"/>
          </a:xfrm>
          <a:prstGeom prst="donut">
            <a:avLst>
              <a:gd name="adj" fmla="val 689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70188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Reducing capacity</a:t>
            </a:r>
          </a:p>
        </p:txBody>
      </p:sp>
      <p:sp>
        <p:nvSpPr>
          <p:cNvPr id="13" name="Rectangle 12"/>
          <p:cNvSpPr/>
          <p:nvPr/>
        </p:nvSpPr>
        <p:spPr>
          <a:xfrm>
            <a:off x="8297333" y="1913467"/>
            <a:ext cx="203200" cy="45042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Brace 19"/>
          <p:cNvSpPr/>
          <p:nvPr/>
        </p:nvSpPr>
        <p:spPr>
          <a:xfrm>
            <a:off x="8686800" y="1981199"/>
            <a:ext cx="372534" cy="4436533"/>
          </a:xfrm>
          <a:prstGeom prst="rightBrace">
            <a:avLst>
              <a:gd name="adj1" fmla="val 5014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9059334" y="3902967"/>
            <a:ext cx="1303867" cy="584775"/>
          </a:xfrm>
          <a:prstGeom prst="rect">
            <a:avLst/>
          </a:prstGeom>
          <a:noFill/>
        </p:spPr>
        <p:txBody>
          <a:bodyPr wrap="square" rtlCol="0">
            <a:spAutoFit/>
          </a:bodyPr>
          <a:lstStyle/>
          <a:p>
            <a:r>
              <a:rPr lang="en-US" sz="3200" dirty="0"/>
              <a:t>65K</a:t>
            </a:r>
          </a:p>
        </p:txBody>
      </p:sp>
      <p:sp>
        <p:nvSpPr>
          <p:cNvPr id="3" name="Rectangle 2"/>
          <p:cNvSpPr/>
          <p:nvPr/>
        </p:nvSpPr>
        <p:spPr>
          <a:xfrm>
            <a:off x="1024467" y="1952359"/>
            <a:ext cx="6908799" cy="405897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W</a:t>
            </a:r>
          </a:p>
        </p:txBody>
      </p:sp>
      <p:sp>
        <p:nvSpPr>
          <p:cNvPr id="14" name="Right Brace 13"/>
          <p:cNvSpPr/>
          <p:nvPr/>
        </p:nvSpPr>
        <p:spPr>
          <a:xfrm rot="5400000">
            <a:off x="4394200" y="2963333"/>
            <a:ext cx="347134" cy="6908798"/>
          </a:xfrm>
          <a:prstGeom prst="rightBrace">
            <a:avLst>
              <a:gd name="adj1" fmla="val 5014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4089398" y="6591707"/>
            <a:ext cx="956737" cy="584775"/>
          </a:xfrm>
          <a:prstGeom prst="rect">
            <a:avLst/>
          </a:prstGeom>
          <a:noFill/>
        </p:spPr>
        <p:txBody>
          <a:bodyPr wrap="square" rtlCol="0">
            <a:spAutoFit/>
          </a:bodyPr>
          <a:lstStyle/>
          <a:p>
            <a:r>
              <a:rPr lang="en-US" sz="3200" dirty="0"/>
              <a:t>65K</a:t>
            </a:r>
          </a:p>
        </p:txBody>
      </p:sp>
      <p:sp>
        <p:nvSpPr>
          <p:cNvPr id="4" name="Left Brace 3"/>
          <p:cNvSpPr/>
          <p:nvPr/>
        </p:nvSpPr>
        <p:spPr>
          <a:xfrm>
            <a:off x="541867" y="1913466"/>
            <a:ext cx="296333" cy="4097865"/>
          </a:xfrm>
          <a:prstGeom prst="leftBrace">
            <a:avLst>
              <a:gd name="adj1" fmla="val 46124"/>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0" y="3580825"/>
            <a:ext cx="956737" cy="584775"/>
          </a:xfrm>
          <a:prstGeom prst="rect">
            <a:avLst/>
          </a:prstGeom>
          <a:noFill/>
        </p:spPr>
        <p:txBody>
          <a:bodyPr wrap="square" rtlCol="0">
            <a:spAutoFit/>
          </a:bodyPr>
          <a:lstStyle/>
          <a:p>
            <a:r>
              <a:rPr lang="en-US" sz="3200" dirty="0"/>
              <a:t>65K</a:t>
            </a:r>
          </a:p>
        </p:txBody>
      </p:sp>
    </p:spTree>
    <p:extLst>
      <p:ext uri="{BB962C8B-B14F-4D97-AF65-F5344CB8AC3E}">
        <p14:creationId xmlns:p14="http://schemas.microsoft.com/office/powerpoint/2010/main" val="3171388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Idea 1: local connectivity</a:t>
            </a:r>
          </a:p>
        </p:txBody>
      </p:sp>
      <p:sp>
        <p:nvSpPr>
          <p:cNvPr id="3" name="Content Placeholder 2"/>
          <p:cNvSpPr>
            <a:spLocks noGrp="1"/>
          </p:cNvSpPr>
          <p:nvPr>
            <p:ph idx="1"/>
          </p:nvPr>
        </p:nvSpPr>
        <p:spPr/>
        <p:txBody>
          <a:bodyPr/>
          <a:lstStyle/>
          <a:p>
            <a:r>
              <a:rPr lang="en-US" dirty="0"/>
              <a:t>Inputs and outputs are </a:t>
            </a:r>
            <a:r>
              <a:rPr lang="en-US" i="1" dirty="0"/>
              <a:t>feature maps</a:t>
            </a:r>
            <a:endParaRPr lang="en-US" dirty="0"/>
          </a:p>
          <a:p>
            <a:r>
              <a:rPr lang="en-US" dirty="0"/>
              <a:t>Pixels only related to nearby pixels</a:t>
            </a:r>
          </a:p>
          <a:p>
            <a:endParaRPr lang="en-US" dirty="0"/>
          </a:p>
        </p:txBody>
      </p:sp>
      <p:pic>
        <p:nvPicPr>
          <p:cNvPr id="4" name="Picture 3"/>
          <p:cNvPicPr>
            <a:picLocks noChangeAspect="1"/>
          </p:cNvPicPr>
          <p:nvPr/>
        </p:nvPicPr>
        <p:blipFill>
          <a:blip r:embed="rId2">
            <a:grayscl/>
          </a:blip>
          <a:stretch>
            <a:fillRect/>
          </a:stretch>
        </p:blipFill>
        <p:spPr>
          <a:xfrm>
            <a:off x="3056465" y="3313314"/>
            <a:ext cx="2683933" cy="2715359"/>
          </a:xfrm>
          <a:prstGeom prst="rect">
            <a:avLst/>
          </a:prstGeom>
        </p:spPr>
      </p:pic>
      <p:sp>
        <p:nvSpPr>
          <p:cNvPr id="5" name="Rectangle 4"/>
          <p:cNvSpPr/>
          <p:nvPr/>
        </p:nvSpPr>
        <p:spPr>
          <a:xfrm>
            <a:off x="6900332" y="3313313"/>
            <a:ext cx="2678008" cy="2715359"/>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049258" y="4434734"/>
            <a:ext cx="331894" cy="309298"/>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4216399" y="4389977"/>
            <a:ext cx="4066898" cy="452957"/>
            <a:chOff x="3014133" y="5123088"/>
            <a:chExt cx="5394433" cy="922112"/>
          </a:xfrm>
        </p:grpSpPr>
        <p:sp>
          <p:nvSpPr>
            <p:cNvPr id="7" name="Freeform 6"/>
            <p:cNvSpPr/>
            <p:nvPr/>
          </p:nvSpPr>
          <p:spPr>
            <a:xfrm>
              <a:off x="3048001" y="5166739"/>
              <a:ext cx="5256212" cy="861530"/>
            </a:xfrm>
            <a:custGeom>
              <a:avLst/>
              <a:gdLst>
                <a:gd name="connsiteX0" fmla="*/ 4301067 w 4301067"/>
                <a:gd name="connsiteY0" fmla="*/ 474134 h 2709334"/>
                <a:gd name="connsiteX1" fmla="*/ 0 w 4301067"/>
                <a:gd name="connsiteY1" fmla="*/ 0 h 2709334"/>
                <a:gd name="connsiteX2" fmla="*/ 0 w 4301067"/>
                <a:gd name="connsiteY2" fmla="*/ 2709334 h 2709334"/>
                <a:gd name="connsiteX3" fmla="*/ 4301067 w 4301067"/>
                <a:gd name="connsiteY3" fmla="*/ 474134 h 2709334"/>
                <a:gd name="connsiteX0" fmla="*/ 4301067 w 4301067"/>
                <a:gd name="connsiteY0" fmla="*/ -1 h 2235199"/>
                <a:gd name="connsiteX1" fmla="*/ 0 w 4301067"/>
                <a:gd name="connsiteY1" fmla="*/ 1373669 h 2235199"/>
                <a:gd name="connsiteX2" fmla="*/ 0 w 4301067"/>
                <a:gd name="connsiteY2" fmla="*/ 2235199 h 2235199"/>
                <a:gd name="connsiteX3" fmla="*/ 4301067 w 4301067"/>
                <a:gd name="connsiteY3" fmla="*/ -1 h 2235199"/>
                <a:gd name="connsiteX0" fmla="*/ 5256212 w 5256212"/>
                <a:gd name="connsiteY0" fmla="*/ 418025 h 861530"/>
                <a:gd name="connsiteX1" fmla="*/ 0 w 5256212"/>
                <a:gd name="connsiteY1" fmla="*/ 0 h 861530"/>
                <a:gd name="connsiteX2" fmla="*/ 0 w 5256212"/>
                <a:gd name="connsiteY2" fmla="*/ 861530 h 861530"/>
                <a:gd name="connsiteX3" fmla="*/ 5256212 w 5256212"/>
                <a:gd name="connsiteY3" fmla="*/ 418025 h 861530"/>
              </a:gdLst>
              <a:ahLst/>
              <a:cxnLst>
                <a:cxn ang="0">
                  <a:pos x="connsiteX0" y="connsiteY0"/>
                </a:cxn>
                <a:cxn ang="0">
                  <a:pos x="connsiteX1" y="connsiteY1"/>
                </a:cxn>
                <a:cxn ang="0">
                  <a:pos x="connsiteX2" y="connsiteY2"/>
                </a:cxn>
                <a:cxn ang="0">
                  <a:pos x="connsiteX3" y="connsiteY3"/>
                </a:cxn>
              </a:cxnLst>
              <a:rect l="l" t="t" r="r" b="b"/>
              <a:pathLst>
                <a:path w="5256212" h="861530">
                  <a:moveTo>
                    <a:pt x="5256212" y="418025"/>
                  </a:moveTo>
                  <a:lnTo>
                    <a:pt x="0" y="0"/>
                  </a:lnTo>
                  <a:lnTo>
                    <a:pt x="0" y="861530"/>
                  </a:lnTo>
                  <a:lnTo>
                    <a:pt x="5256212" y="418025"/>
                  </a:lnTo>
                  <a:close/>
                </a:path>
              </a:pathLst>
            </a:custGeom>
            <a:solidFill>
              <a:schemeClr val="accent1">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041501" y="5123088"/>
              <a:ext cx="5367065" cy="484943"/>
            </a:xfrm>
            <a:custGeom>
              <a:avLst/>
              <a:gdLst>
                <a:gd name="connsiteX0" fmla="*/ 4267200 w 4267200"/>
                <a:gd name="connsiteY0" fmla="*/ 457200 h 457200"/>
                <a:gd name="connsiteX1" fmla="*/ 0 w 4267200"/>
                <a:gd name="connsiteY1" fmla="*/ 0 h 457200"/>
                <a:gd name="connsiteX2" fmla="*/ 2692400 w 4267200"/>
                <a:gd name="connsiteY2" fmla="*/ 0 h 457200"/>
                <a:gd name="connsiteX3" fmla="*/ 4267200 w 4267200"/>
                <a:gd name="connsiteY3" fmla="*/ 457200 h 457200"/>
                <a:gd name="connsiteX0" fmla="*/ 4290632 w 4290632"/>
                <a:gd name="connsiteY0" fmla="*/ 457200 h 1787223"/>
                <a:gd name="connsiteX1" fmla="*/ 0 w 4290632"/>
                <a:gd name="connsiteY1" fmla="*/ 1787223 h 1787223"/>
                <a:gd name="connsiteX2" fmla="*/ 2715832 w 4290632"/>
                <a:gd name="connsiteY2" fmla="*/ 0 h 1787223"/>
                <a:gd name="connsiteX3" fmla="*/ 4290632 w 4290632"/>
                <a:gd name="connsiteY3" fmla="*/ 457200 h 1787223"/>
                <a:gd name="connsiteX0" fmla="*/ 4290632 w 4290632"/>
                <a:gd name="connsiteY0" fmla="*/ 0 h 1330023"/>
                <a:gd name="connsiteX1" fmla="*/ 0 w 4290632"/>
                <a:gd name="connsiteY1" fmla="*/ 1330023 h 1330023"/>
                <a:gd name="connsiteX2" fmla="*/ 1099019 w 4290632"/>
                <a:gd name="connsiteY2" fmla="*/ 936228 h 1330023"/>
                <a:gd name="connsiteX3" fmla="*/ 4290632 w 4290632"/>
                <a:gd name="connsiteY3" fmla="*/ 0 h 1330023"/>
                <a:gd name="connsiteX0" fmla="*/ 5367065 w 5367065"/>
                <a:gd name="connsiteY0" fmla="*/ 878739 h 878738"/>
                <a:gd name="connsiteX1" fmla="*/ 0 w 5367065"/>
                <a:gd name="connsiteY1" fmla="*/ 393795 h 878738"/>
                <a:gd name="connsiteX2" fmla="*/ 1099019 w 5367065"/>
                <a:gd name="connsiteY2" fmla="*/ 0 h 878738"/>
                <a:gd name="connsiteX3" fmla="*/ 5367065 w 5367065"/>
                <a:gd name="connsiteY3" fmla="*/ 878739 h 878738"/>
                <a:gd name="connsiteX0" fmla="*/ 5367065 w 5367065"/>
                <a:gd name="connsiteY0" fmla="*/ 484945 h 484944"/>
                <a:gd name="connsiteX1" fmla="*/ 0 w 5367065"/>
                <a:gd name="connsiteY1" fmla="*/ 1 h 484944"/>
                <a:gd name="connsiteX2" fmla="*/ 841282 w 5367065"/>
                <a:gd name="connsiteY2" fmla="*/ 281001 h 484944"/>
                <a:gd name="connsiteX3" fmla="*/ 5367065 w 5367065"/>
                <a:gd name="connsiteY3" fmla="*/ 484945 h 484944"/>
                <a:gd name="connsiteX0" fmla="*/ 5367065 w 5367065"/>
                <a:gd name="connsiteY0" fmla="*/ 484945 h 484944"/>
                <a:gd name="connsiteX1" fmla="*/ 0 w 5367065"/>
                <a:gd name="connsiteY1" fmla="*/ 1 h 484944"/>
                <a:gd name="connsiteX2" fmla="*/ 871604 w 5367065"/>
                <a:gd name="connsiteY2" fmla="*/ 118119 h 484944"/>
                <a:gd name="connsiteX3" fmla="*/ 5367065 w 5367065"/>
                <a:gd name="connsiteY3" fmla="*/ 484945 h 484944"/>
              </a:gdLst>
              <a:ahLst/>
              <a:cxnLst>
                <a:cxn ang="0">
                  <a:pos x="connsiteX0" y="connsiteY0"/>
                </a:cxn>
                <a:cxn ang="0">
                  <a:pos x="connsiteX1" y="connsiteY1"/>
                </a:cxn>
                <a:cxn ang="0">
                  <a:pos x="connsiteX2" y="connsiteY2"/>
                </a:cxn>
                <a:cxn ang="0">
                  <a:pos x="connsiteX3" y="connsiteY3"/>
                </a:cxn>
              </a:cxnLst>
              <a:rect l="l" t="t" r="r" b="b"/>
              <a:pathLst>
                <a:path w="5367065" h="484944">
                  <a:moveTo>
                    <a:pt x="5367065" y="484945"/>
                  </a:moveTo>
                  <a:lnTo>
                    <a:pt x="0" y="1"/>
                  </a:lnTo>
                  <a:lnTo>
                    <a:pt x="871604" y="118119"/>
                  </a:lnTo>
                  <a:lnTo>
                    <a:pt x="5367065" y="484945"/>
                  </a:lnTo>
                  <a:close/>
                </a:path>
              </a:pathLst>
            </a:custGeom>
            <a:solidFill>
              <a:schemeClr val="accent1">
                <a:lumMod val="75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3014133" y="5584762"/>
              <a:ext cx="5330245" cy="460438"/>
            </a:xfrm>
            <a:custGeom>
              <a:avLst/>
              <a:gdLst>
                <a:gd name="connsiteX0" fmla="*/ 4284134 w 4284134"/>
                <a:gd name="connsiteY0" fmla="*/ 0 h 2252133"/>
                <a:gd name="connsiteX1" fmla="*/ 0 w 4284134"/>
                <a:gd name="connsiteY1" fmla="*/ 2252133 h 2252133"/>
                <a:gd name="connsiteX2" fmla="*/ 2743200 w 4284134"/>
                <a:gd name="connsiteY2" fmla="*/ 2218266 h 2252133"/>
                <a:gd name="connsiteX3" fmla="*/ 4284134 w 4284134"/>
                <a:gd name="connsiteY3" fmla="*/ 0 h 2252133"/>
                <a:gd name="connsiteX0" fmla="*/ 4284134 w 4284134"/>
                <a:gd name="connsiteY0" fmla="*/ 0 h 2252133"/>
                <a:gd name="connsiteX1" fmla="*/ 0 w 4284134"/>
                <a:gd name="connsiteY1" fmla="*/ 2252133 h 2252133"/>
                <a:gd name="connsiteX2" fmla="*/ 1360709 w 4284134"/>
                <a:gd name="connsiteY2" fmla="*/ 2187974 h 2252133"/>
                <a:gd name="connsiteX3" fmla="*/ 4284134 w 4284134"/>
                <a:gd name="connsiteY3" fmla="*/ 0 h 2252133"/>
                <a:gd name="connsiteX0" fmla="*/ 4284134 w 4284134"/>
                <a:gd name="connsiteY0" fmla="*/ 0 h 2252133"/>
                <a:gd name="connsiteX1" fmla="*/ 0 w 4284134"/>
                <a:gd name="connsiteY1" fmla="*/ 2252133 h 2252133"/>
                <a:gd name="connsiteX2" fmla="*/ 821771 w 4284134"/>
                <a:gd name="connsiteY2" fmla="*/ 2218268 h 2252133"/>
                <a:gd name="connsiteX3" fmla="*/ 4284134 w 4284134"/>
                <a:gd name="connsiteY3" fmla="*/ 0 h 2252133"/>
                <a:gd name="connsiteX0" fmla="*/ 5330245 w 5330245"/>
                <a:gd name="connsiteY0" fmla="*/ 0 h 460438"/>
                <a:gd name="connsiteX1" fmla="*/ 0 w 5330245"/>
                <a:gd name="connsiteY1" fmla="*/ 460438 h 460438"/>
                <a:gd name="connsiteX2" fmla="*/ 821771 w 5330245"/>
                <a:gd name="connsiteY2" fmla="*/ 426573 h 460438"/>
                <a:gd name="connsiteX3" fmla="*/ 5330245 w 5330245"/>
                <a:gd name="connsiteY3" fmla="*/ 0 h 460438"/>
              </a:gdLst>
              <a:ahLst/>
              <a:cxnLst>
                <a:cxn ang="0">
                  <a:pos x="connsiteX0" y="connsiteY0"/>
                </a:cxn>
                <a:cxn ang="0">
                  <a:pos x="connsiteX1" y="connsiteY1"/>
                </a:cxn>
                <a:cxn ang="0">
                  <a:pos x="connsiteX2" y="connsiteY2"/>
                </a:cxn>
                <a:cxn ang="0">
                  <a:pos x="connsiteX3" y="connsiteY3"/>
                </a:cxn>
              </a:cxnLst>
              <a:rect l="l" t="t" r="r" b="b"/>
              <a:pathLst>
                <a:path w="5330245" h="460438">
                  <a:moveTo>
                    <a:pt x="5330245" y="0"/>
                  </a:moveTo>
                  <a:lnTo>
                    <a:pt x="0" y="460438"/>
                  </a:lnTo>
                  <a:lnTo>
                    <a:pt x="821771" y="426573"/>
                  </a:lnTo>
                  <a:lnTo>
                    <a:pt x="5330245" y="0"/>
                  </a:lnTo>
                  <a:close/>
                </a:path>
              </a:pathLst>
            </a:custGeom>
            <a:solidFill>
              <a:schemeClr val="accent1">
                <a:lumMod val="75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CC658D1B-7B78-CC45-BDC0-7968AD4B4ED9}"/>
              </a:ext>
            </a:extLst>
          </p:cNvPr>
          <p:cNvSpPr/>
          <p:nvPr/>
        </p:nvSpPr>
        <p:spPr>
          <a:xfrm>
            <a:off x="8012107" y="3594503"/>
            <a:ext cx="331894" cy="309298"/>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B13DF5A-09D9-B445-9AFC-1392C0E3D74D}"/>
              </a:ext>
            </a:extLst>
          </p:cNvPr>
          <p:cNvGrpSpPr/>
          <p:nvPr/>
        </p:nvGrpSpPr>
        <p:grpSpPr>
          <a:xfrm>
            <a:off x="4189829" y="3548337"/>
            <a:ext cx="4066898" cy="452957"/>
            <a:chOff x="3014133" y="5123088"/>
            <a:chExt cx="5394433" cy="922112"/>
          </a:xfrm>
          <a:solidFill>
            <a:srgbClr val="FF0000"/>
          </a:solidFill>
        </p:grpSpPr>
        <p:sp>
          <p:nvSpPr>
            <p:cNvPr id="13" name="Freeform 12">
              <a:extLst>
                <a:ext uri="{FF2B5EF4-FFF2-40B4-BE49-F238E27FC236}">
                  <a16:creationId xmlns:a16="http://schemas.microsoft.com/office/drawing/2014/main" id="{67C625C3-F583-A54B-B54A-CBD895C50C4D}"/>
                </a:ext>
              </a:extLst>
            </p:cNvPr>
            <p:cNvSpPr/>
            <p:nvPr/>
          </p:nvSpPr>
          <p:spPr>
            <a:xfrm>
              <a:off x="3048001" y="5166739"/>
              <a:ext cx="5256212" cy="861530"/>
            </a:xfrm>
            <a:custGeom>
              <a:avLst/>
              <a:gdLst>
                <a:gd name="connsiteX0" fmla="*/ 4301067 w 4301067"/>
                <a:gd name="connsiteY0" fmla="*/ 474134 h 2709334"/>
                <a:gd name="connsiteX1" fmla="*/ 0 w 4301067"/>
                <a:gd name="connsiteY1" fmla="*/ 0 h 2709334"/>
                <a:gd name="connsiteX2" fmla="*/ 0 w 4301067"/>
                <a:gd name="connsiteY2" fmla="*/ 2709334 h 2709334"/>
                <a:gd name="connsiteX3" fmla="*/ 4301067 w 4301067"/>
                <a:gd name="connsiteY3" fmla="*/ 474134 h 2709334"/>
                <a:gd name="connsiteX0" fmla="*/ 4301067 w 4301067"/>
                <a:gd name="connsiteY0" fmla="*/ -1 h 2235199"/>
                <a:gd name="connsiteX1" fmla="*/ 0 w 4301067"/>
                <a:gd name="connsiteY1" fmla="*/ 1373669 h 2235199"/>
                <a:gd name="connsiteX2" fmla="*/ 0 w 4301067"/>
                <a:gd name="connsiteY2" fmla="*/ 2235199 h 2235199"/>
                <a:gd name="connsiteX3" fmla="*/ 4301067 w 4301067"/>
                <a:gd name="connsiteY3" fmla="*/ -1 h 2235199"/>
                <a:gd name="connsiteX0" fmla="*/ 5256212 w 5256212"/>
                <a:gd name="connsiteY0" fmla="*/ 418025 h 861530"/>
                <a:gd name="connsiteX1" fmla="*/ 0 w 5256212"/>
                <a:gd name="connsiteY1" fmla="*/ 0 h 861530"/>
                <a:gd name="connsiteX2" fmla="*/ 0 w 5256212"/>
                <a:gd name="connsiteY2" fmla="*/ 861530 h 861530"/>
                <a:gd name="connsiteX3" fmla="*/ 5256212 w 5256212"/>
                <a:gd name="connsiteY3" fmla="*/ 418025 h 861530"/>
              </a:gdLst>
              <a:ahLst/>
              <a:cxnLst>
                <a:cxn ang="0">
                  <a:pos x="connsiteX0" y="connsiteY0"/>
                </a:cxn>
                <a:cxn ang="0">
                  <a:pos x="connsiteX1" y="connsiteY1"/>
                </a:cxn>
                <a:cxn ang="0">
                  <a:pos x="connsiteX2" y="connsiteY2"/>
                </a:cxn>
                <a:cxn ang="0">
                  <a:pos x="connsiteX3" y="connsiteY3"/>
                </a:cxn>
              </a:cxnLst>
              <a:rect l="l" t="t" r="r" b="b"/>
              <a:pathLst>
                <a:path w="5256212" h="861530">
                  <a:moveTo>
                    <a:pt x="5256212" y="418025"/>
                  </a:moveTo>
                  <a:lnTo>
                    <a:pt x="0" y="0"/>
                  </a:lnTo>
                  <a:lnTo>
                    <a:pt x="0" y="861530"/>
                  </a:lnTo>
                  <a:lnTo>
                    <a:pt x="5256212" y="418025"/>
                  </a:lnTo>
                  <a:close/>
                </a:path>
              </a:pathLst>
            </a:custGeom>
            <a:solidFill>
              <a:srgbClr val="FF0000">
                <a:alpha val="6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a:extLst>
                <a:ext uri="{FF2B5EF4-FFF2-40B4-BE49-F238E27FC236}">
                  <a16:creationId xmlns:a16="http://schemas.microsoft.com/office/drawing/2014/main" id="{AD871CF1-C999-E344-9C41-8AF50CA15AA5}"/>
                </a:ext>
              </a:extLst>
            </p:cNvPr>
            <p:cNvSpPr/>
            <p:nvPr/>
          </p:nvSpPr>
          <p:spPr>
            <a:xfrm>
              <a:off x="3041501" y="5123088"/>
              <a:ext cx="5367065" cy="484943"/>
            </a:xfrm>
            <a:custGeom>
              <a:avLst/>
              <a:gdLst>
                <a:gd name="connsiteX0" fmla="*/ 4267200 w 4267200"/>
                <a:gd name="connsiteY0" fmla="*/ 457200 h 457200"/>
                <a:gd name="connsiteX1" fmla="*/ 0 w 4267200"/>
                <a:gd name="connsiteY1" fmla="*/ 0 h 457200"/>
                <a:gd name="connsiteX2" fmla="*/ 2692400 w 4267200"/>
                <a:gd name="connsiteY2" fmla="*/ 0 h 457200"/>
                <a:gd name="connsiteX3" fmla="*/ 4267200 w 4267200"/>
                <a:gd name="connsiteY3" fmla="*/ 457200 h 457200"/>
                <a:gd name="connsiteX0" fmla="*/ 4290632 w 4290632"/>
                <a:gd name="connsiteY0" fmla="*/ 457200 h 1787223"/>
                <a:gd name="connsiteX1" fmla="*/ 0 w 4290632"/>
                <a:gd name="connsiteY1" fmla="*/ 1787223 h 1787223"/>
                <a:gd name="connsiteX2" fmla="*/ 2715832 w 4290632"/>
                <a:gd name="connsiteY2" fmla="*/ 0 h 1787223"/>
                <a:gd name="connsiteX3" fmla="*/ 4290632 w 4290632"/>
                <a:gd name="connsiteY3" fmla="*/ 457200 h 1787223"/>
                <a:gd name="connsiteX0" fmla="*/ 4290632 w 4290632"/>
                <a:gd name="connsiteY0" fmla="*/ 0 h 1330023"/>
                <a:gd name="connsiteX1" fmla="*/ 0 w 4290632"/>
                <a:gd name="connsiteY1" fmla="*/ 1330023 h 1330023"/>
                <a:gd name="connsiteX2" fmla="*/ 1099019 w 4290632"/>
                <a:gd name="connsiteY2" fmla="*/ 936228 h 1330023"/>
                <a:gd name="connsiteX3" fmla="*/ 4290632 w 4290632"/>
                <a:gd name="connsiteY3" fmla="*/ 0 h 1330023"/>
                <a:gd name="connsiteX0" fmla="*/ 5367065 w 5367065"/>
                <a:gd name="connsiteY0" fmla="*/ 878739 h 878738"/>
                <a:gd name="connsiteX1" fmla="*/ 0 w 5367065"/>
                <a:gd name="connsiteY1" fmla="*/ 393795 h 878738"/>
                <a:gd name="connsiteX2" fmla="*/ 1099019 w 5367065"/>
                <a:gd name="connsiteY2" fmla="*/ 0 h 878738"/>
                <a:gd name="connsiteX3" fmla="*/ 5367065 w 5367065"/>
                <a:gd name="connsiteY3" fmla="*/ 878739 h 878738"/>
                <a:gd name="connsiteX0" fmla="*/ 5367065 w 5367065"/>
                <a:gd name="connsiteY0" fmla="*/ 484945 h 484944"/>
                <a:gd name="connsiteX1" fmla="*/ 0 w 5367065"/>
                <a:gd name="connsiteY1" fmla="*/ 1 h 484944"/>
                <a:gd name="connsiteX2" fmla="*/ 841282 w 5367065"/>
                <a:gd name="connsiteY2" fmla="*/ 281001 h 484944"/>
                <a:gd name="connsiteX3" fmla="*/ 5367065 w 5367065"/>
                <a:gd name="connsiteY3" fmla="*/ 484945 h 484944"/>
                <a:gd name="connsiteX0" fmla="*/ 5367065 w 5367065"/>
                <a:gd name="connsiteY0" fmla="*/ 484945 h 484944"/>
                <a:gd name="connsiteX1" fmla="*/ 0 w 5367065"/>
                <a:gd name="connsiteY1" fmla="*/ 1 h 484944"/>
                <a:gd name="connsiteX2" fmla="*/ 871604 w 5367065"/>
                <a:gd name="connsiteY2" fmla="*/ 118119 h 484944"/>
                <a:gd name="connsiteX3" fmla="*/ 5367065 w 5367065"/>
                <a:gd name="connsiteY3" fmla="*/ 484945 h 484944"/>
              </a:gdLst>
              <a:ahLst/>
              <a:cxnLst>
                <a:cxn ang="0">
                  <a:pos x="connsiteX0" y="connsiteY0"/>
                </a:cxn>
                <a:cxn ang="0">
                  <a:pos x="connsiteX1" y="connsiteY1"/>
                </a:cxn>
                <a:cxn ang="0">
                  <a:pos x="connsiteX2" y="connsiteY2"/>
                </a:cxn>
                <a:cxn ang="0">
                  <a:pos x="connsiteX3" y="connsiteY3"/>
                </a:cxn>
              </a:cxnLst>
              <a:rect l="l" t="t" r="r" b="b"/>
              <a:pathLst>
                <a:path w="5367065" h="484944">
                  <a:moveTo>
                    <a:pt x="5367065" y="484945"/>
                  </a:moveTo>
                  <a:lnTo>
                    <a:pt x="0" y="1"/>
                  </a:lnTo>
                  <a:lnTo>
                    <a:pt x="871604" y="118119"/>
                  </a:lnTo>
                  <a:lnTo>
                    <a:pt x="5367065" y="484945"/>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id="{79A2FD49-DD27-8744-B2BE-7A1AC10E09E5}"/>
                </a:ext>
              </a:extLst>
            </p:cNvPr>
            <p:cNvSpPr/>
            <p:nvPr/>
          </p:nvSpPr>
          <p:spPr>
            <a:xfrm>
              <a:off x="3014133" y="5584762"/>
              <a:ext cx="5330245" cy="460438"/>
            </a:xfrm>
            <a:custGeom>
              <a:avLst/>
              <a:gdLst>
                <a:gd name="connsiteX0" fmla="*/ 4284134 w 4284134"/>
                <a:gd name="connsiteY0" fmla="*/ 0 h 2252133"/>
                <a:gd name="connsiteX1" fmla="*/ 0 w 4284134"/>
                <a:gd name="connsiteY1" fmla="*/ 2252133 h 2252133"/>
                <a:gd name="connsiteX2" fmla="*/ 2743200 w 4284134"/>
                <a:gd name="connsiteY2" fmla="*/ 2218266 h 2252133"/>
                <a:gd name="connsiteX3" fmla="*/ 4284134 w 4284134"/>
                <a:gd name="connsiteY3" fmla="*/ 0 h 2252133"/>
                <a:gd name="connsiteX0" fmla="*/ 4284134 w 4284134"/>
                <a:gd name="connsiteY0" fmla="*/ 0 h 2252133"/>
                <a:gd name="connsiteX1" fmla="*/ 0 w 4284134"/>
                <a:gd name="connsiteY1" fmla="*/ 2252133 h 2252133"/>
                <a:gd name="connsiteX2" fmla="*/ 1360709 w 4284134"/>
                <a:gd name="connsiteY2" fmla="*/ 2187974 h 2252133"/>
                <a:gd name="connsiteX3" fmla="*/ 4284134 w 4284134"/>
                <a:gd name="connsiteY3" fmla="*/ 0 h 2252133"/>
                <a:gd name="connsiteX0" fmla="*/ 4284134 w 4284134"/>
                <a:gd name="connsiteY0" fmla="*/ 0 h 2252133"/>
                <a:gd name="connsiteX1" fmla="*/ 0 w 4284134"/>
                <a:gd name="connsiteY1" fmla="*/ 2252133 h 2252133"/>
                <a:gd name="connsiteX2" fmla="*/ 821771 w 4284134"/>
                <a:gd name="connsiteY2" fmla="*/ 2218268 h 2252133"/>
                <a:gd name="connsiteX3" fmla="*/ 4284134 w 4284134"/>
                <a:gd name="connsiteY3" fmla="*/ 0 h 2252133"/>
                <a:gd name="connsiteX0" fmla="*/ 5330245 w 5330245"/>
                <a:gd name="connsiteY0" fmla="*/ 0 h 460438"/>
                <a:gd name="connsiteX1" fmla="*/ 0 w 5330245"/>
                <a:gd name="connsiteY1" fmla="*/ 460438 h 460438"/>
                <a:gd name="connsiteX2" fmla="*/ 821771 w 5330245"/>
                <a:gd name="connsiteY2" fmla="*/ 426573 h 460438"/>
                <a:gd name="connsiteX3" fmla="*/ 5330245 w 5330245"/>
                <a:gd name="connsiteY3" fmla="*/ 0 h 460438"/>
              </a:gdLst>
              <a:ahLst/>
              <a:cxnLst>
                <a:cxn ang="0">
                  <a:pos x="connsiteX0" y="connsiteY0"/>
                </a:cxn>
                <a:cxn ang="0">
                  <a:pos x="connsiteX1" y="connsiteY1"/>
                </a:cxn>
                <a:cxn ang="0">
                  <a:pos x="connsiteX2" y="connsiteY2"/>
                </a:cxn>
                <a:cxn ang="0">
                  <a:pos x="connsiteX3" y="connsiteY3"/>
                </a:cxn>
              </a:cxnLst>
              <a:rect l="l" t="t" r="r" b="b"/>
              <a:pathLst>
                <a:path w="5330245" h="460438">
                  <a:moveTo>
                    <a:pt x="5330245" y="0"/>
                  </a:moveTo>
                  <a:lnTo>
                    <a:pt x="0" y="460438"/>
                  </a:lnTo>
                  <a:lnTo>
                    <a:pt x="821771" y="426573"/>
                  </a:lnTo>
                  <a:lnTo>
                    <a:pt x="5330245" y="0"/>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4408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Idea 2: Translation invariance</a:t>
            </a:r>
          </a:p>
        </p:txBody>
      </p:sp>
      <p:sp>
        <p:nvSpPr>
          <p:cNvPr id="3" name="Content Placeholder 2"/>
          <p:cNvSpPr>
            <a:spLocks noGrp="1"/>
          </p:cNvSpPr>
          <p:nvPr>
            <p:ph idx="1"/>
          </p:nvPr>
        </p:nvSpPr>
        <p:spPr/>
        <p:txBody>
          <a:bodyPr/>
          <a:lstStyle/>
          <a:p>
            <a:r>
              <a:rPr lang="en-US" dirty="0"/>
              <a:t>Pixels only related to nearby pixels</a:t>
            </a:r>
          </a:p>
          <a:p>
            <a:endParaRPr lang="en-US" dirty="0"/>
          </a:p>
        </p:txBody>
      </p:sp>
      <p:pic>
        <p:nvPicPr>
          <p:cNvPr id="4" name="Picture 3"/>
          <p:cNvPicPr>
            <a:picLocks noChangeAspect="1"/>
          </p:cNvPicPr>
          <p:nvPr/>
        </p:nvPicPr>
        <p:blipFill>
          <a:blip r:embed="rId2">
            <a:grayscl/>
          </a:blip>
          <a:stretch>
            <a:fillRect/>
          </a:stretch>
        </p:blipFill>
        <p:spPr>
          <a:xfrm>
            <a:off x="3056465" y="3313314"/>
            <a:ext cx="2683933" cy="2715359"/>
          </a:xfrm>
          <a:prstGeom prst="rect">
            <a:avLst/>
          </a:prstGeom>
        </p:spPr>
      </p:pic>
      <p:sp>
        <p:nvSpPr>
          <p:cNvPr id="5" name="Rectangle 4"/>
          <p:cNvSpPr/>
          <p:nvPr/>
        </p:nvSpPr>
        <p:spPr>
          <a:xfrm>
            <a:off x="6900332" y="3313313"/>
            <a:ext cx="2678008" cy="2715359"/>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049258" y="4434734"/>
            <a:ext cx="331894" cy="309298"/>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4216399" y="4389977"/>
            <a:ext cx="4066898" cy="452957"/>
            <a:chOff x="3014133" y="5123088"/>
            <a:chExt cx="5394433" cy="922112"/>
          </a:xfrm>
        </p:grpSpPr>
        <p:sp>
          <p:nvSpPr>
            <p:cNvPr id="7" name="Freeform 6"/>
            <p:cNvSpPr/>
            <p:nvPr/>
          </p:nvSpPr>
          <p:spPr>
            <a:xfrm>
              <a:off x="3048001" y="5166739"/>
              <a:ext cx="5256212" cy="861530"/>
            </a:xfrm>
            <a:custGeom>
              <a:avLst/>
              <a:gdLst>
                <a:gd name="connsiteX0" fmla="*/ 4301067 w 4301067"/>
                <a:gd name="connsiteY0" fmla="*/ 474134 h 2709334"/>
                <a:gd name="connsiteX1" fmla="*/ 0 w 4301067"/>
                <a:gd name="connsiteY1" fmla="*/ 0 h 2709334"/>
                <a:gd name="connsiteX2" fmla="*/ 0 w 4301067"/>
                <a:gd name="connsiteY2" fmla="*/ 2709334 h 2709334"/>
                <a:gd name="connsiteX3" fmla="*/ 4301067 w 4301067"/>
                <a:gd name="connsiteY3" fmla="*/ 474134 h 2709334"/>
                <a:gd name="connsiteX0" fmla="*/ 4301067 w 4301067"/>
                <a:gd name="connsiteY0" fmla="*/ -1 h 2235199"/>
                <a:gd name="connsiteX1" fmla="*/ 0 w 4301067"/>
                <a:gd name="connsiteY1" fmla="*/ 1373669 h 2235199"/>
                <a:gd name="connsiteX2" fmla="*/ 0 w 4301067"/>
                <a:gd name="connsiteY2" fmla="*/ 2235199 h 2235199"/>
                <a:gd name="connsiteX3" fmla="*/ 4301067 w 4301067"/>
                <a:gd name="connsiteY3" fmla="*/ -1 h 2235199"/>
                <a:gd name="connsiteX0" fmla="*/ 5256212 w 5256212"/>
                <a:gd name="connsiteY0" fmla="*/ 418025 h 861530"/>
                <a:gd name="connsiteX1" fmla="*/ 0 w 5256212"/>
                <a:gd name="connsiteY1" fmla="*/ 0 h 861530"/>
                <a:gd name="connsiteX2" fmla="*/ 0 w 5256212"/>
                <a:gd name="connsiteY2" fmla="*/ 861530 h 861530"/>
                <a:gd name="connsiteX3" fmla="*/ 5256212 w 5256212"/>
                <a:gd name="connsiteY3" fmla="*/ 418025 h 861530"/>
              </a:gdLst>
              <a:ahLst/>
              <a:cxnLst>
                <a:cxn ang="0">
                  <a:pos x="connsiteX0" y="connsiteY0"/>
                </a:cxn>
                <a:cxn ang="0">
                  <a:pos x="connsiteX1" y="connsiteY1"/>
                </a:cxn>
                <a:cxn ang="0">
                  <a:pos x="connsiteX2" y="connsiteY2"/>
                </a:cxn>
                <a:cxn ang="0">
                  <a:pos x="connsiteX3" y="connsiteY3"/>
                </a:cxn>
              </a:cxnLst>
              <a:rect l="l" t="t" r="r" b="b"/>
              <a:pathLst>
                <a:path w="5256212" h="861530">
                  <a:moveTo>
                    <a:pt x="5256212" y="418025"/>
                  </a:moveTo>
                  <a:lnTo>
                    <a:pt x="0" y="0"/>
                  </a:lnTo>
                  <a:lnTo>
                    <a:pt x="0" y="861530"/>
                  </a:lnTo>
                  <a:lnTo>
                    <a:pt x="5256212" y="418025"/>
                  </a:lnTo>
                  <a:close/>
                </a:path>
              </a:pathLst>
            </a:custGeom>
            <a:solidFill>
              <a:schemeClr val="accent1">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041501" y="5123088"/>
              <a:ext cx="5367065" cy="484943"/>
            </a:xfrm>
            <a:custGeom>
              <a:avLst/>
              <a:gdLst>
                <a:gd name="connsiteX0" fmla="*/ 4267200 w 4267200"/>
                <a:gd name="connsiteY0" fmla="*/ 457200 h 457200"/>
                <a:gd name="connsiteX1" fmla="*/ 0 w 4267200"/>
                <a:gd name="connsiteY1" fmla="*/ 0 h 457200"/>
                <a:gd name="connsiteX2" fmla="*/ 2692400 w 4267200"/>
                <a:gd name="connsiteY2" fmla="*/ 0 h 457200"/>
                <a:gd name="connsiteX3" fmla="*/ 4267200 w 4267200"/>
                <a:gd name="connsiteY3" fmla="*/ 457200 h 457200"/>
                <a:gd name="connsiteX0" fmla="*/ 4290632 w 4290632"/>
                <a:gd name="connsiteY0" fmla="*/ 457200 h 1787223"/>
                <a:gd name="connsiteX1" fmla="*/ 0 w 4290632"/>
                <a:gd name="connsiteY1" fmla="*/ 1787223 h 1787223"/>
                <a:gd name="connsiteX2" fmla="*/ 2715832 w 4290632"/>
                <a:gd name="connsiteY2" fmla="*/ 0 h 1787223"/>
                <a:gd name="connsiteX3" fmla="*/ 4290632 w 4290632"/>
                <a:gd name="connsiteY3" fmla="*/ 457200 h 1787223"/>
                <a:gd name="connsiteX0" fmla="*/ 4290632 w 4290632"/>
                <a:gd name="connsiteY0" fmla="*/ 0 h 1330023"/>
                <a:gd name="connsiteX1" fmla="*/ 0 w 4290632"/>
                <a:gd name="connsiteY1" fmla="*/ 1330023 h 1330023"/>
                <a:gd name="connsiteX2" fmla="*/ 1099019 w 4290632"/>
                <a:gd name="connsiteY2" fmla="*/ 936228 h 1330023"/>
                <a:gd name="connsiteX3" fmla="*/ 4290632 w 4290632"/>
                <a:gd name="connsiteY3" fmla="*/ 0 h 1330023"/>
                <a:gd name="connsiteX0" fmla="*/ 5367065 w 5367065"/>
                <a:gd name="connsiteY0" fmla="*/ 878739 h 878738"/>
                <a:gd name="connsiteX1" fmla="*/ 0 w 5367065"/>
                <a:gd name="connsiteY1" fmla="*/ 393795 h 878738"/>
                <a:gd name="connsiteX2" fmla="*/ 1099019 w 5367065"/>
                <a:gd name="connsiteY2" fmla="*/ 0 h 878738"/>
                <a:gd name="connsiteX3" fmla="*/ 5367065 w 5367065"/>
                <a:gd name="connsiteY3" fmla="*/ 878739 h 878738"/>
                <a:gd name="connsiteX0" fmla="*/ 5367065 w 5367065"/>
                <a:gd name="connsiteY0" fmla="*/ 484945 h 484944"/>
                <a:gd name="connsiteX1" fmla="*/ 0 w 5367065"/>
                <a:gd name="connsiteY1" fmla="*/ 1 h 484944"/>
                <a:gd name="connsiteX2" fmla="*/ 841282 w 5367065"/>
                <a:gd name="connsiteY2" fmla="*/ 281001 h 484944"/>
                <a:gd name="connsiteX3" fmla="*/ 5367065 w 5367065"/>
                <a:gd name="connsiteY3" fmla="*/ 484945 h 484944"/>
                <a:gd name="connsiteX0" fmla="*/ 5367065 w 5367065"/>
                <a:gd name="connsiteY0" fmla="*/ 484945 h 484944"/>
                <a:gd name="connsiteX1" fmla="*/ 0 w 5367065"/>
                <a:gd name="connsiteY1" fmla="*/ 1 h 484944"/>
                <a:gd name="connsiteX2" fmla="*/ 871604 w 5367065"/>
                <a:gd name="connsiteY2" fmla="*/ 118119 h 484944"/>
                <a:gd name="connsiteX3" fmla="*/ 5367065 w 5367065"/>
                <a:gd name="connsiteY3" fmla="*/ 484945 h 484944"/>
              </a:gdLst>
              <a:ahLst/>
              <a:cxnLst>
                <a:cxn ang="0">
                  <a:pos x="connsiteX0" y="connsiteY0"/>
                </a:cxn>
                <a:cxn ang="0">
                  <a:pos x="connsiteX1" y="connsiteY1"/>
                </a:cxn>
                <a:cxn ang="0">
                  <a:pos x="connsiteX2" y="connsiteY2"/>
                </a:cxn>
                <a:cxn ang="0">
                  <a:pos x="connsiteX3" y="connsiteY3"/>
                </a:cxn>
              </a:cxnLst>
              <a:rect l="l" t="t" r="r" b="b"/>
              <a:pathLst>
                <a:path w="5367065" h="484944">
                  <a:moveTo>
                    <a:pt x="5367065" y="484945"/>
                  </a:moveTo>
                  <a:lnTo>
                    <a:pt x="0" y="1"/>
                  </a:lnTo>
                  <a:lnTo>
                    <a:pt x="871604" y="118119"/>
                  </a:lnTo>
                  <a:lnTo>
                    <a:pt x="5367065" y="484945"/>
                  </a:lnTo>
                  <a:close/>
                </a:path>
              </a:pathLst>
            </a:custGeom>
            <a:solidFill>
              <a:schemeClr val="accent1">
                <a:lumMod val="75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3014133" y="5584762"/>
              <a:ext cx="5330245" cy="460438"/>
            </a:xfrm>
            <a:custGeom>
              <a:avLst/>
              <a:gdLst>
                <a:gd name="connsiteX0" fmla="*/ 4284134 w 4284134"/>
                <a:gd name="connsiteY0" fmla="*/ 0 h 2252133"/>
                <a:gd name="connsiteX1" fmla="*/ 0 w 4284134"/>
                <a:gd name="connsiteY1" fmla="*/ 2252133 h 2252133"/>
                <a:gd name="connsiteX2" fmla="*/ 2743200 w 4284134"/>
                <a:gd name="connsiteY2" fmla="*/ 2218266 h 2252133"/>
                <a:gd name="connsiteX3" fmla="*/ 4284134 w 4284134"/>
                <a:gd name="connsiteY3" fmla="*/ 0 h 2252133"/>
                <a:gd name="connsiteX0" fmla="*/ 4284134 w 4284134"/>
                <a:gd name="connsiteY0" fmla="*/ 0 h 2252133"/>
                <a:gd name="connsiteX1" fmla="*/ 0 w 4284134"/>
                <a:gd name="connsiteY1" fmla="*/ 2252133 h 2252133"/>
                <a:gd name="connsiteX2" fmla="*/ 1360709 w 4284134"/>
                <a:gd name="connsiteY2" fmla="*/ 2187974 h 2252133"/>
                <a:gd name="connsiteX3" fmla="*/ 4284134 w 4284134"/>
                <a:gd name="connsiteY3" fmla="*/ 0 h 2252133"/>
                <a:gd name="connsiteX0" fmla="*/ 4284134 w 4284134"/>
                <a:gd name="connsiteY0" fmla="*/ 0 h 2252133"/>
                <a:gd name="connsiteX1" fmla="*/ 0 w 4284134"/>
                <a:gd name="connsiteY1" fmla="*/ 2252133 h 2252133"/>
                <a:gd name="connsiteX2" fmla="*/ 821771 w 4284134"/>
                <a:gd name="connsiteY2" fmla="*/ 2218268 h 2252133"/>
                <a:gd name="connsiteX3" fmla="*/ 4284134 w 4284134"/>
                <a:gd name="connsiteY3" fmla="*/ 0 h 2252133"/>
                <a:gd name="connsiteX0" fmla="*/ 5330245 w 5330245"/>
                <a:gd name="connsiteY0" fmla="*/ 0 h 460438"/>
                <a:gd name="connsiteX1" fmla="*/ 0 w 5330245"/>
                <a:gd name="connsiteY1" fmla="*/ 460438 h 460438"/>
                <a:gd name="connsiteX2" fmla="*/ 821771 w 5330245"/>
                <a:gd name="connsiteY2" fmla="*/ 426573 h 460438"/>
                <a:gd name="connsiteX3" fmla="*/ 5330245 w 5330245"/>
                <a:gd name="connsiteY3" fmla="*/ 0 h 460438"/>
              </a:gdLst>
              <a:ahLst/>
              <a:cxnLst>
                <a:cxn ang="0">
                  <a:pos x="connsiteX0" y="connsiteY0"/>
                </a:cxn>
                <a:cxn ang="0">
                  <a:pos x="connsiteX1" y="connsiteY1"/>
                </a:cxn>
                <a:cxn ang="0">
                  <a:pos x="connsiteX2" y="connsiteY2"/>
                </a:cxn>
                <a:cxn ang="0">
                  <a:pos x="connsiteX3" y="connsiteY3"/>
                </a:cxn>
              </a:cxnLst>
              <a:rect l="l" t="t" r="r" b="b"/>
              <a:pathLst>
                <a:path w="5330245" h="460438">
                  <a:moveTo>
                    <a:pt x="5330245" y="0"/>
                  </a:moveTo>
                  <a:lnTo>
                    <a:pt x="0" y="460438"/>
                  </a:lnTo>
                  <a:lnTo>
                    <a:pt x="821771" y="426573"/>
                  </a:lnTo>
                  <a:lnTo>
                    <a:pt x="5330245" y="0"/>
                  </a:lnTo>
                  <a:close/>
                </a:path>
              </a:pathLst>
            </a:custGeom>
            <a:solidFill>
              <a:schemeClr val="accent1">
                <a:lumMod val="75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7932B830-6846-2B41-BA7C-8DB1741F298B}"/>
              </a:ext>
            </a:extLst>
          </p:cNvPr>
          <p:cNvSpPr/>
          <p:nvPr/>
        </p:nvSpPr>
        <p:spPr>
          <a:xfrm>
            <a:off x="8012107" y="3594503"/>
            <a:ext cx="331894" cy="309298"/>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891BB19C-5DCE-B840-B14B-49D33526C014}"/>
              </a:ext>
            </a:extLst>
          </p:cNvPr>
          <p:cNvGrpSpPr/>
          <p:nvPr/>
        </p:nvGrpSpPr>
        <p:grpSpPr>
          <a:xfrm>
            <a:off x="4189829" y="3548337"/>
            <a:ext cx="4066898" cy="452957"/>
            <a:chOff x="3014133" y="5123088"/>
            <a:chExt cx="5394433" cy="922112"/>
          </a:xfrm>
        </p:grpSpPr>
        <p:sp>
          <p:nvSpPr>
            <p:cNvPr id="12" name="Freeform 11">
              <a:extLst>
                <a:ext uri="{FF2B5EF4-FFF2-40B4-BE49-F238E27FC236}">
                  <a16:creationId xmlns:a16="http://schemas.microsoft.com/office/drawing/2014/main" id="{737B43CC-D9D8-4D4B-ADEE-7CAD35FC350F}"/>
                </a:ext>
              </a:extLst>
            </p:cNvPr>
            <p:cNvSpPr/>
            <p:nvPr/>
          </p:nvSpPr>
          <p:spPr>
            <a:xfrm>
              <a:off x="3048001" y="5166739"/>
              <a:ext cx="5256212" cy="861530"/>
            </a:xfrm>
            <a:custGeom>
              <a:avLst/>
              <a:gdLst>
                <a:gd name="connsiteX0" fmla="*/ 4301067 w 4301067"/>
                <a:gd name="connsiteY0" fmla="*/ 474134 h 2709334"/>
                <a:gd name="connsiteX1" fmla="*/ 0 w 4301067"/>
                <a:gd name="connsiteY1" fmla="*/ 0 h 2709334"/>
                <a:gd name="connsiteX2" fmla="*/ 0 w 4301067"/>
                <a:gd name="connsiteY2" fmla="*/ 2709334 h 2709334"/>
                <a:gd name="connsiteX3" fmla="*/ 4301067 w 4301067"/>
                <a:gd name="connsiteY3" fmla="*/ 474134 h 2709334"/>
                <a:gd name="connsiteX0" fmla="*/ 4301067 w 4301067"/>
                <a:gd name="connsiteY0" fmla="*/ -1 h 2235199"/>
                <a:gd name="connsiteX1" fmla="*/ 0 w 4301067"/>
                <a:gd name="connsiteY1" fmla="*/ 1373669 h 2235199"/>
                <a:gd name="connsiteX2" fmla="*/ 0 w 4301067"/>
                <a:gd name="connsiteY2" fmla="*/ 2235199 h 2235199"/>
                <a:gd name="connsiteX3" fmla="*/ 4301067 w 4301067"/>
                <a:gd name="connsiteY3" fmla="*/ -1 h 2235199"/>
                <a:gd name="connsiteX0" fmla="*/ 5256212 w 5256212"/>
                <a:gd name="connsiteY0" fmla="*/ 418025 h 861530"/>
                <a:gd name="connsiteX1" fmla="*/ 0 w 5256212"/>
                <a:gd name="connsiteY1" fmla="*/ 0 h 861530"/>
                <a:gd name="connsiteX2" fmla="*/ 0 w 5256212"/>
                <a:gd name="connsiteY2" fmla="*/ 861530 h 861530"/>
                <a:gd name="connsiteX3" fmla="*/ 5256212 w 5256212"/>
                <a:gd name="connsiteY3" fmla="*/ 418025 h 861530"/>
              </a:gdLst>
              <a:ahLst/>
              <a:cxnLst>
                <a:cxn ang="0">
                  <a:pos x="connsiteX0" y="connsiteY0"/>
                </a:cxn>
                <a:cxn ang="0">
                  <a:pos x="connsiteX1" y="connsiteY1"/>
                </a:cxn>
                <a:cxn ang="0">
                  <a:pos x="connsiteX2" y="connsiteY2"/>
                </a:cxn>
                <a:cxn ang="0">
                  <a:pos x="connsiteX3" y="connsiteY3"/>
                </a:cxn>
              </a:cxnLst>
              <a:rect l="l" t="t" r="r" b="b"/>
              <a:pathLst>
                <a:path w="5256212" h="861530">
                  <a:moveTo>
                    <a:pt x="5256212" y="418025"/>
                  </a:moveTo>
                  <a:lnTo>
                    <a:pt x="0" y="0"/>
                  </a:lnTo>
                  <a:lnTo>
                    <a:pt x="0" y="861530"/>
                  </a:lnTo>
                  <a:lnTo>
                    <a:pt x="5256212" y="418025"/>
                  </a:lnTo>
                  <a:close/>
                </a:path>
              </a:pathLst>
            </a:custGeom>
            <a:solidFill>
              <a:schemeClr val="accent1">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a:extLst>
                <a:ext uri="{FF2B5EF4-FFF2-40B4-BE49-F238E27FC236}">
                  <a16:creationId xmlns:a16="http://schemas.microsoft.com/office/drawing/2014/main" id="{E44F6140-301B-F149-B3C0-BC1CC176C83B}"/>
                </a:ext>
              </a:extLst>
            </p:cNvPr>
            <p:cNvSpPr/>
            <p:nvPr/>
          </p:nvSpPr>
          <p:spPr>
            <a:xfrm>
              <a:off x="3041501" y="5123088"/>
              <a:ext cx="5367065" cy="484943"/>
            </a:xfrm>
            <a:custGeom>
              <a:avLst/>
              <a:gdLst>
                <a:gd name="connsiteX0" fmla="*/ 4267200 w 4267200"/>
                <a:gd name="connsiteY0" fmla="*/ 457200 h 457200"/>
                <a:gd name="connsiteX1" fmla="*/ 0 w 4267200"/>
                <a:gd name="connsiteY1" fmla="*/ 0 h 457200"/>
                <a:gd name="connsiteX2" fmla="*/ 2692400 w 4267200"/>
                <a:gd name="connsiteY2" fmla="*/ 0 h 457200"/>
                <a:gd name="connsiteX3" fmla="*/ 4267200 w 4267200"/>
                <a:gd name="connsiteY3" fmla="*/ 457200 h 457200"/>
                <a:gd name="connsiteX0" fmla="*/ 4290632 w 4290632"/>
                <a:gd name="connsiteY0" fmla="*/ 457200 h 1787223"/>
                <a:gd name="connsiteX1" fmla="*/ 0 w 4290632"/>
                <a:gd name="connsiteY1" fmla="*/ 1787223 h 1787223"/>
                <a:gd name="connsiteX2" fmla="*/ 2715832 w 4290632"/>
                <a:gd name="connsiteY2" fmla="*/ 0 h 1787223"/>
                <a:gd name="connsiteX3" fmla="*/ 4290632 w 4290632"/>
                <a:gd name="connsiteY3" fmla="*/ 457200 h 1787223"/>
                <a:gd name="connsiteX0" fmla="*/ 4290632 w 4290632"/>
                <a:gd name="connsiteY0" fmla="*/ 0 h 1330023"/>
                <a:gd name="connsiteX1" fmla="*/ 0 w 4290632"/>
                <a:gd name="connsiteY1" fmla="*/ 1330023 h 1330023"/>
                <a:gd name="connsiteX2" fmla="*/ 1099019 w 4290632"/>
                <a:gd name="connsiteY2" fmla="*/ 936228 h 1330023"/>
                <a:gd name="connsiteX3" fmla="*/ 4290632 w 4290632"/>
                <a:gd name="connsiteY3" fmla="*/ 0 h 1330023"/>
                <a:gd name="connsiteX0" fmla="*/ 5367065 w 5367065"/>
                <a:gd name="connsiteY0" fmla="*/ 878739 h 878738"/>
                <a:gd name="connsiteX1" fmla="*/ 0 w 5367065"/>
                <a:gd name="connsiteY1" fmla="*/ 393795 h 878738"/>
                <a:gd name="connsiteX2" fmla="*/ 1099019 w 5367065"/>
                <a:gd name="connsiteY2" fmla="*/ 0 h 878738"/>
                <a:gd name="connsiteX3" fmla="*/ 5367065 w 5367065"/>
                <a:gd name="connsiteY3" fmla="*/ 878739 h 878738"/>
                <a:gd name="connsiteX0" fmla="*/ 5367065 w 5367065"/>
                <a:gd name="connsiteY0" fmla="*/ 484945 h 484944"/>
                <a:gd name="connsiteX1" fmla="*/ 0 w 5367065"/>
                <a:gd name="connsiteY1" fmla="*/ 1 h 484944"/>
                <a:gd name="connsiteX2" fmla="*/ 841282 w 5367065"/>
                <a:gd name="connsiteY2" fmla="*/ 281001 h 484944"/>
                <a:gd name="connsiteX3" fmla="*/ 5367065 w 5367065"/>
                <a:gd name="connsiteY3" fmla="*/ 484945 h 484944"/>
                <a:gd name="connsiteX0" fmla="*/ 5367065 w 5367065"/>
                <a:gd name="connsiteY0" fmla="*/ 484945 h 484944"/>
                <a:gd name="connsiteX1" fmla="*/ 0 w 5367065"/>
                <a:gd name="connsiteY1" fmla="*/ 1 h 484944"/>
                <a:gd name="connsiteX2" fmla="*/ 871604 w 5367065"/>
                <a:gd name="connsiteY2" fmla="*/ 118119 h 484944"/>
                <a:gd name="connsiteX3" fmla="*/ 5367065 w 5367065"/>
                <a:gd name="connsiteY3" fmla="*/ 484945 h 484944"/>
              </a:gdLst>
              <a:ahLst/>
              <a:cxnLst>
                <a:cxn ang="0">
                  <a:pos x="connsiteX0" y="connsiteY0"/>
                </a:cxn>
                <a:cxn ang="0">
                  <a:pos x="connsiteX1" y="connsiteY1"/>
                </a:cxn>
                <a:cxn ang="0">
                  <a:pos x="connsiteX2" y="connsiteY2"/>
                </a:cxn>
                <a:cxn ang="0">
                  <a:pos x="connsiteX3" y="connsiteY3"/>
                </a:cxn>
              </a:cxnLst>
              <a:rect l="l" t="t" r="r" b="b"/>
              <a:pathLst>
                <a:path w="5367065" h="484944">
                  <a:moveTo>
                    <a:pt x="5367065" y="484945"/>
                  </a:moveTo>
                  <a:lnTo>
                    <a:pt x="0" y="1"/>
                  </a:lnTo>
                  <a:lnTo>
                    <a:pt x="871604" y="118119"/>
                  </a:lnTo>
                  <a:lnTo>
                    <a:pt x="5367065" y="484945"/>
                  </a:lnTo>
                  <a:close/>
                </a:path>
              </a:pathLst>
            </a:custGeom>
            <a:solidFill>
              <a:schemeClr val="accent1">
                <a:lumMod val="75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FE5760DC-57FB-A64A-A212-EB4CE4B08D7A}"/>
                </a:ext>
              </a:extLst>
            </p:cNvPr>
            <p:cNvSpPr/>
            <p:nvPr/>
          </p:nvSpPr>
          <p:spPr>
            <a:xfrm>
              <a:off x="3014133" y="5584762"/>
              <a:ext cx="5330245" cy="460438"/>
            </a:xfrm>
            <a:custGeom>
              <a:avLst/>
              <a:gdLst>
                <a:gd name="connsiteX0" fmla="*/ 4284134 w 4284134"/>
                <a:gd name="connsiteY0" fmla="*/ 0 h 2252133"/>
                <a:gd name="connsiteX1" fmla="*/ 0 w 4284134"/>
                <a:gd name="connsiteY1" fmla="*/ 2252133 h 2252133"/>
                <a:gd name="connsiteX2" fmla="*/ 2743200 w 4284134"/>
                <a:gd name="connsiteY2" fmla="*/ 2218266 h 2252133"/>
                <a:gd name="connsiteX3" fmla="*/ 4284134 w 4284134"/>
                <a:gd name="connsiteY3" fmla="*/ 0 h 2252133"/>
                <a:gd name="connsiteX0" fmla="*/ 4284134 w 4284134"/>
                <a:gd name="connsiteY0" fmla="*/ 0 h 2252133"/>
                <a:gd name="connsiteX1" fmla="*/ 0 w 4284134"/>
                <a:gd name="connsiteY1" fmla="*/ 2252133 h 2252133"/>
                <a:gd name="connsiteX2" fmla="*/ 1360709 w 4284134"/>
                <a:gd name="connsiteY2" fmla="*/ 2187974 h 2252133"/>
                <a:gd name="connsiteX3" fmla="*/ 4284134 w 4284134"/>
                <a:gd name="connsiteY3" fmla="*/ 0 h 2252133"/>
                <a:gd name="connsiteX0" fmla="*/ 4284134 w 4284134"/>
                <a:gd name="connsiteY0" fmla="*/ 0 h 2252133"/>
                <a:gd name="connsiteX1" fmla="*/ 0 w 4284134"/>
                <a:gd name="connsiteY1" fmla="*/ 2252133 h 2252133"/>
                <a:gd name="connsiteX2" fmla="*/ 821771 w 4284134"/>
                <a:gd name="connsiteY2" fmla="*/ 2218268 h 2252133"/>
                <a:gd name="connsiteX3" fmla="*/ 4284134 w 4284134"/>
                <a:gd name="connsiteY3" fmla="*/ 0 h 2252133"/>
                <a:gd name="connsiteX0" fmla="*/ 5330245 w 5330245"/>
                <a:gd name="connsiteY0" fmla="*/ 0 h 460438"/>
                <a:gd name="connsiteX1" fmla="*/ 0 w 5330245"/>
                <a:gd name="connsiteY1" fmla="*/ 460438 h 460438"/>
                <a:gd name="connsiteX2" fmla="*/ 821771 w 5330245"/>
                <a:gd name="connsiteY2" fmla="*/ 426573 h 460438"/>
                <a:gd name="connsiteX3" fmla="*/ 5330245 w 5330245"/>
                <a:gd name="connsiteY3" fmla="*/ 0 h 460438"/>
              </a:gdLst>
              <a:ahLst/>
              <a:cxnLst>
                <a:cxn ang="0">
                  <a:pos x="connsiteX0" y="connsiteY0"/>
                </a:cxn>
                <a:cxn ang="0">
                  <a:pos x="connsiteX1" y="connsiteY1"/>
                </a:cxn>
                <a:cxn ang="0">
                  <a:pos x="connsiteX2" y="connsiteY2"/>
                </a:cxn>
                <a:cxn ang="0">
                  <a:pos x="connsiteX3" y="connsiteY3"/>
                </a:cxn>
              </a:cxnLst>
              <a:rect l="l" t="t" r="r" b="b"/>
              <a:pathLst>
                <a:path w="5330245" h="460438">
                  <a:moveTo>
                    <a:pt x="5330245" y="0"/>
                  </a:moveTo>
                  <a:lnTo>
                    <a:pt x="0" y="460438"/>
                  </a:lnTo>
                  <a:lnTo>
                    <a:pt x="821771" y="426573"/>
                  </a:lnTo>
                  <a:lnTo>
                    <a:pt x="5330245" y="0"/>
                  </a:lnTo>
                  <a:close/>
                </a:path>
              </a:pathLst>
            </a:custGeom>
            <a:solidFill>
              <a:schemeClr val="accent1">
                <a:lumMod val="75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9304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connectivity + translation invariance = </a:t>
            </a:r>
            <a:r>
              <a:rPr lang="en-US" i="1" dirty="0"/>
              <a:t>convolution</a:t>
            </a:r>
            <a:endParaRPr lang="en-US" dirty="0"/>
          </a:p>
        </p:txBody>
      </p:sp>
      <p:pic>
        <p:nvPicPr>
          <p:cNvPr id="4" name="Picture 3"/>
          <p:cNvPicPr>
            <a:picLocks noChangeAspect="1"/>
          </p:cNvPicPr>
          <p:nvPr/>
        </p:nvPicPr>
        <p:blipFill>
          <a:blip r:embed="rId2">
            <a:grayscl/>
          </a:blip>
          <a:stretch>
            <a:fillRect/>
          </a:stretch>
        </p:blipFill>
        <p:spPr>
          <a:xfrm>
            <a:off x="5325533" y="2940782"/>
            <a:ext cx="2683933" cy="2715359"/>
          </a:xfrm>
          <a:prstGeom prst="rect">
            <a:avLst/>
          </a:prstGeom>
        </p:spPr>
      </p:pic>
      <p:graphicFrame>
        <p:nvGraphicFramePr>
          <p:cNvPr id="5" name="Table 4"/>
          <p:cNvGraphicFramePr>
            <a:graphicFrameLocks noGrp="1"/>
          </p:cNvGraphicFramePr>
          <p:nvPr>
            <p:extLst/>
          </p:nvPr>
        </p:nvGraphicFramePr>
        <p:xfrm>
          <a:off x="313265" y="2940782"/>
          <a:ext cx="2963334" cy="1921935"/>
        </p:xfrm>
        <a:graphic>
          <a:graphicData uri="http://schemas.openxmlformats.org/drawingml/2006/table">
            <a:tbl>
              <a:tblPr firstRow="1" bandRow="1">
                <a:tableStyleId>{5C22544A-7EE6-4342-B048-85BDC9FD1C3A}</a:tableStyleId>
              </a:tblPr>
              <a:tblGrid>
                <a:gridCol w="987778">
                  <a:extLst>
                    <a:ext uri="{9D8B030D-6E8A-4147-A177-3AD203B41FA5}">
                      <a16:colId xmlns:a16="http://schemas.microsoft.com/office/drawing/2014/main" val="20000"/>
                    </a:ext>
                  </a:extLst>
                </a:gridCol>
                <a:gridCol w="987778">
                  <a:extLst>
                    <a:ext uri="{9D8B030D-6E8A-4147-A177-3AD203B41FA5}">
                      <a16:colId xmlns:a16="http://schemas.microsoft.com/office/drawing/2014/main" val="20001"/>
                    </a:ext>
                  </a:extLst>
                </a:gridCol>
                <a:gridCol w="987778">
                  <a:extLst>
                    <a:ext uri="{9D8B030D-6E8A-4147-A177-3AD203B41FA5}">
                      <a16:colId xmlns:a16="http://schemas.microsoft.com/office/drawing/2014/main" val="20002"/>
                    </a:ext>
                  </a:extLst>
                </a:gridCol>
              </a:tblGrid>
              <a:tr h="640645">
                <a:tc>
                  <a:txBody>
                    <a:bodyPr/>
                    <a:lstStyle/>
                    <a:p>
                      <a:pPr algn="ctr"/>
                      <a:r>
                        <a:rPr lang="en-US" b="0" dirty="0">
                          <a:solidFill>
                            <a:schemeClr val="tx1"/>
                          </a:solidFill>
                        </a:rPr>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40645">
                <a:tc>
                  <a:txBody>
                    <a:bodyPr/>
                    <a:lstStyle/>
                    <a:p>
                      <a:pPr algn="ctr"/>
                      <a:r>
                        <a:rPr lang="en-US" b="0"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40645">
                <a:tc>
                  <a:txBody>
                    <a:bodyPr/>
                    <a:lstStyle/>
                    <a:p>
                      <a:pPr algn="ctr"/>
                      <a:r>
                        <a:rPr lang="en-US" b="0" dirty="0">
                          <a:solidFill>
                            <a:schemeClr val="tx1"/>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6" name="Rectangle 5"/>
          <p:cNvSpPr/>
          <p:nvPr/>
        </p:nvSpPr>
        <p:spPr>
          <a:xfrm>
            <a:off x="5325533" y="2940782"/>
            <a:ext cx="770467" cy="7506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744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connectivity + translation invariance = </a:t>
            </a:r>
            <a:r>
              <a:rPr lang="en-US" i="1" dirty="0"/>
              <a:t>convolution</a:t>
            </a:r>
            <a:endParaRPr lang="en-US" dirty="0"/>
          </a:p>
        </p:txBody>
      </p:sp>
      <p:pic>
        <p:nvPicPr>
          <p:cNvPr id="4" name="Picture 3"/>
          <p:cNvPicPr>
            <a:picLocks noChangeAspect="1"/>
          </p:cNvPicPr>
          <p:nvPr/>
        </p:nvPicPr>
        <p:blipFill>
          <a:blip r:embed="rId2">
            <a:grayscl/>
          </a:blip>
          <a:stretch>
            <a:fillRect/>
          </a:stretch>
        </p:blipFill>
        <p:spPr>
          <a:xfrm>
            <a:off x="5325533" y="2940782"/>
            <a:ext cx="2683933" cy="2715359"/>
          </a:xfrm>
          <a:prstGeom prst="rect">
            <a:avLst/>
          </a:prstGeom>
        </p:spPr>
      </p:pic>
      <p:graphicFrame>
        <p:nvGraphicFramePr>
          <p:cNvPr id="5" name="Table 4"/>
          <p:cNvGraphicFramePr>
            <a:graphicFrameLocks noGrp="1"/>
          </p:cNvGraphicFramePr>
          <p:nvPr>
            <p:extLst/>
          </p:nvPr>
        </p:nvGraphicFramePr>
        <p:xfrm>
          <a:off x="313265" y="2940782"/>
          <a:ext cx="2963334" cy="1921935"/>
        </p:xfrm>
        <a:graphic>
          <a:graphicData uri="http://schemas.openxmlformats.org/drawingml/2006/table">
            <a:tbl>
              <a:tblPr firstRow="1" bandRow="1">
                <a:tableStyleId>{5C22544A-7EE6-4342-B048-85BDC9FD1C3A}</a:tableStyleId>
              </a:tblPr>
              <a:tblGrid>
                <a:gridCol w="987778">
                  <a:extLst>
                    <a:ext uri="{9D8B030D-6E8A-4147-A177-3AD203B41FA5}">
                      <a16:colId xmlns:a16="http://schemas.microsoft.com/office/drawing/2014/main" val="20000"/>
                    </a:ext>
                  </a:extLst>
                </a:gridCol>
                <a:gridCol w="987778">
                  <a:extLst>
                    <a:ext uri="{9D8B030D-6E8A-4147-A177-3AD203B41FA5}">
                      <a16:colId xmlns:a16="http://schemas.microsoft.com/office/drawing/2014/main" val="20001"/>
                    </a:ext>
                  </a:extLst>
                </a:gridCol>
                <a:gridCol w="987778">
                  <a:extLst>
                    <a:ext uri="{9D8B030D-6E8A-4147-A177-3AD203B41FA5}">
                      <a16:colId xmlns:a16="http://schemas.microsoft.com/office/drawing/2014/main" val="20002"/>
                    </a:ext>
                  </a:extLst>
                </a:gridCol>
              </a:tblGrid>
              <a:tr h="640645">
                <a:tc>
                  <a:txBody>
                    <a:bodyPr/>
                    <a:lstStyle/>
                    <a:p>
                      <a:pPr algn="ctr"/>
                      <a:r>
                        <a:rPr lang="en-US" b="0" dirty="0">
                          <a:solidFill>
                            <a:schemeClr val="tx1"/>
                          </a:solidFill>
                        </a:rPr>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40645">
                <a:tc>
                  <a:txBody>
                    <a:bodyPr/>
                    <a:lstStyle/>
                    <a:p>
                      <a:pPr algn="ctr"/>
                      <a:r>
                        <a:rPr lang="en-US" b="0"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40645">
                <a:tc>
                  <a:txBody>
                    <a:bodyPr/>
                    <a:lstStyle/>
                    <a:p>
                      <a:pPr algn="ctr"/>
                      <a:r>
                        <a:rPr lang="en-US" b="0" dirty="0">
                          <a:solidFill>
                            <a:schemeClr val="tx1"/>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6" name="Rectangle 5"/>
          <p:cNvSpPr/>
          <p:nvPr/>
        </p:nvSpPr>
        <p:spPr>
          <a:xfrm>
            <a:off x="5325533" y="2940782"/>
            <a:ext cx="770467" cy="7506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86800" y="2928445"/>
            <a:ext cx="2667000" cy="2674151"/>
          </a:xfrm>
          <a:prstGeom prst="rect">
            <a:avLst/>
          </a:prstGeom>
        </p:spPr>
      </p:pic>
    </p:spTree>
    <p:extLst>
      <p:ext uri="{BB962C8B-B14F-4D97-AF65-F5344CB8AC3E}">
        <p14:creationId xmlns:p14="http://schemas.microsoft.com/office/powerpoint/2010/main" val="20320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70833E-6 -3.7037E-7 C 0.08724 -0.00463 0.17448 -0.00926 0.17356 -0.00231 C 0.17265 0.00463 -0.0056 0.03218 -0.0056 0.04213 C -0.0056 0.05209 0.17213 0.04699 0.17356 0.05695 C 0.175 0.0669 0.00312 0.09074 0.00273 0.10139 C 0.00221 0.11204 0.17213 0.11204 0.17083 0.12107 C 0.1694 0.13033 -0.00729 0.14885 -0.0056 0.15579 C -0.00404 0.16274 0.18007 0.15417 0.18047 0.1632 C 0.18099 0.17223 -0.0017 0.19653 -0.00287 0.21019 C -0.00404 0.22361 0.17526 0.23241 0.17356 0.24468 C 0.172 0.25695 -0.01211 0.27361 -0.0125 0.28426 C -0.01302 0.29491 0.17083 0.30903 0.17083 0.30903 " pathEditMode="relative" ptsTypes="AAAAAAAAAAAA">
                                      <p:cBhvr>
                                        <p:cTn id="6" dur="2000" fill="hold"/>
                                        <p:tgtEl>
                                          <p:spTgt spid="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connectivity + translation invariance = </a:t>
            </a:r>
            <a:r>
              <a:rPr lang="en-US" i="1" dirty="0"/>
              <a:t>convolution</a:t>
            </a:r>
            <a:endParaRPr lang="en-US" dirty="0"/>
          </a:p>
        </p:txBody>
      </p:sp>
      <p:pic>
        <p:nvPicPr>
          <p:cNvPr id="4" name="Picture 3"/>
          <p:cNvPicPr>
            <a:picLocks noChangeAspect="1"/>
          </p:cNvPicPr>
          <p:nvPr/>
        </p:nvPicPr>
        <p:blipFill>
          <a:blip r:embed="rId2">
            <a:grayscl/>
          </a:blip>
          <a:stretch>
            <a:fillRect/>
          </a:stretch>
        </p:blipFill>
        <p:spPr>
          <a:xfrm>
            <a:off x="5325533" y="2940782"/>
            <a:ext cx="2683933" cy="2715359"/>
          </a:xfrm>
          <a:prstGeom prst="rect">
            <a:avLst/>
          </a:prstGeom>
        </p:spPr>
      </p:pic>
      <p:graphicFrame>
        <p:nvGraphicFramePr>
          <p:cNvPr id="5" name="Table 4"/>
          <p:cNvGraphicFramePr>
            <a:graphicFrameLocks noGrp="1"/>
          </p:cNvGraphicFramePr>
          <p:nvPr>
            <p:extLst/>
          </p:nvPr>
        </p:nvGraphicFramePr>
        <p:xfrm>
          <a:off x="313265" y="2940782"/>
          <a:ext cx="2963334" cy="1921935"/>
        </p:xfrm>
        <a:graphic>
          <a:graphicData uri="http://schemas.openxmlformats.org/drawingml/2006/table">
            <a:tbl>
              <a:tblPr firstRow="1" bandRow="1">
                <a:tableStyleId>{5C22544A-7EE6-4342-B048-85BDC9FD1C3A}</a:tableStyleId>
              </a:tblPr>
              <a:tblGrid>
                <a:gridCol w="987778">
                  <a:extLst>
                    <a:ext uri="{9D8B030D-6E8A-4147-A177-3AD203B41FA5}">
                      <a16:colId xmlns:a16="http://schemas.microsoft.com/office/drawing/2014/main" val="20000"/>
                    </a:ext>
                  </a:extLst>
                </a:gridCol>
                <a:gridCol w="987778">
                  <a:extLst>
                    <a:ext uri="{9D8B030D-6E8A-4147-A177-3AD203B41FA5}">
                      <a16:colId xmlns:a16="http://schemas.microsoft.com/office/drawing/2014/main" val="20001"/>
                    </a:ext>
                  </a:extLst>
                </a:gridCol>
                <a:gridCol w="987778">
                  <a:extLst>
                    <a:ext uri="{9D8B030D-6E8A-4147-A177-3AD203B41FA5}">
                      <a16:colId xmlns:a16="http://schemas.microsoft.com/office/drawing/2014/main" val="20002"/>
                    </a:ext>
                  </a:extLst>
                </a:gridCol>
              </a:tblGrid>
              <a:tr h="640645">
                <a:tc>
                  <a:txBody>
                    <a:bodyPr/>
                    <a:lstStyle/>
                    <a:p>
                      <a:pPr algn="ctr"/>
                      <a:r>
                        <a:rPr lang="en-US" b="0" dirty="0">
                          <a:solidFill>
                            <a:schemeClr val="tx1"/>
                          </a:solidFill>
                        </a:rPr>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40645">
                <a:tc>
                  <a:txBody>
                    <a:bodyPr/>
                    <a:lstStyle/>
                    <a:p>
                      <a:pPr algn="ctr"/>
                      <a:r>
                        <a:rPr lang="en-US" b="0"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40645">
                <a:tc>
                  <a:txBody>
                    <a:bodyPr/>
                    <a:lstStyle/>
                    <a:p>
                      <a:pPr algn="ctr"/>
                      <a:r>
                        <a:rPr lang="en-US" b="0" dirty="0">
                          <a:solidFill>
                            <a:schemeClr val="tx1"/>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6" name="Rectangle 5"/>
          <p:cNvSpPr/>
          <p:nvPr/>
        </p:nvSpPr>
        <p:spPr>
          <a:xfrm>
            <a:off x="5325533" y="2940782"/>
            <a:ext cx="770467" cy="7506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86800" y="2928445"/>
            <a:ext cx="2667000" cy="2674151"/>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39200" y="3080845"/>
            <a:ext cx="2667000" cy="2674151"/>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1600" y="3233245"/>
            <a:ext cx="2667000" cy="2674151"/>
          </a:xfrm>
          <a:prstGeom prst="rect">
            <a:avLst/>
          </a:prstGeom>
        </p:spPr>
      </p:pic>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0" y="3385645"/>
            <a:ext cx="2667000" cy="2674151"/>
          </a:xfrm>
          <a:prstGeom prst="rect">
            <a:avLst/>
          </a:prstGeom>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96400" y="3538045"/>
            <a:ext cx="2667000" cy="2674151"/>
          </a:xfrm>
          <a:prstGeom prst="rect">
            <a:avLst/>
          </a:prstGeom>
        </p:spPr>
      </p:pic>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48800" y="3690445"/>
            <a:ext cx="2667000" cy="2674151"/>
          </a:xfrm>
          <a:prstGeom prst="rect">
            <a:avLst/>
          </a:prstGeom>
        </p:spPr>
      </p:pic>
      <p:sp>
        <p:nvSpPr>
          <p:cNvPr id="12" name="Down Arrow Callout 11"/>
          <p:cNvSpPr/>
          <p:nvPr/>
        </p:nvSpPr>
        <p:spPr>
          <a:xfrm>
            <a:off x="8686800" y="1690688"/>
            <a:ext cx="2540000" cy="1237757"/>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Feature map</a:t>
            </a:r>
          </a:p>
        </p:txBody>
      </p:sp>
    </p:spTree>
    <p:extLst>
      <p:ext uri="{BB962C8B-B14F-4D97-AF65-F5344CB8AC3E}">
        <p14:creationId xmlns:p14="http://schemas.microsoft.com/office/powerpoint/2010/main" val="101430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10762</TotalTime>
  <Words>763</Words>
  <Application>Microsoft Macintosh PowerPoint</Application>
  <PresentationFormat>Widescreen</PresentationFormat>
  <Paragraphs>199</Paragraphs>
  <Slides>34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Cambria Math</vt:lpstr>
      <vt:lpstr>Helvetica</vt:lpstr>
      <vt:lpstr>Office Theme</vt:lpstr>
      <vt:lpstr>Multilayer perceptrons</vt:lpstr>
      <vt:lpstr>Multilayer perceptrons</vt:lpstr>
      <vt:lpstr>Reducing capacity</vt:lpstr>
      <vt:lpstr>Reducing capacity</vt:lpstr>
      <vt:lpstr>Idea 1: local connectivity</vt:lpstr>
      <vt:lpstr>Idea 2: Translation invariance</vt:lpstr>
      <vt:lpstr>Local connectivity + translation invariance = convolution</vt:lpstr>
      <vt:lpstr>Local connectivity + translation invariance = convolution</vt:lpstr>
      <vt:lpstr>Local connectivity + translation invariance = convolution</vt:lpstr>
      <vt:lpstr>Convolution as a primitive</vt:lpstr>
      <vt:lpstr>Invariance to distortions</vt:lpstr>
      <vt:lpstr>Invariance to distortions</vt:lpstr>
      <vt:lpstr>Invariance to distortions: Pooling</vt:lpstr>
      <vt:lpstr>Invariance to distortions: Subsampling</vt:lpstr>
      <vt:lpstr>Convolution subsampling convolution</vt:lpstr>
      <vt:lpstr>Convolution subsampling convolution</vt:lpstr>
      <vt:lpstr>Convolutional networks</vt:lpstr>
      <vt:lpstr>Convolutional networks</vt:lpstr>
      <vt:lpstr>Convolutional networks</vt:lpstr>
      <vt:lpstr>Vagaries of optimization</vt:lpstr>
      <vt:lpstr>Vanishing and exploding gradients</vt:lpstr>
      <vt:lpstr>Sigmoids cause vanishing gradients</vt:lpstr>
      <vt:lpstr>Convolution subsampling convolution</vt:lpstr>
      <vt:lpstr>Rectified Linear Unit (ReLU)</vt:lpstr>
      <vt:lpstr>Image Classification</vt:lpstr>
      <vt:lpstr>ImageNet</vt:lpstr>
      <vt:lpstr>PowerPoint Presentation</vt:lpstr>
      <vt:lpstr>Transfer learning</vt:lpstr>
      <vt:lpstr>Transfer learning with convolutional networks</vt:lpstr>
      <vt:lpstr>Transfer learning with convolutional networks</vt:lpstr>
      <vt:lpstr>Why transfer learning?</vt:lpstr>
      <vt:lpstr>Finetuning</vt:lpstr>
      <vt:lpstr>Finetuning</vt:lpstr>
      <vt:lpstr>Finetuning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Bharath Hariharan</dc:creator>
  <cp:keywords/>
  <dc:description/>
  <cp:lastModifiedBy>Bharath Hariharan</cp:lastModifiedBy>
  <cp:revision>15</cp:revision>
  <cp:lastPrinted>2018-10-15T03:45:42Z</cp:lastPrinted>
  <dcterms:created xsi:type="dcterms:W3CDTF">2018-10-06T19:07:08Z</dcterms:created>
  <dcterms:modified xsi:type="dcterms:W3CDTF">2019-10-08T02:20:49Z</dcterms:modified>
  <cp:category/>
</cp:coreProperties>
</file>