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73" r:id="rId2"/>
    <p:sldId id="275" r:id="rId3"/>
    <p:sldId id="276" r:id="rId4"/>
    <p:sldId id="282" r:id="rId5"/>
    <p:sldId id="283" r:id="rId6"/>
    <p:sldId id="284" r:id="rId7"/>
    <p:sldId id="285" r:id="rId8"/>
    <p:sldId id="286" r:id="rId9"/>
    <p:sldId id="288" r:id="rId10"/>
    <p:sldId id="289" r:id="rId11"/>
    <p:sldId id="290" r:id="rId12"/>
    <p:sldId id="291" r:id="rId13"/>
    <p:sldId id="287" r:id="rId14"/>
    <p:sldId id="292" r:id="rId15"/>
    <p:sldId id="1984" r:id="rId16"/>
    <p:sldId id="294" r:id="rId17"/>
    <p:sldId id="295" r:id="rId18"/>
    <p:sldId id="1987" r:id="rId19"/>
    <p:sldId id="1988" r:id="rId20"/>
    <p:sldId id="1989" r:id="rId21"/>
    <p:sldId id="1990" r:id="rId22"/>
    <p:sldId id="1991" r:id="rId23"/>
    <p:sldId id="1993" r:id="rId24"/>
    <p:sldId id="1994" r:id="rId25"/>
    <p:sldId id="1992" r:id="rId26"/>
    <p:sldId id="296" r:id="rId27"/>
    <p:sldId id="1985" r:id="rId28"/>
    <p:sldId id="298" r:id="rId29"/>
    <p:sldId id="299" r:id="rId30"/>
    <p:sldId id="311" r:id="rId31"/>
    <p:sldId id="300" r:id="rId32"/>
    <p:sldId id="297" r:id="rId33"/>
    <p:sldId id="305" r:id="rId34"/>
    <p:sldId id="306" r:id="rId35"/>
    <p:sldId id="307" r:id="rId36"/>
    <p:sldId id="302" r:id="rId37"/>
    <p:sldId id="30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A3DA"/>
    <a:srgbClr val="D9127D"/>
    <a:srgbClr val="1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6"/>
    <p:restoredTop sz="94624"/>
  </p:normalViewPr>
  <p:slideViewPr>
    <p:cSldViewPr snapToGrid="0" snapToObjects="1">
      <p:cViewPr varScale="1">
        <p:scale>
          <a:sx n="114" d="100"/>
          <a:sy n="114" d="100"/>
        </p:scale>
        <p:origin x="37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E383C0-EECA-8C44-BD8E-922EF736E61D}" type="datetimeFigureOut">
              <a:rPr lang="en-US" smtClean="0"/>
              <a:t>9/26/19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54CF1-5CDE-C040-8588-E9EE616E95EB}" type="slidenum">
              <a:rPr lang="en-US" smtClean="0"/>
              <a:t>‹#›</a:t>
            </a:fld>
            <a:endParaRPr lang="en-US"/>
          </a:p>
        </p:txBody>
      </p:sp>
    </p:spTree>
    <p:extLst>
      <p:ext uri="{BB962C8B-B14F-4D97-AF65-F5344CB8AC3E}">
        <p14:creationId xmlns:p14="http://schemas.microsoft.com/office/powerpoint/2010/main" val="3852745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evidence from human psychology that this is a really important</a:t>
            </a:r>
            <a:r>
              <a:rPr lang="en-US" baseline="0" dirty="0"/>
              <a:t> cue. For example, if you show really young infants this static display on the left, then they cannot distinguish between the two options on the right. In other words, they are unable to decide if the two halves of the rod form a single unified object, or whether they are indeed two rods.</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9</a:t>
            </a:fld>
            <a:endParaRPr lang="en-US"/>
          </a:p>
        </p:txBody>
      </p:sp>
    </p:spTree>
    <p:extLst>
      <p:ext uri="{BB962C8B-B14F-4D97-AF65-F5344CB8AC3E}">
        <p14:creationId xmlns:p14="http://schemas.microsoft.com/office/powerpoint/2010/main" val="292360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if you show infants</a:t>
            </a:r>
            <a:r>
              <a:rPr lang="en-US" baseline="0" dirty="0"/>
              <a:t> this moving display</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10</a:t>
            </a:fld>
            <a:endParaRPr lang="en-US"/>
          </a:p>
        </p:txBody>
      </p:sp>
    </p:spTree>
    <p:extLst>
      <p:ext uri="{BB962C8B-B14F-4D97-AF65-F5344CB8AC3E}">
        <p14:creationId xmlns:p14="http://schemas.microsoft.com/office/powerpoint/2010/main" val="337458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they do perceive the rod as connected. This suggests that very young infants are unable to perceive any sort of depth ordering in the static image, but when objects move, they actually use the fact that things that move together form part of a single object.</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11</a:t>
            </a:fld>
            <a:endParaRPr lang="en-US"/>
          </a:p>
        </p:txBody>
      </p:sp>
    </p:spTree>
    <p:extLst>
      <p:ext uri="{BB962C8B-B14F-4D97-AF65-F5344CB8AC3E}">
        <p14:creationId xmlns:p14="http://schemas.microsoft.com/office/powerpoint/2010/main" val="339890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led to a fairly straightforward approach to learning representations in an unsupervised manner: we collected a large number of </a:t>
            </a:r>
            <a:r>
              <a:rPr lang="en-US" baseline="0" dirty="0" err="1"/>
              <a:t>uncurated</a:t>
            </a:r>
            <a:r>
              <a:rPr lang="en-US" baseline="0" dirty="0"/>
              <a:t> videos, we used motion grouping to segment out the foreground in each frame, and then we trained a </a:t>
            </a:r>
            <a:r>
              <a:rPr lang="en-US" baseline="0" dirty="0" err="1"/>
              <a:t>ConvNet</a:t>
            </a:r>
            <a:r>
              <a:rPr lang="en-US" baseline="0" dirty="0"/>
              <a:t> to predict this foreground segmentation </a:t>
            </a:r>
            <a:endParaRPr lang="en-US" dirty="0"/>
          </a:p>
        </p:txBody>
      </p:sp>
      <p:sp>
        <p:nvSpPr>
          <p:cNvPr id="4" name="Slide Number Placeholder 3"/>
          <p:cNvSpPr>
            <a:spLocks noGrp="1"/>
          </p:cNvSpPr>
          <p:nvPr>
            <p:ph type="sldNum" sz="quarter" idx="10"/>
          </p:nvPr>
        </p:nvSpPr>
        <p:spPr/>
        <p:txBody>
          <a:bodyPr/>
          <a:lstStyle/>
          <a:p>
            <a:fld id="{FBB6C228-F7BE-8C40-8CDA-F98A99B708A6}" type="slidenum">
              <a:rPr lang="en-US" smtClean="0"/>
              <a:t>12</a:t>
            </a:fld>
            <a:endParaRPr lang="en-US"/>
          </a:p>
        </p:txBody>
      </p:sp>
    </p:spTree>
    <p:extLst>
      <p:ext uri="{BB962C8B-B14F-4D97-AF65-F5344CB8AC3E}">
        <p14:creationId xmlns:p14="http://schemas.microsoft.com/office/powerpoint/2010/main" val="3768972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0E54-8735-1548-A983-AEB79E1B93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2B932-9624-9B45-AABA-A162D74A94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B4AC36-088B-EA49-AA81-2B990998B0E8}"/>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5" name="Footer Placeholder 4">
            <a:extLst>
              <a:ext uri="{FF2B5EF4-FFF2-40B4-BE49-F238E27FC236}">
                <a16:creationId xmlns:a16="http://schemas.microsoft.com/office/drawing/2014/main" id="{ABAB84DB-F593-2443-8620-15B541FEF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D06BA-12F5-CE49-BD69-034B28E7FD35}"/>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36373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89A2-6879-954A-B114-65EAE7B781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D639D5-1B9D-F147-A10C-E97CE7BADF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610B5-A735-DD4A-B2C2-A1DDF92EA3F1}"/>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5" name="Footer Placeholder 4">
            <a:extLst>
              <a:ext uri="{FF2B5EF4-FFF2-40B4-BE49-F238E27FC236}">
                <a16:creationId xmlns:a16="http://schemas.microsoft.com/office/drawing/2014/main" id="{600AC527-F37C-B84F-B005-41449399B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BE5118-B1C3-8143-A6C4-811D99EDB27B}"/>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4765408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F6E5BA-5553-5848-B408-D166736274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2ADE04-ADD0-654B-A2FC-DBCC4AD1E0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BBFF6B-2FA7-4046-A40E-65843AA339AB}"/>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5" name="Footer Placeholder 4">
            <a:extLst>
              <a:ext uri="{FF2B5EF4-FFF2-40B4-BE49-F238E27FC236}">
                <a16:creationId xmlns:a16="http://schemas.microsoft.com/office/drawing/2014/main" id="{2C31768D-D243-A44B-BAA2-CDEB3B7E8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07F1B-AC1C-2143-BC9F-B478DA1FC461}"/>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3252808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BACFF-92B9-F044-B66F-1AD7DE549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05D83-66B5-BF44-8D7B-14B73F8650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EA72DF-64BF-8343-8C88-FAD6F73A9598}"/>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5" name="Footer Placeholder 4">
            <a:extLst>
              <a:ext uri="{FF2B5EF4-FFF2-40B4-BE49-F238E27FC236}">
                <a16:creationId xmlns:a16="http://schemas.microsoft.com/office/drawing/2014/main" id="{7FD75E6B-C8A6-6E47-86CC-0DA79B7EC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D4FA4-3B4E-B145-9B7F-BFDA4C3B4943}"/>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2813096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133D7-0D2D-5242-A9ED-A11FD91002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EF858A-F75C-D04A-8999-FD73F4567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565A43-E272-BB49-86F6-12D102677274}"/>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5" name="Footer Placeholder 4">
            <a:extLst>
              <a:ext uri="{FF2B5EF4-FFF2-40B4-BE49-F238E27FC236}">
                <a16:creationId xmlns:a16="http://schemas.microsoft.com/office/drawing/2014/main" id="{CD9E9F69-4924-5A4D-AC54-D335C430E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C473E7-02D2-1B42-A67A-EB83A537C950}"/>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244235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7CF1F-B451-0A44-9AE9-653E870A85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F7A1EE-AA0F-764B-BB5E-8E902E1432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630C85-2D6F-8A46-B211-9397A95C4F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5ABB7-52EA-ED45-8F2E-48444DBD01C2}"/>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6" name="Footer Placeholder 5">
            <a:extLst>
              <a:ext uri="{FF2B5EF4-FFF2-40B4-BE49-F238E27FC236}">
                <a16:creationId xmlns:a16="http://schemas.microsoft.com/office/drawing/2014/main" id="{D30656D8-A186-5B46-9C91-984E1DFEC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B6949F-B85E-3847-9FB4-7C31EE71DCAE}"/>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6850056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FCB67-D14D-AD4A-9416-975719D841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A970C6-583E-654F-BC8C-C41A005FBE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D02153-EE54-884D-B988-072D24269EC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F4B626-7C10-AA4C-BF81-340AEE28EF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E37D35C-586F-6C45-8246-6919B3C374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8B43EE-7EEA-AE45-86A1-5ADAB85BE211}"/>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8" name="Footer Placeholder 7">
            <a:extLst>
              <a:ext uri="{FF2B5EF4-FFF2-40B4-BE49-F238E27FC236}">
                <a16:creationId xmlns:a16="http://schemas.microsoft.com/office/drawing/2014/main" id="{CA753A9A-36BA-874A-A4F1-B456D791CA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5A8477-16FB-234A-ACE9-EBA2B83F43B0}"/>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982553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03644-A141-574A-976B-9B1A9C63A6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25E708-F6A7-2F44-9140-55C4B596BD4A}"/>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4" name="Footer Placeholder 3">
            <a:extLst>
              <a:ext uri="{FF2B5EF4-FFF2-40B4-BE49-F238E27FC236}">
                <a16:creationId xmlns:a16="http://schemas.microsoft.com/office/drawing/2014/main" id="{5A400ECD-DFDD-5047-8C7F-86FA42ED7D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020659-1086-0A4E-9884-847E11F59AEF}"/>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2691298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5B21B6-0B9B-9544-85DB-80D0D46BE1AB}"/>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3" name="Footer Placeholder 2">
            <a:extLst>
              <a:ext uri="{FF2B5EF4-FFF2-40B4-BE49-F238E27FC236}">
                <a16:creationId xmlns:a16="http://schemas.microsoft.com/office/drawing/2014/main" id="{6C47A7E7-F9EC-A54A-8CD4-659DE34A3C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DEC8C-462F-0F47-8815-1652298E6323}"/>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3809782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EF8E-255D-F046-9FA7-B7DD90501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8252DC-CB62-4141-8877-EB4195648F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D5311D-998A-174E-A7ED-7F61981D24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CCFFD4-A790-BA4B-B724-32FB40F94F75}"/>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6" name="Footer Placeholder 5">
            <a:extLst>
              <a:ext uri="{FF2B5EF4-FFF2-40B4-BE49-F238E27FC236}">
                <a16:creationId xmlns:a16="http://schemas.microsoft.com/office/drawing/2014/main" id="{8BBD18F3-7133-1047-BBC5-1BEE51202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C62F1-F4B8-6B4E-98F5-E91F35736BC2}"/>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51183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1C96-6B57-4648-B1EC-8D5ABDEDEB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234B0B-9B83-894C-B646-C66ED382A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E37F40-7FCD-D948-911C-7D3FBAB38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381342-8A0A-DF4A-9322-0B9BD32D012A}"/>
              </a:ext>
            </a:extLst>
          </p:cNvPr>
          <p:cNvSpPr>
            <a:spLocks noGrp="1"/>
          </p:cNvSpPr>
          <p:nvPr>
            <p:ph type="dt" sz="half" idx="10"/>
          </p:nvPr>
        </p:nvSpPr>
        <p:spPr/>
        <p:txBody>
          <a:bodyPr/>
          <a:lstStyle/>
          <a:p>
            <a:fld id="{95B66DEF-258E-6343-93F8-81347F40834D}" type="datetimeFigureOut">
              <a:rPr lang="en-US" smtClean="0"/>
              <a:t>9/26/19</a:t>
            </a:fld>
            <a:endParaRPr lang="en-US"/>
          </a:p>
        </p:txBody>
      </p:sp>
      <p:sp>
        <p:nvSpPr>
          <p:cNvPr id="6" name="Footer Placeholder 5">
            <a:extLst>
              <a:ext uri="{FF2B5EF4-FFF2-40B4-BE49-F238E27FC236}">
                <a16:creationId xmlns:a16="http://schemas.microsoft.com/office/drawing/2014/main" id="{3DD2C550-D875-7C4B-B6DE-301E28491E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0202C-FD82-7347-BF48-407D9A676FE3}"/>
              </a:ext>
            </a:extLst>
          </p:cNvPr>
          <p:cNvSpPr>
            <a:spLocks noGrp="1"/>
          </p:cNvSpPr>
          <p:nvPr>
            <p:ph type="sldNum" sz="quarter" idx="12"/>
          </p:nvPr>
        </p:nvSpPr>
        <p:spPr/>
        <p:txBody>
          <a:bodyPr/>
          <a:lstStyle/>
          <a:p>
            <a:fld id="{8E327AEA-95C8-2249-B56E-5A08AE823ABE}" type="slidenum">
              <a:rPr lang="en-US" smtClean="0"/>
              <a:t>‹#›</a:t>
            </a:fld>
            <a:endParaRPr lang="en-US"/>
          </a:p>
        </p:txBody>
      </p:sp>
    </p:spTree>
    <p:extLst>
      <p:ext uri="{BB962C8B-B14F-4D97-AF65-F5344CB8AC3E}">
        <p14:creationId xmlns:p14="http://schemas.microsoft.com/office/powerpoint/2010/main" val="1583527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E939E3-475F-5647-96AB-19EB2D9211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34AED8-C20C-2E4B-B414-A32003A97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7FBF0-4A64-5D40-AD77-75A73D84C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B66DEF-258E-6343-93F8-81347F40834D}" type="datetimeFigureOut">
              <a:rPr lang="en-US" smtClean="0"/>
              <a:t>9/26/19</a:t>
            </a:fld>
            <a:endParaRPr lang="en-US"/>
          </a:p>
        </p:txBody>
      </p:sp>
      <p:sp>
        <p:nvSpPr>
          <p:cNvPr id="5" name="Footer Placeholder 4">
            <a:extLst>
              <a:ext uri="{FF2B5EF4-FFF2-40B4-BE49-F238E27FC236}">
                <a16:creationId xmlns:a16="http://schemas.microsoft.com/office/drawing/2014/main" id="{38B6734C-C930-434B-9B81-EB65D1A987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C16E10-0BFF-BF4D-A267-B64AA1E6A7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327AEA-95C8-2249-B56E-5A08AE823ABE}" type="slidenum">
              <a:rPr lang="en-US" smtClean="0"/>
              <a:t>‹#›</a:t>
            </a:fld>
            <a:endParaRPr lang="en-US"/>
          </a:p>
        </p:txBody>
      </p:sp>
    </p:spTree>
    <p:extLst>
      <p:ext uri="{BB962C8B-B14F-4D97-AF65-F5344CB8AC3E}">
        <p14:creationId xmlns:p14="http://schemas.microsoft.com/office/powerpoint/2010/main" val="1555410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emf"/><Relationship Id="rId4" Type="http://schemas.openxmlformats.org/officeDocument/2006/relationships/image" Target="../media/image34.emf"/></Relationships>
</file>

<file path=ppt/slides/_rels/slide2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2.emf"/><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gif"/><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49.tiff"/></Relationships>
</file>

<file path=ppt/slides/_rels/slide3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4.tiff"/><Relationship Id="rId5" Type="http://schemas.openxmlformats.org/officeDocument/2006/relationships/image" Target="../media/image53.tiff"/><Relationship Id="rId4" Type="http://schemas.openxmlformats.org/officeDocument/2006/relationships/image" Target="../media/image52.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Optical flow</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2173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p>
        </p:txBody>
      </p:sp>
      <p:sp>
        <p:nvSpPr>
          <p:cNvPr id="15" name="Title 1"/>
          <p:cNvSpPr>
            <a:spLocks noGrp="1"/>
          </p:cNvSpPr>
          <p:nvPr>
            <p:ph type="title"/>
          </p:nvPr>
        </p:nvSpPr>
        <p:spPr/>
        <p:txBody>
          <a:bodyPr/>
          <a:lstStyle/>
          <a:p>
            <a:r>
              <a:rPr lang="en-US" dirty="0"/>
              <a:t>Motion segmentation </a:t>
            </a:r>
            <a:r>
              <a:rPr lang="en-US"/>
              <a:t>in humans</a:t>
            </a:r>
            <a:endParaRPr lang="en-US" dirty="0"/>
          </a:p>
        </p:txBody>
      </p:sp>
    </p:spTree>
    <p:extLst>
      <p:ext uri="{BB962C8B-B14F-4D97-AF65-F5344CB8AC3E}">
        <p14:creationId xmlns:p14="http://schemas.microsoft.com/office/powerpoint/2010/main" val="235904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1.11111E-6 -3.7037E-6 L 0.14774 -3.7037E-6 L -0.13229 -0.00301 L 0.15017 -3.7037E-6 L -0.13038 -0.00301 L 0.15243 -3.7037E-6 C 0.05955 -0.00115 0.09288 0.00371 0.00017 0.00278 " pathEditMode="relative" rAng="0" ptsTypes="AAAAAAA">
                                      <p:cBhvr>
                                        <p:cTn id="6" dur="3000" fill="hold"/>
                                        <p:tgtEl>
                                          <p:spTgt spid="4"/>
                                        </p:tgtEl>
                                        <p:attrNameLst>
                                          <p:attrName>ppt_x</p:attrName>
                                          <p:attrName>ppt_y</p:attrName>
                                        </p:attrNameLst>
                                      </p:cBhvr>
                                      <p:rCtr x="100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p>
        </p:txBody>
      </p:sp>
      <p:sp>
        <p:nvSpPr>
          <p:cNvPr id="11" name="Title 1"/>
          <p:cNvSpPr>
            <a:spLocks noGrp="1"/>
          </p:cNvSpPr>
          <p:nvPr>
            <p:ph type="title"/>
          </p:nvPr>
        </p:nvSpPr>
        <p:spPr/>
        <p:txBody>
          <a:bodyPr/>
          <a:lstStyle/>
          <a:p>
            <a:r>
              <a:rPr lang="en-US" dirty="0"/>
              <a:t>Motion segmentation </a:t>
            </a:r>
            <a:r>
              <a:rPr lang="en-US"/>
              <a:t>in humans</a:t>
            </a:r>
            <a:endParaRPr lang="en-US" dirty="0"/>
          </a:p>
        </p:txBody>
      </p:sp>
    </p:spTree>
    <p:extLst>
      <p:ext uri="{BB962C8B-B14F-4D97-AF65-F5344CB8AC3E}">
        <p14:creationId xmlns:p14="http://schemas.microsoft.com/office/powerpoint/2010/main" val="37317053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47812" y="466675"/>
            <a:ext cx="2413612" cy="5283141"/>
            <a:chOff x="23812" y="1245605"/>
            <a:chExt cx="2413612" cy="5283141"/>
          </a:xfrm>
        </p:grpSpPr>
        <p:sp>
          <p:nvSpPr>
            <p:cNvPr id="28" name="TextBox 27"/>
            <p:cNvSpPr txBox="1"/>
            <p:nvPr/>
          </p:nvSpPr>
          <p:spPr>
            <a:xfrm>
              <a:off x="23812"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1. Collect videos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4384" y="2628203"/>
              <a:ext cx="1748453" cy="131134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5374" y="1245605"/>
              <a:ext cx="1747462" cy="1310018"/>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86123" y="4376605"/>
              <a:ext cx="1746714" cy="1084480"/>
            </a:xfrm>
            <a:prstGeom prst="rect">
              <a:avLst/>
            </a:prstGeom>
          </p:spPr>
        </p:pic>
        <p:grpSp>
          <p:nvGrpSpPr>
            <p:cNvPr id="10" name="Group 9"/>
            <p:cNvGrpSpPr/>
            <p:nvPr/>
          </p:nvGrpSpPr>
          <p:grpSpPr>
            <a:xfrm>
              <a:off x="1230618" y="3994132"/>
              <a:ext cx="55984" cy="311584"/>
              <a:chOff x="2233965" y="5953410"/>
              <a:chExt cx="91440" cy="508920"/>
            </a:xfrm>
          </p:grpSpPr>
          <p:sp>
            <p:nvSpPr>
              <p:cNvPr id="6" name="Oval 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3" name="Oval 202"/>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4" name="Oval 203"/>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grpSp>
      </p:grpSp>
      <p:grpSp>
        <p:nvGrpSpPr>
          <p:cNvPr id="7" name="Group 6"/>
          <p:cNvGrpSpPr/>
          <p:nvPr/>
        </p:nvGrpSpPr>
        <p:grpSpPr>
          <a:xfrm>
            <a:off x="4702858" y="478841"/>
            <a:ext cx="2413612" cy="5270974"/>
            <a:chOff x="3178858" y="1257772"/>
            <a:chExt cx="2413612" cy="5270974"/>
          </a:xfrm>
        </p:grpSpPr>
        <p:sp>
          <p:nvSpPr>
            <p:cNvPr id="29" name="TextBox 28"/>
            <p:cNvSpPr txBox="1"/>
            <p:nvPr/>
          </p:nvSpPr>
          <p:spPr>
            <a:xfrm>
              <a:off x="3178858" y="5451528"/>
              <a:ext cx="2413612" cy="1077218"/>
            </a:xfrm>
            <a:prstGeom prst="rect">
              <a:avLst/>
            </a:prstGeom>
            <a:noFill/>
          </p:spPr>
          <p:txBody>
            <a:bodyPr wrap="square" rtlCol="0">
              <a:spAutoFit/>
            </a:bodyPr>
            <a:lstStyle/>
            <a:p>
              <a:pPr algn="ctr"/>
              <a:r>
                <a:rPr lang="en-US" sz="3200" dirty="0">
                  <a:ea typeface="Times New Roman" charset="0"/>
                  <a:cs typeface="Times New Roman" charset="0"/>
                </a:rPr>
                <a:t>2. Segment using motion</a:t>
              </a:r>
            </a:p>
          </p:txBody>
        </p:sp>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12332" y="2640370"/>
              <a:ext cx="1746691" cy="1310017"/>
            </a:xfrm>
            <a:prstGeom prst="rect">
              <a:avLst/>
            </a:prstGeom>
          </p:spPr>
        </p:pic>
        <p:pic>
          <p:nvPicPr>
            <p:cNvPr id="40" name="Picture 3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12332" y="1257772"/>
              <a:ext cx="1746691" cy="1310018"/>
            </a:xfrm>
            <a:prstGeom prst="rect">
              <a:avLst/>
            </a:prstGeom>
          </p:spPr>
        </p:pic>
        <p:pic>
          <p:nvPicPr>
            <p:cNvPr id="41" name="Picture 4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512308" y="4388772"/>
              <a:ext cx="1746714" cy="1084480"/>
            </a:xfrm>
            <a:prstGeom prst="rect">
              <a:avLst/>
            </a:prstGeom>
          </p:spPr>
        </p:pic>
        <p:grpSp>
          <p:nvGrpSpPr>
            <p:cNvPr id="205" name="Group 204"/>
            <p:cNvGrpSpPr/>
            <p:nvPr/>
          </p:nvGrpSpPr>
          <p:grpSpPr>
            <a:xfrm>
              <a:off x="4329681" y="4006298"/>
              <a:ext cx="55984" cy="311584"/>
              <a:chOff x="2233965" y="5953410"/>
              <a:chExt cx="91440" cy="508920"/>
            </a:xfrm>
          </p:grpSpPr>
          <p:sp>
            <p:nvSpPr>
              <p:cNvPr id="206" name="Oval 205"/>
              <p:cNvSpPr>
                <a:spLocks noChangeAspect="1"/>
              </p:cNvSpPr>
              <p:nvPr/>
            </p:nvSpPr>
            <p:spPr>
              <a:xfrm>
                <a:off x="2233965" y="595341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7" name="Oval 206"/>
              <p:cNvSpPr>
                <a:spLocks noChangeAspect="1"/>
              </p:cNvSpPr>
              <p:nvPr/>
            </p:nvSpPr>
            <p:spPr>
              <a:xfrm>
                <a:off x="2233965" y="616215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208" name="Oval 207"/>
              <p:cNvSpPr>
                <a:spLocks noChangeAspect="1"/>
              </p:cNvSpPr>
              <p:nvPr/>
            </p:nvSpPr>
            <p:spPr>
              <a:xfrm>
                <a:off x="2233965" y="6370890"/>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grpSp>
      </p:grpSp>
      <p:grpSp>
        <p:nvGrpSpPr>
          <p:cNvPr id="12" name="Group 11"/>
          <p:cNvGrpSpPr/>
          <p:nvPr/>
        </p:nvGrpSpPr>
        <p:grpSpPr>
          <a:xfrm>
            <a:off x="7874670" y="478842"/>
            <a:ext cx="2545731" cy="5281443"/>
            <a:chOff x="6350669" y="1257772"/>
            <a:chExt cx="2545731" cy="5281443"/>
          </a:xfrm>
        </p:grpSpPr>
        <p:pic>
          <p:nvPicPr>
            <p:cNvPr id="43" name="Picture 42"/>
            <p:cNvPicPr>
              <a:picLocks/>
            </p:cNvPicPr>
            <p:nvPr/>
          </p:nvPicPr>
          <p:blipFill>
            <a:blip r:embed="rId9" cstate="screen">
              <a:extLst>
                <a:ext uri="{28A0092B-C50C-407E-A947-70E740481C1C}">
                  <a14:useLocalDpi xmlns:a14="http://schemas.microsoft.com/office/drawing/2010/main"/>
                </a:ext>
              </a:extLst>
            </a:blip>
            <a:stretch>
              <a:fillRect/>
            </a:stretch>
          </p:blipFill>
          <p:spPr>
            <a:xfrm>
              <a:off x="6554706" y="1257772"/>
              <a:ext cx="1270829" cy="951722"/>
            </a:xfrm>
            <a:prstGeom prst="rect">
              <a:avLst/>
            </a:prstGeom>
            <a:ln w="47625">
              <a:solidFill>
                <a:schemeClr val="accent4"/>
              </a:solidFill>
            </a:ln>
          </p:spPr>
        </p:pic>
        <p:pic>
          <p:nvPicPr>
            <p:cNvPr id="42" name="Picture 4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50670" y="1703398"/>
              <a:ext cx="1268196" cy="951147"/>
            </a:xfrm>
            <a:prstGeom prst="rect">
              <a:avLst/>
            </a:prstGeom>
            <a:ln w="47625">
              <a:solidFill>
                <a:schemeClr val="accent4"/>
              </a:solidFill>
            </a:ln>
          </p:spPr>
        </p:pic>
        <p:sp>
          <p:nvSpPr>
            <p:cNvPr id="24" name="Down Arrow 23"/>
            <p:cNvSpPr/>
            <p:nvPr/>
          </p:nvSpPr>
          <p:spPr>
            <a:xfrm>
              <a:off x="7827539" y="3711906"/>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sp>
          <p:nvSpPr>
            <p:cNvPr id="30" name="TextBox 29"/>
            <p:cNvSpPr txBox="1"/>
            <p:nvPr/>
          </p:nvSpPr>
          <p:spPr>
            <a:xfrm>
              <a:off x="6350669" y="5461997"/>
              <a:ext cx="2545731" cy="1077218"/>
            </a:xfrm>
            <a:prstGeom prst="rect">
              <a:avLst/>
            </a:prstGeom>
            <a:noFill/>
          </p:spPr>
          <p:txBody>
            <a:bodyPr wrap="square" rtlCol="0">
              <a:spAutoFit/>
            </a:bodyPr>
            <a:lstStyle/>
            <a:p>
              <a:pPr algn="ctr"/>
              <a:r>
                <a:rPr lang="en-US" sz="3200" dirty="0">
                  <a:ea typeface="Times New Roman" charset="0"/>
                  <a:cs typeface="Times New Roman" charset="0"/>
                </a:rPr>
                <a:t>3. Train </a:t>
              </a:r>
              <a:r>
                <a:rPr lang="en-US" sz="3200" dirty="0" err="1">
                  <a:ea typeface="Times New Roman" charset="0"/>
                  <a:cs typeface="Times New Roman" charset="0"/>
                </a:rPr>
                <a:t>ConvNet</a:t>
              </a:r>
              <a:endParaRPr lang="en-US" sz="3200" dirty="0">
                <a:ea typeface="Times New Roman" charset="0"/>
                <a:cs typeface="Times New Roman" charset="0"/>
              </a:endParaRPr>
            </a:p>
          </p:txBody>
        </p:sp>
        <p:pic>
          <p:nvPicPr>
            <p:cNvPr id="44" name="Picture 43"/>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554661" y="1578700"/>
              <a:ext cx="1270829" cy="953122"/>
            </a:xfrm>
            <a:prstGeom prst="rect">
              <a:avLst/>
            </a:prstGeom>
            <a:ln w="47625">
              <a:solidFill>
                <a:schemeClr val="accent4"/>
              </a:solidFill>
            </a:ln>
          </p:spPr>
        </p:pic>
        <p:sp>
          <p:nvSpPr>
            <p:cNvPr id="2" name="Cube 1"/>
            <p:cNvSpPr/>
            <p:nvPr/>
          </p:nvSpPr>
          <p:spPr>
            <a:xfrm>
              <a:off x="6805233" y="2765061"/>
              <a:ext cx="384888" cy="1125772"/>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1" name="Cube 30"/>
            <p:cNvSpPr/>
            <p:nvPr/>
          </p:nvSpPr>
          <p:spPr>
            <a:xfrm>
              <a:off x="6916498" y="2946667"/>
              <a:ext cx="413257" cy="799041"/>
            </a:xfrm>
            <a:prstGeom prst="cube">
              <a:avLst>
                <a:gd name="adj" fmla="val 582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2" name="Cube 31"/>
            <p:cNvSpPr/>
            <p:nvPr/>
          </p:nvSpPr>
          <p:spPr>
            <a:xfrm>
              <a:off x="7190121" y="3104404"/>
              <a:ext cx="376464" cy="483566"/>
            </a:xfrm>
            <a:prstGeom prst="cube">
              <a:avLst>
                <a:gd name="adj" fmla="val 3072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4" name="Cube 33"/>
            <p:cNvSpPr/>
            <p:nvPr/>
          </p:nvSpPr>
          <p:spPr>
            <a:xfrm>
              <a:off x="7512747" y="3302911"/>
              <a:ext cx="301217" cy="90650"/>
            </a:xfrm>
            <a:prstGeom prst="cube">
              <a:avLst>
                <a:gd name="adj" fmla="val 981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5" name="Cube 34"/>
            <p:cNvSpPr/>
            <p:nvPr/>
          </p:nvSpPr>
          <p:spPr>
            <a:xfrm>
              <a:off x="7841236" y="2979994"/>
              <a:ext cx="227772" cy="666217"/>
            </a:xfrm>
            <a:prstGeom prst="cube">
              <a:avLst>
                <a:gd name="adj" fmla="val 877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2"/>
            </a:p>
          </p:txBody>
        </p:sp>
        <p:sp>
          <p:nvSpPr>
            <p:cNvPr id="36" name="Down Arrow 35"/>
            <p:cNvSpPr/>
            <p:nvPr/>
          </p:nvSpPr>
          <p:spPr>
            <a:xfrm>
              <a:off x="6890357" y="2721684"/>
              <a:ext cx="83976" cy="167951"/>
            </a:xfrm>
            <a:prstGeom prst="downArrow">
              <a:avLst>
                <a:gd name="adj1" fmla="val 12162"/>
                <a:gd name="adj2" fmla="val 5810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5984" tIns="27992" rIns="55984" bIns="27992" numCol="1" spcCol="0" rtlCol="0" fromWordArt="0" anchor="ctr" anchorCtr="0" forceAA="0" compatLnSpc="1">
              <a:prstTxWarp prst="textNoShape">
                <a:avLst/>
              </a:prstTxWarp>
              <a:noAutofit/>
            </a:bodyPr>
            <a:lstStyle/>
            <a:p>
              <a:pPr algn="ctr"/>
              <a:endParaRPr lang="en-US" sz="1102"/>
            </a:p>
          </p:txBody>
        </p:sp>
        <p:pic>
          <p:nvPicPr>
            <p:cNvPr id="38" name="Picture 37"/>
            <p:cNvPicPr>
              <a:picLocks/>
            </p:cNvPicPr>
            <p:nvPr/>
          </p:nvPicPr>
          <p:blipFill>
            <a:blip r:embed="rId12" cstate="screen">
              <a:extLst>
                <a:ext uri="{28A0092B-C50C-407E-A947-70E740481C1C}">
                  <a14:useLocalDpi xmlns:a14="http://schemas.microsoft.com/office/drawing/2010/main"/>
                </a:ext>
              </a:extLst>
            </a:blip>
            <a:stretch>
              <a:fillRect/>
            </a:stretch>
          </p:blipFill>
          <p:spPr>
            <a:xfrm>
              <a:off x="6554706" y="3995311"/>
              <a:ext cx="1234493" cy="1000045"/>
            </a:xfrm>
            <a:prstGeom prst="rect">
              <a:avLst/>
            </a:prstGeom>
            <a:ln w="47625">
              <a:solidFill>
                <a:schemeClr val="accent4"/>
              </a:solidFill>
            </a:ln>
          </p:spPr>
        </p:pic>
        <p:pic>
          <p:nvPicPr>
            <p:cNvPr id="39" name="Picture 38"/>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50669" y="4443271"/>
              <a:ext cx="1268197" cy="951148"/>
            </a:xfrm>
            <a:prstGeom prst="rect">
              <a:avLst/>
            </a:prstGeom>
            <a:ln w="47625">
              <a:solidFill>
                <a:schemeClr val="accent4"/>
              </a:solidFill>
            </a:ln>
          </p:spPr>
        </p:pic>
        <p:pic>
          <p:nvPicPr>
            <p:cNvPr id="48" name="Picture 4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4661" y="4261011"/>
              <a:ext cx="1270829" cy="953122"/>
            </a:xfrm>
            <a:prstGeom prst="rect">
              <a:avLst/>
            </a:prstGeom>
            <a:ln w="47625">
              <a:solidFill>
                <a:schemeClr val="accent4"/>
              </a:solidFill>
            </a:ln>
          </p:spPr>
        </p:pic>
      </p:grpSp>
      <p:sp>
        <p:nvSpPr>
          <p:cNvPr id="8" name="Rectangle 7"/>
          <p:cNvSpPr/>
          <p:nvPr/>
        </p:nvSpPr>
        <p:spPr>
          <a:xfrm>
            <a:off x="0" y="6455406"/>
            <a:ext cx="12192000" cy="369332"/>
          </a:xfrm>
          <a:prstGeom prst="rect">
            <a:avLst/>
          </a:prstGeom>
        </p:spPr>
        <p:txBody>
          <a:bodyPr wrap="square">
            <a:spAutoFit/>
          </a:bodyPr>
          <a:lstStyle/>
          <a:p>
            <a:r>
              <a:rPr lang="en-US" b="1" dirty="0"/>
              <a:t>Learning Features by Watching Objects Move</a:t>
            </a:r>
            <a:r>
              <a:rPr lang="en-US" dirty="0"/>
              <a:t>. D. Pathak, R. </a:t>
            </a:r>
            <a:r>
              <a:rPr lang="en-US" dirty="0" err="1"/>
              <a:t>Girshick</a:t>
            </a:r>
            <a:r>
              <a:rPr lang="en-US" dirty="0"/>
              <a:t>, P. Dollar, T. Darrell, </a:t>
            </a:r>
            <a:r>
              <a:rPr lang="en-US" u="sng" dirty="0"/>
              <a:t>B. Hariharan. </a:t>
            </a:r>
            <a:r>
              <a:rPr lang="en-US" b="1" dirty="0"/>
              <a:t> </a:t>
            </a:r>
            <a:r>
              <a:rPr lang="en-US" i="1" dirty="0"/>
              <a:t>CVPR, </a:t>
            </a:r>
            <a:r>
              <a:rPr lang="en-US" dirty="0"/>
              <a:t>2017. </a:t>
            </a:r>
          </a:p>
        </p:txBody>
      </p:sp>
    </p:spTree>
    <p:extLst>
      <p:ext uri="{BB962C8B-B14F-4D97-AF65-F5344CB8AC3E}">
        <p14:creationId xmlns:p14="http://schemas.microsoft.com/office/powerpoint/2010/main" val="346684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sp>
        <p:nvSpPr>
          <p:cNvPr id="3" name="Content Placeholder 2"/>
          <p:cNvSpPr>
            <a:spLocks noGrp="1"/>
          </p:cNvSpPr>
          <p:nvPr>
            <p:ph idx="1"/>
          </p:nvPr>
        </p:nvSpPr>
        <p:spPr>
          <a:xfrm>
            <a:off x="838200" y="1825625"/>
            <a:ext cx="10515600" cy="1086908"/>
          </a:xfrm>
        </p:spPr>
        <p:txBody>
          <a:bodyPr/>
          <a:lstStyle/>
          <a:p>
            <a:r>
              <a:rPr lang="en-US" dirty="0"/>
              <a:t>Motion is cue for recognition</a:t>
            </a:r>
          </a:p>
          <a:p>
            <a:pPr lvl="1"/>
            <a:r>
              <a:rPr lang="en-US" dirty="0"/>
              <a:t>Gestures, actions, </a:t>
            </a:r>
            <a:r>
              <a:rPr lang="mr-IN" dirty="0"/>
              <a:t>…</a:t>
            </a:r>
            <a:endParaRPr lang="en-US" dirty="0"/>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3000" y="2616200"/>
            <a:ext cx="9906000" cy="3644900"/>
          </a:xfrm>
          <a:prstGeom prst="rect">
            <a:avLst/>
          </a:prstGeom>
        </p:spPr>
      </p:pic>
      <p:sp>
        <p:nvSpPr>
          <p:cNvPr id="5" name="TextBox 4"/>
          <p:cNvSpPr txBox="1"/>
          <p:nvPr/>
        </p:nvSpPr>
        <p:spPr>
          <a:xfrm>
            <a:off x="0" y="6488668"/>
            <a:ext cx="12192000" cy="369332"/>
          </a:xfrm>
          <a:prstGeom prst="rect">
            <a:avLst/>
          </a:prstGeom>
          <a:noFill/>
        </p:spPr>
        <p:txBody>
          <a:bodyPr wrap="square" rtlCol="0">
            <a:spAutoFit/>
          </a:bodyPr>
          <a:lstStyle/>
          <a:p>
            <a:r>
              <a:rPr lang="en-US" dirty="0"/>
              <a:t>Two-Stream Convolutional Networks for Action Recognition in Videos. </a:t>
            </a:r>
            <a:r>
              <a:rPr lang="en-US" dirty="0" err="1"/>
              <a:t>Simonyan</a:t>
            </a:r>
            <a:r>
              <a:rPr lang="en-US" dirty="0"/>
              <a:t> and Zisserman. In </a:t>
            </a:r>
            <a:r>
              <a:rPr lang="en-US" i="1" dirty="0"/>
              <a:t>NIPS 2014.</a:t>
            </a:r>
            <a:endParaRPr lang="en-US" dirty="0"/>
          </a:p>
        </p:txBody>
      </p:sp>
    </p:spTree>
    <p:extLst>
      <p:ext uri="{BB962C8B-B14F-4D97-AF65-F5344CB8AC3E}">
        <p14:creationId xmlns:p14="http://schemas.microsoft.com/office/powerpoint/2010/main" val="2369702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sp>
        <p:nvSpPr>
          <p:cNvPr id="3" name="Content Placeholder 2"/>
          <p:cNvSpPr>
            <a:spLocks noGrp="1"/>
          </p:cNvSpPr>
          <p:nvPr>
            <p:ph idx="1"/>
          </p:nvPr>
        </p:nvSpPr>
        <p:spPr>
          <a:xfrm>
            <a:off x="838200" y="1825625"/>
            <a:ext cx="10515600" cy="1086908"/>
          </a:xfrm>
        </p:spPr>
        <p:txBody>
          <a:bodyPr/>
          <a:lstStyle/>
          <a:p>
            <a:r>
              <a:rPr lang="en-US" dirty="0"/>
              <a:t>Motion is cue for recognition</a:t>
            </a:r>
          </a:p>
          <a:p>
            <a:pPr lvl="1"/>
            <a:r>
              <a:rPr lang="en-US" dirty="0"/>
              <a:t>Gestures, actions, </a:t>
            </a:r>
            <a:r>
              <a:rPr lang="mr-IN" dirty="0"/>
              <a:t>…</a:t>
            </a:r>
            <a:endParaRPr lang="en-US" dirty="0"/>
          </a:p>
          <a:p>
            <a:pPr lvl="1"/>
            <a:endParaRPr lang="en-US" dirty="0"/>
          </a:p>
        </p:txBody>
      </p:sp>
      <p:sp>
        <p:nvSpPr>
          <p:cNvPr id="5" name="TextBox 4"/>
          <p:cNvSpPr txBox="1"/>
          <p:nvPr/>
        </p:nvSpPr>
        <p:spPr>
          <a:xfrm>
            <a:off x="0" y="6488668"/>
            <a:ext cx="12192000" cy="369332"/>
          </a:xfrm>
          <a:prstGeom prst="rect">
            <a:avLst/>
          </a:prstGeom>
          <a:noFill/>
        </p:spPr>
        <p:txBody>
          <a:bodyPr wrap="square" rtlCol="0">
            <a:spAutoFit/>
          </a:bodyPr>
          <a:lstStyle/>
          <a:p>
            <a:r>
              <a:rPr lang="en-US" dirty="0"/>
              <a:t>Two-Stream Convolutional Networks for Action Recognition in Videos. </a:t>
            </a:r>
            <a:r>
              <a:rPr lang="en-US" dirty="0" err="1"/>
              <a:t>Simonyan</a:t>
            </a:r>
            <a:r>
              <a:rPr lang="en-US" dirty="0"/>
              <a:t> and Zisserman. In </a:t>
            </a:r>
            <a:r>
              <a:rPr lang="en-US" i="1" dirty="0"/>
              <a:t>NIPS 2014.</a:t>
            </a:r>
            <a:endParaRPr lang="en-US" dirty="0"/>
          </a:p>
        </p:txBody>
      </p:sp>
      <p:graphicFrame>
        <p:nvGraphicFramePr>
          <p:cNvPr id="6" name="Table 5"/>
          <p:cNvGraphicFramePr>
            <a:graphicFrameLocks noGrp="1"/>
          </p:cNvGraphicFramePr>
          <p:nvPr>
            <p:extLst/>
          </p:nvPr>
        </p:nvGraphicFramePr>
        <p:xfrm>
          <a:off x="2032000" y="3378199"/>
          <a:ext cx="8636000" cy="1769535"/>
        </p:xfrm>
        <a:graphic>
          <a:graphicData uri="http://schemas.openxmlformats.org/drawingml/2006/table">
            <a:tbl>
              <a:tblPr firstRow="1" bandRow="1">
                <a:tableStyleId>{5C22544A-7EE6-4342-B048-85BDC9FD1C3A}</a:tableStyleId>
              </a:tblPr>
              <a:tblGrid>
                <a:gridCol w="4318000">
                  <a:extLst>
                    <a:ext uri="{9D8B030D-6E8A-4147-A177-3AD203B41FA5}">
                      <a16:colId xmlns:a16="http://schemas.microsoft.com/office/drawing/2014/main" val="20000"/>
                    </a:ext>
                  </a:extLst>
                </a:gridCol>
                <a:gridCol w="4318000">
                  <a:extLst>
                    <a:ext uri="{9D8B030D-6E8A-4147-A177-3AD203B41FA5}">
                      <a16:colId xmlns:a16="http://schemas.microsoft.com/office/drawing/2014/main" val="20001"/>
                    </a:ext>
                  </a:extLst>
                </a:gridCol>
              </a:tblGrid>
              <a:tr h="589845">
                <a:tc>
                  <a:txBody>
                    <a:bodyPr/>
                    <a:lstStyle/>
                    <a:p>
                      <a:r>
                        <a:rPr lang="en-US" sz="2800" dirty="0"/>
                        <a:t>Model</a:t>
                      </a:r>
                    </a:p>
                  </a:txBody>
                  <a:tcPr/>
                </a:tc>
                <a:tc>
                  <a:txBody>
                    <a:bodyPr/>
                    <a:lstStyle/>
                    <a:p>
                      <a:r>
                        <a:rPr lang="en-US" sz="2800" dirty="0"/>
                        <a:t>Accuracy</a:t>
                      </a:r>
                    </a:p>
                  </a:txBody>
                  <a:tcPr/>
                </a:tc>
                <a:extLst>
                  <a:ext uri="{0D108BD9-81ED-4DB2-BD59-A6C34878D82A}">
                    <a16:rowId xmlns:a16="http://schemas.microsoft.com/office/drawing/2014/main" val="10000"/>
                  </a:ext>
                </a:extLst>
              </a:tr>
              <a:tr h="589845">
                <a:tc>
                  <a:txBody>
                    <a:bodyPr/>
                    <a:lstStyle/>
                    <a:p>
                      <a:r>
                        <a:rPr lang="en-US" sz="2800" dirty="0"/>
                        <a:t>Without optical flow</a:t>
                      </a:r>
                    </a:p>
                  </a:txBody>
                  <a:tcPr/>
                </a:tc>
                <a:tc>
                  <a:txBody>
                    <a:bodyPr/>
                    <a:lstStyle/>
                    <a:p>
                      <a:r>
                        <a:rPr lang="en-US" sz="2800" dirty="0"/>
                        <a:t>73.0%</a:t>
                      </a:r>
                    </a:p>
                  </a:txBody>
                  <a:tcPr/>
                </a:tc>
                <a:extLst>
                  <a:ext uri="{0D108BD9-81ED-4DB2-BD59-A6C34878D82A}">
                    <a16:rowId xmlns:a16="http://schemas.microsoft.com/office/drawing/2014/main" val="10001"/>
                  </a:ext>
                </a:extLst>
              </a:tr>
              <a:tr h="589845">
                <a:tc>
                  <a:txBody>
                    <a:bodyPr/>
                    <a:lstStyle/>
                    <a:p>
                      <a:r>
                        <a:rPr lang="en-US" sz="2800" dirty="0"/>
                        <a:t>With optical flow</a:t>
                      </a:r>
                    </a:p>
                  </a:txBody>
                  <a:tcPr/>
                </a:tc>
                <a:tc>
                  <a:txBody>
                    <a:bodyPr/>
                    <a:lstStyle/>
                    <a:p>
                      <a:r>
                        <a:rPr lang="en-US" sz="2800" b="1" dirty="0"/>
                        <a:t>88.0%</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426649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optical flow</a:t>
            </a:r>
          </a:p>
        </p:txBody>
      </p:sp>
      <p:sp>
        <p:nvSpPr>
          <p:cNvPr id="3" name="Content Placeholder 2"/>
          <p:cNvSpPr>
            <a:spLocks noGrp="1"/>
          </p:cNvSpPr>
          <p:nvPr>
            <p:ph idx="1"/>
          </p:nvPr>
        </p:nvSpPr>
        <p:spPr/>
        <p:txBody>
          <a:bodyPr/>
          <a:lstStyle/>
          <a:p>
            <a:r>
              <a:rPr lang="en-US" dirty="0"/>
              <a:t>Yet another correspondence problem!</a:t>
            </a:r>
          </a:p>
          <a:p>
            <a:r>
              <a:rPr lang="en-US" dirty="0"/>
              <a:t>But:</a:t>
            </a:r>
          </a:p>
          <a:p>
            <a:pPr lvl="1"/>
            <a:r>
              <a:rPr lang="en-US" dirty="0"/>
              <a:t>Bad: scene can move</a:t>
            </a:r>
          </a:p>
          <a:p>
            <a:pPr lvl="1"/>
            <a:r>
              <a:rPr lang="en-US" dirty="0"/>
              <a:t>Good: changes are usually very small (often sub-pixel)</a:t>
            </a:r>
          </a:p>
          <a:p>
            <a:endParaRPr lang="en-US" dirty="0"/>
          </a:p>
        </p:txBody>
      </p:sp>
    </p:spTree>
    <p:extLst>
      <p:ext uri="{BB962C8B-B14F-4D97-AF65-F5344CB8AC3E}">
        <p14:creationId xmlns:p14="http://schemas.microsoft.com/office/powerpoint/2010/main" val="191557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93747" y="4859453"/>
            <a:ext cx="4944533" cy="8974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Optical flow constraint equation</a:t>
            </a:r>
          </a:p>
        </p:txBody>
      </p:sp>
      <p:sp>
        <p:nvSpPr>
          <p:cNvPr id="3" name="Content Placeholder 2"/>
          <p:cNvSpPr>
            <a:spLocks noGrp="1"/>
          </p:cNvSpPr>
          <p:nvPr>
            <p:ph idx="1"/>
          </p:nvPr>
        </p:nvSpPr>
        <p:spPr>
          <a:xfrm>
            <a:off x="838200" y="1825625"/>
            <a:ext cx="10515600" cy="4943165"/>
          </a:xfrm>
        </p:spPr>
        <p:txBody>
          <a:bodyPr/>
          <a:lstStyle/>
          <a:p>
            <a:r>
              <a:rPr lang="en-US" dirty="0"/>
              <a:t>Image intensity </a:t>
            </a:r>
            <a:r>
              <a:rPr lang="en-US" i="1" dirty="0"/>
              <a:t>continuous </a:t>
            </a:r>
            <a:r>
              <a:rPr lang="en-US" dirty="0"/>
              <a:t>function of x, y, t</a:t>
            </a:r>
          </a:p>
          <a:p>
            <a:r>
              <a:rPr lang="en-US" dirty="0"/>
              <a:t>In time </a:t>
            </a:r>
            <a:r>
              <a:rPr lang="en-US" dirty="0" err="1"/>
              <a:t>dt</a:t>
            </a:r>
            <a:r>
              <a:rPr lang="en-US" dirty="0"/>
              <a:t>, pixel (</a:t>
            </a:r>
            <a:r>
              <a:rPr lang="en-US" dirty="0" err="1"/>
              <a:t>x,y,t</a:t>
            </a:r>
            <a:r>
              <a:rPr lang="en-US" dirty="0"/>
              <a:t>) moves to (x + u </a:t>
            </a:r>
            <a:r>
              <a:rPr lang="en-US" dirty="0" err="1"/>
              <a:t>dt</a:t>
            </a:r>
            <a:r>
              <a:rPr lang="en-US" dirty="0"/>
              <a:t>, y + v </a:t>
            </a:r>
            <a:r>
              <a:rPr lang="en-US" dirty="0" err="1"/>
              <a:t>dt</a:t>
            </a:r>
            <a:r>
              <a:rPr lang="en-US" dirty="0"/>
              <a:t>, t + </a:t>
            </a:r>
            <a:r>
              <a:rPr lang="en-US" dirty="0" err="1"/>
              <a:t>dt</a:t>
            </a:r>
            <a:r>
              <a:rPr lang="en-US" dirty="0"/>
              <a:t>)</a:t>
            </a:r>
          </a:p>
          <a:p>
            <a:endParaRPr lang="en-US" dirty="0"/>
          </a:p>
          <a:p>
            <a:endParaRPr lang="en-US" dirty="0"/>
          </a:p>
          <a:p>
            <a:endParaRPr lang="en-US" dirty="0"/>
          </a:p>
          <a:p>
            <a:endParaRPr lang="en-US" dirty="0"/>
          </a:p>
          <a:p>
            <a:endParaRPr lang="en-US" dirty="0"/>
          </a:p>
          <a:p>
            <a:endParaRPr lang="en-US" dirty="0"/>
          </a:p>
          <a:p>
            <a:r>
              <a:rPr lang="en-US" dirty="0"/>
              <a:t>Optical flow constraint equation: One equation, two variables</a:t>
            </a:r>
          </a:p>
          <a:p>
            <a:endParaRPr lang="en-US" baseline="30000" dirty="0"/>
          </a:p>
        </p:txBody>
      </p:sp>
      <p:pic>
        <p:nvPicPr>
          <p:cNvPr id="4" name="Picture 3"/>
          <p:cNvPicPr>
            <a:picLocks noChangeAspect="1"/>
          </p:cNvPicPr>
          <p:nvPr/>
        </p:nvPicPr>
        <p:blipFill>
          <a:blip r:embed="rId2"/>
          <a:stretch>
            <a:fillRect/>
          </a:stretch>
        </p:blipFill>
        <p:spPr>
          <a:xfrm>
            <a:off x="2417647" y="5113453"/>
            <a:ext cx="3632200" cy="457200"/>
          </a:xfrm>
          <a:prstGeom prst="rect">
            <a:avLst/>
          </a:prstGeom>
          <a:ln>
            <a:noFill/>
          </a:ln>
        </p:spPr>
      </p:pic>
      <p:pic>
        <p:nvPicPr>
          <p:cNvPr id="8" name="Picture 7">
            <a:extLst>
              <a:ext uri="{FF2B5EF4-FFF2-40B4-BE49-F238E27FC236}">
                <a16:creationId xmlns:a16="http://schemas.microsoft.com/office/drawing/2014/main" id="{EFA1DA98-A872-E746-AD98-C4C672153A36}"/>
              </a:ext>
            </a:extLst>
          </p:cNvPr>
          <p:cNvPicPr>
            <a:picLocks noChangeAspect="1"/>
          </p:cNvPicPr>
          <p:nvPr/>
        </p:nvPicPr>
        <p:blipFill>
          <a:blip r:embed="rId3"/>
          <a:stretch>
            <a:fillRect/>
          </a:stretch>
        </p:blipFill>
        <p:spPr>
          <a:xfrm>
            <a:off x="1887034" y="2988371"/>
            <a:ext cx="5822044" cy="479657"/>
          </a:xfrm>
          <a:prstGeom prst="rect">
            <a:avLst/>
          </a:prstGeom>
        </p:spPr>
      </p:pic>
      <p:pic>
        <p:nvPicPr>
          <p:cNvPr id="10" name="Picture 9">
            <a:extLst>
              <a:ext uri="{FF2B5EF4-FFF2-40B4-BE49-F238E27FC236}">
                <a16:creationId xmlns:a16="http://schemas.microsoft.com/office/drawing/2014/main" id="{08BB5105-D9CF-3049-8CF6-3F9D578E2A08}"/>
              </a:ext>
            </a:extLst>
          </p:cNvPr>
          <p:cNvPicPr>
            <a:picLocks noChangeAspect="1"/>
          </p:cNvPicPr>
          <p:nvPr/>
        </p:nvPicPr>
        <p:blipFill>
          <a:blip r:embed="rId4"/>
          <a:stretch>
            <a:fillRect/>
          </a:stretch>
        </p:blipFill>
        <p:spPr>
          <a:xfrm>
            <a:off x="1887034" y="3795439"/>
            <a:ext cx="6371228" cy="442023"/>
          </a:xfrm>
          <a:prstGeom prst="rect">
            <a:avLst/>
          </a:prstGeom>
        </p:spPr>
      </p:pic>
      <p:pic>
        <p:nvPicPr>
          <p:cNvPr id="11" name="Picture 10">
            <a:extLst>
              <a:ext uri="{FF2B5EF4-FFF2-40B4-BE49-F238E27FC236}">
                <a16:creationId xmlns:a16="http://schemas.microsoft.com/office/drawing/2014/main" id="{FA719D8C-DF50-6043-A7A7-4C959A2C3E5C}"/>
              </a:ext>
            </a:extLst>
          </p:cNvPr>
          <p:cNvPicPr>
            <a:picLocks noChangeAspect="1"/>
          </p:cNvPicPr>
          <p:nvPr/>
        </p:nvPicPr>
        <p:blipFill>
          <a:blip r:embed="rId5"/>
          <a:stretch>
            <a:fillRect/>
          </a:stretch>
        </p:blipFill>
        <p:spPr>
          <a:xfrm>
            <a:off x="1887034" y="4304885"/>
            <a:ext cx="4666020" cy="554568"/>
          </a:xfrm>
          <a:prstGeom prst="rect">
            <a:avLst/>
          </a:prstGeom>
        </p:spPr>
      </p:pic>
    </p:spTree>
    <p:extLst>
      <p:ext uri="{BB962C8B-B14F-4D97-AF65-F5344CB8AC3E}">
        <p14:creationId xmlns:p14="http://schemas.microsoft.com/office/powerpoint/2010/main" val="2110623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Lucas-</a:t>
            </a:r>
            <a:r>
              <a:rPr lang="en-US" dirty="0" err="1"/>
              <a:t>Kanade</a:t>
            </a:r>
            <a:endParaRPr lang="en-US" dirty="0"/>
          </a:p>
        </p:txBody>
      </p:sp>
      <p:sp>
        <p:nvSpPr>
          <p:cNvPr id="3" name="Content Placeholder 2"/>
          <p:cNvSpPr>
            <a:spLocks noGrp="1"/>
          </p:cNvSpPr>
          <p:nvPr>
            <p:ph idx="1"/>
          </p:nvPr>
        </p:nvSpPr>
        <p:spPr>
          <a:xfrm>
            <a:off x="838200" y="1825625"/>
            <a:ext cx="10515600" cy="985308"/>
          </a:xfrm>
        </p:spPr>
        <p:txBody>
          <a:bodyPr>
            <a:normAutofit lnSpcReduction="10000"/>
          </a:bodyPr>
          <a:lstStyle/>
          <a:p>
            <a:r>
              <a:rPr lang="en-US" dirty="0"/>
              <a:t>Assume all pixels in patch have the same flow</a:t>
            </a:r>
          </a:p>
          <a:p>
            <a:r>
              <a:rPr lang="en-US" dirty="0"/>
              <a:t>When will this produce a unique solution?</a:t>
            </a:r>
          </a:p>
          <a:p>
            <a:endParaRPr lang="en-US" dirty="0"/>
          </a:p>
        </p:txBody>
      </p:sp>
      <p:pic>
        <p:nvPicPr>
          <p:cNvPr id="4" name="Picture 3"/>
          <p:cNvPicPr>
            <a:picLocks noChangeAspect="1"/>
          </p:cNvPicPr>
          <p:nvPr/>
        </p:nvPicPr>
        <p:blipFill>
          <a:blip r:embed="rId2"/>
          <a:stretch>
            <a:fillRect/>
          </a:stretch>
        </p:blipFill>
        <p:spPr>
          <a:xfrm>
            <a:off x="1555750" y="3395133"/>
            <a:ext cx="9080500" cy="1930400"/>
          </a:xfrm>
          <a:prstGeom prst="rect">
            <a:avLst/>
          </a:prstGeom>
        </p:spPr>
      </p:pic>
    </p:spTree>
    <p:extLst>
      <p:ext uri="{BB962C8B-B14F-4D97-AF65-F5344CB8AC3E}">
        <p14:creationId xmlns:p14="http://schemas.microsoft.com/office/powerpoint/2010/main" val="3991963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256D-60FB-2648-A3F9-78A870D5B0B6}"/>
              </a:ext>
            </a:extLst>
          </p:cNvPr>
          <p:cNvSpPr>
            <a:spLocks noGrp="1"/>
          </p:cNvSpPr>
          <p:nvPr>
            <p:ph type="title"/>
          </p:nvPr>
        </p:nvSpPr>
        <p:spPr/>
        <p:txBody>
          <a:bodyPr/>
          <a:lstStyle/>
          <a:p>
            <a:r>
              <a:rPr lang="en-US" dirty="0"/>
              <a:t>Aperture problem</a:t>
            </a:r>
          </a:p>
        </p:txBody>
      </p:sp>
      <p:sp>
        <p:nvSpPr>
          <p:cNvPr id="4" name="Rectangle 3">
            <a:extLst>
              <a:ext uri="{FF2B5EF4-FFF2-40B4-BE49-F238E27FC236}">
                <a16:creationId xmlns:a16="http://schemas.microsoft.com/office/drawing/2014/main" id="{641F5B6B-5EEC-714A-8DD8-C099A485F62F}"/>
              </a:ext>
            </a:extLst>
          </p:cNvPr>
          <p:cNvSpPr/>
          <p:nvPr/>
        </p:nvSpPr>
        <p:spPr>
          <a:xfrm rot="2705077">
            <a:off x="3071813" y="2743200"/>
            <a:ext cx="1785938" cy="17287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a:extLst>
              <a:ext uri="{FF2B5EF4-FFF2-40B4-BE49-F238E27FC236}">
                <a16:creationId xmlns:a16="http://schemas.microsoft.com/office/drawing/2014/main" id="{3C8CE285-BC34-4B40-9D1F-8FF478CC09E3}"/>
              </a:ext>
            </a:extLst>
          </p:cNvPr>
          <p:cNvSpPr/>
          <p:nvPr/>
        </p:nvSpPr>
        <p:spPr>
          <a:xfrm>
            <a:off x="4527398" y="2782403"/>
            <a:ext cx="847492" cy="825190"/>
          </a:xfrm>
          <a:prstGeom prst="frame">
            <a:avLst>
              <a:gd name="adj1" fmla="val 2466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13C5003E-CF35-1446-BE18-06684D80F434}"/>
              </a:ext>
            </a:extLst>
          </p:cNvPr>
          <p:cNvSpPr/>
          <p:nvPr/>
        </p:nvSpPr>
        <p:spPr>
          <a:xfrm>
            <a:off x="2263697" y="2196789"/>
            <a:ext cx="2263701" cy="2843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35079E-67C3-CF47-A56B-B8AA2012DFA1}"/>
              </a:ext>
            </a:extLst>
          </p:cNvPr>
          <p:cNvSpPr/>
          <p:nvPr/>
        </p:nvSpPr>
        <p:spPr>
          <a:xfrm>
            <a:off x="4527398" y="3607593"/>
            <a:ext cx="2375208" cy="1432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1645BA3-9C46-E245-B84D-B6FC8C74C96C}"/>
              </a:ext>
            </a:extLst>
          </p:cNvPr>
          <p:cNvSpPr/>
          <p:nvPr/>
        </p:nvSpPr>
        <p:spPr>
          <a:xfrm>
            <a:off x="5369314" y="2782402"/>
            <a:ext cx="1538868" cy="825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6286E7D-DF16-024C-BA1B-48CA5E8355BA}"/>
              </a:ext>
            </a:extLst>
          </p:cNvPr>
          <p:cNvSpPr/>
          <p:nvPr/>
        </p:nvSpPr>
        <p:spPr>
          <a:xfrm>
            <a:off x="4516132" y="2196789"/>
            <a:ext cx="2386474" cy="585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09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638 0.00185 C 0.06406 0.00185 0 0 0 0 Z " pathEditMode="relative" ptsTypes="A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256D-60FB-2648-A3F9-78A870D5B0B6}"/>
              </a:ext>
            </a:extLst>
          </p:cNvPr>
          <p:cNvSpPr>
            <a:spLocks noGrp="1"/>
          </p:cNvSpPr>
          <p:nvPr>
            <p:ph type="title"/>
          </p:nvPr>
        </p:nvSpPr>
        <p:spPr/>
        <p:txBody>
          <a:bodyPr/>
          <a:lstStyle/>
          <a:p>
            <a:r>
              <a:rPr lang="en-US" dirty="0"/>
              <a:t>Aperture problem</a:t>
            </a:r>
          </a:p>
        </p:txBody>
      </p:sp>
      <p:sp>
        <p:nvSpPr>
          <p:cNvPr id="4" name="Rectangle 3">
            <a:extLst>
              <a:ext uri="{FF2B5EF4-FFF2-40B4-BE49-F238E27FC236}">
                <a16:creationId xmlns:a16="http://schemas.microsoft.com/office/drawing/2014/main" id="{641F5B6B-5EEC-714A-8DD8-C099A485F62F}"/>
              </a:ext>
            </a:extLst>
          </p:cNvPr>
          <p:cNvSpPr/>
          <p:nvPr/>
        </p:nvSpPr>
        <p:spPr>
          <a:xfrm rot="2705077">
            <a:off x="3071813" y="2743200"/>
            <a:ext cx="1785938" cy="17287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9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638 0.00185 C 0.06406 0.00185 0 0 0 0 Z " pathEditMode="relative" ptsTypes="A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gibson-foe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30867" y="182034"/>
            <a:ext cx="8923867"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929466" y="5723467"/>
            <a:ext cx="6333067" cy="584775"/>
          </a:xfrm>
          <a:prstGeom prst="rect">
            <a:avLst/>
          </a:prstGeom>
          <a:noFill/>
        </p:spPr>
        <p:txBody>
          <a:bodyPr wrap="square" rtlCol="0">
            <a:spAutoFit/>
          </a:bodyPr>
          <a:lstStyle/>
          <a:p>
            <a:pPr algn="ctr"/>
            <a:r>
              <a:rPr lang="en-US" sz="3200" dirty="0"/>
              <a:t>J. J. Gibson</a:t>
            </a:r>
          </a:p>
        </p:txBody>
      </p:sp>
      <p:grpSp>
        <p:nvGrpSpPr>
          <p:cNvPr id="4" name="Group 3">
            <a:extLst>
              <a:ext uri="{FF2B5EF4-FFF2-40B4-BE49-F238E27FC236}">
                <a16:creationId xmlns:a16="http://schemas.microsoft.com/office/drawing/2014/main" id="{D11FFA8D-CBB5-814D-92D2-F77080140ADD}"/>
              </a:ext>
            </a:extLst>
          </p:cNvPr>
          <p:cNvGrpSpPr/>
          <p:nvPr/>
        </p:nvGrpSpPr>
        <p:grpSpPr>
          <a:xfrm>
            <a:off x="5170860" y="1756317"/>
            <a:ext cx="1354667" cy="1286933"/>
            <a:chOff x="5181600" y="1422400"/>
            <a:chExt cx="1354667" cy="1286933"/>
          </a:xfrm>
        </p:grpSpPr>
        <p:sp>
          <p:nvSpPr>
            <p:cNvPr id="5" name="Oval 4">
              <a:extLst>
                <a:ext uri="{FF2B5EF4-FFF2-40B4-BE49-F238E27FC236}">
                  <a16:creationId xmlns:a16="http://schemas.microsoft.com/office/drawing/2014/main" id="{2C93E43A-36C1-F442-9295-9EB23D2734E4}"/>
                </a:ext>
              </a:extLst>
            </p:cNvPr>
            <p:cNvSpPr/>
            <p:nvPr/>
          </p:nvSpPr>
          <p:spPr>
            <a:xfrm>
              <a:off x="5740400" y="2523067"/>
              <a:ext cx="203200" cy="186266"/>
            </a:xfrm>
            <a:prstGeom prst="ellipse">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Callout 5">
              <a:extLst>
                <a:ext uri="{FF2B5EF4-FFF2-40B4-BE49-F238E27FC236}">
                  <a16:creationId xmlns:a16="http://schemas.microsoft.com/office/drawing/2014/main" id="{08102F04-168D-7043-AC29-84032F8667AD}"/>
                </a:ext>
              </a:extLst>
            </p:cNvPr>
            <p:cNvSpPr/>
            <p:nvPr/>
          </p:nvSpPr>
          <p:spPr>
            <a:xfrm>
              <a:off x="5181600" y="1422400"/>
              <a:ext cx="1354667" cy="1100667"/>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Focus of expansion</a:t>
              </a:r>
            </a:p>
          </p:txBody>
        </p:sp>
      </p:grpSp>
    </p:spTree>
    <p:extLst>
      <p:ext uri="{BB962C8B-B14F-4D97-AF65-F5344CB8AC3E}">
        <p14:creationId xmlns:p14="http://schemas.microsoft.com/office/powerpoint/2010/main" val="16195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CF31-BCFD-4945-96FB-666784D26C86}"/>
              </a:ext>
            </a:extLst>
          </p:cNvPr>
          <p:cNvSpPr>
            <a:spLocks noGrp="1"/>
          </p:cNvSpPr>
          <p:nvPr>
            <p:ph type="title"/>
          </p:nvPr>
        </p:nvSpPr>
        <p:spPr/>
        <p:txBody>
          <a:bodyPr/>
          <a:lstStyle/>
          <a:p>
            <a:r>
              <a:rPr lang="en-US" dirty="0"/>
              <a:t>Lucas-</a:t>
            </a:r>
            <a:r>
              <a:rPr lang="en-US" dirty="0" err="1"/>
              <a:t>Kanade</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0269D3-BF58-7D48-812B-558A9A832A55}"/>
                  </a:ext>
                </a:extLst>
              </p:cNvPr>
              <p:cNvSpPr>
                <a:spLocks noGrp="1"/>
              </p:cNvSpPr>
              <p:nvPr>
                <p:ph idx="1"/>
              </p:nvPr>
            </p:nvSpPr>
            <p:spPr>
              <a:xfrm>
                <a:off x="838200" y="4828477"/>
                <a:ext cx="10515600" cy="1348485"/>
              </a:xfrm>
            </p:spPr>
            <p:txBody>
              <a:bodyPr>
                <a:normAutofit fontScale="92500" lnSpcReduction="10000"/>
              </a:bodyPr>
              <a:lstStyle/>
              <a:p>
                <a:r>
                  <a:rPr lang="en-US" dirty="0"/>
                  <a:t>Equation of the form Ax = b</a:t>
                </a:r>
              </a:p>
              <a:p>
                <a:r>
                  <a:rPr lang="en-US" dirty="0"/>
                  <a:t>Solve using Normal equations: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𝑇</m:t>
                                </m:r>
                              </m:sup>
                            </m:sSup>
                            <m:r>
                              <a:rPr lang="en-US" b="0" i="1" smtClean="0">
                                <a:latin typeface="Cambria Math" panose="02040503050406030204" pitchFamily="18" charset="0"/>
                              </a:rPr>
                              <m:t>𝐴</m:t>
                            </m:r>
                          </m:e>
                        </m:d>
                      </m:e>
                      <m:sup>
                        <m:r>
                          <a:rPr lang="en-US" b="0" i="1" smtClean="0">
                            <a:latin typeface="Cambria Math" panose="02040503050406030204" pitchFamily="18" charset="0"/>
                          </a:rPr>
                          <m:t>−1</m:t>
                        </m:r>
                      </m:sup>
                    </m:sSup>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𝑇</m:t>
                        </m:r>
                      </m:sup>
                    </m:sSup>
                    <m:r>
                      <a:rPr lang="en-US" b="0" i="1" smtClean="0">
                        <a:latin typeface="Cambria Math" panose="02040503050406030204" pitchFamily="18" charset="0"/>
                      </a:rPr>
                      <m:t>𝑏</m:t>
                    </m:r>
                  </m:oMath>
                </a14:m>
                <a:endParaRPr lang="en-US" dirty="0"/>
              </a:p>
              <a:p>
                <a:r>
                  <a:rPr lang="en-US" dirty="0"/>
                  <a:t>Need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𝐴</m:t>
                        </m:r>
                      </m:e>
                      <m:sup>
                        <m:r>
                          <a:rPr lang="en-US" b="0" i="1" smtClean="0">
                            <a:latin typeface="Cambria Math" panose="02040503050406030204" pitchFamily="18" charset="0"/>
                          </a:rPr>
                          <m:t>𝑇</m:t>
                        </m:r>
                      </m:sup>
                    </m:sSup>
                    <m:r>
                      <a:rPr lang="en-US" b="0" i="1" smtClean="0">
                        <a:latin typeface="Cambria Math" panose="02040503050406030204" pitchFamily="18" charset="0"/>
                      </a:rPr>
                      <m:t>𝐴</m:t>
                    </m:r>
                  </m:oMath>
                </a14:m>
                <a:r>
                  <a:rPr lang="en-US" dirty="0"/>
                  <a:t> to be invertible - corners!</a:t>
                </a:r>
              </a:p>
            </p:txBody>
          </p:sp>
        </mc:Choice>
        <mc:Fallback xmlns="">
          <p:sp>
            <p:nvSpPr>
              <p:cNvPr id="3" name="Content Placeholder 2">
                <a:extLst>
                  <a:ext uri="{FF2B5EF4-FFF2-40B4-BE49-F238E27FC236}">
                    <a16:creationId xmlns:a16="http://schemas.microsoft.com/office/drawing/2014/main" id="{820269D3-BF58-7D48-812B-558A9A832A55}"/>
                  </a:ext>
                </a:extLst>
              </p:cNvPr>
              <p:cNvSpPr>
                <a:spLocks noGrp="1" noRot="1" noChangeAspect="1" noMove="1" noResize="1" noEditPoints="1" noAdjustHandles="1" noChangeArrowheads="1" noChangeShapeType="1" noTextEdit="1"/>
              </p:cNvSpPr>
              <p:nvPr>
                <p:ph idx="1"/>
              </p:nvPr>
            </p:nvSpPr>
            <p:spPr>
              <a:xfrm>
                <a:off x="838200" y="4828477"/>
                <a:ext cx="10515600" cy="1348485"/>
              </a:xfrm>
              <a:blipFill>
                <a:blip r:embed="rId2"/>
                <a:stretch>
                  <a:fillRect l="-844" t="-7477" b="-841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368C3DF-3861-0640-8943-13FBF9F95B9F}"/>
              </a:ext>
            </a:extLst>
          </p:cNvPr>
          <p:cNvPicPr>
            <a:picLocks noChangeAspect="1"/>
          </p:cNvPicPr>
          <p:nvPr/>
        </p:nvPicPr>
        <p:blipFill>
          <a:blip r:embed="rId3"/>
          <a:stretch>
            <a:fillRect/>
          </a:stretch>
        </p:blipFill>
        <p:spPr>
          <a:xfrm>
            <a:off x="838200" y="1856265"/>
            <a:ext cx="9080500" cy="1930400"/>
          </a:xfrm>
          <a:prstGeom prst="rect">
            <a:avLst/>
          </a:prstGeom>
        </p:spPr>
      </p:pic>
    </p:spTree>
    <p:extLst>
      <p:ext uri="{BB962C8B-B14F-4D97-AF65-F5344CB8AC3E}">
        <p14:creationId xmlns:p14="http://schemas.microsoft.com/office/powerpoint/2010/main" val="1284115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4A10-F691-A742-BD3E-905D7A709811}"/>
              </a:ext>
            </a:extLst>
          </p:cNvPr>
          <p:cNvSpPr>
            <a:spLocks noGrp="1"/>
          </p:cNvSpPr>
          <p:nvPr>
            <p:ph type="title"/>
          </p:nvPr>
        </p:nvSpPr>
        <p:spPr/>
        <p:txBody>
          <a:bodyPr/>
          <a:lstStyle/>
          <a:p>
            <a:r>
              <a:rPr lang="en-US" dirty="0"/>
              <a:t>Lucas-</a:t>
            </a:r>
            <a:r>
              <a:rPr lang="en-US" dirty="0" err="1"/>
              <a:t>Kanade</a:t>
            </a:r>
            <a:endParaRPr lang="en-US" dirty="0"/>
          </a:p>
        </p:txBody>
      </p:sp>
      <p:sp>
        <p:nvSpPr>
          <p:cNvPr id="3" name="Content Placeholder 2">
            <a:extLst>
              <a:ext uri="{FF2B5EF4-FFF2-40B4-BE49-F238E27FC236}">
                <a16:creationId xmlns:a16="http://schemas.microsoft.com/office/drawing/2014/main" id="{B6EA2B8E-ABA4-854B-A663-964A006DE11F}"/>
              </a:ext>
            </a:extLst>
          </p:cNvPr>
          <p:cNvSpPr>
            <a:spLocks noGrp="1"/>
          </p:cNvSpPr>
          <p:nvPr>
            <p:ph idx="1"/>
          </p:nvPr>
        </p:nvSpPr>
        <p:spPr/>
        <p:txBody>
          <a:bodyPr>
            <a:normAutofit/>
          </a:bodyPr>
          <a:lstStyle/>
          <a:p>
            <a:r>
              <a:rPr lang="en-US" dirty="0"/>
              <a:t>What if we consider the whole image as one patch?</a:t>
            </a:r>
          </a:p>
          <a:p>
            <a:pPr lvl="1"/>
            <a:r>
              <a:rPr lang="en-US" dirty="0"/>
              <a:t>Constant optical flow for the entire image?</a:t>
            </a:r>
          </a:p>
          <a:p>
            <a:r>
              <a:rPr lang="en-US" dirty="0"/>
              <a:t>Better: what if we consider flow as a </a:t>
            </a:r>
            <a:r>
              <a:rPr lang="en-US" i="1" dirty="0"/>
              <a:t>parametric function </a:t>
            </a:r>
            <a:r>
              <a:rPr lang="en-US" dirty="0"/>
              <a:t>of pixel location?</a:t>
            </a:r>
          </a:p>
          <a:p>
            <a:pPr lvl="1"/>
            <a:r>
              <a:rPr lang="en-US" dirty="0"/>
              <a:t>e.g. affine</a:t>
            </a:r>
          </a:p>
          <a:p>
            <a:pPr lvl="1"/>
            <a:endParaRPr lang="en-US" dirty="0"/>
          </a:p>
          <a:p>
            <a:pPr lvl="1"/>
            <a:r>
              <a:rPr lang="en-US" dirty="0"/>
              <a:t>More generally:</a:t>
            </a:r>
          </a:p>
          <a:p>
            <a:pPr lvl="2"/>
            <a:r>
              <a:rPr lang="en-US" dirty="0"/>
              <a:t>W is some 2D </a:t>
            </a:r>
            <a:r>
              <a:rPr lang="en-US" dirty="0">
                <a:sym typeface="Wingdings" pitchFamily="2" charset="2"/>
              </a:rPr>
              <a:t> 2D </a:t>
            </a:r>
            <a:r>
              <a:rPr lang="en-US" dirty="0"/>
              <a:t>parametric warp function</a:t>
            </a:r>
          </a:p>
          <a:p>
            <a:pPr lvl="2"/>
            <a:r>
              <a:rPr lang="en-US" b="1" dirty="0"/>
              <a:t>p</a:t>
            </a:r>
            <a:r>
              <a:rPr lang="en-US" dirty="0"/>
              <a:t> is a parameter vector</a:t>
            </a:r>
          </a:p>
          <a:p>
            <a:pPr lvl="1"/>
            <a:r>
              <a:rPr lang="en-US" dirty="0"/>
              <a:t>“Motion models” </a:t>
            </a:r>
          </a:p>
        </p:txBody>
      </p:sp>
      <p:pic>
        <p:nvPicPr>
          <p:cNvPr id="4" name="Picture 3">
            <a:extLst>
              <a:ext uri="{FF2B5EF4-FFF2-40B4-BE49-F238E27FC236}">
                <a16:creationId xmlns:a16="http://schemas.microsoft.com/office/drawing/2014/main" id="{BF94AFFC-0A7F-1A47-9266-524ED879AD97}"/>
              </a:ext>
            </a:extLst>
          </p:cNvPr>
          <p:cNvPicPr>
            <a:picLocks noChangeAspect="1"/>
          </p:cNvPicPr>
          <p:nvPr/>
        </p:nvPicPr>
        <p:blipFill>
          <a:blip r:embed="rId2"/>
          <a:stretch>
            <a:fillRect/>
          </a:stretch>
        </p:blipFill>
        <p:spPr>
          <a:xfrm>
            <a:off x="3061939" y="3310228"/>
            <a:ext cx="2120134" cy="893782"/>
          </a:xfrm>
          <a:prstGeom prst="rect">
            <a:avLst/>
          </a:prstGeom>
        </p:spPr>
      </p:pic>
      <p:pic>
        <p:nvPicPr>
          <p:cNvPr id="6" name="Picture 5">
            <a:extLst>
              <a:ext uri="{FF2B5EF4-FFF2-40B4-BE49-F238E27FC236}">
                <a16:creationId xmlns:a16="http://schemas.microsoft.com/office/drawing/2014/main" id="{FA8E0CC9-0FA2-5344-9094-9812D00E3C5F}"/>
              </a:ext>
            </a:extLst>
          </p:cNvPr>
          <p:cNvPicPr>
            <a:picLocks noChangeAspect="1"/>
          </p:cNvPicPr>
          <p:nvPr/>
        </p:nvPicPr>
        <p:blipFill>
          <a:blip r:embed="rId3"/>
          <a:stretch>
            <a:fillRect/>
          </a:stretch>
        </p:blipFill>
        <p:spPr>
          <a:xfrm>
            <a:off x="3736906" y="4338947"/>
            <a:ext cx="2120134" cy="407316"/>
          </a:xfrm>
          <a:prstGeom prst="rect">
            <a:avLst/>
          </a:prstGeom>
        </p:spPr>
      </p:pic>
    </p:spTree>
    <p:extLst>
      <p:ext uri="{BB962C8B-B14F-4D97-AF65-F5344CB8AC3E}">
        <p14:creationId xmlns:p14="http://schemas.microsoft.com/office/powerpoint/2010/main" val="2528890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C28D-E36A-7C43-AD6E-A5D8823FE90C}"/>
              </a:ext>
            </a:extLst>
          </p:cNvPr>
          <p:cNvSpPr>
            <a:spLocks noGrp="1"/>
          </p:cNvSpPr>
          <p:nvPr>
            <p:ph type="title"/>
          </p:nvPr>
        </p:nvSpPr>
        <p:spPr/>
        <p:txBody>
          <a:bodyPr/>
          <a:lstStyle/>
          <a:p>
            <a:r>
              <a:rPr lang="en-US" dirty="0"/>
              <a:t>Lucas-</a:t>
            </a:r>
            <a:r>
              <a:rPr lang="en-US" dirty="0" err="1"/>
              <a:t>Kanade</a:t>
            </a:r>
            <a:endParaRPr lang="en-US" dirty="0"/>
          </a:p>
        </p:txBody>
      </p:sp>
      <p:sp>
        <p:nvSpPr>
          <p:cNvPr id="3" name="Content Placeholder 2">
            <a:extLst>
              <a:ext uri="{FF2B5EF4-FFF2-40B4-BE49-F238E27FC236}">
                <a16:creationId xmlns:a16="http://schemas.microsoft.com/office/drawing/2014/main" id="{6C5BEAF3-FDB0-5D46-AB1E-9F06C466A2DB}"/>
              </a:ext>
            </a:extLst>
          </p:cNvPr>
          <p:cNvSpPr>
            <a:spLocks noGrp="1"/>
          </p:cNvSpPr>
          <p:nvPr>
            <p:ph idx="1"/>
          </p:nvPr>
        </p:nvSpPr>
        <p:spPr/>
        <p:txBody>
          <a:bodyPr/>
          <a:lstStyle/>
          <a:p>
            <a:endParaRPr lang="en-US" dirty="0"/>
          </a:p>
          <a:p>
            <a:endParaRPr lang="en-US" dirty="0"/>
          </a:p>
          <a:p>
            <a:endParaRPr lang="en-US" dirty="0"/>
          </a:p>
          <a:p>
            <a:r>
              <a:rPr lang="en-US" dirty="0"/>
              <a:t>T is the previous frame, also called </a:t>
            </a:r>
            <a:r>
              <a:rPr lang="en-US" i="1" dirty="0"/>
              <a:t>template</a:t>
            </a:r>
            <a:endParaRPr lang="en-US" dirty="0"/>
          </a:p>
          <a:p>
            <a:r>
              <a:rPr lang="en-US" dirty="0"/>
              <a:t>I is the current frame</a:t>
            </a:r>
          </a:p>
          <a:p>
            <a:r>
              <a:rPr lang="en-US" dirty="0"/>
              <a:t>Goal is to find </a:t>
            </a:r>
            <a:r>
              <a:rPr lang="en-US" b="1" dirty="0"/>
              <a:t>p</a:t>
            </a:r>
            <a:endParaRPr lang="en-US" dirty="0"/>
          </a:p>
        </p:txBody>
      </p:sp>
      <p:sp>
        <p:nvSpPr>
          <p:cNvPr id="6" name="Rectangle 5">
            <a:extLst>
              <a:ext uri="{FF2B5EF4-FFF2-40B4-BE49-F238E27FC236}">
                <a16:creationId xmlns:a16="http://schemas.microsoft.com/office/drawing/2014/main" id="{27E389B2-C04E-6C47-B820-93CFA6B732BA}"/>
              </a:ext>
            </a:extLst>
          </p:cNvPr>
          <p:cNvSpPr/>
          <p:nvPr/>
        </p:nvSpPr>
        <p:spPr>
          <a:xfrm>
            <a:off x="434896" y="6211669"/>
            <a:ext cx="9757317" cy="646331"/>
          </a:xfrm>
          <a:prstGeom prst="rect">
            <a:avLst/>
          </a:prstGeom>
        </p:spPr>
        <p:txBody>
          <a:bodyPr wrap="square">
            <a:spAutoFit/>
          </a:bodyPr>
          <a:lstStyle/>
          <a:p>
            <a:r>
              <a:rPr lang="en-US" dirty="0">
                <a:solidFill>
                  <a:srgbClr val="222222"/>
                </a:solidFill>
                <a:latin typeface="Arial" panose="020B0604020202020204" pitchFamily="34" charset="0"/>
              </a:rPr>
              <a:t>Baker, Simon, and Iain Matthews. "Lucas-</a:t>
            </a:r>
            <a:r>
              <a:rPr lang="en-US" dirty="0" err="1">
                <a:solidFill>
                  <a:srgbClr val="222222"/>
                </a:solidFill>
                <a:latin typeface="Arial" panose="020B0604020202020204" pitchFamily="34" charset="0"/>
              </a:rPr>
              <a:t>kanade</a:t>
            </a:r>
            <a:r>
              <a:rPr lang="en-US" dirty="0">
                <a:solidFill>
                  <a:srgbClr val="222222"/>
                </a:solidFill>
                <a:latin typeface="Arial" panose="020B0604020202020204" pitchFamily="34" charset="0"/>
              </a:rPr>
              <a:t> 20 years on: A unifying framework." </a:t>
            </a:r>
            <a:r>
              <a:rPr lang="en-US" i="1" dirty="0">
                <a:solidFill>
                  <a:srgbClr val="222222"/>
                </a:solidFill>
                <a:latin typeface="Arial" panose="020B0604020202020204" pitchFamily="34" charset="0"/>
              </a:rPr>
              <a:t>International journal of computer vision</a:t>
            </a:r>
            <a:r>
              <a:rPr lang="en-US" dirty="0">
                <a:solidFill>
                  <a:srgbClr val="222222"/>
                </a:solidFill>
                <a:latin typeface="Arial" panose="020B0604020202020204" pitchFamily="34" charset="0"/>
              </a:rPr>
              <a:t> 56.3 (2004): 221-255.</a:t>
            </a:r>
            <a:endParaRPr lang="en-US" dirty="0"/>
          </a:p>
        </p:txBody>
      </p:sp>
      <p:pic>
        <p:nvPicPr>
          <p:cNvPr id="4" name="Picture 3">
            <a:extLst>
              <a:ext uri="{FF2B5EF4-FFF2-40B4-BE49-F238E27FC236}">
                <a16:creationId xmlns:a16="http://schemas.microsoft.com/office/drawing/2014/main" id="{35D10CF7-411D-4547-A011-F2F8EC80D4E6}"/>
              </a:ext>
            </a:extLst>
          </p:cNvPr>
          <p:cNvPicPr>
            <a:picLocks noChangeAspect="1"/>
          </p:cNvPicPr>
          <p:nvPr/>
        </p:nvPicPr>
        <p:blipFill>
          <a:blip r:embed="rId2"/>
          <a:stretch>
            <a:fillRect/>
          </a:stretch>
        </p:blipFill>
        <p:spPr>
          <a:xfrm>
            <a:off x="3031428" y="1969894"/>
            <a:ext cx="5727700" cy="977900"/>
          </a:xfrm>
          <a:prstGeom prst="rect">
            <a:avLst/>
          </a:prstGeom>
        </p:spPr>
      </p:pic>
    </p:spTree>
    <p:extLst>
      <p:ext uri="{BB962C8B-B14F-4D97-AF65-F5344CB8AC3E}">
        <p14:creationId xmlns:p14="http://schemas.microsoft.com/office/powerpoint/2010/main" val="750993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F7E54-5481-3D4C-8541-70CF2A816D7B}"/>
              </a:ext>
            </a:extLst>
          </p:cNvPr>
          <p:cNvSpPr>
            <a:spLocks noGrp="1"/>
          </p:cNvSpPr>
          <p:nvPr>
            <p:ph type="title"/>
          </p:nvPr>
        </p:nvSpPr>
        <p:spPr/>
        <p:txBody>
          <a:bodyPr/>
          <a:lstStyle/>
          <a:p>
            <a:r>
              <a:rPr lang="en-US" dirty="0"/>
              <a:t>Lucas-</a:t>
            </a:r>
            <a:r>
              <a:rPr lang="en-US" dirty="0" err="1"/>
              <a:t>Kanade</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254046D3-DCBE-A54E-BDD5-109A061D66BF}"/>
                  </a:ext>
                </a:extLst>
              </p:cNvPr>
              <p:cNvSpPr>
                <a:spLocks noGrp="1"/>
              </p:cNvSpPr>
              <p:nvPr>
                <p:ph idx="1"/>
              </p:nvPr>
            </p:nvSpPr>
            <p:spPr/>
            <p:txBody>
              <a:bodyPr/>
              <a:lstStyle/>
              <a:p>
                <a:r>
                  <a:rPr lang="en-US" dirty="0"/>
                  <a:t>Iterative process</a:t>
                </a:r>
              </a:p>
              <a:p>
                <a:r>
                  <a:rPr lang="en-US" dirty="0"/>
                  <a:t>Assume that we have a current iterate </a:t>
                </a:r>
                <a14:m>
                  <m:oMath xmlns:m="http://schemas.openxmlformats.org/officeDocument/2006/math">
                    <m:r>
                      <a:rPr lang="en-US" b="1" i="1" smtClean="0">
                        <a:latin typeface="Cambria Math" panose="02040503050406030204" pitchFamily="18" charset="0"/>
                      </a:rPr>
                      <m:t>𝒑</m:t>
                    </m:r>
                  </m:oMath>
                </a14:m>
                <a:r>
                  <a:rPr lang="en-US" b="1" dirty="0"/>
                  <a:t> </a:t>
                </a:r>
                <a:r>
                  <a:rPr lang="en-US" dirty="0"/>
                  <a:t>and we want to find the next iterate </a:t>
                </a:r>
                <a14:m>
                  <m:oMath xmlns:m="http://schemas.openxmlformats.org/officeDocument/2006/math">
                    <m:r>
                      <a:rPr lang="en-US" b="1" i="1" smtClean="0">
                        <a:latin typeface="Cambria Math" panose="02040503050406030204" pitchFamily="18" charset="0"/>
                      </a:rPr>
                      <m:t>𝒑</m:t>
                    </m:r>
                    <m:r>
                      <a:rPr lang="en-US" b="0" i="1" smtClean="0">
                        <a:latin typeface="Cambria Math" panose="02040503050406030204" pitchFamily="18" charset="0"/>
                      </a:rPr>
                      <m:t>+</m:t>
                    </m:r>
                    <m:r>
                      <m:rPr>
                        <m:sty m:val="p"/>
                      </m:rPr>
                      <a:rPr lang="en-US" b="0" i="0" smtClean="0">
                        <a:latin typeface="Cambria Math" panose="02040503050406030204" pitchFamily="18" charset="0"/>
                      </a:rPr>
                      <m:t>Δ</m:t>
                    </m:r>
                    <m:r>
                      <a:rPr lang="en-US" b="1" i="1" smtClean="0">
                        <a:latin typeface="Cambria Math" panose="02040503050406030204" pitchFamily="18" charset="0"/>
                      </a:rPr>
                      <m:t>𝒑</m:t>
                    </m:r>
                  </m:oMath>
                </a14:m>
                <a:endParaRPr lang="en-US" b="1" dirty="0"/>
              </a:p>
              <a:p>
                <a:r>
                  <a:rPr lang="en-US" dirty="0"/>
                  <a:t>Find </a:t>
                </a:r>
                <a14:m>
                  <m:oMath xmlns:m="http://schemas.openxmlformats.org/officeDocument/2006/math">
                    <m:r>
                      <m:rPr>
                        <m:sty m:val="p"/>
                      </m:rPr>
                      <a:rPr lang="en-US">
                        <a:latin typeface="Cambria Math" panose="02040503050406030204" pitchFamily="18" charset="0"/>
                      </a:rPr>
                      <m:t>Δ</m:t>
                    </m:r>
                    <m:r>
                      <a:rPr lang="en-US" b="1" i="1">
                        <a:latin typeface="Cambria Math" panose="02040503050406030204" pitchFamily="18" charset="0"/>
                      </a:rPr>
                      <m:t>𝒑</m:t>
                    </m:r>
                  </m:oMath>
                </a14:m>
                <a:r>
                  <a:rPr lang="en-US" dirty="0"/>
                  <a:t> by optimizing</a:t>
                </a:r>
              </a:p>
              <a:p>
                <a:r>
                  <a:rPr lang="en-US" dirty="0"/>
                  <a:t>Hard because I and W are both non-linear</a:t>
                </a:r>
              </a:p>
              <a:p>
                <a:r>
                  <a:rPr lang="en-US" dirty="0"/>
                  <a:t>Assume </a:t>
                </a:r>
                <a14:m>
                  <m:oMath xmlns:m="http://schemas.openxmlformats.org/officeDocument/2006/math">
                    <m:r>
                      <m:rPr>
                        <m:sty m:val="p"/>
                      </m:rPr>
                      <a:rPr lang="en-US">
                        <a:latin typeface="Cambria Math" panose="02040503050406030204" pitchFamily="18" charset="0"/>
                      </a:rPr>
                      <m:t>Δ</m:t>
                    </m:r>
                    <m:r>
                      <a:rPr lang="en-US" b="1" i="1">
                        <a:latin typeface="Cambria Math" panose="02040503050406030204" pitchFamily="18" charset="0"/>
                      </a:rPr>
                      <m:t>𝒑</m:t>
                    </m:r>
                  </m:oMath>
                </a14:m>
                <a:r>
                  <a:rPr lang="en-US" dirty="0"/>
                  <a:t> is small and linearize:</a:t>
                </a:r>
              </a:p>
              <a:p>
                <a:pPr lvl="1"/>
                <a:r>
                  <a:rPr lang="en-US" dirty="0"/>
                  <a:t>Linearize W:</a:t>
                </a:r>
              </a:p>
              <a:p>
                <a:pPr lvl="1"/>
                <a:endParaRPr lang="en-US" dirty="0"/>
              </a:p>
              <a:p>
                <a:pPr lvl="1"/>
                <a:r>
                  <a:rPr lang="en-US" dirty="0"/>
                  <a:t>Linearize I: </a:t>
                </a:r>
              </a:p>
              <a:p>
                <a:pPr lvl="1"/>
                <a:endParaRPr lang="en-US" dirty="0"/>
              </a:p>
            </p:txBody>
          </p:sp>
        </mc:Choice>
        <mc:Fallback>
          <p:sp>
            <p:nvSpPr>
              <p:cNvPr id="3" name="Content Placeholder 2">
                <a:extLst>
                  <a:ext uri="{FF2B5EF4-FFF2-40B4-BE49-F238E27FC236}">
                    <a16:creationId xmlns:a16="http://schemas.microsoft.com/office/drawing/2014/main" id="{254046D3-DCBE-A54E-BDD5-109A061D66BF}"/>
                  </a:ext>
                </a:extLst>
              </p:cNvPr>
              <p:cNvSpPr>
                <a:spLocks noGrp="1" noRot="1" noChangeAspect="1" noMove="1" noResize="1" noEditPoints="1" noAdjustHandles="1" noChangeArrowheads="1" noChangeShapeType="1" noTextEdit="1"/>
              </p:cNvSpPr>
              <p:nvPr>
                <p:ph idx="1"/>
              </p:nvPr>
            </p:nvSpPr>
            <p:spPr>
              <a:blipFill>
                <a:blip r:embed="rId2"/>
                <a:stretch>
                  <a:fillRect l="-965" t="-2632" r="-1327"/>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D83BD1F9-9A88-DB41-B096-48F3264A359A}"/>
              </a:ext>
            </a:extLst>
          </p:cNvPr>
          <p:cNvPicPr>
            <a:picLocks noChangeAspect="1"/>
          </p:cNvPicPr>
          <p:nvPr/>
        </p:nvPicPr>
        <p:blipFill>
          <a:blip r:embed="rId3"/>
          <a:stretch>
            <a:fillRect/>
          </a:stretch>
        </p:blipFill>
        <p:spPr>
          <a:xfrm>
            <a:off x="4612268" y="3196528"/>
            <a:ext cx="4654395" cy="653993"/>
          </a:xfrm>
          <a:prstGeom prst="rect">
            <a:avLst/>
          </a:prstGeom>
        </p:spPr>
      </p:pic>
      <p:pic>
        <p:nvPicPr>
          <p:cNvPr id="5" name="Picture 4">
            <a:extLst>
              <a:ext uri="{FF2B5EF4-FFF2-40B4-BE49-F238E27FC236}">
                <a16:creationId xmlns:a16="http://schemas.microsoft.com/office/drawing/2014/main" id="{0B6C1ECD-C9D4-D046-AFD7-71B058CD482D}"/>
              </a:ext>
            </a:extLst>
          </p:cNvPr>
          <p:cNvPicPr>
            <a:picLocks noChangeAspect="1"/>
          </p:cNvPicPr>
          <p:nvPr/>
        </p:nvPicPr>
        <p:blipFill>
          <a:blip r:embed="rId4"/>
          <a:stretch>
            <a:fillRect/>
          </a:stretch>
        </p:blipFill>
        <p:spPr>
          <a:xfrm>
            <a:off x="3597507" y="4578202"/>
            <a:ext cx="4808344" cy="710130"/>
          </a:xfrm>
          <a:prstGeom prst="rect">
            <a:avLst/>
          </a:prstGeom>
        </p:spPr>
      </p:pic>
      <p:pic>
        <p:nvPicPr>
          <p:cNvPr id="6" name="Picture 5">
            <a:extLst>
              <a:ext uri="{FF2B5EF4-FFF2-40B4-BE49-F238E27FC236}">
                <a16:creationId xmlns:a16="http://schemas.microsoft.com/office/drawing/2014/main" id="{FD92E9D0-689F-DC45-BC36-ECF70C47F93B}"/>
              </a:ext>
            </a:extLst>
          </p:cNvPr>
          <p:cNvPicPr>
            <a:picLocks noChangeAspect="1"/>
          </p:cNvPicPr>
          <p:nvPr/>
        </p:nvPicPr>
        <p:blipFill>
          <a:blip r:embed="rId5"/>
          <a:stretch>
            <a:fillRect/>
          </a:stretch>
        </p:blipFill>
        <p:spPr>
          <a:xfrm>
            <a:off x="3414440" y="5288332"/>
            <a:ext cx="6777775" cy="799085"/>
          </a:xfrm>
          <a:prstGeom prst="rect">
            <a:avLst/>
          </a:prstGeom>
        </p:spPr>
      </p:pic>
      <p:sp>
        <p:nvSpPr>
          <p:cNvPr id="7" name="Rectangle 6">
            <a:extLst>
              <a:ext uri="{FF2B5EF4-FFF2-40B4-BE49-F238E27FC236}">
                <a16:creationId xmlns:a16="http://schemas.microsoft.com/office/drawing/2014/main" id="{34CA0B3D-DE00-5243-ADE8-62C0CEF1AD6C}"/>
              </a:ext>
            </a:extLst>
          </p:cNvPr>
          <p:cNvSpPr/>
          <p:nvPr/>
        </p:nvSpPr>
        <p:spPr>
          <a:xfrm>
            <a:off x="0" y="6211669"/>
            <a:ext cx="9757317" cy="646331"/>
          </a:xfrm>
          <a:prstGeom prst="rect">
            <a:avLst/>
          </a:prstGeom>
        </p:spPr>
        <p:txBody>
          <a:bodyPr wrap="square">
            <a:spAutoFit/>
          </a:bodyPr>
          <a:lstStyle/>
          <a:p>
            <a:r>
              <a:rPr lang="en-US" dirty="0">
                <a:solidFill>
                  <a:srgbClr val="222222"/>
                </a:solidFill>
                <a:latin typeface="Arial" panose="020B0604020202020204" pitchFamily="34" charset="0"/>
              </a:rPr>
              <a:t>Baker, Simon, and Iain Matthews. "Lucas-</a:t>
            </a:r>
            <a:r>
              <a:rPr lang="en-US" dirty="0" err="1">
                <a:solidFill>
                  <a:srgbClr val="222222"/>
                </a:solidFill>
                <a:latin typeface="Arial" panose="020B0604020202020204" pitchFamily="34" charset="0"/>
              </a:rPr>
              <a:t>kanade</a:t>
            </a:r>
            <a:r>
              <a:rPr lang="en-US" dirty="0">
                <a:solidFill>
                  <a:srgbClr val="222222"/>
                </a:solidFill>
                <a:latin typeface="Arial" panose="020B0604020202020204" pitchFamily="34" charset="0"/>
              </a:rPr>
              <a:t> 20 years on: A unifying framework." </a:t>
            </a:r>
            <a:r>
              <a:rPr lang="en-US" i="1" dirty="0">
                <a:solidFill>
                  <a:srgbClr val="222222"/>
                </a:solidFill>
                <a:latin typeface="Arial" panose="020B0604020202020204" pitchFamily="34" charset="0"/>
              </a:rPr>
              <a:t>International journal of computer vision</a:t>
            </a:r>
            <a:r>
              <a:rPr lang="en-US" dirty="0">
                <a:solidFill>
                  <a:srgbClr val="222222"/>
                </a:solidFill>
                <a:latin typeface="Arial" panose="020B0604020202020204" pitchFamily="34" charset="0"/>
              </a:rPr>
              <a:t> 56.3 (2004): 221-255.</a:t>
            </a:r>
            <a:endParaRPr lang="en-US" dirty="0"/>
          </a:p>
        </p:txBody>
      </p:sp>
    </p:spTree>
    <p:extLst>
      <p:ext uri="{BB962C8B-B14F-4D97-AF65-F5344CB8AC3E}">
        <p14:creationId xmlns:p14="http://schemas.microsoft.com/office/powerpoint/2010/main" val="1839102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B7EFC-18B4-0844-A7D3-C70B62CEAFE9}"/>
              </a:ext>
            </a:extLst>
          </p:cNvPr>
          <p:cNvSpPr>
            <a:spLocks noGrp="1"/>
          </p:cNvSpPr>
          <p:nvPr>
            <p:ph type="title"/>
          </p:nvPr>
        </p:nvSpPr>
        <p:spPr/>
        <p:txBody>
          <a:bodyPr/>
          <a:lstStyle/>
          <a:p>
            <a:r>
              <a:rPr lang="en-US" dirty="0"/>
              <a:t>Lucas </a:t>
            </a:r>
            <a:r>
              <a:rPr lang="en-US" dirty="0" err="1"/>
              <a:t>Kanade</a:t>
            </a: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E2C7B5D-42FE-494A-916B-ECEC6FEA83DE}"/>
                  </a:ext>
                </a:extLst>
              </p:cNvPr>
              <p:cNvSpPr>
                <a:spLocks noGrp="1"/>
              </p:cNvSpPr>
              <p:nvPr>
                <p:ph idx="1"/>
              </p:nvPr>
            </p:nvSpPr>
            <p:spPr/>
            <p:txBody>
              <a:bodyPr/>
              <a:lstStyle/>
              <a:p>
                <a:r>
                  <a:rPr lang="en-US" dirty="0"/>
                  <a:t>Iterative process</a:t>
                </a:r>
              </a:p>
              <a:p>
                <a:r>
                  <a:rPr lang="en-US" dirty="0"/>
                  <a:t>At each step, find </a:t>
                </a:r>
                <a14:m>
                  <m:oMath xmlns:m="http://schemas.openxmlformats.org/officeDocument/2006/math">
                    <m:r>
                      <m:rPr>
                        <m:sty m:val="p"/>
                      </m:rPr>
                      <a:rPr lang="en-US">
                        <a:latin typeface="Cambria Math" panose="02040503050406030204" pitchFamily="18" charset="0"/>
                      </a:rPr>
                      <m:t>Δ</m:t>
                    </m:r>
                    <m:r>
                      <a:rPr lang="en-US" b="1" i="1">
                        <a:latin typeface="Cambria Math" panose="02040503050406030204" pitchFamily="18" charset="0"/>
                      </a:rPr>
                      <m:t>𝒑</m:t>
                    </m:r>
                  </m:oMath>
                </a14:m>
                <a:r>
                  <a:rPr lang="en-US" dirty="0"/>
                  <a:t> that optimizes</a:t>
                </a:r>
              </a:p>
              <a:p>
                <a:endParaRPr lang="en-US" dirty="0"/>
              </a:p>
              <a:p>
                <a:endParaRPr lang="en-US" dirty="0"/>
              </a:p>
              <a:p>
                <a:pPr lvl="1"/>
                <a:r>
                  <a:rPr lang="en-US" dirty="0">
                    <a:solidFill>
                      <a:srgbClr val="FF0000"/>
                    </a:solidFill>
                  </a:rPr>
                  <a:t>Warped image</a:t>
                </a:r>
              </a:p>
              <a:p>
                <a:pPr lvl="1"/>
                <a:r>
                  <a:rPr lang="en-US" dirty="0">
                    <a:solidFill>
                      <a:srgbClr val="1900FF"/>
                    </a:solidFill>
                  </a:rPr>
                  <a:t>Gradient of warped image</a:t>
                </a:r>
              </a:p>
              <a:p>
                <a:pPr lvl="1"/>
                <a:r>
                  <a:rPr lang="en-US" dirty="0">
                    <a:solidFill>
                      <a:srgbClr val="D9127D"/>
                    </a:solidFill>
                  </a:rPr>
                  <a:t>Jacobian of warp function</a:t>
                </a:r>
              </a:p>
              <a:p>
                <a:pPr lvl="1"/>
                <a:r>
                  <a:rPr lang="en-US" dirty="0">
                    <a:solidFill>
                      <a:srgbClr val="01A3DA"/>
                    </a:solidFill>
                  </a:rPr>
                  <a:t>Template</a:t>
                </a:r>
              </a:p>
              <a:p>
                <a:r>
                  <a:rPr lang="en-US" dirty="0"/>
                  <a:t>Quadratic in </a:t>
                </a:r>
                <a14:m>
                  <m:oMath xmlns:m="http://schemas.openxmlformats.org/officeDocument/2006/math">
                    <m:r>
                      <m:rPr>
                        <m:sty m:val="p"/>
                      </m:rPr>
                      <a:rPr lang="en-US">
                        <a:latin typeface="Cambria Math" panose="02040503050406030204" pitchFamily="18" charset="0"/>
                      </a:rPr>
                      <m:t>Δ</m:t>
                    </m:r>
                    <m:r>
                      <a:rPr lang="en-US" b="1" i="1">
                        <a:latin typeface="Cambria Math" panose="02040503050406030204" pitchFamily="18" charset="0"/>
                      </a:rPr>
                      <m:t>𝒑</m:t>
                    </m:r>
                  </m:oMath>
                </a14:m>
                <a:r>
                  <a:rPr lang="en-US" dirty="0"/>
                  <a:t> , solve exactly</a:t>
                </a:r>
              </a:p>
            </p:txBody>
          </p:sp>
        </mc:Choice>
        <mc:Fallback>
          <p:sp>
            <p:nvSpPr>
              <p:cNvPr id="3" name="Content Placeholder 2">
                <a:extLst>
                  <a:ext uri="{FF2B5EF4-FFF2-40B4-BE49-F238E27FC236}">
                    <a16:creationId xmlns:a16="http://schemas.microsoft.com/office/drawing/2014/main" id="{5E2C7B5D-42FE-494A-916B-ECEC6FEA83DE}"/>
                  </a:ext>
                </a:extLst>
              </p:cNvPr>
              <p:cNvSpPr>
                <a:spLocks noGrp="1" noRot="1" noChangeAspect="1" noMove="1" noResize="1" noEditPoints="1" noAdjustHandles="1" noChangeArrowheads="1" noChangeShapeType="1" noTextEdit="1"/>
              </p:cNvSpPr>
              <p:nvPr>
                <p:ph idx="1"/>
              </p:nvPr>
            </p:nvSpPr>
            <p:spPr>
              <a:blipFill>
                <a:blip r:embed="rId2"/>
                <a:stretch>
                  <a:fillRect l="-965" t="-263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7A352E96-64BB-DD43-B8BD-12AC83B994B1}"/>
              </a:ext>
            </a:extLst>
          </p:cNvPr>
          <p:cNvPicPr>
            <a:picLocks noChangeAspect="1"/>
          </p:cNvPicPr>
          <p:nvPr/>
        </p:nvPicPr>
        <p:blipFill>
          <a:blip r:embed="rId3"/>
          <a:stretch>
            <a:fillRect/>
          </a:stretch>
        </p:blipFill>
        <p:spPr>
          <a:xfrm>
            <a:off x="2241550" y="2901950"/>
            <a:ext cx="6501006" cy="888935"/>
          </a:xfrm>
          <a:prstGeom prst="rect">
            <a:avLst/>
          </a:prstGeom>
        </p:spPr>
      </p:pic>
    </p:spTree>
    <p:extLst>
      <p:ext uri="{BB962C8B-B14F-4D97-AF65-F5344CB8AC3E}">
        <p14:creationId xmlns:p14="http://schemas.microsoft.com/office/powerpoint/2010/main" val="1246748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C28D-E36A-7C43-AD6E-A5D8823FE90C}"/>
              </a:ext>
            </a:extLst>
          </p:cNvPr>
          <p:cNvSpPr>
            <a:spLocks noGrp="1"/>
          </p:cNvSpPr>
          <p:nvPr>
            <p:ph type="title"/>
          </p:nvPr>
        </p:nvSpPr>
        <p:spPr/>
        <p:txBody>
          <a:bodyPr/>
          <a:lstStyle/>
          <a:p>
            <a:r>
              <a:rPr lang="en-US" dirty="0"/>
              <a:t>Lucas-</a:t>
            </a:r>
            <a:r>
              <a:rPr lang="en-US" dirty="0" err="1"/>
              <a:t>Kanade</a:t>
            </a:r>
            <a:endParaRPr lang="en-US" dirty="0"/>
          </a:p>
        </p:txBody>
      </p:sp>
      <p:sp>
        <p:nvSpPr>
          <p:cNvPr id="3" name="Content Placeholder 2">
            <a:extLst>
              <a:ext uri="{FF2B5EF4-FFF2-40B4-BE49-F238E27FC236}">
                <a16:creationId xmlns:a16="http://schemas.microsoft.com/office/drawing/2014/main" id="{6C5BEAF3-FDB0-5D46-AB1E-9F06C466A2DB}"/>
              </a:ext>
            </a:extLst>
          </p:cNvPr>
          <p:cNvSpPr>
            <a:spLocks noGrp="1"/>
          </p:cNvSpPr>
          <p:nvPr>
            <p:ph idx="1"/>
          </p:nvPr>
        </p:nvSpPr>
        <p:spPr>
          <a:xfrm>
            <a:off x="838200" y="2520175"/>
            <a:ext cx="10515600" cy="3656787"/>
          </a:xfrm>
        </p:spPr>
        <p:txBody>
          <a:bodyPr/>
          <a:lstStyle/>
          <a:p>
            <a:r>
              <a:rPr lang="en-US" dirty="0"/>
              <a:t>Solve by iterating on parameters</a:t>
            </a:r>
          </a:p>
          <a:p>
            <a:r>
              <a:rPr lang="en-US" dirty="0"/>
              <a:t>Equivalent to Newton iteration + linearization</a:t>
            </a:r>
          </a:p>
          <a:p>
            <a:r>
              <a:rPr lang="en-US" dirty="0"/>
              <a:t>Can we remove the parametric assumption?</a:t>
            </a:r>
          </a:p>
        </p:txBody>
      </p:sp>
      <p:sp>
        <p:nvSpPr>
          <p:cNvPr id="6" name="Rectangle 5">
            <a:extLst>
              <a:ext uri="{FF2B5EF4-FFF2-40B4-BE49-F238E27FC236}">
                <a16:creationId xmlns:a16="http://schemas.microsoft.com/office/drawing/2014/main" id="{27E389B2-C04E-6C47-B820-93CFA6B732BA}"/>
              </a:ext>
            </a:extLst>
          </p:cNvPr>
          <p:cNvSpPr/>
          <p:nvPr/>
        </p:nvSpPr>
        <p:spPr>
          <a:xfrm>
            <a:off x="434896" y="6211669"/>
            <a:ext cx="9757317" cy="646331"/>
          </a:xfrm>
          <a:prstGeom prst="rect">
            <a:avLst/>
          </a:prstGeom>
        </p:spPr>
        <p:txBody>
          <a:bodyPr wrap="square">
            <a:spAutoFit/>
          </a:bodyPr>
          <a:lstStyle/>
          <a:p>
            <a:r>
              <a:rPr lang="en-US" dirty="0">
                <a:solidFill>
                  <a:srgbClr val="222222"/>
                </a:solidFill>
                <a:latin typeface="Arial" panose="020B0604020202020204" pitchFamily="34" charset="0"/>
              </a:rPr>
              <a:t>Baker, Simon, and Iain Matthews. "Lucas-</a:t>
            </a:r>
            <a:r>
              <a:rPr lang="en-US" dirty="0" err="1">
                <a:solidFill>
                  <a:srgbClr val="222222"/>
                </a:solidFill>
                <a:latin typeface="Arial" panose="020B0604020202020204" pitchFamily="34" charset="0"/>
              </a:rPr>
              <a:t>kanade</a:t>
            </a:r>
            <a:r>
              <a:rPr lang="en-US" dirty="0">
                <a:solidFill>
                  <a:srgbClr val="222222"/>
                </a:solidFill>
                <a:latin typeface="Arial" panose="020B0604020202020204" pitchFamily="34" charset="0"/>
              </a:rPr>
              <a:t> 20 years on: A unifying framework." </a:t>
            </a:r>
            <a:r>
              <a:rPr lang="en-US" i="1" dirty="0">
                <a:solidFill>
                  <a:srgbClr val="222222"/>
                </a:solidFill>
                <a:latin typeface="Arial" panose="020B0604020202020204" pitchFamily="34" charset="0"/>
              </a:rPr>
              <a:t>International journal of computer vision</a:t>
            </a:r>
            <a:r>
              <a:rPr lang="en-US" dirty="0">
                <a:solidFill>
                  <a:srgbClr val="222222"/>
                </a:solidFill>
                <a:latin typeface="Arial" panose="020B0604020202020204" pitchFamily="34" charset="0"/>
              </a:rPr>
              <a:t> 56.3 (2004): 221-255.</a:t>
            </a:r>
            <a:endParaRPr lang="en-US" dirty="0"/>
          </a:p>
        </p:txBody>
      </p:sp>
    </p:spTree>
    <p:extLst>
      <p:ext uri="{BB962C8B-B14F-4D97-AF65-F5344CB8AC3E}">
        <p14:creationId xmlns:p14="http://schemas.microsoft.com/office/powerpoint/2010/main" val="3511432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Horn-</a:t>
            </a:r>
            <a:r>
              <a:rPr lang="en-US" dirty="0" err="1"/>
              <a:t>Schunk</a:t>
            </a:r>
            <a:endParaRPr lang="en-US" dirty="0"/>
          </a:p>
        </p:txBody>
      </p:sp>
      <p:pic>
        <p:nvPicPr>
          <p:cNvPr id="4" name="Picture 3"/>
          <p:cNvPicPr>
            <a:picLocks noChangeAspect="1"/>
          </p:cNvPicPr>
          <p:nvPr/>
        </p:nvPicPr>
        <p:blipFill>
          <a:blip r:embed="rId2"/>
          <a:stretch>
            <a:fillRect/>
          </a:stretch>
        </p:blipFill>
        <p:spPr>
          <a:xfrm>
            <a:off x="1968500" y="2076450"/>
            <a:ext cx="8255000" cy="469900"/>
          </a:xfrm>
          <a:prstGeom prst="rect">
            <a:avLst/>
          </a:prstGeom>
        </p:spPr>
      </p:pic>
      <p:pic>
        <p:nvPicPr>
          <p:cNvPr id="10" name="Picture 9"/>
          <p:cNvPicPr>
            <a:picLocks noChangeAspect="1"/>
          </p:cNvPicPr>
          <p:nvPr/>
        </p:nvPicPr>
        <p:blipFill>
          <a:blip r:embed="rId3"/>
          <a:stretch>
            <a:fillRect/>
          </a:stretch>
        </p:blipFill>
        <p:spPr>
          <a:xfrm>
            <a:off x="118533" y="3322562"/>
            <a:ext cx="9849559" cy="1266372"/>
          </a:xfrm>
          <a:prstGeom prst="rect">
            <a:avLst/>
          </a:prstGeom>
        </p:spPr>
      </p:pic>
      <p:sp>
        <p:nvSpPr>
          <p:cNvPr id="11" name="Left Arrow Callout 10"/>
          <p:cNvSpPr/>
          <p:nvPr/>
        </p:nvSpPr>
        <p:spPr>
          <a:xfrm>
            <a:off x="10113433" y="3275391"/>
            <a:ext cx="1731433" cy="775305"/>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Data</a:t>
            </a:r>
          </a:p>
        </p:txBody>
      </p:sp>
      <p:sp>
        <p:nvSpPr>
          <p:cNvPr id="12" name="Left Arrow Callout 11"/>
          <p:cNvSpPr/>
          <p:nvPr/>
        </p:nvSpPr>
        <p:spPr>
          <a:xfrm>
            <a:off x="5740400" y="4050696"/>
            <a:ext cx="2048933" cy="775305"/>
          </a:xfrm>
          <a:prstGeom prst="leftArrowCallout">
            <a:avLst>
              <a:gd name="adj1" fmla="val 25000"/>
              <a:gd name="adj2" fmla="val 25000"/>
              <a:gd name="adj3" fmla="val 25000"/>
              <a:gd name="adj4" fmla="val 696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Smoothness</a:t>
            </a:r>
            <a:endParaRPr lang="en-US" dirty="0"/>
          </a:p>
        </p:txBody>
      </p:sp>
    </p:spTree>
    <p:extLst>
      <p:ext uri="{BB962C8B-B14F-4D97-AF65-F5344CB8AC3E}">
        <p14:creationId xmlns:p14="http://schemas.microsoft.com/office/powerpoint/2010/main" val="61166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Horn-</a:t>
            </a:r>
            <a:r>
              <a:rPr lang="en-US" dirty="0" err="1"/>
              <a:t>Schunk</a:t>
            </a:r>
            <a:endParaRPr lang="en-US" dirty="0"/>
          </a:p>
        </p:txBody>
      </p:sp>
      <p:pic>
        <p:nvPicPr>
          <p:cNvPr id="4" name="Picture 3"/>
          <p:cNvPicPr>
            <a:picLocks noChangeAspect="1"/>
          </p:cNvPicPr>
          <p:nvPr/>
        </p:nvPicPr>
        <p:blipFill>
          <a:blip r:embed="rId2"/>
          <a:stretch>
            <a:fillRect/>
          </a:stretch>
        </p:blipFill>
        <p:spPr>
          <a:xfrm>
            <a:off x="1968500" y="2076450"/>
            <a:ext cx="8255000" cy="469900"/>
          </a:xfrm>
          <a:prstGeom prst="rect">
            <a:avLst/>
          </a:prstGeom>
        </p:spPr>
      </p:pic>
      <p:sp>
        <p:nvSpPr>
          <p:cNvPr id="6" name="Up Arrow Callout 5"/>
          <p:cNvSpPr/>
          <p:nvPr/>
        </p:nvSpPr>
        <p:spPr>
          <a:xfrm>
            <a:off x="3149600" y="4080933"/>
            <a:ext cx="1964267" cy="108637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a:t>
            </a:r>
          </a:p>
        </p:txBody>
      </p:sp>
      <p:sp>
        <p:nvSpPr>
          <p:cNvPr id="8" name="Up Arrow Callout 7"/>
          <p:cNvSpPr/>
          <p:nvPr/>
        </p:nvSpPr>
        <p:spPr>
          <a:xfrm>
            <a:off x="7603067" y="4080933"/>
            <a:ext cx="1964267" cy="1086379"/>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Smoothness</a:t>
            </a:r>
          </a:p>
        </p:txBody>
      </p:sp>
      <p:pic>
        <p:nvPicPr>
          <p:cNvPr id="9" name="Picture 8"/>
          <p:cNvPicPr>
            <a:picLocks noChangeAspect="1"/>
          </p:cNvPicPr>
          <p:nvPr/>
        </p:nvPicPr>
        <p:blipFill>
          <a:blip r:embed="rId3"/>
          <a:stretch>
            <a:fillRect/>
          </a:stretch>
        </p:blipFill>
        <p:spPr>
          <a:xfrm>
            <a:off x="215900" y="2921000"/>
            <a:ext cx="11760200" cy="1016000"/>
          </a:xfrm>
          <a:prstGeom prst="rect">
            <a:avLst/>
          </a:prstGeom>
        </p:spPr>
      </p:pic>
    </p:spTree>
    <p:extLst>
      <p:ext uri="{BB962C8B-B14F-4D97-AF65-F5344CB8AC3E}">
        <p14:creationId xmlns:p14="http://schemas.microsoft.com/office/powerpoint/2010/main" val="12883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Variational</a:t>
            </a:r>
            <a:r>
              <a:rPr lang="en-US" dirty="0"/>
              <a:t> minimization</a:t>
            </a:r>
          </a:p>
        </p:txBody>
      </p:sp>
      <p:sp>
        <p:nvSpPr>
          <p:cNvPr id="3" name="Content Placeholder 2"/>
          <p:cNvSpPr>
            <a:spLocks noGrp="1"/>
          </p:cNvSpPr>
          <p:nvPr>
            <p:ph idx="1"/>
          </p:nvPr>
        </p:nvSpPr>
        <p:spPr/>
        <p:txBody>
          <a:bodyPr/>
          <a:lstStyle/>
          <a:p>
            <a:r>
              <a:rPr lang="en-US" dirty="0"/>
              <a:t>u and v are </a:t>
            </a:r>
            <a:r>
              <a:rPr lang="en-US" i="1" dirty="0"/>
              <a:t>functions</a:t>
            </a:r>
          </a:p>
          <a:p>
            <a:r>
              <a:rPr lang="en-US" dirty="0"/>
              <a:t>Euler-</a:t>
            </a:r>
            <a:r>
              <a:rPr lang="en-US" dirty="0" err="1"/>
              <a:t>lagrange</a:t>
            </a:r>
            <a:r>
              <a:rPr lang="en-US" dirty="0"/>
              <a:t> equations</a:t>
            </a:r>
          </a:p>
          <a:p>
            <a:pPr lvl="1"/>
            <a:r>
              <a:rPr lang="en-US" dirty="0"/>
              <a:t>Similar to “gradient=0”</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pic>
        <p:nvPicPr>
          <p:cNvPr id="5" name="Picture 4"/>
          <p:cNvPicPr>
            <a:picLocks noChangeAspect="1"/>
          </p:cNvPicPr>
          <p:nvPr/>
        </p:nvPicPr>
        <p:blipFill>
          <a:blip r:embed="rId2"/>
          <a:stretch>
            <a:fillRect/>
          </a:stretch>
        </p:blipFill>
        <p:spPr>
          <a:xfrm>
            <a:off x="1883833" y="3276600"/>
            <a:ext cx="3171825" cy="685800"/>
          </a:xfrm>
          <a:prstGeom prst="rect">
            <a:avLst/>
          </a:prstGeom>
        </p:spPr>
      </p:pic>
      <p:pic>
        <p:nvPicPr>
          <p:cNvPr id="6" name="Picture 5"/>
          <p:cNvPicPr>
            <a:picLocks noChangeAspect="1"/>
          </p:cNvPicPr>
          <p:nvPr/>
        </p:nvPicPr>
        <p:blipFill>
          <a:blip r:embed="rId3"/>
          <a:stretch>
            <a:fillRect/>
          </a:stretch>
        </p:blipFill>
        <p:spPr>
          <a:xfrm>
            <a:off x="1883833" y="4359275"/>
            <a:ext cx="2400300" cy="787450"/>
          </a:xfrm>
          <a:prstGeom prst="rect">
            <a:avLst/>
          </a:prstGeom>
        </p:spPr>
      </p:pic>
    </p:spTree>
    <p:extLst>
      <p:ext uri="{BB962C8B-B14F-4D97-AF65-F5344CB8AC3E}">
        <p14:creationId xmlns:p14="http://schemas.microsoft.com/office/powerpoint/2010/main" val="141438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Variational</a:t>
            </a:r>
            <a:r>
              <a:rPr lang="en-US" dirty="0"/>
              <a:t> minimization</a:t>
            </a:r>
          </a:p>
        </p:txBody>
      </p:sp>
      <p:pic>
        <p:nvPicPr>
          <p:cNvPr id="4" name="Picture 3"/>
          <p:cNvPicPr>
            <a:picLocks noChangeAspect="1"/>
          </p:cNvPicPr>
          <p:nvPr/>
        </p:nvPicPr>
        <p:blipFill>
          <a:blip r:embed="rId2"/>
          <a:stretch>
            <a:fillRect/>
          </a:stretch>
        </p:blipFill>
        <p:spPr>
          <a:xfrm>
            <a:off x="5573182" y="2006600"/>
            <a:ext cx="5780618" cy="758114"/>
          </a:xfrm>
          <a:prstGeom prst="rect">
            <a:avLst/>
          </a:prstGeom>
        </p:spPr>
      </p:pic>
      <p:pic>
        <p:nvPicPr>
          <p:cNvPr id="5" name="Picture 4"/>
          <p:cNvPicPr>
            <a:picLocks noChangeAspect="1"/>
          </p:cNvPicPr>
          <p:nvPr/>
        </p:nvPicPr>
        <p:blipFill>
          <a:blip r:embed="rId3"/>
          <a:stretch>
            <a:fillRect/>
          </a:stretch>
        </p:blipFill>
        <p:spPr>
          <a:xfrm>
            <a:off x="6214533" y="3010136"/>
            <a:ext cx="4356102" cy="871221"/>
          </a:xfrm>
          <a:prstGeom prst="rect">
            <a:avLst/>
          </a:prstGeom>
        </p:spPr>
      </p:pic>
      <p:pic>
        <p:nvPicPr>
          <p:cNvPr id="6" name="Picture 5"/>
          <p:cNvPicPr>
            <a:picLocks noChangeAspect="1"/>
          </p:cNvPicPr>
          <p:nvPr/>
        </p:nvPicPr>
        <p:blipFill>
          <a:blip r:embed="rId4"/>
          <a:stretch>
            <a:fillRect/>
          </a:stretch>
        </p:blipFill>
        <p:spPr>
          <a:xfrm>
            <a:off x="376769" y="2006600"/>
            <a:ext cx="3171825" cy="685800"/>
          </a:xfrm>
          <a:prstGeom prst="rect">
            <a:avLst/>
          </a:prstGeom>
        </p:spPr>
      </p:pic>
      <p:pic>
        <p:nvPicPr>
          <p:cNvPr id="7" name="Picture 6"/>
          <p:cNvPicPr>
            <a:picLocks noChangeAspect="1"/>
          </p:cNvPicPr>
          <p:nvPr/>
        </p:nvPicPr>
        <p:blipFill>
          <a:blip r:embed="rId5"/>
          <a:stretch>
            <a:fillRect/>
          </a:stretch>
        </p:blipFill>
        <p:spPr>
          <a:xfrm>
            <a:off x="376769" y="3089275"/>
            <a:ext cx="2400300" cy="787450"/>
          </a:xfrm>
          <a:prstGeom prst="rect">
            <a:avLst/>
          </a:prstGeom>
        </p:spPr>
      </p:pic>
      <p:pic>
        <p:nvPicPr>
          <p:cNvPr id="9" name="Picture 8"/>
          <p:cNvPicPr>
            <a:picLocks noChangeAspect="1"/>
          </p:cNvPicPr>
          <p:nvPr/>
        </p:nvPicPr>
        <p:blipFill>
          <a:blip r:embed="rId6"/>
          <a:stretch>
            <a:fillRect/>
          </a:stretch>
        </p:blipFill>
        <p:spPr>
          <a:xfrm>
            <a:off x="6214533" y="4126779"/>
            <a:ext cx="4356102" cy="885638"/>
          </a:xfrm>
          <a:prstGeom prst="rect">
            <a:avLst/>
          </a:prstGeom>
        </p:spPr>
      </p:pic>
    </p:spTree>
    <p:extLst>
      <p:ext uri="{BB962C8B-B14F-4D97-AF65-F5344CB8AC3E}">
        <p14:creationId xmlns:p14="http://schemas.microsoft.com/office/powerpoint/2010/main" val="3081843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bson-foe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11866" y="1210733"/>
            <a:ext cx="8593138"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416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MPI-Sintel</a:t>
            </a:r>
          </a:p>
        </p:txBody>
      </p:sp>
      <p:sp>
        <p:nvSpPr>
          <p:cNvPr id="4" name="Content Placeholder 3"/>
          <p:cNvSpPr>
            <a:spLocks noGrp="1"/>
          </p:cNvSpPr>
          <p:nvPr>
            <p:ph sz="half" idx="1"/>
          </p:nvPr>
        </p:nvSpPr>
        <p:spPr/>
        <p:txBody>
          <a:bodyPr/>
          <a:lstStyle/>
          <a:p>
            <a:r>
              <a:rPr lang="en-US" dirty="0"/>
              <a:t>Open-source animated movie “Sintel”</a:t>
            </a:r>
          </a:p>
          <a:p>
            <a:r>
              <a:rPr lang="en-US" dirty="0"/>
              <a:t>“Naturalistic” video</a:t>
            </a:r>
          </a:p>
          <a:p>
            <a:r>
              <a:rPr lang="en-US" dirty="0"/>
              <a:t>Ground truth optical flow</a:t>
            </a:r>
          </a:p>
          <a:p>
            <a:r>
              <a:rPr lang="en-US" dirty="0"/>
              <a:t>Large motions</a:t>
            </a:r>
          </a:p>
          <a:p>
            <a:r>
              <a:rPr lang="en-US" dirty="0"/>
              <a:t>Complex scenes</a:t>
            </a:r>
          </a:p>
        </p:txBody>
      </p:sp>
      <p:pic>
        <p:nvPicPr>
          <p:cNvPr id="6" name="Picture 5"/>
          <p:cNvPicPr>
            <a:picLocks noChangeAspect="1"/>
          </p:cNvPicPr>
          <p:nvPr/>
        </p:nvPicPr>
        <p:blipFill>
          <a:blip r:embed="rId2"/>
          <a:stretch>
            <a:fillRect/>
          </a:stretch>
        </p:blipFill>
        <p:spPr>
          <a:xfrm>
            <a:off x="5662753" y="1402812"/>
            <a:ext cx="6256867" cy="4052375"/>
          </a:xfrm>
          <a:prstGeom prst="rect">
            <a:avLst/>
          </a:prstGeom>
        </p:spPr>
      </p:pic>
      <p:sp>
        <p:nvSpPr>
          <p:cNvPr id="3" name="Rectangle 2">
            <a:extLst>
              <a:ext uri="{FF2B5EF4-FFF2-40B4-BE49-F238E27FC236}">
                <a16:creationId xmlns:a16="http://schemas.microsoft.com/office/drawing/2014/main" id="{E01F6716-C40E-524E-BFCB-DB9CB58A75CC}"/>
              </a:ext>
            </a:extLst>
          </p:cNvPr>
          <p:cNvSpPr/>
          <p:nvPr/>
        </p:nvSpPr>
        <p:spPr>
          <a:xfrm>
            <a:off x="0" y="6389146"/>
            <a:ext cx="12768146" cy="369332"/>
          </a:xfrm>
          <a:prstGeom prst="rect">
            <a:avLst/>
          </a:prstGeom>
        </p:spPr>
        <p:txBody>
          <a:bodyPr wrap="square">
            <a:spAutoFit/>
          </a:bodyPr>
          <a:lstStyle/>
          <a:p>
            <a:r>
              <a:rPr lang="en-US" dirty="0"/>
              <a:t>Butler, D. J. and Wulff, J. and Stanley, G. B. and Black, M. J. A naturalistic open source movie for optical flow evaluation. </a:t>
            </a:r>
            <a:r>
              <a:rPr lang="en-US" i="1" dirty="0"/>
              <a:t>ECCV, </a:t>
            </a:r>
            <a:r>
              <a:rPr lang="en-US" dirty="0"/>
              <a:t>2012 </a:t>
            </a:r>
          </a:p>
        </p:txBody>
      </p:sp>
    </p:spTree>
    <p:extLst>
      <p:ext uri="{BB962C8B-B14F-4D97-AF65-F5344CB8AC3E}">
        <p14:creationId xmlns:p14="http://schemas.microsoft.com/office/powerpoint/2010/main" val="2655654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MPI-Sintel results</a:t>
            </a:r>
          </a:p>
        </p:txBody>
      </p:sp>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83733" y="1883833"/>
            <a:ext cx="4563609" cy="1943099"/>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0870" y="4229761"/>
            <a:ext cx="5249333" cy="2235068"/>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83867" y="2630519"/>
            <a:ext cx="5619847" cy="2392825"/>
          </a:xfrm>
          <a:prstGeom prst="rect">
            <a:avLst/>
          </a:prstGeom>
        </p:spPr>
      </p:pic>
      <p:pic>
        <p:nvPicPr>
          <p:cNvPr id="6" name="Picture 5">
            <a:extLst>
              <a:ext uri="{FF2B5EF4-FFF2-40B4-BE49-F238E27FC236}">
                <a16:creationId xmlns:a16="http://schemas.microsoft.com/office/drawing/2014/main" id="{51D98933-5DC7-D941-B271-B5C7FDA185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8268759" y="365125"/>
            <a:ext cx="2125133" cy="2065866"/>
          </a:xfrm>
          <a:prstGeom prst="rect">
            <a:avLst/>
          </a:prstGeom>
        </p:spPr>
      </p:pic>
    </p:spTree>
    <p:extLst>
      <p:ext uri="{BB962C8B-B14F-4D97-AF65-F5344CB8AC3E}">
        <p14:creationId xmlns:p14="http://schemas.microsoft.com/office/powerpoint/2010/main" val="28883290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with large displacements</a:t>
            </a:r>
          </a:p>
        </p:txBody>
      </p:sp>
      <p:sp>
        <p:nvSpPr>
          <p:cNvPr id="3" name="Content Placeholder 2"/>
          <p:cNvSpPr>
            <a:spLocks noGrp="1"/>
          </p:cNvSpPr>
          <p:nvPr>
            <p:ph idx="1"/>
          </p:nvPr>
        </p:nvSpPr>
        <p:spPr>
          <a:xfrm>
            <a:off x="838200" y="1825624"/>
            <a:ext cx="10515600" cy="2339975"/>
          </a:xfrm>
        </p:spPr>
        <p:txBody>
          <a:bodyPr>
            <a:normAutofit lnSpcReduction="10000"/>
          </a:bodyPr>
          <a:lstStyle/>
          <a:p>
            <a:r>
              <a:rPr lang="en-US" dirty="0"/>
              <a:t>Optical flow constraint equation assumes differential optical flow</a:t>
            </a:r>
          </a:p>
          <a:p>
            <a:r>
              <a:rPr lang="en-US" dirty="0"/>
              <a:t>“Large displacement”?</a:t>
            </a:r>
          </a:p>
          <a:p>
            <a:r>
              <a:rPr lang="en-US" dirty="0"/>
              <a:t>Key idea: reducing resolution reduces displacement</a:t>
            </a:r>
          </a:p>
          <a:p>
            <a:r>
              <a:rPr lang="en-US" dirty="0"/>
              <a:t>Reduce resolution, then </a:t>
            </a:r>
            <a:r>
              <a:rPr lang="en-US" dirty="0" err="1"/>
              <a:t>upsample</a:t>
            </a:r>
            <a:r>
              <a:rPr lang="en-US" dirty="0"/>
              <a:t>?</a:t>
            </a:r>
          </a:p>
          <a:p>
            <a:pPr lvl="1"/>
            <a:r>
              <a:rPr lang="en-US" dirty="0"/>
              <a:t>will lose fine details</a:t>
            </a:r>
          </a:p>
          <a:p>
            <a:endParaRPr lang="en-US" dirty="0"/>
          </a:p>
        </p:txBody>
      </p:sp>
      <p:grpSp>
        <p:nvGrpSpPr>
          <p:cNvPr id="27" name="Group 26"/>
          <p:cNvGrpSpPr/>
          <p:nvPr/>
        </p:nvGrpSpPr>
        <p:grpSpPr>
          <a:xfrm>
            <a:off x="54995" y="4452935"/>
            <a:ext cx="11137938" cy="2312431"/>
            <a:chOff x="54995" y="4452935"/>
            <a:chExt cx="11137938" cy="2312431"/>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995" y="4452935"/>
              <a:ext cx="4563609" cy="19430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1334" y="4452936"/>
              <a:ext cx="2963334" cy="1261732"/>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27398" y="4452935"/>
              <a:ext cx="1988502" cy="846667"/>
            </a:xfrm>
            <a:prstGeom prst="rect">
              <a:avLst/>
            </a:prstGeom>
          </p:spPr>
        </p:pic>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9211" y="4452935"/>
              <a:ext cx="1273722" cy="542327"/>
            </a:xfrm>
            <a:prstGeom prst="rect">
              <a:avLst/>
            </a:prstGeom>
          </p:spPr>
        </p:pic>
        <p:cxnSp>
          <p:nvCxnSpPr>
            <p:cNvPr id="9" name="Straight Arrow Connector 8"/>
            <p:cNvCxnSpPr/>
            <p:nvPr/>
          </p:nvCxnSpPr>
          <p:spPr>
            <a:xfrm flipV="1">
              <a:off x="1371600" y="5960532"/>
              <a:ext cx="16933" cy="435502"/>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571067" y="5424484"/>
              <a:ext cx="16933" cy="290184"/>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8398934" y="5083802"/>
              <a:ext cx="0" cy="164592"/>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10261600" y="4876268"/>
              <a:ext cx="1" cy="91440"/>
            </a:xfrm>
            <a:prstGeom prst="straightConnector1">
              <a:avLst/>
            </a:prstGeom>
            <a:ln w="38100">
              <a:solidFill>
                <a:srgbClr val="FFFF0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58471" y="6396034"/>
              <a:ext cx="427529" cy="369332"/>
            </a:xfrm>
            <a:prstGeom prst="rect">
              <a:avLst/>
            </a:prstGeom>
            <a:noFill/>
          </p:spPr>
          <p:txBody>
            <a:bodyPr wrap="square" rtlCol="0">
              <a:spAutoFit/>
            </a:bodyPr>
            <a:lstStyle/>
            <a:p>
              <a:r>
                <a:rPr lang="en-US" dirty="0"/>
                <a:t>27</a:t>
              </a:r>
            </a:p>
          </p:txBody>
        </p:sp>
        <p:sp>
          <p:nvSpPr>
            <p:cNvPr id="21" name="TextBox 20"/>
            <p:cNvSpPr txBox="1"/>
            <p:nvPr/>
          </p:nvSpPr>
          <p:spPr>
            <a:xfrm>
              <a:off x="5935210" y="5714668"/>
              <a:ext cx="421396" cy="369332"/>
            </a:xfrm>
            <a:prstGeom prst="rect">
              <a:avLst/>
            </a:prstGeom>
            <a:noFill/>
          </p:spPr>
          <p:txBody>
            <a:bodyPr wrap="square" rtlCol="0">
              <a:spAutoFit/>
            </a:bodyPr>
            <a:lstStyle/>
            <a:p>
              <a:r>
                <a:rPr lang="en-US" dirty="0"/>
                <a:t>13</a:t>
              </a:r>
            </a:p>
          </p:txBody>
        </p:sp>
        <p:sp>
          <p:nvSpPr>
            <p:cNvPr id="22" name="TextBox 21"/>
            <p:cNvSpPr txBox="1"/>
            <p:nvPr/>
          </p:nvSpPr>
          <p:spPr>
            <a:xfrm>
              <a:off x="8593744" y="5291873"/>
              <a:ext cx="363989" cy="369332"/>
            </a:xfrm>
            <a:prstGeom prst="rect">
              <a:avLst/>
            </a:prstGeom>
            <a:noFill/>
          </p:spPr>
          <p:txBody>
            <a:bodyPr wrap="square" rtlCol="0">
              <a:spAutoFit/>
            </a:bodyPr>
            <a:lstStyle/>
            <a:p>
              <a:r>
                <a:rPr lang="en-US" dirty="0"/>
                <a:t>6</a:t>
              </a:r>
            </a:p>
          </p:txBody>
        </p:sp>
        <p:sp>
          <p:nvSpPr>
            <p:cNvPr id="23" name="TextBox 22"/>
            <p:cNvSpPr txBox="1"/>
            <p:nvPr/>
          </p:nvSpPr>
          <p:spPr>
            <a:xfrm>
              <a:off x="10445935" y="4957016"/>
              <a:ext cx="259042" cy="369332"/>
            </a:xfrm>
            <a:prstGeom prst="rect">
              <a:avLst/>
            </a:prstGeom>
            <a:noFill/>
          </p:spPr>
          <p:txBody>
            <a:bodyPr wrap="square" rtlCol="0">
              <a:spAutoFit/>
            </a:bodyPr>
            <a:lstStyle/>
            <a:p>
              <a:r>
                <a:rPr lang="en-US" dirty="0"/>
                <a:t>3</a:t>
              </a:r>
            </a:p>
          </p:txBody>
        </p:sp>
      </p:grpSp>
      <p:sp>
        <p:nvSpPr>
          <p:cNvPr id="24" name="TextBox 23"/>
          <p:cNvSpPr txBox="1"/>
          <p:nvPr/>
        </p:nvSpPr>
        <p:spPr>
          <a:xfrm>
            <a:off x="10401739" y="6211368"/>
            <a:ext cx="435593" cy="369332"/>
          </a:xfrm>
          <a:prstGeom prst="rect">
            <a:avLst/>
          </a:prstGeom>
          <a:noFill/>
        </p:spPr>
        <p:txBody>
          <a:bodyPr wrap="square" rtlCol="0">
            <a:spAutoFit/>
          </a:bodyPr>
          <a:lstStyle/>
          <a:p>
            <a:r>
              <a:rPr lang="en-US" dirty="0"/>
              <a:t>24</a:t>
            </a:r>
          </a:p>
        </p:txBody>
      </p:sp>
      <p:cxnSp>
        <p:nvCxnSpPr>
          <p:cNvPr id="26" name="Straight Arrow Connector 25"/>
          <p:cNvCxnSpPr/>
          <p:nvPr/>
        </p:nvCxnSpPr>
        <p:spPr>
          <a:xfrm>
            <a:off x="10556072" y="5299602"/>
            <a:ext cx="0" cy="911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97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with large displacements</a:t>
            </a:r>
          </a:p>
        </p:txBody>
      </p:sp>
      <p:sp>
        <p:nvSpPr>
          <p:cNvPr id="3" name="Content Placeholder 2"/>
          <p:cNvSpPr>
            <a:spLocks noGrp="1"/>
          </p:cNvSpPr>
          <p:nvPr>
            <p:ph idx="1"/>
          </p:nvPr>
        </p:nvSpPr>
        <p:spPr/>
        <p:txBody>
          <a:bodyPr/>
          <a:lstStyle/>
          <a:p>
            <a:r>
              <a:rPr lang="en-US" dirty="0"/>
              <a:t>Key idea 2: Use </a:t>
            </a:r>
            <a:r>
              <a:rPr lang="en-US" dirty="0" err="1"/>
              <a:t>upsampled</a:t>
            </a:r>
            <a:r>
              <a:rPr lang="en-US" dirty="0"/>
              <a:t> flow as </a:t>
            </a:r>
            <a:r>
              <a:rPr lang="en-US" i="1" dirty="0"/>
              <a:t>initialization</a:t>
            </a:r>
          </a:p>
          <a:p>
            <a:r>
              <a:rPr lang="en-US" i="1" dirty="0"/>
              <a:t>Changes to initialization will be infinitesimal</a:t>
            </a:r>
          </a:p>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6944" y="2945867"/>
            <a:ext cx="1273722" cy="542327"/>
          </a:xfrm>
          <a:prstGeom prst="rect">
            <a:avLst/>
          </a:prstGeom>
        </p:spPr>
      </p:pic>
      <p:sp>
        <p:nvSpPr>
          <p:cNvPr id="5" name="Right Arrow 4"/>
          <p:cNvSpPr/>
          <p:nvPr/>
        </p:nvSpPr>
        <p:spPr>
          <a:xfrm>
            <a:off x="2523066" y="3081448"/>
            <a:ext cx="592667"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268133" y="29458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flow</a:t>
            </a:r>
          </a:p>
        </p:txBody>
      </p:sp>
      <p:sp>
        <p:nvSpPr>
          <p:cNvPr id="7" name="Down Arrow 6"/>
          <p:cNvSpPr/>
          <p:nvPr/>
        </p:nvSpPr>
        <p:spPr>
          <a:xfrm>
            <a:off x="3708400" y="3623732"/>
            <a:ext cx="304800" cy="4741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268133" y="43682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as </a:t>
            </a:r>
            <a:r>
              <a:rPr lang="en-US" dirty="0" err="1"/>
              <a:t>init</a:t>
            </a:r>
            <a:endParaRPr lang="en-US" dirty="0"/>
          </a:p>
        </p:txBody>
      </p:sp>
      <p:sp>
        <p:nvSpPr>
          <p:cNvPr id="9" name="Rounded Rectangle 8"/>
          <p:cNvSpPr/>
          <p:nvPr/>
        </p:nvSpPr>
        <p:spPr>
          <a:xfrm>
            <a:off x="5934515" y="4368267"/>
            <a:ext cx="1236134" cy="5423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compute flow</a:t>
            </a: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58331" y="5655200"/>
            <a:ext cx="1988502" cy="846667"/>
          </a:xfrm>
          <a:prstGeom prst="rect">
            <a:avLst/>
          </a:prstGeom>
        </p:spPr>
      </p:pic>
      <p:sp>
        <p:nvSpPr>
          <p:cNvPr id="11" name="Right Arrow 10"/>
          <p:cNvSpPr/>
          <p:nvPr/>
        </p:nvSpPr>
        <p:spPr>
          <a:xfrm>
            <a:off x="4842933" y="4503848"/>
            <a:ext cx="715398"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6552582" y="5121822"/>
            <a:ext cx="203200" cy="32215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552266" y="4503848"/>
            <a:ext cx="715398" cy="271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8483600" y="4368267"/>
            <a:ext cx="1998133" cy="646331"/>
          </a:xfrm>
          <a:prstGeom prst="rect">
            <a:avLst/>
          </a:prstGeom>
          <a:noFill/>
        </p:spPr>
        <p:txBody>
          <a:bodyPr wrap="square" rtlCol="0">
            <a:spAutoFit/>
          </a:bodyPr>
          <a:lstStyle/>
          <a:p>
            <a:r>
              <a:rPr lang="mr-IN" sz="3600" dirty="0"/>
              <a:t>…</a:t>
            </a:r>
            <a:endParaRPr lang="en-US" sz="3600" dirty="0"/>
          </a:p>
        </p:txBody>
      </p:sp>
      <p:sp>
        <p:nvSpPr>
          <p:cNvPr id="15" name="TextBox 14"/>
          <p:cNvSpPr txBox="1"/>
          <p:nvPr/>
        </p:nvSpPr>
        <p:spPr>
          <a:xfrm>
            <a:off x="0" y="6450723"/>
            <a:ext cx="12192000" cy="369332"/>
          </a:xfrm>
          <a:prstGeom prst="rect">
            <a:avLst/>
          </a:prstGeom>
          <a:noFill/>
        </p:spPr>
        <p:txBody>
          <a:bodyPr wrap="square" rtlCol="0">
            <a:spAutoFit/>
          </a:bodyPr>
          <a:lstStyle/>
          <a:p>
            <a:r>
              <a:rPr lang="en-US" dirty="0" err="1"/>
              <a:t>Brox</a:t>
            </a:r>
            <a:r>
              <a:rPr lang="en-US" dirty="0"/>
              <a:t>, Thomas, et al. "High accuracy optical flow estimation based on a theory for warping." </a:t>
            </a:r>
            <a:r>
              <a:rPr lang="en-US" i="1" dirty="0"/>
              <a:t>Computer Vision-ECCV 2004</a:t>
            </a:r>
            <a:r>
              <a:rPr lang="en-US" dirty="0"/>
              <a:t> (2004)</a:t>
            </a:r>
          </a:p>
        </p:txBody>
      </p:sp>
    </p:spTree>
    <p:extLst>
      <p:ext uri="{BB962C8B-B14F-4D97-AF65-F5344CB8AC3E}">
        <p14:creationId xmlns:p14="http://schemas.microsoft.com/office/powerpoint/2010/main" val="38206330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large displacements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838200" y="1825625"/>
                <a:ext cx="10515600" cy="4017614"/>
              </a:xfrm>
            </p:spPr>
            <p:txBody>
              <a:bodyPr>
                <a:normAutofit/>
              </a:bodyPr>
              <a:lstStyle/>
              <a:p>
                <a:r>
                  <a:rPr lang="en-US" dirty="0"/>
                  <a:t>Possible issue: large appearance change =&gt; incorrect matching based on color alone</a:t>
                </a:r>
              </a:p>
              <a:p>
                <a:r>
                  <a:rPr lang="en-US" dirty="0"/>
                  <a:t>Use descriptor matching (e.g. SIFT) on sparse points </a:t>
                </a:r>
              </a:p>
              <a:p>
                <a:r>
                  <a:rPr lang="en-US" dirty="0"/>
                  <a:t>Use smoothness to propagate to all pixels:</a:t>
                </a:r>
              </a:p>
              <a:p>
                <a:pPr lvl="1"/>
                <a:r>
                  <a:rPr lang="en-US" b="0" dirty="0"/>
                  <a:t>Flow </a:t>
                </a:r>
                <a:r>
                  <a:rPr lang="en-US" dirty="0"/>
                  <a:t>is weighted average of nearest neighbors: </a:t>
                </a:r>
                <a14:m>
                  <m:oMath xmlns:m="http://schemas.openxmlformats.org/officeDocument/2006/math">
                    <m:r>
                      <a:rPr lang="en-US" b="0" i="1" smtClean="0">
                        <a:latin typeface="Cambria Math" panose="02040503050406030204" pitchFamily="18" charset="0"/>
                      </a:rPr>
                      <m:t>𝐹</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𝑞</m:t>
                            </m:r>
                          </m:sub>
                          <m:sup/>
                          <m:e>
                            <m:r>
                              <a:rPr lang="en-US" b="0" i="1" smtClean="0">
                                <a:latin typeface="Cambria Math" panose="02040503050406030204" pitchFamily="18" charset="0"/>
                              </a:rPr>
                              <m:t>𝑘</m:t>
                            </m:r>
                            <m:d>
                              <m:dPr>
                                <m:ctrlPr>
                                  <a:rPr lang="en-US" b="0" i="1" smtClean="0">
                                    <a:latin typeface="Cambria Math" panose="02040503050406030204" pitchFamily="18" charset="0"/>
                                  </a:rPr>
                                </m:ctrlPr>
                              </m:dPr>
                              <m:e>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𝑞</m:t>
                                </m:r>
                              </m:e>
                            </m:d>
                            <m:r>
                              <a:rPr lang="en-US" b="0" i="1" smtClean="0">
                                <a:latin typeface="Cambria Math" panose="02040503050406030204" pitchFamily="18" charset="0"/>
                              </a:rPr>
                              <m:t>𝐹</m:t>
                            </m:r>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e>
                        </m:nary>
                      </m:num>
                      <m:den>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𝑞</m:t>
                            </m:r>
                          </m:sub>
                          <m:sup/>
                          <m:e>
                            <m:r>
                              <a:rPr lang="en-US" b="0" i="1" smtClean="0">
                                <a:latin typeface="Cambria Math" panose="02040503050406030204" pitchFamily="18" charset="0"/>
                              </a:rPr>
                              <m:t>𝑘</m:t>
                            </m:r>
                            <m:r>
                              <a:rPr lang="en-US" b="0" i="1" smtClean="0">
                                <a:latin typeface="Cambria Math" panose="02040503050406030204" pitchFamily="18" charset="0"/>
                              </a:rPr>
                              <m:t>(</m:t>
                            </m:r>
                            <m:r>
                              <a:rPr lang="en-US" b="0" i="1" smtClean="0">
                                <a:latin typeface="Cambria Math" panose="02040503050406030204" pitchFamily="18" charset="0"/>
                              </a:rPr>
                              <m:t>𝑝</m:t>
                            </m:r>
                            <m:r>
                              <a:rPr lang="en-US" b="0" i="1" smtClean="0">
                                <a:latin typeface="Cambria Math" panose="02040503050406030204" pitchFamily="18" charset="0"/>
                              </a:rPr>
                              <m:t>,</m:t>
                            </m:r>
                            <m:r>
                              <a:rPr lang="en-US" b="0" i="1" smtClean="0">
                                <a:latin typeface="Cambria Math" panose="02040503050406030204" pitchFamily="18" charset="0"/>
                              </a:rPr>
                              <m:t>𝑞</m:t>
                            </m:r>
                            <m:r>
                              <a:rPr lang="en-US" b="0" i="1" smtClean="0">
                                <a:latin typeface="Cambria Math" panose="02040503050406030204" pitchFamily="18" charset="0"/>
                              </a:rPr>
                              <m:t>)</m:t>
                            </m:r>
                          </m:e>
                        </m:nary>
                      </m:den>
                    </m:f>
                  </m:oMath>
                </a14:m>
                <a:endParaRPr lang="en-US" dirty="0"/>
              </a:p>
              <a:p>
                <a:pPr lvl="1"/>
                <a:r>
                  <a:rPr lang="en-US" i="1" dirty="0"/>
                  <a:t>Kernel k</a:t>
                </a:r>
                <a:r>
                  <a:rPr lang="en-US" dirty="0"/>
                  <a:t> dependent on relative position + edges</a:t>
                </a:r>
              </a:p>
              <a:p>
                <a:r>
                  <a:rPr lang="en-US" dirty="0"/>
                  <a:t>Use this as initialization for optimization</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838200" y="1825625"/>
                <a:ext cx="10515600" cy="4017614"/>
              </a:xfrm>
              <a:blipFill>
                <a:blip r:embed="rId2"/>
                <a:stretch>
                  <a:fillRect l="-965" t="-2848" r="-121"/>
                </a:stretch>
              </a:blipFill>
            </p:spPr>
            <p:txBody>
              <a:bodyPr/>
              <a:lstStyle/>
              <a:p>
                <a:r>
                  <a:rPr lang="en-US">
                    <a:noFill/>
                  </a:rPr>
                  <a:t> </a:t>
                </a:r>
              </a:p>
            </p:txBody>
          </p:sp>
        </mc:Fallback>
      </mc:AlternateContent>
      <p:sp>
        <p:nvSpPr>
          <p:cNvPr id="4" name="Rectangle 3"/>
          <p:cNvSpPr/>
          <p:nvPr/>
        </p:nvSpPr>
        <p:spPr>
          <a:xfrm>
            <a:off x="0" y="6123543"/>
            <a:ext cx="12192000" cy="646331"/>
          </a:xfrm>
          <a:prstGeom prst="rect">
            <a:avLst/>
          </a:prstGeom>
        </p:spPr>
        <p:txBody>
          <a:bodyPr wrap="square">
            <a:spAutoFit/>
          </a:bodyPr>
          <a:lstStyle/>
          <a:p>
            <a:r>
              <a:rPr lang="en-US" b="0" i="0" dirty="0" err="1">
                <a:solidFill>
                  <a:srgbClr val="222222"/>
                </a:solidFill>
                <a:effectLst/>
                <a:latin typeface="Arial" charset="0"/>
              </a:rPr>
              <a:t>Brox</a:t>
            </a:r>
            <a:r>
              <a:rPr lang="en-US" b="0" i="0" dirty="0">
                <a:solidFill>
                  <a:srgbClr val="222222"/>
                </a:solidFill>
                <a:effectLst/>
                <a:latin typeface="Arial" charset="0"/>
              </a:rPr>
              <a:t>, Thomas, Christoph </a:t>
            </a:r>
            <a:r>
              <a:rPr lang="en-US" b="0" i="0" dirty="0" err="1">
                <a:solidFill>
                  <a:srgbClr val="222222"/>
                </a:solidFill>
                <a:effectLst/>
                <a:latin typeface="Arial" charset="0"/>
              </a:rPr>
              <a:t>Bregler</a:t>
            </a:r>
            <a:r>
              <a:rPr lang="en-US" b="0" i="0" dirty="0">
                <a:solidFill>
                  <a:srgbClr val="222222"/>
                </a:solidFill>
                <a:effectLst/>
                <a:latin typeface="Arial" charset="0"/>
              </a:rPr>
              <a:t>, and </a:t>
            </a:r>
            <a:r>
              <a:rPr lang="en-US" b="0" i="0" dirty="0" err="1">
                <a:solidFill>
                  <a:srgbClr val="222222"/>
                </a:solidFill>
                <a:effectLst/>
                <a:latin typeface="Arial" charset="0"/>
              </a:rPr>
              <a:t>Jitendra</a:t>
            </a:r>
            <a:r>
              <a:rPr lang="en-US" b="0" i="0" dirty="0">
                <a:solidFill>
                  <a:srgbClr val="222222"/>
                </a:solidFill>
                <a:effectLst/>
                <a:latin typeface="Arial" charset="0"/>
              </a:rPr>
              <a:t> Malik. "Large displacement optical flow." </a:t>
            </a:r>
            <a:r>
              <a:rPr lang="en-US" b="0" i="1" dirty="0">
                <a:solidFill>
                  <a:srgbClr val="222222"/>
                </a:solidFill>
                <a:effectLst/>
                <a:latin typeface="Arial" charset="0"/>
              </a:rPr>
              <a:t>CVPR, </a:t>
            </a:r>
            <a:r>
              <a:rPr lang="en-US" b="0" dirty="0">
                <a:solidFill>
                  <a:srgbClr val="222222"/>
                </a:solidFill>
                <a:effectLst/>
                <a:latin typeface="Arial" charset="0"/>
              </a:rPr>
              <a:t>2009</a:t>
            </a:r>
            <a:r>
              <a:rPr lang="en-US" b="0" i="0" dirty="0">
                <a:solidFill>
                  <a:srgbClr val="222222"/>
                </a:solidFill>
                <a:effectLst/>
                <a:latin typeface="Arial" charset="0"/>
              </a:rPr>
              <a:t>.</a:t>
            </a:r>
          </a:p>
          <a:p>
            <a:r>
              <a:rPr lang="en-US" dirty="0" err="1"/>
              <a:t>Revaud</a:t>
            </a:r>
            <a:r>
              <a:rPr lang="en-US" dirty="0"/>
              <a:t>, Jerome, et al. "</a:t>
            </a:r>
            <a:r>
              <a:rPr lang="en-US" dirty="0" err="1"/>
              <a:t>Epicflow</a:t>
            </a:r>
            <a:r>
              <a:rPr lang="en-US" dirty="0"/>
              <a:t>: Edge-preserving interpolation of correspondences for optical flow." CVPR. 2015.</a:t>
            </a:r>
          </a:p>
        </p:txBody>
      </p:sp>
    </p:spTree>
    <p:extLst>
      <p:ext uri="{BB962C8B-B14F-4D97-AF65-F5344CB8AC3E}">
        <p14:creationId xmlns:p14="http://schemas.microsoft.com/office/powerpoint/2010/main" val="3446183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LDOF and </a:t>
            </a:r>
            <a:r>
              <a:rPr lang="en-US" dirty="0" err="1"/>
              <a:t>EpicFlow</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4266" y="4083538"/>
            <a:ext cx="4563609" cy="19430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4266" y="1392172"/>
            <a:ext cx="4563609" cy="1943099"/>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392173"/>
            <a:ext cx="4563609" cy="1943100"/>
          </a:xfrm>
          <a:prstGeom prst="rect">
            <a:avLst/>
          </a:prstGeom>
        </p:spPr>
      </p:pic>
      <p:pic>
        <p:nvPicPr>
          <p:cNvPr id="7" name="Picture 6">
            <a:extLst>
              <a:ext uri="{FF2B5EF4-FFF2-40B4-BE49-F238E27FC236}">
                <a16:creationId xmlns:a16="http://schemas.microsoft.com/office/drawing/2014/main" id="{46FBEDAB-99CE-B145-8AFF-1EC695CF06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V="1">
            <a:off x="10672004" y="66609"/>
            <a:ext cx="1363592" cy="1325563"/>
          </a:xfrm>
          <a:prstGeom prst="rect">
            <a:avLst/>
          </a:prstGeom>
        </p:spPr>
      </p:pic>
      <p:pic>
        <p:nvPicPr>
          <p:cNvPr id="3" name="Picture 2">
            <a:extLst>
              <a:ext uri="{FF2B5EF4-FFF2-40B4-BE49-F238E27FC236}">
                <a16:creationId xmlns:a16="http://schemas.microsoft.com/office/drawing/2014/main" id="{29ED238E-7B59-034D-9FD1-C6D2279393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5998" y="4083538"/>
            <a:ext cx="4563611" cy="1943100"/>
          </a:xfrm>
          <a:prstGeom prst="rect">
            <a:avLst/>
          </a:prstGeom>
        </p:spPr>
      </p:pic>
      <p:sp>
        <p:nvSpPr>
          <p:cNvPr id="8" name="TextBox 7">
            <a:extLst>
              <a:ext uri="{FF2B5EF4-FFF2-40B4-BE49-F238E27FC236}">
                <a16:creationId xmlns:a16="http://schemas.microsoft.com/office/drawing/2014/main" id="{9619C861-402B-5946-86AE-3A2E5FE5E3B0}"/>
              </a:ext>
            </a:extLst>
          </p:cNvPr>
          <p:cNvSpPr txBox="1"/>
          <p:nvPr/>
        </p:nvSpPr>
        <p:spPr>
          <a:xfrm>
            <a:off x="694266" y="3335271"/>
            <a:ext cx="4563609" cy="369332"/>
          </a:xfrm>
          <a:prstGeom prst="rect">
            <a:avLst/>
          </a:prstGeom>
          <a:noFill/>
        </p:spPr>
        <p:txBody>
          <a:bodyPr wrap="square" rtlCol="0">
            <a:spAutoFit/>
          </a:bodyPr>
          <a:lstStyle/>
          <a:p>
            <a:pPr algn="ctr"/>
            <a:r>
              <a:rPr lang="en-US" dirty="0"/>
              <a:t>Video</a:t>
            </a:r>
          </a:p>
        </p:txBody>
      </p:sp>
      <p:sp>
        <p:nvSpPr>
          <p:cNvPr id="9" name="TextBox 8">
            <a:extLst>
              <a:ext uri="{FF2B5EF4-FFF2-40B4-BE49-F238E27FC236}">
                <a16:creationId xmlns:a16="http://schemas.microsoft.com/office/drawing/2014/main" id="{320599F5-3847-E342-9948-6D9071463D9F}"/>
              </a:ext>
            </a:extLst>
          </p:cNvPr>
          <p:cNvSpPr txBox="1"/>
          <p:nvPr/>
        </p:nvSpPr>
        <p:spPr>
          <a:xfrm>
            <a:off x="6024033" y="3335271"/>
            <a:ext cx="4563609" cy="369332"/>
          </a:xfrm>
          <a:prstGeom prst="rect">
            <a:avLst/>
          </a:prstGeom>
          <a:noFill/>
        </p:spPr>
        <p:txBody>
          <a:bodyPr wrap="square" rtlCol="0">
            <a:spAutoFit/>
          </a:bodyPr>
          <a:lstStyle/>
          <a:p>
            <a:pPr algn="ctr"/>
            <a:r>
              <a:rPr lang="en-US" dirty="0"/>
              <a:t>Basic Horn-Schunk (Error = 2.069)</a:t>
            </a:r>
          </a:p>
        </p:txBody>
      </p:sp>
      <p:sp>
        <p:nvSpPr>
          <p:cNvPr id="10" name="TextBox 9">
            <a:extLst>
              <a:ext uri="{FF2B5EF4-FFF2-40B4-BE49-F238E27FC236}">
                <a16:creationId xmlns:a16="http://schemas.microsoft.com/office/drawing/2014/main" id="{6FB616B4-0228-2241-A172-6F239753030A}"/>
              </a:ext>
            </a:extLst>
          </p:cNvPr>
          <p:cNvSpPr txBox="1"/>
          <p:nvPr/>
        </p:nvSpPr>
        <p:spPr>
          <a:xfrm>
            <a:off x="694265" y="6026637"/>
            <a:ext cx="4563609" cy="369332"/>
          </a:xfrm>
          <a:prstGeom prst="rect">
            <a:avLst/>
          </a:prstGeom>
          <a:noFill/>
        </p:spPr>
        <p:txBody>
          <a:bodyPr wrap="square" rtlCol="0">
            <a:spAutoFit/>
          </a:bodyPr>
          <a:lstStyle/>
          <a:p>
            <a:pPr algn="ctr"/>
            <a:r>
              <a:rPr lang="en-US" dirty="0"/>
              <a:t>LDOF (</a:t>
            </a:r>
            <a:r>
              <a:rPr lang="en-US" dirty="0" err="1"/>
              <a:t>Brox</a:t>
            </a:r>
            <a:r>
              <a:rPr lang="en-US" dirty="0"/>
              <a:t> et al, 2009) (Error = 1.606)</a:t>
            </a:r>
          </a:p>
        </p:txBody>
      </p:sp>
      <p:sp>
        <p:nvSpPr>
          <p:cNvPr id="11" name="TextBox 10">
            <a:extLst>
              <a:ext uri="{FF2B5EF4-FFF2-40B4-BE49-F238E27FC236}">
                <a16:creationId xmlns:a16="http://schemas.microsoft.com/office/drawing/2014/main" id="{FA2A8589-8FB2-7B47-A7A7-BFD19AA9C463}"/>
              </a:ext>
            </a:extLst>
          </p:cNvPr>
          <p:cNvSpPr txBox="1"/>
          <p:nvPr/>
        </p:nvSpPr>
        <p:spPr>
          <a:xfrm>
            <a:off x="6096000" y="6026637"/>
            <a:ext cx="4563609" cy="369332"/>
          </a:xfrm>
          <a:prstGeom prst="rect">
            <a:avLst/>
          </a:prstGeom>
          <a:noFill/>
        </p:spPr>
        <p:txBody>
          <a:bodyPr wrap="square" rtlCol="0">
            <a:spAutoFit/>
          </a:bodyPr>
          <a:lstStyle/>
          <a:p>
            <a:pPr algn="ctr"/>
            <a:r>
              <a:rPr lang="en-US" dirty="0" err="1"/>
              <a:t>EpicFlow</a:t>
            </a:r>
            <a:r>
              <a:rPr lang="en-US" dirty="0"/>
              <a:t> (</a:t>
            </a:r>
            <a:r>
              <a:rPr lang="en-US" dirty="0" err="1"/>
              <a:t>Revaud</a:t>
            </a:r>
            <a:r>
              <a:rPr lang="en-US" dirty="0"/>
              <a:t> et al, 2015) (Error = 1.295)</a:t>
            </a:r>
          </a:p>
        </p:txBody>
      </p:sp>
    </p:spTree>
    <p:extLst>
      <p:ext uri="{BB962C8B-B14F-4D97-AF65-F5344CB8AC3E}">
        <p14:creationId xmlns:p14="http://schemas.microsoft.com/office/powerpoint/2010/main" val="2390433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Coarse-to-fine processing</a:t>
            </a:r>
          </a:p>
        </p:txBody>
      </p:sp>
      <p:sp>
        <p:nvSpPr>
          <p:cNvPr id="3" name="Content Placeholder 2"/>
          <p:cNvSpPr>
            <a:spLocks noGrp="1"/>
          </p:cNvSpPr>
          <p:nvPr>
            <p:ph idx="1"/>
          </p:nvPr>
        </p:nvSpPr>
        <p:spPr/>
        <p:txBody>
          <a:bodyPr>
            <a:normAutofit lnSpcReduction="10000"/>
          </a:bodyPr>
          <a:lstStyle/>
          <a:p>
            <a:r>
              <a:rPr lang="en-US" dirty="0"/>
              <a:t>A specific instance of a general idea</a:t>
            </a:r>
          </a:p>
          <a:p>
            <a:pPr lvl="1"/>
            <a:r>
              <a:rPr lang="en-US" dirty="0"/>
              <a:t>Also coarse-to-fine versions of Lucas-</a:t>
            </a:r>
            <a:r>
              <a:rPr lang="en-US" dirty="0" err="1"/>
              <a:t>Kanade</a:t>
            </a:r>
            <a:endParaRPr lang="en-US" dirty="0"/>
          </a:p>
          <a:p>
            <a:r>
              <a:rPr lang="en-US" dirty="0"/>
              <a:t>Coarse scales:</a:t>
            </a:r>
          </a:p>
          <a:p>
            <a:pPr lvl="1"/>
            <a:r>
              <a:rPr lang="en-US" dirty="0"/>
              <a:t>Global / large structures</a:t>
            </a:r>
          </a:p>
          <a:p>
            <a:pPr lvl="1"/>
            <a:r>
              <a:rPr lang="en-US" dirty="0"/>
              <a:t>Long-range relationships</a:t>
            </a:r>
          </a:p>
          <a:p>
            <a:pPr lvl="1"/>
            <a:r>
              <a:rPr lang="en-US" dirty="0"/>
              <a:t>But: imprecise localization</a:t>
            </a:r>
          </a:p>
          <a:p>
            <a:r>
              <a:rPr lang="en-US" dirty="0"/>
              <a:t>Fine scales:</a:t>
            </a:r>
          </a:p>
          <a:p>
            <a:pPr lvl="1"/>
            <a:r>
              <a:rPr lang="en-US" dirty="0"/>
              <a:t>Precise localization</a:t>
            </a:r>
          </a:p>
          <a:p>
            <a:pPr lvl="1"/>
            <a:r>
              <a:rPr lang="en-US" dirty="0"/>
              <a:t>But: aperture problem</a:t>
            </a:r>
          </a:p>
          <a:p>
            <a:r>
              <a:rPr lang="en-US" dirty="0"/>
              <a:t>Idea: start from coarse scales, add fine scale detail</a:t>
            </a:r>
          </a:p>
        </p:txBody>
      </p:sp>
    </p:spTree>
    <p:extLst>
      <p:ext uri="{BB962C8B-B14F-4D97-AF65-F5344CB8AC3E}">
        <p14:creationId xmlns:p14="http://schemas.microsoft.com/office/powerpoint/2010/main" val="19047711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Coarse-to-fine processing</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85434" y="1274234"/>
            <a:ext cx="7632700" cy="4953000"/>
          </a:xfrm>
          <a:prstGeom prst="rect">
            <a:avLst/>
          </a:prstGeom>
        </p:spPr>
      </p:pic>
      <p:sp>
        <p:nvSpPr>
          <p:cNvPr id="5" name="TextBox 4"/>
          <p:cNvSpPr txBox="1"/>
          <p:nvPr/>
        </p:nvSpPr>
        <p:spPr>
          <a:xfrm>
            <a:off x="0" y="6227234"/>
            <a:ext cx="12192000" cy="646331"/>
          </a:xfrm>
          <a:prstGeom prst="rect">
            <a:avLst/>
          </a:prstGeom>
          <a:noFill/>
        </p:spPr>
        <p:txBody>
          <a:bodyPr wrap="square" rtlCol="0">
            <a:spAutoFit/>
          </a:bodyPr>
          <a:lstStyle/>
          <a:p>
            <a:r>
              <a:rPr lang="en-US" dirty="0"/>
              <a:t>U-Net: Convolutional Networks for Biomedical Image Segmentation. Olaf </a:t>
            </a:r>
            <a:r>
              <a:rPr lang="en-US" dirty="0" err="1"/>
              <a:t>Ronneberger</a:t>
            </a:r>
            <a:r>
              <a:rPr lang="en-US" dirty="0"/>
              <a:t>, Philipp Fischer, and Thomas </a:t>
            </a:r>
            <a:r>
              <a:rPr lang="en-US" dirty="0" err="1"/>
              <a:t>Brox</a:t>
            </a:r>
            <a:r>
              <a:rPr lang="en-US" dirty="0"/>
              <a:t>. In </a:t>
            </a:r>
            <a:r>
              <a:rPr lang="en-US" i="1" dirty="0"/>
              <a:t>MICCAI, </a:t>
            </a:r>
            <a:r>
              <a:rPr lang="en-US" dirty="0"/>
              <a:t>2015.</a:t>
            </a:r>
          </a:p>
        </p:txBody>
      </p:sp>
    </p:spTree>
    <p:extLst>
      <p:ext uri="{BB962C8B-B14F-4D97-AF65-F5344CB8AC3E}">
        <p14:creationId xmlns:p14="http://schemas.microsoft.com/office/powerpoint/2010/main" val="1404347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due to camera motion</a:t>
            </a:r>
          </a:p>
        </p:txBody>
      </p:sp>
      <p:sp>
        <p:nvSpPr>
          <p:cNvPr id="3" name="Content Placeholder 2"/>
          <p:cNvSpPr>
            <a:spLocks noGrp="1"/>
          </p:cNvSpPr>
          <p:nvPr>
            <p:ph idx="1"/>
          </p:nvPr>
        </p:nvSpPr>
        <p:spPr>
          <a:xfrm>
            <a:off x="838200" y="1825625"/>
            <a:ext cx="10515600" cy="511175"/>
          </a:xfrm>
        </p:spPr>
        <p:txBody>
          <a:bodyPr/>
          <a:lstStyle/>
          <a:p>
            <a:r>
              <a:rPr lang="en-US" dirty="0"/>
              <a:t>Consider camera translating </a:t>
            </a:r>
            <a:r>
              <a:rPr lang="en-US"/>
              <a:t>and rotating</a:t>
            </a:r>
            <a:endParaRPr lang="en-US" dirty="0"/>
          </a:p>
        </p:txBody>
      </p:sp>
      <p:pic>
        <p:nvPicPr>
          <p:cNvPr id="4" name="Picture 3"/>
          <p:cNvPicPr>
            <a:picLocks noChangeAspect="1"/>
          </p:cNvPicPr>
          <p:nvPr/>
        </p:nvPicPr>
        <p:blipFill>
          <a:blip r:embed="rId2"/>
          <a:stretch>
            <a:fillRect/>
          </a:stretch>
        </p:blipFill>
        <p:spPr>
          <a:xfrm>
            <a:off x="4597400" y="2488670"/>
            <a:ext cx="2997200" cy="520700"/>
          </a:xfrm>
          <a:prstGeom prst="rect">
            <a:avLst/>
          </a:prstGeom>
        </p:spPr>
      </p:pic>
      <p:pic>
        <p:nvPicPr>
          <p:cNvPr id="5" name="Picture 4"/>
          <p:cNvPicPr>
            <a:picLocks noChangeAspect="1"/>
          </p:cNvPicPr>
          <p:nvPr/>
        </p:nvPicPr>
        <p:blipFill>
          <a:blip r:embed="rId3"/>
          <a:stretch>
            <a:fillRect/>
          </a:stretch>
        </p:blipFill>
        <p:spPr>
          <a:xfrm>
            <a:off x="4320117" y="3351212"/>
            <a:ext cx="1333500" cy="939800"/>
          </a:xfrm>
          <a:prstGeom prst="rect">
            <a:avLst/>
          </a:prstGeom>
        </p:spPr>
      </p:pic>
      <p:pic>
        <p:nvPicPr>
          <p:cNvPr id="6" name="Picture 5"/>
          <p:cNvPicPr>
            <a:picLocks noChangeAspect="1"/>
          </p:cNvPicPr>
          <p:nvPr/>
        </p:nvPicPr>
        <p:blipFill>
          <a:blip r:embed="rId4"/>
          <a:stretch>
            <a:fillRect/>
          </a:stretch>
        </p:blipFill>
        <p:spPr>
          <a:xfrm>
            <a:off x="6480175" y="3351212"/>
            <a:ext cx="1270000" cy="939800"/>
          </a:xfrm>
          <a:prstGeom prst="rect">
            <a:avLst/>
          </a:prstGeom>
        </p:spPr>
      </p:pic>
      <p:pic>
        <p:nvPicPr>
          <p:cNvPr id="8" name="Picture 7"/>
          <p:cNvPicPr>
            <a:picLocks noChangeAspect="1"/>
          </p:cNvPicPr>
          <p:nvPr/>
        </p:nvPicPr>
        <p:blipFill>
          <a:blip r:embed="rId5"/>
          <a:stretch>
            <a:fillRect/>
          </a:stretch>
        </p:blipFill>
        <p:spPr>
          <a:xfrm>
            <a:off x="4486275" y="4632854"/>
            <a:ext cx="3263900" cy="431800"/>
          </a:xfrm>
          <a:prstGeom prst="rect">
            <a:avLst/>
          </a:prstGeom>
        </p:spPr>
      </p:pic>
    </p:spTree>
    <p:extLst>
      <p:ext uri="{BB962C8B-B14F-4D97-AF65-F5344CB8AC3E}">
        <p14:creationId xmlns:p14="http://schemas.microsoft.com/office/powerpoint/2010/main" val="14015772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due to camera motion</a:t>
            </a:r>
          </a:p>
        </p:txBody>
      </p:sp>
      <p:pic>
        <p:nvPicPr>
          <p:cNvPr id="4" name="Content Placeholder 2" descr="Screen Shot 2015-02-02 at 9.20.10 AM.png"/>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l="-4894" r="-3828"/>
          <a:stretch/>
        </p:blipFill>
        <p:spPr>
          <a:xfrm>
            <a:off x="838200" y="2638955"/>
            <a:ext cx="10879667" cy="1221845"/>
          </a:xfrm>
        </p:spPr>
      </p:pic>
    </p:spTree>
    <p:extLst>
      <p:ext uri="{BB962C8B-B14F-4D97-AF65-F5344CB8AC3E}">
        <p14:creationId xmlns:p14="http://schemas.microsoft.com/office/powerpoint/2010/main" val="31908174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0" y="1240368"/>
            <a:ext cx="7298267" cy="5473700"/>
          </a:xfrm>
          <a:prstGeom prst="rect">
            <a:avLst/>
          </a:prstGeom>
        </p:spPr>
      </p:pic>
    </p:spTree>
    <p:extLst>
      <p:ext uri="{BB962C8B-B14F-4D97-AF65-F5344CB8AC3E}">
        <p14:creationId xmlns:p14="http://schemas.microsoft.com/office/powerpoint/2010/main" val="164756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pic>
        <p:nvPicPr>
          <p:cNvPr id="4" name="Picture 3"/>
          <p:cNvPicPr>
            <a:picLocks noChangeAspect="1"/>
          </p:cNvPicPr>
          <p:nvPr/>
        </p:nvPicPr>
        <p:blipFill>
          <a:blip r:embed="rId2"/>
          <a:stretch>
            <a:fillRect/>
          </a:stretch>
        </p:blipFill>
        <p:spPr>
          <a:xfrm>
            <a:off x="2523067" y="1557867"/>
            <a:ext cx="6536267" cy="49022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V="1">
            <a:off x="9440334" y="2027768"/>
            <a:ext cx="2125133" cy="2065866"/>
          </a:xfrm>
          <a:prstGeom prst="rect">
            <a:avLst/>
          </a:prstGeom>
        </p:spPr>
      </p:pic>
    </p:spTree>
    <p:extLst>
      <p:ext uri="{BB962C8B-B14F-4D97-AF65-F5344CB8AC3E}">
        <p14:creationId xmlns:p14="http://schemas.microsoft.com/office/powerpoint/2010/main" val="4170080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flow for moving scenes</a:t>
            </a:r>
          </a:p>
        </p:txBody>
      </p:sp>
      <p:sp>
        <p:nvSpPr>
          <p:cNvPr id="3" name="Content Placeholder 2"/>
          <p:cNvSpPr>
            <a:spLocks noGrp="1"/>
          </p:cNvSpPr>
          <p:nvPr>
            <p:ph idx="1"/>
          </p:nvPr>
        </p:nvSpPr>
        <p:spPr/>
        <p:txBody>
          <a:bodyPr/>
          <a:lstStyle/>
          <a:p>
            <a:r>
              <a:rPr lang="en-US" dirty="0"/>
              <a:t>Optical flow helps </a:t>
            </a:r>
            <a:r>
              <a:rPr lang="en-US" i="1" dirty="0"/>
              <a:t>grouping</a:t>
            </a:r>
          </a:p>
          <a:p>
            <a:r>
              <a:rPr lang="en-US" i="1" dirty="0"/>
              <a:t>Gestalt principle of common fate</a:t>
            </a:r>
          </a:p>
          <a:p>
            <a:pPr lvl="1"/>
            <a:r>
              <a:rPr lang="en-US" i="1" dirty="0"/>
              <a:t>Things that move together belong together</a:t>
            </a:r>
          </a:p>
          <a:p>
            <a:endParaRPr lang="en-US" i="1" dirty="0"/>
          </a:p>
        </p:txBody>
      </p:sp>
    </p:spTree>
    <p:extLst>
      <p:ext uri="{BB962C8B-B14F-4D97-AF65-F5344CB8AC3E}">
        <p14:creationId xmlns:p14="http://schemas.microsoft.com/office/powerpoint/2010/main" val="314396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rot="3655406">
            <a:off x="2318482" y="3871490"/>
            <a:ext cx="3061252" cy="2484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Motion segmentation </a:t>
            </a:r>
            <a:r>
              <a:rPr lang="en-US"/>
              <a:t>in humans</a:t>
            </a:r>
            <a:endParaRPr lang="en-US" dirty="0"/>
          </a:p>
        </p:txBody>
      </p:sp>
      <p:sp>
        <p:nvSpPr>
          <p:cNvPr id="3" name="Rectangle 2"/>
          <p:cNvSpPr/>
          <p:nvPr/>
        </p:nvSpPr>
        <p:spPr>
          <a:xfrm>
            <a:off x="2259496" y="3379304"/>
            <a:ext cx="3061252" cy="1053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19778010">
            <a:off x="5658679" y="3399183"/>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2115326">
            <a:off x="5592418" y="4088296"/>
            <a:ext cx="1311966" cy="19878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3655406">
            <a:off x="6652056" y="2420322"/>
            <a:ext cx="1888212" cy="2069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655406">
            <a:off x="7313267" y="5007459"/>
            <a:ext cx="696379" cy="2154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3655406">
            <a:off x="7835980" y="6060963"/>
            <a:ext cx="757508" cy="189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524001" y="6042992"/>
            <a:ext cx="5903843" cy="646331"/>
          </a:xfrm>
          <a:prstGeom prst="rect">
            <a:avLst/>
          </a:prstGeom>
          <a:noFill/>
        </p:spPr>
        <p:txBody>
          <a:bodyPr wrap="square" rtlCol="0">
            <a:spAutoFit/>
          </a:bodyPr>
          <a:lstStyle/>
          <a:p>
            <a:r>
              <a:rPr lang="en-US" dirty="0"/>
              <a:t>Elizabeth </a:t>
            </a:r>
            <a:r>
              <a:rPr lang="en-US" dirty="0" err="1"/>
              <a:t>Spielke</a:t>
            </a:r>
            <a:r>
              <a:rPr lang="en-US" dirty="0"/>
              <a:t>. Principles of Object Perception. In Cognitive Science, 1990.</a:t>
            </a:r>
          </a:p>
        </p:txBody>
      </p:sp>
    </p:spTree>
    <p:extLst>
      <p:ext uri="{BB962C8B-B14F-4D97-AF65-F5344CB8AC3E}">
        <p14:creationId xmlns:p14="http://schemas.microsoft.com/office/powerpoint/2010/main" val="110687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8222</TotalTime>
  <Words>1140</Words>
  <Application>Microsoft Macintosh PowerPoint</Application>
  <PresentationFormat>Widescreen</PresentationFormat>
  <Paragraphs>182</Paragraphs>
  <Slides>37</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Calibri Light</vt:lpstr>
      <vt:lpstr>Cambria Math</vt:lpstr>
      <vt:lpstr>Office Theme</vt:lpstr>
      <vt:lpstr>Optical flow</vt:lpstr>
      <vt:lpstr>PowerPoint Presentation</vt:lpstr>
      <vt:lpstr>PowerPoint Presentation</vt:lpstr>
      <vt:lpstr>Optical flow due to camera motion</vt:lpstr>
      <vt:lpstr>Optical flow due to camera motion</vt:lpstr>
      <vt:lpstr>Optical flow for moving scenes</vt:lpstr>
      <vt:lpstr>Optical flow for moving scenes</vt:lpstr>
      <vt:lpstr>Optical flow for moving scenes</vt:lpstr>
      <vt:lpstr>Motion segmentation in humans</vt:lpstr>
      <vt:lpstr>Motion segmentation in humans</vt:lpstr>
      <vt:lpstr>Motion segmentation in humans</vt:lpstr>
      <vt:lpstr>PowerPoint Presentation</vt:lpstr>
      <vt:lpstr>Optical flow for moving scenes</vt:lpstr>
      <vt:lpstr>Optical flow for moving scenes</vt:lpstr>
      <vt:lpstr>Estimating optical flow</vt:lpstr>
      <vt:lpstr>Optical flow constraint equation</vt:lpstr>
      <vt:lpstr>Lucas-Kanade</vt:lpstr>
      <vt:lpstr>Aperture problem</vt:lpstr>
      <vt:lpstr>Aperture problem</vt:lpstr>
      <vt:lpstr>Lucas-Kanade</vt:lpstr>
      <vt:lpstr>Lucas-Kanade</vt:lpstr>
      <vt:lpstr>Lucas-Kanade</vt:lpstr>
      <vt:lpstr>Lucas-Kanade</vt:lpstr>
      <vt:lpstr>Lucas Kanade</vt:lpstr>
      <vt:lpstr>Lucas-Kanade</vt:lpstr>
      <vt:lpstr>Horn-Schunk</vt:lpstr>
      <vt:lpstr>Horn-Schunk</vt:lpstr>
      <vt:lpstr>Variational minimization</vt:lpstr>
      <vt:lpstr>Variational minimization</vt:lpstr>
      <vt:lpstr>MPI-Sintel</vt:lpstr>
      <vt:lpstr>MPI-Sintel results</vt:lpstr>
      <vt:lpstr>Optical flow with large displacements</vt:lpstr>
      <vt:lpstr>Optical flow with large displacements</vt:lpstr>
      <vt:lpstr>Optical flow for large displacements</vt:lpstr>
      <vt:lpstr>LDOF and EpicFlow</vt:lpstr>
      <vt:lpstr>Coarse-to-fine processing</vt:lpstr>
      <vt:lpstr>Coarse-to-fine processing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Correspondence</dc:title>
  <dc:subject/>
  <dc:creator>Bharath Hariharan</dc:creator>
  <cp:keywords/>
  <dc:description/>
  <cp:lastModifiedBy>Bharath Hariharan</cp:lastModifiedBy>
  <cp:revision>24</cp:revision>
  <cp:lastPrinted>2019-10-01T17:10:35Z</cp:lastPrinted>
  <dcterms:created xsi:type="dcterms:W3CDTF">2018-09-29T17:51:40Z</dcterms:created>
  <dcterms:modified xsi:type="dcterms:W3CDTF">2019-10-01T17:12:44Z</dcterms:modified>
  <cp:category/>
</cp:coreProperties>
</file>