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0"/>
  </p:notesMasterIdLst>
  <p:sldIdLst>
    <p:sldId id="257" r:id="rId2"/>
    <p:sldId id="258" r:id="rId3"/>
    <p:sldId id="261" r:id="rId4"/>
    <p:sldId id="262" r:id="rId5"/>
    <p:sldId id="339" r:id="rId6"/>
    <p:sldId id="341" r:id="rId7"/>
    <p:sldId id="342" r:id="rId8"/>
    <p:sldId id="343" r:id="rId9"/>
    <p:sldId id="344" r:id="rId10"/>
    <p:sldId id="264" r:id="rId11"/>
    <p:sldId id="265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8" r:id="rId21"/>
    <p:sldId id="275" r:id="rId22"/>
    <p:sldId id="277" r:id="rId23"/>
    <p:sldId id="279" r:id="rId24"/>
    <p:sldId id="280" r:id="rId25"/>
    <p:sldId id="285" r:id="rId26"/>
    <p:sldId id="303" r:id="rId27"/>
    <p:sldId id="304" r:id="rId28"/>
    <p:sldId id="593" r:id="rId29"/>
    <p:sldId id="594" r:id="rId30"/>
    <p:sldId id="289" r:id="rId31"/>
    <p:sldId id="290" r:id="rId32"/>
    <p:sldId id="291" r:id="rId33"/>
    <p:sldId id="595" r:id="rId34"/>
    <p:sldId id="317" r:id="rId35"/>
    <p:sldId id="294" r:id="rId36"/>
    <p:sldId id="295" r:id="rId37"/>
    <p:sldId id="297" r:id="rId38"/>
    <p:sldId id="348" r:id="rId39"/>
    <p:sldId id="349" r:id="rId40"/>
    <p:sldId id="350" r:id="rId41"/>
    <p:sldId id="287" r:id="rId42"/>
    <p:sldId id="351" r:id="rId43"/>
    <p:sldId id="288" r:id="rId44"/>
    <p:sldId id="360" r:id="rId45"/>
    <p:sldId id="361" r:id="rId46"/>
    <p:sldId id="362" r:id="rId47"/>
    <p:sldId id="363" r:id="rId48"/>
    <p:sldId id="364" r:id="rId49"/>
    <p:sldId id="365" r:id="rId50"/>
    <p:sldId id="366" r:id="rId51"/>
    <p:sldId id="302" r:id="rId52"/>
    <p:sldId id="367" r:id="rId53"/>
    <p:sldId id="368" r:id="rId54"/>
    <p:sldId id="369" r:id="rId55"/>
    <p:sldId id="370" r:id="rId56"/>
    <p:sldId id="371" r:id="rId57"/>
    <p:sldId id="372" r:id="rId58"/>
    <p:sldId id="373" r:id="rId59"/>
    <p:sldId id="374" r:id="rId60"/>
    <p:sldId id="312" r:id="rId61"/>
    <p:sldId id="313" r:id="rId62"/>
    <p:sldId id="326" r:id="rId63"/>
    <p:sldId id="376" r:id="rId64"/>
    <p:sldId id="331" r:id="rId65"/>
    <p:sldId id="332" r:id="rId66"/>
    <p:sldId id="333" r:id="rId67"/>
    <p:sldId id="334" r:id="rId68"/>
    <p:sldId id="267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1"/>
    <p:restoredTop sz="94624"/>
  </p:normalViewPr>
  <p:slideViewPr>
    <p:cSldViewPr snapToGrid="0" snapToObjects="1">
      <p:cViewPr varScale="1">
        <p:scale>
          <a:sx n="114" d="100"/>
          <a:sy n="114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6F670-E1A9-3E4C-B17B-CBF15C95FFBA}" type="datetimeFigureOut">
              <a:rPr lang="en-US" smtClean="0"/>
              <a:t>9/17/19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07F1D-381B-7146-8BDA-4D98CCFD4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FF5886-D4A8-4A49-8F34-B8597D3588F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24387" cy="347027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r>
              <a:rPr lang="en-US" dirty="0"/>
              <a:t>give definition of partial derivative:  </a:t>
            </a:r>
            <a:r>
              <a:rPr lang="en-US" dirty="0" err="1"/>
              <a:t>lim</a:t>
            </a:r>
            <a:r>
              <a:rPr lang="en-US" dirty="0"/>
              <a:t> h-&gt;0 [f(</a:t>
            </a:r>
            <a:r>
              <a:rPr lang="en-US" dirty="0" err="1"/>
              <a:t>x+h,y</a:t>
            </a:r>
            <a:r>
              <a:rPr lang="en-US" dirty="0"/>
              <a:t>) – f(</a:t>
            </a:r>
            <a:r>
              <a:rPr lang="en-US" dirty="0" err="1"/>
              <a:t>x,y</a:t>
            </a:r>
            <a:r>
              <a:rPr lang="en-US" dirty="0"/>
              <a:t>)]/h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Gradient direction perpendicular to edge direction</a:t>
            </a:r>
          </a:p>
        </p:txBody>
      </p:sp>
    </p:spTree>
    <p:extLst>
      <p:ext uri="{BB962C8B-B14F-4D97-AF65-F5344CB8AC3E}">
        <p14:creationId xmlns:p14="http://schemas.microsoft.com/office/powerpoint/2010/main" val="1352019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57066" indent="-291179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6AEC16C-2551-B740-9930-184F33DF7F26}" type="slidenum">
              <a:rPr lang="en-US"/>
              <a:pPr/>
              <a:t>7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674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B0BF27-8720-0647-9FA3-F8CC357A207D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348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C6AE1-3989-2C44-B3C6-04F7E6551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4622F0-1F4F-544E-84E5-B1F16CC30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01F4A-F331-4F4B-94F4-05655EDDF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7522-0B49-9348-8941-1FA4A484F672}" type="datetimeFigureOut">
              <a:rPr lang="en-US" smtClean="0"/>
              <a:t>9/17/19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531E7-CC4B-E143-9E31-564656658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61603-F8DD-F647-A04D-7F1AD3287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2AFB-D540-7144-B911-4AE4B2411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77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7853E-E5A9-3942-8B82-D007CBC0E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6F7194-837A-F049-94DE-27117F023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978B8-14A1-974B-89A8-90A3C0A3F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7522-0B49-9348-8941-1FA4A484F672}" type="datetimeFigureOut">
              <a:rPr lang="en-US" smtClean="0"/>
              <a:t>9/17/19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3181D-FF68-A740-A10E-C23ED4B4A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41053-DC27-054B-8832-4508AE8A4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2AFB-D540-7144-B911-4AE4B2411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08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3CBB5B-B5C9-7248-B233-8A42AB0117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9C5653-005C-7941-A0E8-2D80D16EFC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F0F23-CC92-8742-829D-07B04541C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7522-0B49-9348-8941-1FA4A484F672}" type="datetimeFigureOut">
              <a:rPr lang="en-US" smtClean="0"/>
              <a:t>9/17/19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BA955-FA92-AE42-BAC6-BD4248EA4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954A8-8843-DF45-BD32-05B27C5DC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2AFB-D540-7144-B911-4AE4B2411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9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81E49-62E1-A44D-90FC-F8E8FD656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5D296-CD8F-E34C-8368-7C3A4E8C6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9AB15-A7D9-F84A-B31B-F143EC47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7522-0B49-9348-8941-1FA4A484F672}" type="datetimeFigureOut">
              <a:rPr lang="en-US" smtClean="0"/>
              <a:t>9/17/19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F9E94-A200-964F-854B-20E376BBD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0FE4F-F323-FE45-84FB-4347AEC40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2AFB-D540-7144-B911-4AE4B2411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0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D8BE5-4E6A-D04B-B30B-3024D59C6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59952-3CF5-784D-99F1-3EE28791B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740C2-CCD1-A54D-A307-B7E600EC5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7522-0B49-9348-8941-1FA4A484F672}" type="datetimeFigureOut">
              <a:rPr lang="en-US" smtClean="0"/>
              <a:t>9/17/19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EFEFC-17AB-254B-8EBE-5798DC078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7B9EE-3181-F546-846C-009A8A8FA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2AFB-D540-7144-B911-4AE4B2411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10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1FABA-CFF1-BA47-8D3C-B237FACB9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4914D-A06F-294E-ACA0-83BE5E02A1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39235E-D828-A547-8AC0-1FD731747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5CF49-F561-0941-91C9-0D8B55195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7522-0B49-9348-8941-1FA4A484F672}" type="datetimeFigureOut">
              <a:rPr lang="en-US" smtClean="0"/>
              <a:t>9/17/19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AC034C-4C12-A24C-93AF-7D8F754DB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7A48E-C087-8E4E-8189-C81115FFC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2AFB-D540-7144-B911-4AE4B2411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5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F82F5-16E6-644D-B9AB-DC645E968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5319A-9620-9E4B-9F9B-8A5C027BE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FA0F51-084B-7F4F-863A-93C3961AA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A60E42-185E-7F4E-B59F-694D288C11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7C9D1-779E-7540-A148-A6A80C776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FD8704-7B2E-1B4A-8097-9587C29E9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7522-0B49-9348-8941-1FA4A484F672}" type="datetimeFigureOut">
              <a:rPr lang="en-US" smtClean="0"/>
              <a:t>9/17/19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1484D5-7E9B-794E-836A-E41934062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F69F2E-7A91-414F-887E-5CCE317C8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2AFB-D540-7144-B911-4AE4B2411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83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4113A-17B2-4D4F-BE83-5D6B5E950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DD1850-01BD-E148-9330-D0F14234C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7522-0B49-9348-8941-1FA4A484F672}" type="datetimeFigureOut">
              <a:rPr lang="en-US" smtClean="0"/>
              <a:t>9/17/19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8ED730-7ADB-A24F-9076-11173853D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47257E-71F2-B540-AD34-55473D011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2AFB-D540-7144-B911-4AE4B2411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61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C7CC6F-84BC-774A-A6AB-BFEA4B4EB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7522-0B49-9348-8941-1FA4A484F672}" type="datetimeFigureOut">
              <a:rPr lang="en-US" smtClean="0"/>
              <a:t>9/17/19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D92E45-1089-9541-B169-27B6F2D8C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65D3C-9E0C-684F-ADCF-4BA904D1B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2AFB-D540-7144-B911-4AE4B2411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3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B3CEA-7AC1-B440-A76D-FD2606DF2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55FA4-E414-9B44-9C25-F05623F6E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ADD99E-3BBC-0C44-A2A6-3F7EF52D9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50B31D-AC04-0D40-81B3-BBF82CD0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7522-0B49-9348-8941-1FA4A484F672}" type="datetimeFigureOut">
              <a:rPr lang="en-US" smtClean="0"/>
              <a:t>9/17/19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73B07-6AE8-F243-8770-DB81F00E8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8F41-8312-2E4E-9D32-129AAC324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2AFB-D540-7144-B911-4AE4B2411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70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D0196-7AF8-7345-8801-FBE3150F6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77D08C-04E2-9847-85D9-4315E149D1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700D4C-8643-584E-BD9A-48DB80D8B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11F16B-73A1-2741-81E8-3CEA8C07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7522-0B49-9348-8941-1FA4A484F672}" type="datetimeFigureOut">
              <a:rPr lang="en-US" smtClean="0"/>
              <a:t>9/17/19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4E9546-3CC4-CE45-9678-FEC7BD29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DC34EB-6DEC-DF48-AADF-4CB686129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2AFB-D540-7144-B911-4AE4B2411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87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4966D5-813B-D74A-80BE-65AB11DC1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E8ECC-B4F1-F44D-93E4-3A00FAB65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B011B-7E16-414D-81DB-61218F62D5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A7522-0B49-9348-8941-1FA4A484F672}" type="datetimeFigureOut">
              <a:rPr lang="en-US" smtClean="0"/>
              <a:t>9/17/19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F4BCC-11A2-EC44-AD86-75CDD1FC4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5C64F-B806-A242-926F-79B638A5C3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92AFB-D540-7144-B911-4AE4B2411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3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iff"/><Relationship Id="rId3" Type="http://schemas.openxmlformats.org/officeDocument/2006/relationships/image" Target="../media/image18.tiff"/><Relationship Id="rId7" Type="http://schemas.openxmlformats.org/officeDocument/2006/relationships/image" Target="../media/image22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tiff"/><Relationship Id="rId5" Type="http://schemas.openxmlformats.org/officeDocument/2006/relationships/image" Target="../media/image20.tiff"/><Relationship Id="rId4" Type="http://schemas.openxmlformats.org/officeDocument/2006/relationships/image" Target="../media/image19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png"/><Relationship Id="rId5" Type="http://schemas.openxmlformats.org/officeDocument/2006/relationships/tags" Target="../tags/tag5.xm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tags" Target="../tags/tag4.xml"/><Relationship Id="rId9" Type="http://schemas.openxmlformats.org/officeDocument/2006/relationships/notesSlide" Target="../notesSlides/notesSlide1.xml"/><Relationship Id="rId1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emf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tif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tif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tiff"/><Relationship Id="rId2" Type="http://schemas.openxmlformats.org/officeDocument/2006/relationships/image" Target="../media/image75.tif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Grouping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43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gradients are not enough</a:t>
            </a:r>
          </a:p>
        </p:txBody>
      </p:sp>
      <p:pic>
        <p:nvPicPr>
          <p:cNvPr id="5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1466" y="1993516"/>
            <a:ext cx="2590800" cy="376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9331" y="1993516"/>
            <a:ext cx="2980269" cy="379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ame 6"/>
          <p:cNvSpPr/>
          <p:nvPr/>
        </p:nvSpPr>
        <p:spPr>
          <a:xfrm>
            <a:off x="2878667" y="3674533"/>
            <a:ext cx="372533" cy="457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7941733" y="2709333"/>
            <a:ext cx="1320800" cy="1253067"/>
          </a:xfrm>
          <a:prstGeom prst="donut">
            <a:avLst>
              <a:gd name="adj" fmla="val 878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8297334" y="3962401"/>
            <a:ext cx="1320800" cy="1253067"/>
          </a:xfrm>
          <a:prstGeom prst="donut">
            <a:avLst>
              <a:gd name="adj" fmla="val 87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776185-FB69-0842-91C3-730BE33FD622}"/>
              </a:ext>
            </a:extLst>
          </p:cNvPr>
          <p:cNvSpPr txBox="1"/>
          <p:nvPr/>
        </p:nvSpPr>
        <p:spPr>
          <a:xfrm>
            <a:off x="9499600" y="2992904"/>
            <a:ext cx="209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Hard-to-detect low contrast boundaries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489640-4F00-3341-899A-3BFD558D7609}"/>
              </a:ext>
            </a:extLst>
          </p:cNvPr>
          <p:cNvSpPr txBox="1"/>
          <p:nvPr/>
        </p:nvSpPr>
        <p:spPr>
          <a:xfrm>
            <a:off x="9618134" y="4374777"/>
            <a:ext cx="209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Strong internal image </a:t>
            </a:r>
            <a:r>
              <a:rPr lang="en-US" dirty="0" err="1"/>
              <a:t>graadients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436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gradients are not enough</a:t>
            </a:r>
          </a:p>
        </p:txBody>
      </p:sp>
      <p:pic>
        <p:nvPicPr>
          <p:cNvPr id="5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1466" y="1993516"/>
            <a:ext cx="2590800" cy="376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9331" y="1993516"/>
            <a:ext cx="2980269" cy="379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ame 6"/>
          <p:cNvSpPr/>
          <p:nvPr/>
        </p:nvSpPr>
        <p:spPr>
          <a:xfrm>
            <a:off x="2878667" y="3674533"/>
            <a:ext cx="372533" cy="457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7653867" y="1964267"/>
            <a:ext cx="1845733" cy="3826933"/>
          </a:xfrm>
          <a:custGeom>
            <a:avLst/>
            <a:gdLst>
              <a:gd name="connsiteX0" fmla="*/ 1473200 w 1845733"/>
              <a:gd name="connsiteY0" fmla="*/ 0 h 3826933"/>
              <a:gd name="connsiteX1" fmla="*/ 186266 w 1845733"/>
              <a:gd name="connsiteY1" fmla="*/ 3048000 h 3826933"/>
              <a:gd name="connsiteX2" fmla="*/ 0 w 1845733"/>
              <a:gd name="connsiteY2" fmla="*/ 3826933 h 3826933"/>
              <a:gd name="connsiteX3" fmla="*/ 1828800 w 1845733"/>
              <a:gd name="connsiteY3" fmla="*/ 3826933 h 3826933"/>
              <a:gd name="connsiteX4" fmla="*/ 1845733 w 1845733"/>
              <a:gd name="connsiteY4" fmla="*/ 33866 h 3826933"/>
              <a:gd name="connsiteX5" fmla="*/ 1473200 w 1845733"/>
              <a:gd name="connsiteY5" fmla="*/ 0 h 382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5733" h="3826933">
                <a:moveTo>
                  <a:pt x="1473200" y="0"/>
                </a:moveTo>
                <a:lnTo>
                  <a:pt x="186266" y="3048000"/>
                </a:lnTo>
                <a:lnTo>
                  <a:pt x="0" y="3826933"/>
                </a:lnTo>
                <a:lnTo>
                  <a:pt x="1828800" y="3826933"/>
                </a:lnTo>
                <a:cubicBezTo>
                  <a:pt x="1834444" y="2562577"/>
                  <a:pt x="1840089" y="1298222"/>
                  <a:pt x="1845733" y="33866"/>
                </a:cubicBezTo>
                <a:lnTo>
                  <a:pt x="1473200" y="0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6519333" y="1964267"/>
            <a:ext cx="2607734" cy="3843866"/>
          </a:xfrm>
          <a:custGeom>
            <a:avLst/>
            <a:gdLst>
              <a:gd name="connsiteX0" fmla="*/ 16934 w 2607734"/>
              <a:gd name="connsiteY0" fmla="*/ 16933 h 3843866"/>
              <a:gd name="connsiteX1" fmla="*/ 0 w 2607734"/>
              <a:gd name="connsiteY1" fmla="*/ 3843866 h 3843866"/>
              <a:gd name="connsiteX2" fmla="*/ 1185334 w 2607734"/>
              <a:gd name="connsiteY2" fmla="*/ 3843866 h 3843866"/>
              <a:gd name="connsiteX3" fmla="*/ 1337734 w 2607734"/>
              <a:gd name="connsiteY3" fmla="*/ 3014133 h 3843866"/>
              <a:gd name="connsiteX4" fmla="*/ 2607734 w 2607734"/>
              <a:gd name="connsiteY4" fmla="*/ 0 h 3843866"/>
              <a:gd name="connsiteX5" fmla="*/ 16934 w 2607734"/>
              <a:gd name="connsiteY5" fmla="*/ 16933 h 384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7734" h="3843866">
                <a:moveTo>
                  <a:pt x="16934" y="16933"/>
                </a:moveTo>
                <a:cubicBezTo>
                  <a:pt x="11289" y="1292577"/>
                  <a:pt x="5645" y="2568222"/>
                  <a:pt x="0" y="3843866"/>
                </a:cubicBezTo>
                <a:lnTo>
                  <a:pt x="1185334" y="3843866"/>
                </a:lnTo>
                <a:lnTo>
                  <a:pt x="1337734" y="3014133"/>
                </a:lnTo>
                <a:lnTo>
                  <a:pt x="2607734" y="0"/>
                </a:lnTo>
                <a:lnTo>
                  <a:pt x="16934" y="16933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449733" y="4131733"/>
            <a:ext cx="86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Polka dots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54332" y="3554567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Plain</a:t>
            </a:r>
          </a:p>
        </p:txBody>
      </p:sp>
      <p:sp>
        <p:nvSpPr>
          <p:cNvPr id="12" name="Left Arrow Callout 11"/>
          <p:cNvSpPr/>
          <p:nvPr/>
        </p:nvSpPr>
        <p:spPr>
          <a:xfrm>
            <a:off x="9076266" y="3903133"/>
            <a:ext cx="1693333" cy="1173019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“Texture”</a:t>
            </a:r>
          </a:p>
        </p:txBody>
      </p:sp>
    </p:spTree>
    <p:extLst>
      <p:ext uri="{BB962C8B-B14F-4D97-AF65-F5344CB8AC3E}">
        <p14:creationId xmlns:p14="http://schemas.microsoft.com/office/powerpoint/2010/main" val="689106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texture?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83" y="1540933"/>
            <a:ext cx="2667000" cy="355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583" y="1746251"/>
            <a:ext cx="2525541" cy="16806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8583" y="3607858"/>
            <a:ext cx="2543036" cy="1692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5583" y="1764242"/>
            <a:ext cx="2711240" cy="16626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5583" y="3551891"/>
            <a:ext cx="2711240" cy="18042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3684" y="1593648"/>
            <a:ext cx="3156733" cy="20552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74791" y="3782483"/>
            <a:ext cx="2694517" cy="179307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8200" y="5960533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Same thing repeated over and over</a:t>
            </a:r>
          </a:p>
        </p:txBody>
      </p:sp>
    </p:spTree>
    <p:extLst>
      <p:ext uri="{BB962C8B-B14F-4D97-AF65-F5344CB8AC3E}">
        <p14:creationId xmlns:p14="http://schemas.microsoft.com/office/powerpoint/2010/main" val="286818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texture?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6845"/>
            <a:ext cx="121920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84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Julesz’s</a:t>
            </a:r>
            <a:r>
              <a:rPr lang="en-US" dirty="0"/>
              <a:t> </a:t>
            </a:r>
            <a:r>
              <a:rPr lang="en-US" dirty="0" err="1"/>
              <a:t>texton</a:t>
            </a:r>
            <a:r>
              <a:rPr lang="en-US" dirty="0"/>
              <a:t>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texture?</a:t>
            </a:r>
          </a:p>
          <a:p>
            <a:r>
              <a:rPr lang="en-US" dirty="0"/>
              <a:t>Distributions of some elements</a:t>
            </a:r>
          </a:p>
          <a:p>
            <a:pPr lvl="1"/>
            <a:r>
              <a:rPr lang="en-US" dirty="0"/>
              <a:t>Elongated blobs of specific orientations, widths, lengths</a:t>
            </a:r>
          </a:p>
          <a:p>
            <a:pPr lvl="1"/>
            <a:r>
              <a:rPr lang="en-US" dirty="0"/>
              <a:t>Terminators (ends of line segments)</a:t>
            </a:r>
          </a:p>
          <a:p>
            <a:pPr lvl="1"/>
            <a:r>
              <a:rPr lang="en-US" dirty="0"/>
              <a:t>Crossings of line segments</a:t>
            </a:r>
          </a:p>
        </p:txBody>
      </p:sp>
      <p:sp>
        <p:nvSpPr>
          <p:cNvPr id="5" name="Left Arrow Callout 4"/>
          <p:cNvSpPr/>
          <p:nvPr/>
        </p:nvSpPr>
        <p:spPr>
          <a:xfrm>
            <a:off x="9362364" y="2634018"/>
            <a:ext cx="1991436" cy="1146412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Textons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045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Bringing </a:t>
            </a:r>
            <a:r>
              <a:rPr lang="en-US" dirty="0" err="1"/>
              <a:t>textons</a:t>
            </a:r>
            <a:r>
              <a:rPr lang="en-US" dirty="0"/>
              <a:t> to computer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Define a “vocabulary” of </a:t>
            </a:r>
            <a:r>
              <a:rPr lang="en-US" dirty="0" err="1"/>
              <a:t>textons</a:t>
            </a:r>
            <a:endParaRPr lang="en-US" dirty="0"/>
          </a:p>
          <a:p>
            <a:r>
              <a:rPr lang="en-US" dirty="0"/>
              <a:t>Describe texture by a distribution of different </a:t>
            </a:r>
            <a:r>
              <a:rPr lang="en-US" dirty="0" err="1"/>
              <a:t>textons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34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Bringing </a:t>
            </a:r>
            <a:r>
              <a:rPr lang="en-US" dirty="0" err="1"/>
              <a:t>textons</a:t>
            </a:r>
            <a:r>
              <a:rPr lang="en-US" dirty="0"/>
              <a:t> to computer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b="1" dirty="0"/>
              <a:t>Define a “vocabulary” of </a:t>
            </a:r>
            <a:r>
              <a:rPr lang="en-US" b="1" dirty="0" err="1"/>
              <a:t>textons</a:t>
            </a:r>
            <a:endParaRPr lang="en-US" b="1" dirty="0"/>
          </a:p>
          <a:p>
            <a:r>
              <a:rPr lang="en-US" dirty="0"/>
              <a:t>Describe texture by a distribution of different </a:t>
            </a:r>
            <a:r>
              <a:rPr lang="en-US" dirty="0" err="1"/>
              <a:t>textons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F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86"/>
          <a:stretch>
            <a:fillRect/>
          </a:stretch>
        </p:blipFill>
        <p:spPr bwMode="auto">
          <a:xfrm>
            <a:off x="3314700" y="2755252"/>
            <a:ext cx="556260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35" y="4631267"/>
            <a:ext cx="2525541" cy="1680633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443785" y="4956811"/>
            <a:ext cx="5433515" cy="955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Convolve with filter bank</a:t>
            </a:r>
          </a:p>
        </p:txBody>
      </p:sp>
      <p:sp>
        <p:nvSpPr>
          <p:cNvPr id="8" name="Cube 7"/>
          <p:cNvSpPr/>
          <p:nvPr/>
        </p:nvSpPr>
        <p:spPr>
          <a:xfrm>
            <a:off x="9594376" y="4326340"/>
            <a:ext cx="1759424" cy="1585814"/>
          </a:xfrm>
          <a:prstGeom prst="cube">
            <a:avLst>
              <a:gd name="adj" fmla="val 1123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Filter responses</a:t>
            </a:r>
          </a:p>
        </p:txBody>
      </p:sp>
    </p:spTree>
    <p:extLst>
      <p:ext uri="{BB962C8B-B14F-4D97-AF65-F5344CB8AC3E}">
        <p14:creationId xmlns:p14="http://schemas.microsoft.com/office/powerpoint/2010/main" val="1242207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Bringing </a:t>
            </a:r>
            <a:r>
              <a:rPr lang="en-US" dirty="0" err="1"/>
              <a:t>textons</a:t>
            </a:r>
            <a:r>
              <a:rPr lang="en-US" dirty="0"/>
              <a:t> to computer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b="1" dirty="0"/>
              <a:t>Define a “vocabulary” of </a:t>
            </a:r>
            <a:r>
              <a:rPr lang="en-US" b="1" dirty="0" err="1"/>
              <a:t>textons</a:t>
            </a:r>
            <a:endParaRPr lang="en-US" b="1" dirty="0"/>
          </a:p>
          <a:p>
            <a:r>
              <a:rPr lang="en-US" dirty="0"/>
              <a:t>Describe texture by a distribution of different </a:t>
            </a:r>
            <a:r>
              <a:rPr lang="en-US" dirty="0" err="1"/>
              <a:t>textons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68" y="2792660"/>
            <a:ext cx="2525541" cy="1680633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198125" y="3155306"/>
            <a:ext cx="1810603" cy="955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Convolve with filter bank</a:t>
            </a:r>
          </a:p>
        </p:txBody>
      </p:sp>
      <p:sp>
        <p:nvSpPr>
          <p:cNvPr id="8" name="Cube 7"/>
          <p:cNvSpPr/>
          <p:nvPr/>
        </p:nvSpPr>
        <p:spPr>
          <a:xfrm>
            <a:off x="5374159" y="3005335"/>
            <a:ext cx="1759424" cy="1585814"/>
          </a:xfrm>
          <a:prstGeom prst="cube">
            <a:avLst>
              <a:gd name="adj" fmla="val 1123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Filter responses</a:t>
            </a:r>
          </a:p>
        </p:txBody>
      </p:sp>
      <p:sp>
        <p:nvSpPr>
          <p:cNvPr id="9" name="Cube 8"/>
          <p:cNvSpPr/>
          <p:nvPr/>
        </p:nvSpPr>
        <p:spPr>
          <a:xfrm>
            <a:off x="5374159" y="5147706"/>
            <a:ext cx="1759424" cy="1585814"/>
          </a:xfrm>
          <a:prstGeom prst="cube">
            <a:avLst>
              <a:gd name="adj" fmla="val 1123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Filter responses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40" y="5038509"/>
            <a:ext cx="2711240" cy="1804207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3252716" y="5499898"/>
            <a:ext cx="1810603" cy="955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Convolve with filter bank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0878" y="4473293"/>
            <a:ext cx="1337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3600" dirty="0"/>
              <a:t>…</a:t>
            </a:r>
            <a:endParaRPr lang="en-US" sz="3600" dirty="0"/>
          </a:p>
        </p:txBody>
      </p:sp>
      <p:sp>
        <p:nvSpPr>
          <p:cNvPr id="12" name="Can 11"/>
          <p:cNvSpPr/>
          <p:nvPr/>
        </p:nvSpPr>
        <p:spPr>
          <a:xfrm>
            <a:off x="8475260" y="4001294"/>
            <a:ext cx="1644124" cy="203101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Collection of </a:t>
            </a:r>
            <a:r>
              <a:rPr lang="en-US" i="1" dirty="0"/>
              <a:t>pixel feature vectors 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1940297">
            <a:off x="7383439" y="3821373"/>
            <a:ext cx="736979" cy="651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9262211">
            <a:off x="7358055" y="5646454"/>
            <a:ext cx="736979" cy="651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01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Bringing </a:t>
            </a:r>
            <a:r>
              <a:rPr lang="en-US" dirty="0" err="1"/>
              <a:t>textons</a:t>
            </a:r>
            <a:r>
              <a:rPr lang="en-US" dirty="0"/>
              <a:t> to computer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b="1" dirty="0"/>
              <a:t>Define a “vocabulary” of </a:t>
            </a:r>
            <a:r>
              <a:rPr lang="en-US" b="1" dirty="0" err="1"/>
              <a:t>textons</a:t>
            </a:r>
            <a:endParaRPr lang="en-US" b="1" dirty="0"/>
          </a:p>
          <a:p>
            <a:r>
              <a:rPr lang="en-US" dirty="0"/>
              <a:t>Describe texture by a distribution of different </a:t>
            </a:r>
            <a:r>
              <a:rPr lang="en-US" dirty="0" err="1"/>
              <a:t>textons</a:t>
            </a:r>
            <a:endParaRPr lang="en-US" dirty="0"/>
          </a:p>
          <a:p>
            <a:endParaRPr lang="en-US" dirty="0"/>
          </a:p>
        </p:txBody>
      </p:sp>
      <p:sp>
        <p:nvSpPr>
          <p:cNvPr id="12" name="Can 11"/>
          <p:cNvSpPr/>
          <p:nvPr/>
        </p:nvSpPr>
        <p:spPr>
          <a:xfrm>
            <a:off x="2483893" y="3755634"/>
            <a:ext cx="1644124" cy="203101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Collection of </a:t>
            </a:r>
            <a:r>
              <a:rPr lang="en-US" i="1" dirty="0"/>
              <a:t>pixel feature vectors 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763069" y="4517409"/>
            <a:ext cx="1774209" cy="887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k-means</a:t>
            </a:r>
          </a:p>
        </p:txBody>
      </p:sp>
      <p:sp>
        <p:nvSpPr>
          <p:cNvPr id="15" name="Can 14"/>
          <p:cNvSpPr/>
          <p:nvPr/>
        </p:nvSpPr>
        <p:spPr>
          <a:xfrm>
            <a:off x="7133583" y="4606119"/>
            <a:ext cx="1214651" cy="627797"/>
          </a:xfrm>
          <a:prstGeom prst="can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Textons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618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Bringing </a:t>
            </a:r>
            <a:r>
              <a:rPr lang="en-US" dirty="0" err="1"/>
              <a:t>textons</a:t>
            </a:r>
            <a:r>
              <a:rPr lang="en-US" dirty="0"/>
              <a:t> to computer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7008"/>
          </a:xfrm>
        </p:spPr>
        <p:txBody>
          <a:bodyPr/>
          <a:lstStyle/>
          <a:p>
            <a:r>
              <a:rPr lang="en-US" dirty="0"/>
              <a:t>Define a “vocabulary” of </a:t>
            </a:r>
            <a:r>
              <a:rPr lang="en-US" dirty="0" err="1"/>
              <a:t>textons</a:t>
            </a:r>
            <a:endParaRPr lang="en-US" dirty="0"/>
          </a:p>
          <a:p>
            <a:r>
              <a:rPr lang="en-US" b="1" dirty="0"/>
              <a:t>Describe texture by a distribution of different </a:t>
            </a:r>
            <a:r>
              <a:rPr lang="en-US" b="1" dirty="0" err="1"/>
              <a:t>textons</a:t>
            </a:r>
            <a:endParaRPr lang="en-US" b="1" dirty="0"/>
          </a:p>
          <a:p>
            <a:endParaRPr lang="en-US" dirty="0"/>
          </a:p>
        </p:txBody>
      </p:sp>
      <p:pic>
        <p:nvPicPr>
          <p:cNvPr id="7" name="Picture 6" descr="rec28-033_gt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1752" y="4259262"/>
            <a:ext cx="2209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paper_label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5194" y="4259262"/>
            <a:ext cx="220980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n 8"/>
          <p:cNvSpPr/>
          <p:nvPr/>
        </p:nvSpPr>
        <p:spPr>
          <a:xfrm>
            <a:off x="6093157" y="2841779"/>
            <a:ext cx="1214651" cy="627797"/>
          </a:xfrm>
          <a:prstGeom prst="can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Textons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067033" y="5145206"/>
            <a:ext cx="1105468" cy="450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6502305" y="3576484"/>
            <a:ext cx="396354" cy="6153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8231875" y="5145206"/>
            <a:ext cx="1105468" cy="450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 descr="hist04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7343" y="4683720"/>
            <a:ext cx="2619233" cy="138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452780" y="4362934"/>
            <a:ext cx="2388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Histogram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4265" y="6311900"/>
            <a:ext cx="12194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charset="0"/>
              </a:rPr>
              <a:t>Leung, Thomas, and </a:t>
            </a:r>
            <a:r>
              <a:rPr lang="en-US" dirty="0" err="1">
                <a:solidFill>
                  <a:srgbClr val="222222"/>
                </a:solidFill>
                <a:latin typeface="Arial" charset="0"/>
              </a:rPr>
              <a:t>Jitendra</a:t>
            </a:r>
            <a:r>
              <a:rPr lang="en-US" dirty="0">
                <a:solidFill>
                  <a:srgbClr val="222222"/>
                </a:solidFill>
                <a:latin typeface="Arial" charset="0"/>
              </a:rPr>
              <a:t> Malik. "Representing and recognizing the visual appearance of materials using three-dimensional </a:t>
            </a:r>
            <a:r>
              <a:rPr lang="en-US" dirty="0" err="1">
                <a:solidFill>
                  <a:srgbClr val="222222"/>
                </a:solidFill>
                <a:latin typeface="Arial" charset="0"/>
              </a:rPr>
              <a:t>textons</a:t>
            </a:r>
            <a:r>
              <a:rPr lang="en-US" dirty="0">
                <a:solidFill>
                  <a:srgbClr val="222222"/>
                </a:solidFill>
                <a:latin typeface="Arial" charset="0"/>
              </a:rPr>
              <a:t>." </a:t>
            </a:r>
            <a:r>
              <a:rPr lang="en-US" i="1" dirty="0">
                <a:solidFill>
                  <a:srgbClr val="222222"/>
                </a:solidFill>
                <a:latin typeface="Arial" charset="0"/>
              </a:rPr>
              <a:t>International journal of computer vision</a:t>
            </a:r>
            <a:r>
              <a:rPr lang="en-US" dirty="0">
                <a:solidFill>
                  <a:srgbClr val="222222"/>
                </a:solidFill>
                <a:latin typeface="Arial" charset="0"/>
              </a:rPr>
              <a:t> 43.1 (2001): 29-44.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586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grouping?</a:t>
            </a:r>
          </a:p>
        </p:txBody>
      </p:sp>
      <p:pic>
        <p:nvPicPr>
          <p:cNvPr id="4" name="Picture 6" descr="ti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022" y="2777319"/>
            <a:ext cx="4289135" cy="288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ti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6971" y="2777318"/>
            <a:ext cx="4289135" cy="288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>
          <a:xfrm>
            <a:off x="6701050" y="2958532"/>
            <a:ext cx="4299045" cy="2729552"/>
          </a:xfrm>
          <a:custGeom>
            <a:avLst/>
            <a:gdLst>
              <a:gd name="connsiteX0" fmla="*/ 13648 w 4339988"/>
              <a:gd name="connsiteY0" fmla="*/ 27296 h 2729552"/>
              <a:gd name="connsiteX1" fmla="*/ 1419367 w 4339988"/>
              <a:gd name="connsiteY1" fmla="*/ 0 h 2729552"/>
              <a:gd name="connsiteX2" fmla="*/ 3029803 w 4339988"/>
              <a:gd name="connsiteY2" fmla="*/ 13648 h 2729552"/>
              <a:gd name="connsiteX3" fmla="*/ 4012442 w 4339988"/>
              <a:gd name="connsiteY3" fmla="*/ 95535 h 2729552"/>
              <a:gd name="connsiteX4" fmla="*/ 4339988 w 4339988"/>
              <a:gd name="connsiteY4" fmla="*/ 272955 h 2729552"/>
              <a:gd name="connsiteX5" fmla="*/ 4285397 w 4339988"/>
              <a:gd name="connsiteY5" fmla="*/ 2729552 h 2729552"/>
              <a:gd name="connsiteX6" fmla="*/ 0 w 4339988"/>
              <a:gd name="connsiteY6" fmla="*/ 2674961 h 2729552"/>
              <a:gd name="connsiteX7" fmla="*/ 13648 w 4339988"/>
              <a:gd name="connsiteY7" fmla="*/ 27296 h 2729552"/>
              <a:gd name="connsiteX0" fmla="*/ 13648 w 4285397"/>
              <a:gd name="connsiteY0" fmla="*/ 27296 h 2729552"/>
              <a:gd name="connsiteX1" fmla="*/ 1419367 w 4285397"/>
              <a:gd name="connsiteY1" fmla="*/ 0 h 2729552"/>
              <a:gd name="connsiteX2" fmla="*/ 3029803 w 4285397"/>
              <a:gd name="connsiteY2" fmla="*/ 13648 h 2729552"/>
              <a:gd name="connsiteX3" fmla="*/ 4012442 w 4285397"/>
              <a:gd name="connsiteY3" fmla="*/ 95535 h 2729552"/>
              <a:gd name="connsiteX4" fmla="*/ 4285397 w 4285397"/>
              <a:gd name="connsiteY4" fmla="*/ 286603 h 2729552"/>
              <a:gd name="connsiteX5" fmla="*/ 4285397 w 4285397"/>
              <a:gd name="connsiteY5" fmla="*/ 2729552 h 2729552"/>
              <a:gd name="connsiteX6" fmla="*/ 0 w 4285397"/>
              <a:gd name="connsiteY6" fmla="*/ 2674961 h 2729552"/>
              <a:gd name="connsiteX7" fmla="*/ 13648 w 4285397"/>
              <a:gd name="connsiteY7" fmla="*/ 27296 h 2729552"/>
              <a:gd name="connsiteX0" fmla="*/ 13648 w 4299045"/>
              <a:gd name="connsiteY0" fmla="*/ 27296 h 2729552"/>
              <a:gd name="connsiteX1" fmla="*/ 1419367 w 4299045"/>
              <a:gd name="connsiteY1" fmla="*/ 0 h 2729552"/>
              <a:gd name="connsiteX2" fmla="*/ 3029803 w 4299045"/>
              <a:gd name="connsiteY2" fmla="*/ 13648 h 2729552"/>
              <a:gd name="connsiteX3" fmla="*/ 4012442 w 4299045"/>
              <a:gd name="connsiteY3" fmla="*/ 95535 h 2729552"/>
              <a:gd name="connsiteX4" fmla="*/ 4285397 w 4299045"/>
              <a:gd name="connsiteY4" fmla="*/ 286603 h 2729552"/>
              <a:gd name="connsiteX5" fmla="*/ 4299045 w 4299045"/>
              <a:gd name="connsiteY5" fmla="*/ 2729552 h 2729552"/>
              <a:gd name="connsiteX6" fmla="*/ 0 w 4299045"/>
              <a:gd name="connsiteY6" fmla="*/ 2674961 h 2729552"/>
              <a:gd name="connsiteX7" fmla="*/ 13648 w 4299045"/>
              <a:gd name="connsiteY7" fmla="*/ 27296 h 272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9045" h="2729552">
                <a:moveTo>
                  <a:pt x="13648" y="27296"/>
                </a:moveTo>
                <a:lnTo>
                  <a:pt x="1419367" y="0"/>
                </a:lnTo>
                <a:lnTo>
                  <a:pt x="3029803" y="13648"/>
                </a:lnTo>
                <a:lnTo>
                  <a:pt x="4012442" y="95535"/>
                </a:lnTo>
                <a:lnTo>
                  <a:pt x="4285397" y="286603"/>
                </a:lnTo>
                <a:cubicBezTo>
                  <a:pt x="4289946" y="1100919"/>
                  <a:pt x="4294496" y="1915236"/>
                  <a:pt x="4299045" y="2729552"/>
                </a:cubicBezTo>
                <a:lnTo>
                  <a:pt x="0" y="2674961"/>
                </a:lnTo>
                <a:cubicBezTo>
                  <a:pt x="4549" y="1801504"/>
                  <a:pt x="9099" y="928048"/>
                  <a:pt x="13648" y="27296"/>
                </a:cubicBezTo>
                <a:close/>
              </a:path>
            </a:pathLst>
          </a:custGeom>
          <a:pattFill prst="pct80">
            <a:fgClr>
              <a:srgbClr val="00B050"/>
            </a:fgClr>
            <a:bgClr>
              <a:schemeClr val="accent4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7328848" y="3439236"/>
            <a:ext cx="2620370" cy="1501254"/>
          </a:xfrm>
          <a:custGeom>
            <a:avLst/>
            <a:gdLst>
              <a:gd name="connsiteX0" fmla="*/ 272955 w 2620370"/>
              <a:gd name="connsiteY0" fmla="*/ 177421 h 1501254"/>
              <a:gd name="connsiteX1" fmla="*/ 163773 w 2620370"/>
              <a:gd name="connsiteY1" fmla="*/ 477671 h 1501254"/>
              <a:gd name="connsiteX2" fmla="*/ 122830 w 2620370"/>
              <a:gd name="connsiteY2" fmla="*/ 996286 h 1501254"/>
              <a:gd name="connsiteX3" fmla="*/ 0 w 2620370"/>
              <a:gd name="connsiteY3" fmla="*/ 1132764 h 1501254"/>
              <a:gd name="connsiteX4" fmla="*/ 0 w 2620370"/>
              <a:gd name="connsiteY4" fmla="*/ 1132764 h 1501254"/>
              <a:gd name="connsiteX5" fmla="*/ 0 w 2620370"/>
              <a:gd name="connsiteY5" fmla="*/ 1132764 h 1501254"/>
              <a:gd name="connsiteX6" fmla="*/ 0 w 2620370"/>
              <a:gd name="connsiteY6" fmla="*/ 1132764 h 1501254"/>
              <a:gd name="connsiteX7" fmla="*/ 204716 w 2620370"/>
              <a:gd name="connsiteY7" fmla="*/ 1037230 h 1501254"/>
              <a:gd name="connsiteX8" fmla="*/ 300251 w 2620370"/>
              <a:gd name="connsiteY8" fmla="*/ 423080 h 1501254"/>
              <a:gd name="connsiteX9" fmla="*/ 464024 w 2620370"/>
              <a:gd name="connsiteY9" fmla="*/ 723331 h 1501254"/>
              <a:gd name="connsiteX10" fmla="*/ 341194 w 2620370"/>
              <a:gd name="connsiteY10" fmla="*/ 955343 h 1501254"/>
              <a:gd name="connsiteX11" fmla="*/ 545910 w 2620370"/>
              <a:gd name="connsiteY11" fmla="*/ 1378424 h 1501254"/>
              <a:gd name="connsiteX12" fmla="*/ 736979 w 2620370"/>
              <a:gd name="connsiteY12" fmla="*/ 1405719 h 1501254"/>
              <a:gd name="connsiteX13" fmla="*/ 600501 w 2620370"/>
              <a:gd name="connsiteY13" fmla="*/ 1160060 h 1501254"/>
              <a:gd name="connsiteX14" fmla="*/ 914400 w 2620370"/>
              <a:gd name="connsiteY14" fmla="*/ 614149 h 1501254"/>
              <a:gd name="connsiteX15" fmla="*/ 1351128 w 2620370"/>
              <a:gd name="connsiteY15" fmla="*/ 846161 h 1501254"/>
              <a:gd name="connsiteX16" fmla="*/ 1542197 w 2620370"/>
              <a:gd name="connsiteY16" fmla="*/ 1255594 h 1501254"/>
              <a:gd name="connsiteX17" fmla="*/ 1542197 w 2620370"/>
              <a:gd name="connsiteY17" fmla="*/ 1255594 h 1501254"/>
              <a:gd name="connsiteX18" fmla="*/ 1433015 w 2620370"/>
              <a:gd name="connsiteY18" fmla="*/ 1310185 h 1501254"/>
              <a:gd name="connsiteX19" fmla="*/ 1433015 w 2620370"/>
              <a:gd name="connsiteY19" fmla="*/ 1310185 h 1501254"/>
              <a:gd name="connsiteX20" fmla="*/ 1433015 w 2620370"/>
              <a:gd name="connsiteY20" fmla="*/ 1310185 h 1501254"/>
              <a:gd name="connsiteX21" fmla="*/ 1473958 w 2620370"/>
              <a:gd name="connsiteY21" fmla="*/ 1433015 h 1501254"/>
              <a:gd name="connsiteX22" fmla="*/ 1774209 w 2620370"/>
              <a:gd name="connsiteY22" fmla="*/ 1296537 h 1501254"/>
              <a:gd name="connsiteX23" fmla="*/ 1774209 w 2620370"/>
              <a:gd name="connsiteY23" fmla="*/ 1160060 h 1501254"/>
              <a:gd name="connsiteX24" fmla="*/ 1992573 w 2620370"/>
              <a:gd name="connsiteY24" fmla="*/ 1501254 h 1501254"/>
              <a:gd name="connsiteX25" fmla="*/ 2210937 w 2620370"/>
              <a:gd name="connsiteY25" fmla="*/ 1446663 h 1501254"/>
              <a:gd name="connsiteX26" fmla="*/ 2074459 w 2620370"/>
              <a:gd name="connsiteY26" fmla="*/ 1364776 h 1501254"/>
              <a:gd name="connsiteX27" fmla="*/ 1992573 w 2620370"/>
              <a:gd name="connsiteY27" fmla="*/ 1050877 h 1501254"/>
              <a:gd name="connsiteX28" fmla="*/ 2074459 w 2620370"/>
              <a:gd name="connsiteY28" fmla="*/ 750627 h 1501254"/>
              <a:gd name="connsiteX29" fmla="*/ 2292824 w 2620370"/>
              <a:gd name="connsiteY29" fmla="*/ 941695 h 1501254"/>
              <a:gd name="connsiteX30" fmla="*/ 2606722 w 2620370"/>
              <a:gd name="connsiteY30" fmla="*/ 1023582 h 1501254"/>
              <a:gd name="connsiteX31" fmla="*/ 2606722 w 2620370"/>
              <a:gd name="connsiteY31" fmla="*/ 1023582 h 1501254"/>
              <a:gd name="connsiteX32" fmla="*/ 2606722 w 2620370"/>
              <a:gd name="connsiteY32" fmla="*/ 532263 h 1501254"/>
              <a:gd name="connsiteX33" fmla="*/ 2620370 w 2620370"/>
              <a:gd name="connsiteY33" fmla="*/ 395785 h 1501254"/>
              <a:gd name="connsiteX34" fmla="*/ 2620370 w 2620370"/>
              <a:gd name="connsiteY34" fmla="*/ 395785 h 1501254"/>
              <a:gd name="connsiteX35" fmla="*/ 2511188 w 2620370"/>
              <a:gd name="connsiteY35" fmla="*/ 450376 h 1501254"/>
              <a:gd name="connsiteX36" fmla="*/ 2210937 w 2620370"/>
              <a:gd name="connsiteY36" fmla="*/ 300251 h 1501254"/>
              <a:gd name="connsiteX37" fmla="*/ 1610436 w 2620370"/>
              <a:gd name="connsiteY37" fmla="*/ 177421 h 1501254"/>
              <a:gd name="connsiteX38" fmla="*/ 1160059 w 2620370"/>
              <a:gd name="connsiteY38" fmla="*/ 0 h 1501254"/>
              <a:gd name="connsiteX39" fmla="*/ 586853 w 2620370"/>
              <a:gd name="connsiteY39" fmla="*/ 0 h 1501254"/>
              <a:gd name="connsiteX40" fmla="*/ 272955 w 2620370"/>
              <a:gd name="connsiteY40" fmla="*/ 177421 h 150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620370" h="1501254">
                <a:moveTo>
                  <a:pt x="272955" y="177421"/>
                </a:moveTo>
                <a:lnTo>
                  <a:pt x="163773" y="477671"/>
                </a:lnTo>
                <a:lnTo>
                  <a:pt x="122830" y="996286"/>
                </a:lnTo>
                <a:lnTo>
                  <a:pt x="0" y="1132764"/>
                </a:lnTo>
                <a:lnTo>
                  <a:pt x="0" y="1132764"/>
                </a:lnTo>
                <a:lnTo>
                  <a:pt x="0" y="1132764"/>
                </a:lnTo>
                <a:lnTo>
                  <a:pt x="0" y="1132764"/>
                </a:lnTo>
                <a:lnTo>
                  <a:pt x="204716" y="1037230"/>
                </a:lnTo>
                <a:lnTo>
                  <a:pt x="300251" y="423080"/>
                </a:lnTo>
                <a:lnTo>
                  <a:pt x="464024" y="723331"/>
                </a:lnTo>
                <a:lnTo>
                  <a:pt x="341194" y="955343"/>
                </a:lnTo>
                <a:lnTo>
                  <a:pt x="545910" y="1378424"/>
                </a:lnTo>
                <a:lnTo>
                  <a:pt x="736979" y="1405719"/>
                </a:lnTo>
                <a:lnTo>
                  <a:pt x="600501" y="1160060"/>
                </a:lnTo>
                <a:lnTo>
                  <a:pt x="914400" y="614149"/>
                </a:lnTo>
                <a:lnTo>
                  <a:pt x="1351128" y="846161"/>
                </a:lnTo>
                <a:lnTo>
                  <a:pt x="1542197" y="1255594"/>
                </a:lnTo>
                <a:lnTo>
                  <a:pt x="1542197" y="1255594"/>
                </a:lnTo>
                <a:lnTo>
                  <a:pt x="1433015" y="1310185"/>
                </a:lnTo>
                <a:lnTo>
                  <a:pt x="1433015" y="1310185"/>
                </a:lnTo>
                <a:lnTo>
                  <a:pt x="1433015" y="1310185"/>
                </a:lnTo>
                <a:lnTo>
                  <a:pt x="1473958" y="1433015"/>
                </a:lnTo>
                <a:lnTo>
                  <a:pt x="1774209" y="1296537"/>
                </a:lnTo>
                <a:lnTo>
                  <a:pt x="1774209" y="1160060"/>
                </a:lnTo>
                <a:lnTo>
                  <a:pt x="1992573" y="1501254"/>
                </a:lnTo>
                <a:lnTo>
                  <a:pt x="2210937" y="1446663"/>
                </a:lnTo>
                <a:lnTo>
                  <a:pt x="2074459" y="1364776"/>
                </a:lnTo>
                <a:lnTo>
                  <a:pt x="1992573" y="1050877"/>
                </a:lnTo>
                <a:lnTo>
                  <a:pt x="2074459" y="750627"/>
                </a:lnTo>
                <a:lnTo>
                  <a:pt x="2292824" y="941695"/>
                </a:lnTo>
                <a:lnTo>
                  <a:pt x="2606722" y="1023582"/>
                </a:lnTo>
                <a:lnTo>
                  <a:pt x="2606722" y="1023582"/>
                </a:lnTo>
                <a:lnTo>
                  <a:pt x="2606722" y="532263"/>
                </a:lnTo>
                <a:lnTo>
                  <a:pt x="2620370" y="395785"/>
                </a:lnTo>
                <a:lnTo>
                  <a:pt x="2620370" y="395785"/>
                </a:lnTo>
                <a:lnTo>
                  <a:pt x="2511188" y="450376"/>
                </a:lnTo>
                <a:lnTo>
                  <a:pt x="2210937" y="300251"/>
                </a:lnTo>
                <a:lnTo>
                  <a:pt x="1610436" y="177421"/>
                </a:lnTo>
                <a:lnTo>
                  <a:pt x="1160059" y="0"/>
                </a:lnTo>
                <a:lnTo>
                  <a:pt x="586853" y="0"/>
                </a:lnTo>
                <a:lnTo>
                  <a:pt x="272955" y="177421"/>
                </a:lnTo>
                <a:close/>
              </a:path>
            </a:pathLst>
          </a:custGeom>
          <a:pattFill prst="wdUpDiag">
            <a:fgClr>
              <a:schemeClr val="tx1"/>
            </a:fgClr>
            <a:bgClr>
              <a:srgbClr val="FFC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714699" y="2770496"/>
            <a:ext cx="4271749" cy="477671"/>
          </a:xfrm>
          <a:custGeom>
            <a:avLst/>
            <a:gdLst>
              <a:gd name="connsiteX0" fmla="*/ 0 w 4271749"/>
              <a:gd name="connsiteY0" fmla="*/ 0 h 477671"/>
              <a:gd name="connsiteX1" fmla="*/ 0 w 4271749"/>
              <a:gd name="connsiteY1" fmla="*/ 191068 h 477671"/>
              <a:gd name="connsiteX2" fmla="*/ 2988859 w 4271749"/>
              <a:gd name="connsiteY2" fmla="*/ 204716 h 477671"/>
              <a:gd name="connsiteX3" fmla="*/ 4067032 w 4271749"/>
              <a:gd name="connsiteY3" fmla="*/ 286603 h 477671"/>
              <a:gd name="connsiteX4" fmla="*/ 4258101 w 4271749"/>
              <a:gd name="connsiteY4" fmla="*/ 477671 h 477671"/>
              <a:gd name="connsiteX5" fmla="*/ 4271749 w 4271749"/>
              <a:gd name="connsiteY5" fmla="*/ 0 h 477671"/>
              <a:gd name="connsiteX6" fmla="*/ 0 w 4271749"/>
              <a:gd name="connsiteY6" fmla="*/ 0 h 47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1749" h="477671">
                <a:moveTo>
                  <a:pt x="0" y="0"/>
                </a:moveTo>
                <a:lnTo>
                  <a:pt x="0" y="191068"/>
                </a:lnTo>
                <a:lnTo>
                  <a:pt x="2988859" y="204716"/>
                </a:lnTo>
                <a:lnTo>
                  <a:pt x="4067032" y="286603"/>
                </a:lnTo>
                <a:lnTo>
                  <a:pt x="4258101" y="477671"/>
                </a:lnTo>
                <a:lnTo>
                  <a:pt x="4271749" y="0"/>
                </a:lnTo>
                <a:lnTo>
                  <a:pt x="0" y="0"/>
                </a:lnTo>
                <a:close/>
              </a:path>
            </a:pathLst>
          </a:custGeom>
          <a:pattFill prst="pct9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5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6947"/>
          </a:xfrm>
        </p:spPr>
        <p:txBody>
          <a:bodyPr/>
          <a:lstStyle/>
          <a:p>
            <a:r>
              <a:rPr lang="en-US" dirty="0" err="1"/>
              <a:t>Textons</a:t>
            </a:r>
            <a:r>
              <a:rPr lang="en-US" dirty="0"/>
              <a:t> in computer vision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893328" y="2006221"/>
            <a:ext cx="1883391" cy="764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Convolve with filter bank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515973" y="2006221"/>
            <a:ext cx="1883391" cy="764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Assign to k-means centers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138618" y="2006221"/>
            <a:ext cx="1883391" cy="764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 histogram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7994" y="2203692"/>
            <a:ext cx="777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185917" y="2203692"/>
            <a:ext cx="614149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831313" y="2203692"/>
            <a:ext cx="614149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469875" y="2224585"/>
            <a:ext cx="614149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881952" y="3646231"/>
            <a:ext cx="1883391" cy="764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Convolution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504597" y="3646231"/>
            <a:ext cx="1883391" cy="764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Point-wise non-linearity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127242" y="3646231"/>
            <a:ext cx="1883391" cy="764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Avg</a:t>
            </a:r>
            <a:r>
              <a:rPr lang="en-US" dirty="0"/>
              <a:t> pooling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96618" y="3843702"/>
            <a:ext cx="777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174541" y="3843702"/>
            <a:ext cx="614149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819937" y="3843702"/>
            <a:ext cx="614149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7458499" y="3864595"/>
            <a:ext cx="614149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0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texture boundaries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97707"/>
          </a:xfrm>
        </p:spPr>
        <p:txBody>
          <a:bodyPr/>
          <a:lstStyle/>
          <a:p>
            <a:r>
              <a:rPr lang="en-US" dirty="0"/>
              <a:t>Problem: gradient captures change from </a:t>
            </a:r>
            <a:r>
              <a:rPr lang="en-US" i="1" dirty="0"/>
              <a:t>pixel </a:t>
            </a:r>
            <a:r>
              <a:rPr lang="en-US" dirty="0"/>
              <a:t>to </a:t>
            </a:r>
            <a:r>
              <a:rPr lang="en-US" i="1" dirty="0"/>
              <a:t>pixel</a:t>
            </a:r>
          </a:p>
          <a:p>
            <a:r>
              <a:rPr lang="en-US" i="1" dirty="0"/>
              <a:t>But texture property of region</a:t>
            </a:r>
          </a:p>
          <a:p>
            <a:r>
              <a:rPr lang="en-US" dirty="0"/>
              <a:t>Take region around pixel and </a:t>
            </a:r>
            <a:br>
              <a:rPr lang="en-US" dirty="0"/>
            </a:br>
            <a:r>
              <a:rPr lang="en-US" dirty="0"/>
              <a:t>divide into two halves based </a:t>
            </a:r>
            <a:br>
              <a:rPr lang="en-US" dirty="0"/>
            </a:br>
            <a:r>
              <a:rPr lang="en-US" dirty="0"/>
              <a:t>on hypothetical orientation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6511" y="2988861"/>
            <a:ext cx="4319129" cy="303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6398882" y="4264381"/>
            <a:ext cx="666654" cy="724385"/>
          </a:xfrm>
          <a:prstGeom prst="ellipse">
            <a:avLst/>
          </a:prstGeom>
          <a:noFill/>
          <a:ln w="54720">
            <a:solidFill>
              <a:srgbClr val="DC2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6413312" y="4506096"/>
            <a:ext cx="652224" cy="220556"/>
          </a:xfrm>
          <a:prstGeom prst="line">
            <a:avLst/>
          </a:prstGeom>
          <a:noFill/>
          <a:ln w="54720">
            <a:solidFill>
              <a:srgbClr val="DC2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23332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charset="0"/>
              </a:rPr>
              <a:t>Martin, David R., </a:t>
            </a:r>
            <a:r>
              <a:rPr lang="en-US" dirty="0" err="1">
                <a:solidFill>
                  <a:srgbClr val="222222"/>
                </a:solidFill>
                <a:latin typeface="Arial" charset="0"/>
              </a:rPr>
              <a:t>Charless</a:t>
            </a:r>
            <a:r>
              <a:rPr lang="en-US" dirty="0">
                <a:solidFill>
                  <a:srgbClr val="222222"/>
                </a:solidFill>
                <a:latin typeface="Arial" charset="0"/>
              </a:rPr>
              <a:t> C. Fowlkes, and </a:t>
            </a:r>
            <a:r>
              <a:rPr lang="en-US" dirty="0" err="1">
                <a:solidFill>
                  <a:srgbClr val="222222"/>
                </a:solidFill>
                <a:latin typeface="Arial" charset="0"/>
              </a:rPr>
              <a:t>Jitendra</a:t>
            </a:r>
            <a:r>
              <a:rPr lang="en-US" dirty="0">
                <a:solidFill>
                  <a:srgbClr val="222222"/>
                </a:solidFill>
                <a:latin typeface="Arial" charset="0"/>
              </a:rPr>
              <a:t> Malik. "Learning to detect natural image boundaries using local brightness, color, and texture cues." </a:t>
            </a:r>
            <a:r>
              <a:rPr lang="en-US" i="1" dirty="0">
                <a:solidFill>
                  <a:srgbClr val="222222"/>
                </a:solidFill>
                <a:latin typeface="Arial" charset="0"/>
              </a:rPr>
              <a:t>TPAMI (2004).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54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Cue combination</a:t>
            </a:r>
          </a:p>
        </p:txBody>
      </p:sp>
      <p:pic>
        <p:nvPicPr>
          <p:cNvPr id="4" name="Picture 3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9328" y="2545312"/>
            <a:ext cx="14668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2"/>
          <p:cNvSpPr txBox="1">
            <a:spLocks noChangeArrowheads="1"/>
          </p:cNvSpPr>
          <p:nvPr/>
        </p:nvSpPr>
        <p:spPr bwMode="auto">
          <a:xfrm>
            <a:off x="1597928" y="2088112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cs typeface="+mn-cs"/>
              </a:rPr>
              <a:t>Image</a:t>
            </a: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2925078" y="3535912"/>
            <a:ext cx="533400" cy="304800"/>
          </a:xfrm>
          <a:prstGeom prst="rightArrow">
            <a:avLst>
              <a:gd name="adj1" fmla="val 37500"/>
              <a:gd name="adj2" fmla="val 65625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" name="Text Box 44"/>
          <p:cNvSpPr txBox="1">
            <a:spLocks noChangeArrowheads="1"/>
          </p:cNvSpPr>
          <p:nvPr/>
        </p:nvSpPr>
        <p:spPr bwMode="auto">
          <a:xfrm>
            <a:off x="3463241" y="2316712"/>
            <a:ext cx="2208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cs typeface="+mn-cs"/>
              </a:rPr>
              <a:t>Boundary Cues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5712728" y="3516862"/>
            <a:ext cx="533400" cy="304800"/>
          </a:xfrm>
          <a:prstGeom prst="rightArrow">
            <a:avLst>
              <a:gd name="adj1" fmla="val 37500"/>
              <a:gd name="adj2" fmla="val 65625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7922528" y="3516862"/>
            <a:ext cx="533400" cy="304800"/>
          </a:xfrm>
          <a:prstGeom prst="rightArrow">
            <a:avLst>
              <a:gd name="adj1" fmla="val 37500"/>
              <a:gd name="adj2" fmla="val 65625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aphicFrame>
        <p:nvGraphicFramePr>
          <p:cNvPr id="11" name="Object 52"/>
          <p:cNvGraphicFramePr>
            <a:graphicFrameLocks noChangeAspect="1"/>
          </p:cNvGraphicFramePr>
          <p:nvPr>
            <p:extLst/>
          </p:nvPr>
        </p:nvGraphicFramePr>
        <p:xfrm>
          <a:off x="8608328" y="2545312"/>
          <a:ext cx="141605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Bitmap Image" r:id="rId4" imgW="1523810" imgH="2295238" progId="Paint.Picture">
                  <p:embed/>
                </p:oleObj>
              </mc:Choice>
              <mc:Fallback>
                <p:oleObj name="Bitmap Image" r:id="rId4" imgW="1523810" imgH="2295238" progId="Paint.Picture">
                  <p:embed/>
                  <p:pic>
                    <p:nvPicPr>
                      <p:cNvPr id="11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8328" y="2545312"/>
                        <a:ext cx="1416050" cy="21336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59"/>
          <p:cNvSpPr txBox="1">
            <a:spLocks noChangeArrowheads="1"/>
          </p:cNvSpPr>
          <p:nvPr/>
        </p:nvSpPr>
        <p:spPr bwMode="auto">
          <a:xfrm>
            <a:off x="8989328" y="1935712"/>
            <a:ext cx="581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cs typeface="+mn-cs"/>
              </a:rPr>
              <a:t>P</a:t>
            </a:r>
            <a:r>
              <a:rPr lang="en-US" b="1" baseline="-25000">
                <a:cs typeface="+mn-cs"/>
              </a:rPr>
              <a:t>b</a:t>
            </a:r>
          </a:p>
        </p:txBody>
      </p:sp>
      <p:sp>
        <p:nvSpPr>
          <p:cNvPr id="13" name="Rectangle 62"/>
          <p:cNvSpPr>
            <a:spLocks noChangeArrowheads="1"/>
          </p:cNvSpPr>
          <p:nvPr/>
        </p:nvSpPr>
        <p:spPr bwMode="auto">
          <a:xfrm>
            <a:off x="3579128" y="2773912"/>
            <a:ext cx="19812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b="1">
                <a:cs typeface="+mn-cs"/>
              </a:rPr>
              <a:t>Brightness</a:t>
            </a:r>
          </a:p>
        </p:txBody>
      </p:sp>
      <p:sp>
        <p:nvSpPr>
          <p:cNvPr id="14" name="Rectangle 63"/>
          <p:cNvSpPr>
            <a:spLocks noChangeArrowheads="1"/>
          </p:cNvSpPr>
          <p:nvPr/>
        </p:nvSpPr>
        <p:spPr bwMode="auto">
          <a:xfrm>
            <a:off x="3579128" y="3383512"/>
            <a:ext cx="19812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b="1">
                <a:cs typeface="+mn-cs"/>
              </a:rPr>
              <a:t>Color</a:t>
            </a:r>
          </a:p>
        </p:txBody>
      </p:sp>
      <p:sp>
        <p:nvSpPr>
          <p:cNvPr id="15" name="Rectangle 64"/>
          <p:cNvSpPr>
            <a:spLocks noChangeArrowheads="1"/>
          </p:cNvSpPr>
          <p:nvPr/>
        </p:nvSpPr>
        <p:spPr bwMode="auto">
          <a:xfrm>
            <a:off x="3579128" y="3993112"/>
            <a:ext cx="19812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 b="1">
                <a:cs typeface="+mn-cs"/>
              </a:rPr>
              <a:t>Texture</a:t>
            </a:r>
          </a:p>
        </p:txBody>
      </p:sp>
      <p:sp>
        <p:nvSpPr>
          <p:cNvPr id="16" name="Text Box 66"/>
          <p:cNvSpPr txBox="1">
            <a:spLocks noChangeArrowheads="1"/>
          </p:cNvSpPr>
          <p:nvPr/>
        </p:nvSpPr>
        <p:spPr bwMode="auto">
          <a:xfrm>
            <a:off x="6482815" y="3419379"/>
            <a:ext cx="12149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cs typeface="+mn-cs"/>
              </a:rPr>
              <a:t>Average</a:t>
            </a:r>
            <a:endParaRPr lang="en-US" sz="2400" b="1" dirty="0">
              <a:cs typeface="+mn-cs"/>
            </a:endParaRPr>
          </a:p>
        </p:txBody>
      </p:sp>
      <p:sp>
        <p:nvSpPr>
          <p:cNvPr id="17" name="AutoShape 67"/>
          <p:cNvSpPr>
            <a:spLocks noChangeArrowheads="1"/>
          </p:cNvSpPr>
          <p:nvPr/>
        </p:nvSpPr>
        <p:spPr bwMode="auto">
          <a:xfrm>
            <a:off x="2925078" y="2926312"/>
            <a:ext cx="533400" cy="304800"/>
          </a:xfrm>
          <a:prstGeom prst="rightArrow">
            <a:avLst>
              <a:gd name="adj1" fmla="val 37500"/>
              <a:gd name="adj2" fmla="val 65625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" name="AutoShape 68"/>
          <p:cNvSpPr>
            <a:spLocks noChangeArrowheads="1"/>
          </p:cNvSpPr>
          <p:nvPr/>
        </p:nvSpPr>
        <p:spPr bwMode="auto">
          <a:xfrm>
            <a:off x="2925078" y="4069312"/>
            <a:ext cx="533400" cy="304800"/>
          </a:xfrm>
          <a:prstGeom prst="rightArrow">
            <a:avLst>
              <a:gd name="adj1" fmla="val 37500"/>
              <a:gd name="adj2" fmla="val 65625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023332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charset="0"/>
              </a:rPr>
              <a:t>Martin, David R., </a:t>
            </a:r>
            <a:r>
              <a:rPr lang="en-US" dirty="0" err="1">
                <a:solidFill>
                  <a:srgbClr val="222222"/>
                </a:solidFill>
                <a:latin typeface="Arial" charset="0"/>
              </a:rPr>
              <a:t>Charless</a:t>
            </a:r>
            <a:r>
              <a:rPr lang="en-US" dirty="0">
                <a:solidFill>
                  <a:srgbClr val="222222"/>
                </a:solidFill>
                <a:latin typeface="Arial" charset="0"/>
              </a:rPr>
              <a:t> C. Fowlkes, and </a:t>
            </a:r>
            <a:r>
              <a:rPr lang="en-US" dirty="0" err="1">
                <a:solidFill>
                  <a:srgbClr val="222222"/>
                </a:solidFill>
                <a:latin typeface="Arial" charset="0"/>
              </a:rPr>
              <a:t>Jitendra</a:t>
            </a:r>
            <a:r>
              <a:rPr lang="en-US" dirty="0">
                <a:solidFill>
                  <a:srgbClr val="222222"/>
                </a:solidFill>
                <a:latin typeface="Arial" charset="0"/>
              </a:rPr>
              <a:t> Malik. "Learning to detect natural image boundaries using local brightness, color, and texture cues." </a:t>
            </a:r>
            <a:r>
              <a:rPr lang="en-US" i="1" dirty="0">
                <a:solidFill>
                  <a:srgbClr val="222222"/>
                </a:solidFill>
                <a:latin typeface="Arial" charset="0"/>
              </a:rPr>
              <a:t>TPAMI (2004).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251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computation not enough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9796" y="2060812"/>
            <a:ext cx="2744691" cy="4112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287" y="2060812"/>
            <a:ext cx="2744691" cy="41127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286" y="2060811"/>
            <a:ext cx="2744691" cy="4112762"/>
          </a:xfrm>
          <a:prstGeom prst="rect">
            <a:avLst/>
          </a:prstGeom>
        </p:spPr>
      </p:pic>
      <p:sp>
        <p:nvSpPr>
          <p:cNvPr id="7" name="Donut 6"/>
          <p:cNvSpPr/>
          <p:nvPr/>
        </p:nvSpPr>
        <p:spPr>
          <a:xfrm>
            <a:off x="8584442" y="2197290"/>
            <a:ext cx="765172" cy="736979"/>
          </a:xfrm>
          <a:prstGeom prst="donut">
            <a:avLst>
              <a:gd name="adj" fmla="val 10144"/>
            </a:avLst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8195631" y="3304392"/>
            <a:ext cx="765172" cy="736979"/>
          </a:xfrm>
          <a:prstGeom prst="donut">
            <a:avLst>
              <a:gd name="adj" fmla="val 10144"/>
            </a:avLst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79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computation is not enough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6AA6E-60C2-F149-8481-19CF8C6CEA7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Key constraints:</a:t>
            </a:r>
          </a:p>
          <a:p>
            <a:pPr lvl="1"/>
            <a:r>
              <a:rPr lang="en-US" dirty="0"/>
              <a:t>Boundaries are continuous</a:t>
            </a:r>
          </a:p>
          <a:p>
            <a:pPr lvl="1"/>
            <a:r>
              <a:rPr lang="en-US" dirty="0"/>
              <a:t>They enclose a region</a:t>
            </a:r>
          </a:p>
          <a:p>
            <a:r>
              <a:rPr lang="en-US" dirty="0"/>
              <a:t>How do we go from local, patchy contours to boundaries?</a:t>
            </a:r>
          </a:p>
        </p:txBody>
      </p:sp>
      <p:sp>
        <p:nvSpPr>
          <p:cNvPr id="4" name="Rectangle 3"/>
          <p:cNvSpPr/>
          <p:nvPr/>
        </p:nvSpPr>
        <p:spPr>
          <a:xfrm>
            <a:off x="7060703" y="2455333"/>
            <a:ext cx="3979333" cy="345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0"/>
          </p:cNvCxnSpPr>
          <p:nvPr/>
        </p:nvCxnSpPr>
        <p:spPr>
          <a:xfrm flipH="1">
            <a:off x="8669369" y="2455333"/>
            <a:ext cx="381001" cy="123613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941236" y="3996267"/>
            <a:ext cx="609600" cy="191346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992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Grouping by clustering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654" y="1825625"/>
            <a:ext cx="4256606" cy="4351338"/>
          </a:xfrm>
        </p:spPr>
        <p:txBody>
          <a:bodyPr>
            <a:normAutofit/>
          </a:bodyPr>
          <a:lstStyle/>
          <a:p>
            <a:r>
              <a:rPr lang="en-US" dirty="0"/>
              <a:t>Idea: embed pixels into high-dimensional space (e.g. 3-dimensions)</a:t>
            </a:r>
          </a:p>
          <a:p>
            <a:r>
              <a:rPr lang="en-US" dirty="0"/>
              <a:t>Each pixel is a point</a:t>
            </a:r>
          </a:p>
          <a:p>
            <a:r>
              <a:rPr lang="en-US" dirty="0"/>
              <a:t>Group together points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8820" y="1690689"/>
            <a:ext cx="58547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01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Assumption: each group is a Gaussian with different means and same standard deviation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Suppose we know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. Which group should 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belong to?</a:t>
                </a:r>
              </a:p>
              <a:p>
                <a:pPr lvl="1"/>
                <a:r>
                  <a:rPr lang="en-US" dirty="0"/>
                  <a:t>The j with highest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= The j with smallest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charset="0"/>
                      </a:rPr>
                      <m:t>||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𝑗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latin typeface="Cambria Math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charset="0"/>
                          </a:rPr>
                          <m:t>|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50" y="2848610"/>
            <a:ext cx="49911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Problem: means are not known</a:t>
                </a:r>
              </a:p>
              <a:p>
                <a:r>
                  <a:rPr lang="en-US" dirty="0"/>
                  <a:t>What if we know a set of points from each cluster?</a:t>
                </a:r>
              </a:p>
              <a:p>
                <a:r>
                  <a:rPr lang="en-US" dirty="0"/>
                  <a:t>                                         belong to cluster k</a:t>
                </a:r>
              </a:p>
              <a:p>
                <a:r>
                  <a:rPr lang="en-US" dirty="0"/>
                  <a:t>What should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268" y="2956405"/>
            <a:ext cx="3149600" cy="33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150" y="4017645"/>
            <a:ext cx="57277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1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means, can assign points to clusters</a:t>
            </a:r>
          </a:p>
          <a:p>
            <a:r>
              <a:rPr lang="en-US" dirty="0"/>
              <a:t>Given assignments, can compute means</a:t>
            </a:r>
          </a:p>
          <a:p>
            <a:r>
              <a:rPr lang="en-US" dirty="0"/>
              <a:t>Idea: iterate!</a:t>
            </a:r>
          </a:p>
        </p:txBody>
      </p:sp>
    </p:spTree>
    <p:extLst>
      <p:ext uri="{BB962C8B-B14F-4D97-AF65-F5344CB8AC3E}">
        <p14:creationId xmlns:p14="http://schemas.microsoft.com/office/powerpoint/2010/main" val="1011857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A91F5E-B73E-1647-BF0A-428D98DEB5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220" y="1505415"/>
            <a:ext cx="7136780" cy="53525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Step-1 : randomly pick k centers</a:t>
            </a:r>
          </a:p>
        </p:txBody>
      </p:sp>
    </p:spTree>
    <p:extLst>
      <p:ext uri="{BB962C8B-B14F-4D97-AF65-F5344CB8AC3E}">
        <p14:creationId xmlns:p14="http://schemas.microsoft.com/office/powerpoint/2010/main" val="3661043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Regions        Boundaries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65973" y="1022879"/>
            <a:ext cx="846667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i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99986"/>
            <a:ext cx="4289135" cy="288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ti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2415" y="897722"/>
            <a:ext cx="4289135" cy="288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 8"/>
          <p:cNvSpPr/>
          <p:nvPr/>
        </p:nvSpPr>
        <p:spPr>
          <a:xfrm>
            <a:off x="6626494" y="1078936"/>
            <a:ext cx="4299045" cy="2729552"/>
          </a:xfrm>
          <a:custGeom>
            <a:avLst/>
            <a:gdLst>
              <a:gd name="connsiteX0" fmla="*/ 13648 w 4339988"/>
              <a:gd name="connsiteY0" fmla="*/ 27296 h 2729552"/>
              <a:gd name="connsiteX1" fmla="*/ 1419367 w 4339988"/>
              <a:gd name="connsiteY1" fmla="*/ 0 h 2729552"/>
              <a:gd name="connsiteX2" fmla="*/ 3029803 w 4339988"/>
              <a:gd name="connsiteY2" fmla="*/ 13648 h 2729552"/>
              <a:gd name="connsiteX3" fmla="*/ 4012442 w 4339988"/>
              <a:gd name="connsiteY3" fmla="*/ 95535 h 2729552"/>
              <a:gd name="connsiteX4" fmla="*/ 4339988 w 4339988"/>
              <a:gd name="connsiteY4" fmla="*/ 272955 h 2729552"/>
              <a:gd name="connsiteX5" fmla="*/ 4285397 w 4339988"/>
              <a:gd name="connsiteY5" fmla="*/ 2729552 h 2729552"/>
              <a:gd name="connsiteX6" fmla="*/ 0 w 4339988"/>
              <a:gd name="connsiteY6" fmla="*/ 2674961 h 2729552"/>
              <a:gd name="connsiteX7" fmla="*/ 13648 w 4339988"/>
              <a:gd name="connsiteY7" fmla="*/ 27296 h 2729552"/>
              <a:gd name="connsiteX0" fmla="*/ 13648 w 4285397"/>
              <a:gd name="connsiteY0" fmla="*/ 27296 h 2729552"/>
              <a:gd name="connsiteX1" fmla="*/ 1419367 w 4285397"/>
              <a:gd name="connsiteY1" fmla="*/ 0 h 2729552"/>
              <a:gd name="connsiteX2" fmla="*/ 3029803 w 4285397"/>
              <a:gd name="connsiteY2" fmla="*/ 13648 h 2729552"/>
              <a:gd name="connsiteX3" fmla="*/ 4012442 w 4285397"/>
              <a:gd name="connsiteY3" fmla="*/ 95535 h 2729552"/>
              <a:gd name="connsiteX4" fmla="*/ 4285397 w 4285397"/>
              <a:gd name="connsiteY4" fmla="*/ 286603 h 2729552"/>
              <a:gd name="connsiteX5" fmla="*/ 4285397 w 4285397"/>
              <a:gd name="connsiteY5" fmla="*/ 2729552 h 2729552"/>
              <a:gd name="connsiteX6" fmla="*/ 0 w 4285397"/>
              <a:gd name="connsiteY6" fmla="*/ 2674961 h 2729552"/>
              <a:gd name="connsiteX7" fmla="*/ 13648 w 4285397"/>
              <a:gd name="connsiteY7" fmla="*/ 27296 h 2729552"/>
              <a:gd name="connsiteX0" fmla="*/ 13648 w 4299045"/>
              <a:gd name="connsiteY0" fmla="*/ 27296 h 2729552"/>
              <a:gd name="connsiteX1" fmla="*/ 1419367 w 4299045"/>
              <a:gd name="connsiteY1" fmla="*/ 0 h 2729552"/>
              <a:gd name="connsiteX2" fmla="*/ 3029803 w 4299045"/>
              <a:gd name="connsiteY2" fmla="*/ 13648 h 2729552"/>
              <a:gd name="connsiteX3" fmla="*/ 4012442 w 4299045"/>
              <a:gd name="connsiteY3" fmla="*/ 95535 h 2729552"/>
              <a:gd name="connsiteX4" fmla="*/ 4285397 w 4299045"/>
              <a:gd name="connsiteY4" fmla="*/ 286603 h 2729552"/>
              <a:gd name="connsiteX5" fmla="*/ 4299045 w 4299045"/>
              <a:gd name="connsiteY5" fmla="*/ 2729552 h 2729552"/>
              <a:gd name="connsiteX6" fmla="*/ 0 w 4299045"/>
              <a:gd name="connsiteY6" fmla="*/ 2674961 h 2729552"/>
              <a:gd name="connsiteX7" fmla="*/ 13648 w 4299045"/>
              <a:gd name="connsiteY7" fmla="*/ 27296 h 272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9045" h="2729552">
                <a:moveTo>
                  <a:pt x="13648" y="27296"/>
                </a:moveTo>
                <a:lnTo>
                  <a:pt x="1419367" y="0"/>
                </a:lnTo>
                <a:lnTo>
                  <a:pt x="3029803" y="13648"/>
                </a:lnTo>
                <a:lnTo>
                  <a:pt x="4012442" y="95535"/>
                </a:lnTo>
                <a:lnTo>
                  <a:pt x="4285397" y="286603"/>
                </a:lnTo>
                <a:cubicBezTo>
                  <a:pt x="4289946" y="1100919"/>
                  <a:pt x="4294496" y="1915236"/>
                  <a:pt x="4299045" y="2729552"/>
                </a:cubicBezTo>
                <a:lnTo>
                  <a:pt x="0" y="2674961"/>
                </a:lnTo>
                <a:cubicBezTo>
                  <a:pt x="4549" y="1801504"/>
                  <a:pt x="9099" y="928048"/>
                  <a:pt x="13648" y="27296"/>
                </a:cubicBezTo>
                <a:close/>
              </a:path>
            </a:pathLst>
          </a:custGeom>
          <a:pattFill prst="pct80">
            <a:fgClr>
              <a:srgbClr val="00B050"/>
            </a:fgClr>
            <a:bgClr>
              <a:schemeClr val="accent4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254292" y="1559640"/>
            <a:ext cx="2620370" cy="1501254"/>
          </a:xfrm>
          <a:custGeom>
            <a:avLst/>
            <a:gdLst>
              <a:gd name="connsiteX0" fmla="*/ 272955 w 2620370"/>
              <a:gd name="connsiteY0" fmla="*/ 177421 h 1501254"/>
              <a:gd name="connsiteX1" fmla="*/ 163773 w 2620370"/>
              <a:gd name="connsiteY1" fmla="*/ 477671 h 1501254"/>
              <a:gd name="connsiteX2" fmla="*/ 122830 w 2620370"/>
              <a:gd name="connsiteY2" fmla="*/ 996286 h 1501254"/>
              <a:gd name="connsiteX3" fmla="*/ 0 w 2620370"/>
              <a:gd name="connsiteY3" fmla="*/ 1132764 h 1501254"/>
              <a:gd name="connsiteX4" fmla="*/ 0 w 2620370"/>
              <a:gd name="connsiteY4" fmla="*/ 1132764 h 1501254"/>
              <a:gd name="connsiteX5" fmla="*/ 0 w 2620370"/>
              <a:gd name="connsiteY5" fmla="*/ 1132764 h 1501254"/>
              <a:gd name="connsiteX6" fmla="*/ 0 w 2620370"/>
              <a:gd name="connsiteY6" fmla="*/ 1132764 h 1501254"/>
              <a:gd name="connsiteX7" fmla="*/ 204716 w 2620370"/>
              <a:gd name="connsiteY7" fmla="*/ 1037230 h 1501254"/>
              <a:gd name="connsiteX8" fmla="*/ 300251 w 2620370"/>
              <a:gd name="connsiteY8" fmla="*/ 423080 h 1501254"/>
              <a:gd name="connsiteX9" fmla="*/ 464024 w 2620370"/>
              <a:gd name="connsiteY9" fmla="*/ 723331 h 1501254"/>
              <a:gd name="connsiteX10" fmla="*/ 341194 w 2620370"/>
              <a:gd name="connsiteY10" fmla="*/ 955343 h 1501254"/>
              <a:gd name="connsiteX11" fmla="*/ 545910 w 2620370"/>
              <a:gd name="connsiteY11" fmla="*/ 1378424 h 1501254"/>
              <a:gd name="connsiteX12" fmla="*/ 736979 w 2620370"/>
              <a:gd name="connsiteY12" fmla="*/ 1405719 h 1501254"/>
              <a:gd name="connsiteX13" fmla="*/ 600501 w 2620370"/>
              <a:gd name="connsiteY13" fmla="*/ 1160060 h 1501254"/>
              <a:gd name="connsiteX14" fmla="*/ 914400 w 2620370"/>
              <a:gd name="connsiteY14" fmla="*/ 614149 h 1501254"/>
              <a:gd name="connsiteX15" fmla="*/ 1351128 w 2620370"/>
              <a:gd name="connsiteY15" fmla="*/ 846161 h 1501254"/>
              <a:gd name="connsiteX16" fmla="*/ 1542197 w 2620370"/>
              <a:gd name="connsiteY16" fmla="*/ 1255594 h 1501254"/>
              <a:gd name="connsiteX17" fmla="*/ 1542197 w 2620370"/>
              <a:gd name="connsiteY17" fmla="*/ 1255594 h 1501254"/>
              <a:gd name="connsiteX18" fmla="*/ 1433015 w 2620370"/>
              <a:gd name="connsiteY18" fmla="*/ 1310185 h 1501254"/>
              <a:gd name="connsiteX19" fmla="*/ 1433015 w 2620370"/>
              <a:gd name="connsiteY19" fmla="*/ 1310185 h 1501254"/>
              <a:gd name="connsiteX20" fmla="*/ 1433015 w 2620370"/>
              <a:gd name="connsiteY20" fmla="*/ 1310185 h 1501254"/>
              <a:gd name="connsiteX21" fmla="*/ 1473958 w 2620370"/>
              <a:gd name="connsiteY21" fmla="*/ 1433015 h 1501254"/>
              <a:gd name="connsiteX22" fmla="*/ 1774209 w 2620370"/>
              <a:gd name="connsiteY22" fmla="*/ 1296537 h 1501254"/>
              <a:gd name="connsiteX23" fmla="*/ 1774209 w 2620370"/>
              <a:gd name="connsiteY23" fmla="*/ 1160060 h 1501254"/>
              <a:gd name="connsiteX24" fmla="*/ 1992573 w 2620370"/>
              <a:gd name="connsiteY24" fmla="*/ 1501254 h 1501254"/>
              <a:gd name="connsiteX25" fmla="*/ 2210937 w 2620370"/>
              <a:gd name="connsiteY25" fmla="*/ 1446663 h 1501254"/>
              <a:gd name="connsiteX26" fmla="*/ 2074459 w 2620370"/>
              <a:gd name="connsiteY26" fmla="*/ 1364776 h 1501254"/>
              <a:gd name="connsiteX27" fmla="*/ 1992573 w 2620370"/>
              <a:gd name="connsiteY27" fmla="*/ 1050877 h 1501254"/>
              <a:gd name="connsiteX28" fmla="*/ 2074459 w 2620370"/>
              <a:gd name="connsiteY28" fmla="*/ 750627 h 1501254"/>
              <a:gd name="connsiteX29" fmla="*/ 2292824 w 2620370"/>
              <a:gd name="connsiteY29" fmla="*/ 941695 h 1501254"/>
              <a:gd name="connsiteX30" fmla="*/ 2606722 w 2620370"/>
              <a:gd name="connsiteY30" fmla="*/ 1023582 h 1501254"/>
              <a:gd name="connsiteX31" fmla="*/ 2606722 w 2620370"/>
              <a:gd name="connsiteY31" fmla="*/ 1023582 h 1501254"/>
              <a:gd name="connsiteX32" fmla="*/ 2606722 w 2620370"/>
              <a:gd name="connsiteY32" fmla="*/ 532263 h 1501254"/>
              <a:gd name="connsiteX33" fmla="*/ 2620370 w 2620370"/>
              <a:gd name="connsiteY33" fmla="*/ 395785 h 1501254"/>
              <a:gd name="connsiteX34" fmla="*/ 2620370 w 2620370"/>
              <a:gd name="connsiteY34" fmla="*/ 395785 h 1501254"/>
              <a:gd name="connsiteX35" fmla="*/ 2511188 w 2620370"/>
              <a:gd name="connsiteY35" fmla="*/ 450376 h 1501254"/>
              <a:gd name="connsiteX36" fmla="*/ 2210937 w 2620370"/>
              <a:gd name="connsiteY36" fmla="*/ 300251 h 1501254"/>
              <a:gd name="connsiteX37" fmla="*/ 1610436 w 2620370"/>
              <a:gd name="connsiteY37" fmla="*/ 177421 h 1501254"/>
              <a:gd name="connsiteX38" fmla="*/ 1160059 w 2620370"/>
              <a:gd name="connsiteY38" fmla="*/ 0 h 1501254"/>
              <a:gd name="connsiteX39" fmla="*/ 586853 w 2620370"/>
              <a:gd name="connsiteY39" fmla="*/ 0 h 1501254"/>
              <a:gd name="connsiteX40" fmla="*/ 272955 w 2620370"/>
              <a:gd name="connsiteY40" fmla="*/ 177421 h 150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620370" h="1501254">
                <a:moveTo>
                  <a:pt x="272955" y="177421"/>
                </a:moveTo>
                <a:lnTo>
                  <a:pt x="163773" y="477671"/>
                </a:lnTo>
                <a:lnTo>
                  <a:pt x="122830" y="996286"/>
                </a:lnTo>
                <a:lnTo>
                  <a:pt x="0" y="1132764"/>
                </a:lnTo>
                <a:lnTo>
                  <a:pt x="0" y="1132764"/>
                </a:lnTo>
                <a:lnTo>
                  <a:pt x="0" y="1132764"/>
                </a:lnTo>
                <a:lnTo>
                  <a:pt x="0" y="1132764"/>
                </a:lnTo>
                <a:lnTo>
                  <a:pt x="204716" y="1037230"/>
                </a:lnTo>
                <a:lnTo>
                  <a:pt x="300251" y="423080"/>
                </a:lnTo>
                <a:lnTo>
                  <a:pt x="464024" y="723331"/>
                </a:lnTo>
                <a:lnTo>
                  <a:pt x="341194" y="955343"/>
                </a:lnTo>
                <a:lnTo>
                  <a:pt x="545910" y="1378424"/>
                </a:lnTo>
                <a:lnTo>
                  <a:pt x="736979" y="1405719"/>
                </a:lnTo>
                <a:lnTo>
                  <a:pt x="600501" y="1160060"/>
                </a:lnTo>
                <a:lnTo>
                  <a:pt x="914400" y="614149"/>
                </a:lnTo>
                <a:lnTo>
                  <a:pt x="1351128" y="846161"/>
                </a:lnTo>
                <a:lnTo>
                  <a:pt x="1542197" y="1255594"/>
                </a:lnTo>
                <a:lnTo>
                  <a:pt x="1542197" y="1255594"/>
                </a:lnTo>
                <a:lnTo>
                  <a:pt x="1433015" y="1310185"/>
                </a:lnTo>
                <a:lnTo>
                  <a:pt x="1433015" y="1310185"/>
                </a:lnTo>
                <a:lnTo>
                  <a:pt x="1433015" y="1310185"/>
                </a:lnTo>
                <a:lnTo>
                  <a:pt x="1473958" y="1433015"/>
                </a:lnTo>
                <a:lnTo>
                  <a:pt x="1774209" y="1296537"/>
                </a:lnTo>
                <a:lnTo>
                  <a:pt x="1774209" y="1160060"/>
                </a:lnTo>
                <a:lnTo>
                  <a:pt x="1992573" y="1501254"/>
                </a:lnTo>
                <a:lnTo>
                  <a:pt x="2210937" y="1446663"/>
                </a:lnTo>
                <a:lnTo>
                  <a:pt x="2074459" y="1364776"/>
                </a:lnTo>
                <a:lnTo>
                  <a:pt x="1992573" y="1050877"/>
                </a:lnTo>
                <a:lnTo>
                  <a:pt x="2074459" y="750627"/>
                </a:lnTo>
                <a:lnTo>
                  <a:pt x="2292824" y="941695"/>
                </a:lnTo>
                <a:lnTo>
                  <a:pt x="2606722" y="1023582"/>
                </a:lnTo>
                <a:lnTo>
                  <a:pt x="2606722" y="1023582"/>
                </a:lnTo>
                <a:lnTo>
                  <a:pt x="2606722" y="532263"/>
                </a:lnTo>
                <a:lnTo>
                  <a:pt x="2620370" y="395785"/>
                </a:lnTo>
                <a:lnTo>
                  <a:pt x="2620370" y="395785"/>
                </a:lnTo>
                <a:lnTo>
                  <a:pt x="2511188" y="450376"/>
                </a:lnTo>
                <a:lnTo>
                  <a:pt x="2210937" y="300251"/>
                </a:lnTo>
                <a:lnTo>
                  <a:pt x="1610436" y="177421"/>
                </a:lnTo>
                <a:lnTo>
                  <a:pt x="1160059" y="0"/>
                </a:lnTo>
                <a:lnTo>
                  <a:pt x="586853" y="0"/>
                </a:lnTo>
                <a:lnTo>
                  <a:pt x="272955" y="177421"/>
                </a:lnTo>
                <a:close/>
              </a:path>
            </a:pathLst>
          </a:custGeom>
          <a:pattFill prst="wdUpDiag">
            <a:fgClr>
              <a:schemeClr val="tx1"/>
            </a:fgClr>
            <a:bgClr>
              <a:srgbClr val="FFC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640143" y="890900"/>
            <a:ext cx="4271749" cy="477671"/>
          </a:xfrm>
          <a:custGeom>
            <a:avLst/>
            <a:gdLst>
              <a:gd name="connsiteX0" fmla="*/ 0 w 4271749"/>
              <a:gd name="connsiteY0" fmla="*/ 0 h 477671"/>
              <a:gd name="connsiteX1" fmla="*/ 0 w 4271749"/>
              <a:gd name="connsiteY1" fmla="*/ 191068 h 477671"/>
              <a:gd name="connsiteX2" fmla="*/ 2988859 w 4271749"/>
              <a:gd name="connsiteY2" fmla="*/ 204716 h 477671"/>
              <a:gd name="connsiteX3" fmla="*/ 4067032 w 4271749"/>
              <a:gd name="connsiteY3" fmla="*/ 286603 h 477671"/>
              <a:gd name="connsiteX4" fmla="*/ 4258101 w 4271749"/>
              <a:gd name="connsiteY4" fmla="*/ 477671 h 477671"/>
              <a:gd name="connsiteX5" fmla="*/ 4271749 w 4271749"/>
              <a:gd name="connsiteY5" fmla="*/ 0 h 477671"/>
              <a:gd name="connsiteX6" fmla="*/ 0 w 4271749"/>
              <a:gd name="connsiteY6" fmla="*/ 0 h 47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1749" h="477671">
                <a:moveTo>
                  <a:pt x="0" y="0"/>
                </a:moveTo>
                <a:lnTo>
                  <a:pt x="0" y="191068"/>
                </a:lnTo>
                <a:lnTo>
                  <a:pt x="2988859" y="204716"/>
                </a:lnTo>
                <a:lnTo>
                  <a:pt x="4067032" y="286603"/>
                </a:lnTo>
                <a:lnTo>
                  <a:pt x="4258101" y="477671"/>
                </a:lnTo>
                <a:lnTo>
                  <a:pt x="4271749" y="0"/>
                </a:lnTo>
                <a:lnTo>
                  <a:pt x="0" y="0"/>
                </a:lnTo>
                <a:close/>
              </a:path>
            </a:pathLst>
          </a:custGeom>
          <a:pattFill prst="pct9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6" descr="ti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351" y="3928789"/>
            <a:ext cx="4289135" cy="288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12"/>
          <p:cNvSpPr/>
          <p:nvPr/>
        </p:nvSpPr>
        <p:spPr>
          <a:xfrm>
            <a:off x="6643430" y="4110003"/>
            <a:ext cx="4299045" cy="2729552"/>
          </a:xfrm>
          <a:custGeom>
            <a:avLst/>
            <a:gdLst>
              <a:gd name="connsiteX0" fmla="*/ 13648 w 4339988"/>
              <a:gd name="connsiteY0" fmla="*/ 27296 h 2729552"/>
              <a:gd name="connsiteX1" fmla="*/ 1419367 w 4339988"/>
              <a:gd name="connsiteY1" fmla="*/ 0 h 2729552"/>
              <a:gd name="connsiteX2" fmla="*/ 3029803 w 4339988"/>
              <a:gd name="connsiteY2" fmla="*/ 13648 h 2729552"/>
              <a:gd name="connsiteX3" fmla="*/ 4012442 w 4339988"/>
              <a:gd name="connsiteY3" fmla="*/ 95535 h 2729552"/>
              <a:gd name="connsiteX4" fmla="*/ 4339988 w 4339988"/>
              <a:gd name="connsiteY4" fmla="*/ 272955 h 2729552"/>
              <a:gd name="connsiteX5" fmla="*/ 4285397 w 4339988"/>
              <a:gd name="connsiteY5" fmla="*/ 2729552 h 2729552"/>
              <a:gd name="connsiteX6" fmla="*/ 0 w 4339988"/>
              <a:gd name="connsiteY6" fmla="*/ 2674961 h 2729552"/>
              <a:gd name="connsiteX7" fmla="*/ 13648 w 4339988"/>
              <a:gd name="connsiteY7" fmla="*/ 27296 h 2729552"/>
              <a:gd name="connsiteX0" fmla="*/ 13648 w 4285397"/>
              <a:gd name="connsiteY0" fmla="*/ 27296 h 2729552"/>
              <a:gd name="connsiteX1" fmla="*/ 1419367 w 4285397"/>
              <a:gd name="connsiteY1" fmla="*/ 0 h 2729552"/>
              <a:gd name="connsiteX2" fmla="*/ 3029803 w 4285397"/>
              <a:gd name="connsiteY2" fmla="*/ 13648 h 2729552"/>
              <a:gd name="connsiteX3" fmla="*/ 4012442 w 4285397"/>
              <a:gd name="connsiteY3" fmla="*/ 95535 h 2729552"/>
              <a:gd name="connsiteX4" fmla="*/ 4285397 w 4285397"/>
              <a:gd name="connsiteY4" fmla="*/ 286603 h 2729552"/>
              <a:gd name="connsiteX5" fmla="*/ 4285397 w 4285397"/>
              <a:gd name="connsiteY5" fmla="*/ 2729552 h 2729552"/>
              <a:gd name="connsiteX6" fmla="*/ 0 w 4285397"/>
              <a:gd name="connsiteY6" fmla="*/ 2674961 h 2729552"/>
              <a:gd name="connsiteX7" fmla="*/ 13648 w 4285397"/>
              <a:gd name="connsiteY7" fmla="*/ 27296 h 2729552"/>
              <a:gd name="connsiteX0" fmla="*/ 13648 w 4299045"/>
              <a:gd name="connsiteY0" fmla="*/ 27296 h 2729552"/>
              <a:gd name="connsiteX1" fmla="*/ 1419367 w 4299045"/>
              <a:gd name="connsiteY1" fmla="*/ 0 h 2729552"/>
              <a:gd name="connsiteX2" fmla="*/ 3029803 w 4299045"/>
              <a:gd name="connsiteY2" fmla="*/ 13648 h 2729552"/>
              <a:gd name="connsiteX3" fmla="*/ 4012442 w 4299045"/>
              <a:gd name="connsiteY3" fmla="*/ 95535 h 2729552"/>
              <a:gd name="connsiteX4" fmla="*/ 4285397 w 4299045"/>
              <a:gd name="connsiteY4" fmla="*/ 286603 h 2729552"/>
              <a:gd name="connsiteX5" fmla="*/ 4299045 w 4299045"/>
              <a:gd name="connsiteY5" fmla="*/ 2729552 h 2729552"/>
              <a:gd name="connsiteX6" fmla="*/ 0 w 4299045"/>
              <a:gd name="connsiteY6" fmla="*/ 2674961 h 2729552"/>
              <a:gd name="connsiteX7" fmla="*/ 13648 w 4299045"/>
              <a:gd name="connsiteY7" fmla="*/ 27296 h 272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9045" h="2729552">
                <a:moveTo>
                  <a:pt x="13648" y="27296"/>
                </a:moveTo>
                <a:lnTo>
                  <a:pt x="1419367" y="0"/>
                </a:lnTo>
                <a:lnTo>
                  <a:pt x="3029803" y="13648"/>
                </a:lnTo>
                <a:lnTo>
                  <a:pt x="4012442" y="95535"/>
                </a:lnTo>
                <a:lnTo>
                  <a:pt x="4285397" y="286603"/>
                </a:lnTo>
                <a:cubicBezTo>
                  <a:pt x="4289946" y="1100919"/>
                  <a:pt x="4294496" y="1915236"/>
                  <a:pt x="4299045" y="2729552"/>
                </a:cubicBezTo>
                <a:lnTo>
                  <a:pt x="0" y="2674961"/>
                </a:lnTo>
                <a:cubicBezTo>
                  <a:pt x="4549" y="1801504"/>
                  <a:pt x="9099" y="928048"/>
                  <a:pt x="13648" y="27296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271228" y="4590707"/>
            <a:ext cx="2620370" cy="1501254"/>
          </a:xfrm>
          <a:custGeom>
            <a:avLst/>
            <a:gdLst>
              <a:gd name="connsiteX0" fmla="*/ 272955 w 2620370"/>
              <a:gd name="connsiteY0" fmla="*/ 177421 h 1501254"/>
              <a:gd name="connsiteX1" fmla="*/ 163773 w 2620370"/>
              <a:gd name="connsiteY1" fmla="*/ 477671 h 1501254"/>
              <a:gd name="connsiteX2" fmla="*/ 122830 w 2620370"/>
              <a:gd name="connsiteY2" fmla="*/ 996286 h 1501254"/>
              <a:gd name="connsiteX3" fmla="*/ 0 w 2620370"/>
              <a:gd name="connsiteY3" fmla="*/ 1132764 h 1501254"/>
              <a:gd name="connsiteX4" fmla="*/ 0 w 2620370"/>
              <a:gd name="connsiteY4" fmla="*/ 1132764 h 1501254"/>
              <a:gd name="connsiteX5" fmla="*/ 0 w 2620370"/>
              <a:gd name="connsiteY5" fmla="*/ 1132764 h 1501254"/>
              <a:gd name="connsiteX6" fmla="*/ 0 w 2620370"/>
              <a:gd name="connsiteY6" fmla="*/ 1132764 h 1501254"/>
              <a:gd name="connsiteX7" fmla="*/ 204716 w 2620370"/>
              <a:gd name="connsiteY7" fmla="*/ 1037230 h 1501254"/>
              <a:gd name="connsiteX8" fmla="*/ 300251 w 2620370"/>
              <a:gd name="connsiteY8" fmla="*/ 423080 h 1501254"/>
              <a:gd name="connsiteX9" fmla="*/ 464024 w 2620370"/>
              <a:gd name="connsiteY9" fmla="*/ 723331 h 1501254"/>
              <a:gd name="connsiteX10" fmla="*/ 341194 w 2620370"/>
              <a:gd name="connsiteY10" fmla="*/ 955343 h 1501254"/>
              <a:gd name="connsiteX11" fmla="*/ 545910 w 2620370"/>
              <a:gd name="connsiteY11" fmla="*/ 1378424 h 1501254"/>
              <a:gd name="connsiteX12" fmla="*/ 736979 w 2620370"/>
              <a:gd name="connsiteY12" fmla="*/ 1405719 h 1501254"/>
              <a:gd name="connsiteX13" fmla="*/ 600501 w 2620370"/>
              <a:gd name="connsiteY13" fmla="*/ 1160060 h 1501254"/>
              <a:gd name="connsiteX14" fmla="*/ 914400 w 2620370"/>
              <a:gd name="connsiteY14" fmla="*/ 614149 h 1501254"/>
              <a:gd name="connsiteX15" fmla="*/ 1351128 w 2620370"/>
              <a:gd name="connsiteY15" fmla="*/ 846161 h 1501254"/>
              <a:gd name="connsiteX16" fmla="*/ 1542197 w 2620370"/>
              <a:gd name="connsiteY16" fmla="*/ 1255594 h 1501254"/>
              <a:gd name="connsiteX17" fmla="*/ 1542197 w 2620370"/>
              <a:gd name="connsiteY17" fmla="*/ 1255594 h 1501254"/>
              <a:gd name="connsiteX18" fmla="*/ 1433015 w 2620370"/>
              <a:gd name="connsiteY18" fmla="*/ 1310185 h 1501254"/>
              <a:gd name="connsiteX19" fmla="*/ 1433015 w 2620370"/>
              <a:gd name="connsiteY19" fmla="*/ 1310185 h 1501254"/>
              <a:gd name="connsiteX20" fmla="*/ 1433015 w 2620370"/>
              <a:gd name="connsiteY20" fmla="*/ 1310185 h 1501254"/>
              <a:gd name="connsiteX21" fmla="*/ 1473958 w 2620370"/>
              <a:gd name="connsiteY21" fmla="*/ 1433015 h 1501254"/>
              <a:gd name="connsiteX22" fmla="*/ 1774209 w 2620370"/>
              <a:gd name="connsiteY22" fmla="*/ 1296537 h 1501254"/>
              <a:gd name="connsiteX23" fmla="*/ 1774209 w 2620370"/>
              <a:gd name="connsiteY23" fmla="*/ 1160060 h 1501254"/>
              <a:gd name="connsiteX24" fmla="*/ 1992573 w 2620370"/>
              <a:gd name="connsiteY24" fmla="*/ 1501254 h 1501254"/>
              <a:gd name="connsiteX25" fmla="*/ 2210937 w 2620370"/>
              <a:gd name="connsiteY25" fmla="*/ 1446663 h 1501254"/>
              <a:gd name="connsiteX26" fmla="*/ 2074459 w 2620370"/>
              <a:gd name="connsiteY26" fmla="*/ 1364776 h 1501254"/>
              <a:gd name="connsiteX27" fmla="*/ 1992573 w 2620370"/>
              <a:gd name="connsiteY27" fmla="*/ 1050877 h 1501254"/>
              <a:gd name="connsiteX28" fmla="*/ 2074459 w 2620370"/>
              <a:gd name="connsiteY28" fmla="*/ 750627 h 1501254"/>
              <a:gd name="connsiteX29" fmla="*/ 2292824 w 2620370"/>
              <a:gd name="connsiteY29" fmla="*/ 941695 h 1501254"/>
              <a:gd name="connsiteX30" fmla="*/ 2606722 w 2620370"/>
              <a:gd name="connsiteY30" fmla="*/ 1023582 h 1501254"/>
              <a:gd name="connsiteX31" fmla="*/ 2606722 w 2620370"/>
              <a:gd name="connsiteY31" fmla="*/ 1023582 h 1501254"/>
              <a:gd name="connsiteX32" fmla="*/ 2606722 w 2620370"/>
              <a:gd name="connsiteY32" fmla="*/ 532263 h 1501254"/>
              <a:gd name="connsiteX33" fmla="*/ 2620370 w 2620370"/>
              <a:gd name="connsiteY33" fmla="*/ 395785 h 1501254"/>
              <a:gd name="connsiteX34" fmla="*/ 2620370 w 2620370"/>
              <a:gd name="connsiteY34" fmla="*/ 395785 h 1501254"/>
              <a:gd name="connsiteX35" fmla="*/ 2511188 w 2620370"/>
              <a:gd name="connsiteY35" fmla="*/ 450376 h 1501254"/>
              <a:gd name="connsiteX36" fmla="*/ 2210937 w 2620370"/>
              <a:gd name="connsiteY36" fmla="*/ 300251 h 1501254"/>
              <a:gd name="connsiteX37" fmla="*/ 1610436 w 2620370"/>
              <a:gd name="connsiteY37" fmla="*/ 177421 h 1501254"/>
              <a:gd name="connsiteX38" fmla="*/ 1160059 w 2620370"/>
              <a:gd name="connsiteY38" fmla="*/ 0 h 1501254"/>
              <a:gd name="connsiteX39" fmla="*/ 586853 w 2620370"/>
              <a:gd name="connsiteY39" fmla="*/ 0 h 1501254"/>
              <a:gd name="connsiteX40" fmla="*/ 272955 w 2620370"/>
              <a:gd name="connsiteY40" fmla="*/ 177421 h 150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620370" h="1501254">
                <a:moveTo>
                  <a:pt x="272955" y="177421"/>
                </a:moveTo>
                <a:lnTo>
                  <a:pt x="163773" y="477671"/>
                </a:lnTo>
                <a:lnTo>
                  <a:pt x="122830" y="996286"/>
                </a:lnTo>
                <a:lnTo>
                  <a:pt x="0" y="1132764"/>
                </a:lnTo>
                <a:lnTo>
                  <a:pt x="0" y="1132764"/>
                </a:lnTo>
                <a:lnTo>
                  <a:pt x="0" y="1132764"/>
                </a:lnTo>
                <a:lnTo>
                  <a:pt x="0" y="1132764"/>
                </a:lnTo>
                <a:lnTo>
                  <a:pt x="204716" y="1037230"/>
                </a:lnTo>
                <a:lnTo>
                  <a:pt x="300251" y="423080"/>
                </a:lnTo>
                <a:lnTo>
                  <a:pt x="464024" y="723331"/>
                </a:lnTo>
                <a:lnTo>
                  <a:pt x="341194" y="955343"/>
                </a:lnTo>
                <a:lnTo>
                  <a:pt x="545910" y="1378424"/>
                </a:lnTo>
                <a:lnTo>
                  <a:pt x="736979" y="1405719"/>
                </a:lnTo>
                <a:lnTo>
                  <a:pt x="600501" y="1160060"/>
                </a:lnTo>
                <a:lnTo>
                  <a:pt x="914400" y="614149"/>
                </a:lnTo>
                <a:lnTo>
                  <a:pt x="1351128" y="846161"/>
                </a:lnTo>
                <a:lnTo>
                  <a:pt x="1542197" y="1255594"/>
                </a:lnTo>
                <a:lnTo>
                  <a:pt x="1542197" y="1255594"/>
                </a:lnTo>
                <a:lnTo>
                  <a:pt x="1433015" y="1310185"/>
                </a:lnTo>
                <a:lnTo>
                  <a:pt x="1433015" y="1310185"/>
                </a:lnTo>
                <a:lnTo>
                  <a:pt x="1433015" y="1310185"/>
                </a:lnTo>
                <a:lnTo>
                  <a:pt x="1473958" y="1433015"/>
                </a:lnTo>
                <a:lnTo>
                  <a:pt x="1774209" y="1296537"/>
                </a:lnTo>
                <a:lnTo>
                  <a:pt x="1774209" y="1160060"/>
                </a:lnTo>
                <a:lnTo>
                  <a:pt x="1992573" y="1501254"/>
                </a:lnTo>
                <a:lnTo>
                  <a:pt x="2210937" y="1446663"/>
                </a:lnTo>
                <a:lnTo>
                  <a:pt x="2074459" y="1364776"/>
                </a:lnTo>
                <a:lnTo>
                  <a:pt x="1992573" y="1050877"/>
                </a:lnTo>
                <a:lnTo>
                  <a:pt x="2074459" y="750627"/>
                </a:lnTo>
                <a:lnTo>
                  <a:pt x="2292824" y="941695"/>
                </a:lnTo>
                <a:lnTo>
                  <a:pt x="2606722" y="1023582"/>
                </a:lnTo>
                <a:lnTo>
                  <a:pt x="2606722" y="1023582"/>
                </a:lnTo>
                <a:lnTo>
                  <a:pt x="2606722" y="532263"/>
                </a:lnTo>
                <a:lnTo>
                  <a:pt x="2620370" y="395785"/>
                </a:lnTo>
                <a:lnTo>
                  <a:pt x="2620370" y="395785"/>
                </a:lnTo>
                <a:lnTo>
                  <a:pt x="2511188" y="450376"/>
                </a:lnTo>
                <a:lnTo>
                  <a:pt x="2210937" y="300251"/>
                </a:lnTo>
                <a:lnTo>
                  <a:pt x="1610436" y="177421"/>
                </a:lnTo>
                <a:lnTo>
                  <a:pt x="1160059" y="0"/>
                </a:lnTo>
                <a:lnTo>
                  <a:pt x="586853" y="0"/>
                </a:lnTo>
                <a:lnTo>
                  <a:pt x="272955" y="177421"/>
                </a:lnTo>
                <a:close/>
              </a:path>
            </a:pathLst>
          </a:cu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657079" y="3921967"/>
            <a:ext cx="4271749" cy="477671"/>
          </a:xfrm>
          <a:custGeom>
            <a:avLst/>
            <a:gdLst>
              <a:gd name="connsiteX0" fmla="*/ 0 w 4271749"/>
              <a:gd name="connsiteY0" fmla="*/ 0 h 477671"/>
              <a:gd name="connsiteX1" fmla="*/ 0 w 4271749"/>
              <a:gd name="connsiteY1" fmla="*/ 191068 h 477671"/>
              <a:gd name="connsiteX2" fmla="*/ 2988859 w 4271749"/>
              <a:gd name="connsiteY2" fmla="*/ 204716 h 477671"/>
              <a:gd name="connsiteX3" fmla="*/ 4067032 w 4271749"/>
              <a:gd name="connsiteY3" fmla="*/ 286603 h 477671"/>
              <a:gd name="connsiteX4" fmla="*/ 4258101 w 4271749"/>
              <a:gd name="connsiteY4" fmla="*/ 477671 h 477671"/>
              <a:gd name="connsiteX5" fmla="*/ 4271749 w 4271749"/>
              <a:gd name="connsiteY5" fmla="*/ 0 h 477671"/>
              <a:gd name="connsiteX6" fmla="*/ 0 w 4271749"/>
              <a:gd name="connsiteY6" fmla="*/ 0 h 47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1749" h="477671">
                <a:moveTo>
                  <a:pt x="0" y="0"/>
                </a:moveTo>
                <a:lnTo>
                  <a:pt x="0" y="191068"/>
                </a:lnTo>
                <a:lnTo>
                  <a:pt x="2988859" y="204716"/>
                </a:lnTo>
                <a:lnTo>
                  <a:pt x="4067032" y="286603"/>
                </a:lnTo>
                <a:lnTo>
                  <a:pt x="4258101" y="477671"/>
                </a:lnTo>
                <a:lnTo>
                  <a:pt x="427174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05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DC3EDD-7B49-784A-92A9-E2C477AC6B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2654" y="1510990"/>
            <a:ext cx="7129346" cy="53470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2: Assign each point to nearest center</a:t>
            </a:r>
          </a:p>
        </p:txBody>
      </p:sp>
    </p:spTree>
    <p:extLst>
      <p:ext uri="{BB962C8B-B14F-4D97-AF65-F5344CB8AC3E}">
        <p14:creationId xmlns:p14="http://schemas.microsoft.com/office/powerpoint/2010/main" val="1172871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3: re-estimate centers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A80E04-33B3-624C-B64A-F5C79DD16A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220" y="1505415"/>
            <a:ext cx="7136780" cy="535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13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4: Repeat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742B6D-7AD3-BA42-9C70-298245D89E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2654" y="1510990"/>
            <a:ext cx="7129346" cy="534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844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4: Repeat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1D8A1D-CC98-6943-B482-C4E96E2A59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220" y="1505415"/>
            <a:ext cx="7136780" cy="535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932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4: Repeat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143B0-C651-8346-9638-0C0F7B4CBC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220" y="1505415"/>
            <a:ext cx="7136780" cy="535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567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on image pixels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460" y="1943100"/>
            <a:ext cx="3444724" cy="2763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1" y="1690689"/>
            <a:ext cx="4721013" cy="35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381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on image pixels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9881" y="1690689"/>
            <a:ext cx="2751783" cy="3467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27020" y="5189221"/>
            <a:ext cx="2766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Picture courtesy David Forsyth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56070" y="5189221"/>
            <a:ext cx="2754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of the clusters from k-means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BDBE0-4579-CE4F-8C62-5EF96F022A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958" t="4224" r="23893" b="8015"/>
          <a:stretch/>
        </p:blipFill>
        <p:spPr>
          <a:xfrm>
            <a:off x="6590338" y="1687120"/>
            <a:ext cx="2749759" cy="347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208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on image </a:t>
            </a:r>
            <a:r>
              <a:rPr lang="en-US" dirty="0" err="1"/>
              <a:t>pixels+position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874F6-3017-2E44-BB75-9DD47D89B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90209"/>
            <a:ext cx="10515600" cy="686753"/>
          </a:xfrm>
        </p:spPr>
        <p:txBody>
          <a:bodyPr/>
          <a:lstStyle/>
          <a:p>
            <a:r>
              <a:rPr lang="en-US" dirty="0"/>
              <a:t>Groups pixels together, but does not produce compact regions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970" y="1885950"/>
            <a:ext cx="2860644" cy="36042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F92340-48C7-8E49-BAFF-6234896981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763" t="4485" r="23698" b="8275"/>
          <a:stretch/>
        </p:blipFill>
        <p:spPr>
          <a:xfrm>
            <a:off x="6582565" y="1885950"/>
            <a:ext cx="2834640" cy="353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056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Segmentation is graph partitioning</a:t>
            </a:r>
          </a:p>
        </p:txBody>
      </p:sp>
      <p:sp>
        <p:nvSpPr>
          <p:cNvPr id="4" name="Oval 3"/>
          <p:cNvSpPr/>
          <p:nvPr/>
        </p:nvSpPr>
        <p:spPr>
          <a:xfrm>
            <a:off x="3175001" y="2292350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3289301" y="3460751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2489201" y="419060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4191001" y="3035301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7048500" y="2216150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>
          <a:xfrm>
            <a:off x="7950200" y="388580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>
          <a:xfrm>
            <a:off x="8242301" y="2700735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/>
          <p:cNvSpPr/>
          <p:nvPr/>
        </p:nvSpPr>
        <p:spPr>
          <a:xfrm>
            <a:off x="5327822" y="424379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/>
          <p:cNvSpPr/>
          <p:nvPr/>
        </p:nvSpPr>
        <p:spPr>
          <a:xfrm>
            <a:off x="6464300" y="292020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9004299" y="388580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/>
          <p:cNvSpPr/>
          <p:nvPr/>
        </p:nvSpPr>
        <p:spPr>
          <a:xfrm>
            <a:off x="6845303" y="392787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/>
          <p:cNvSpPr/>
          <p:nvPr/>
        </p:nvSpPr>
        <p:spPr>
          <a:xfrm>
            <a:off x="4381502" y="2194323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/>
          <p:cNvSpPr/>
          <p:nvPr/>
        </p:nvSpPr>
        <p:spPr>
          <a:xfrm>
            <a:off x="3810342" y="423267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/>
          <p:nvPr/>
        </p:nvSpPr>
        <p:spPr>
          <a:xfrm>
            <a:off x="7048501" y="493315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/>
          <p:cNvSpPr/>
          <p:nvPr/>
        </p:nvSpPr>
        <p:spPr>
          <a:xfrm>
            <a:off x="8534401" y="493315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0" name="Straight Connector 19"/>
          <p:cNvCxnSpPr>
            <a:stCxn id="15" idx="6"/>
            <a:endCxn id="8" idx="2"/>
          </p:cNvCxnSpPr>
          <p:nvPr/>
        </p:nvCxnSpPr>
        <p:spPr>
          <a:xfrm>
            <a:off x="4965701" y="2499125"/>
            <a:ext cx="2082798" cy="21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7"/>
            <a:endCxn id="8" idx="3"/>
          </p:cNvCxnSpPr>
          <p:nvPr/>
        </p:nvCxnSpPr>
        <p:spPr>
          <a:xfrm flipV="1">
            <a:off x="6962945" y="2736478"/>
            <a:ext cx="171108" cy="273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6"/>
            <a:endCxn id="10" idx="2"/>
          </p:cNvCxnSpPr>
          <p:nvPr/>
        </p:nvCxnSpPr>
        <p:spPr>
          <a:xfrm flipV="1">
            <a:off x="7048500" y="3005536"/>
            <a:ext cx="1193801" cy="219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9" idx="0"/>
            <a:endCxn id="8" idx="5"/>
          </p:cNvCxnSpPr>
          <p:nvPr/>
        </p:nvCxnSpPr>
        <p:spPr>
          <a:xfrm flipH="1" flipV="1">
            <a:off x="7547146" y="2736477"/>
            <a:ext cx="695154" cy="1149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9" idx="7"/>
            <a:endCxn id="10" idx="4"/>
          </p:cNvCxnSpPr>
          <p:nvPr/>
        </p:nvCxnSpPr>
        <p:spPr>
          <a:xfrm flipV="1">
            <a:off x="8448846" y="3310336"/>
            <a:ext cx="85554" cy="664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3" idx="1"/>
            <a:endCxn id="10" idx="5"/>
          </p:cNvCxnSpPr>
          <p:nvPr/>
        </p:nvCxnSpPr>
        <p:spPr>
          <a:xfrm flipH="1" flipV="1">
            <a:off x="8740946" y="3221062"/>
            <a:ext cx="348906" cy="754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9" idx="2"/>
            <a:endCxn id="14" idx="6"/>
          </p:cNvCxnSpPr>
          <p:nvPr/>
        </p:nvCxnSpPr>
        <p:spPr>
          <a:xfrm flipH="1">
            <a:off x="7429504" y="4190604"/>
            <a:ext cx="520697" cy="42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" idx="5"/>
            <a:endCxn id="14" idx="0"/>
          </p:cNvCxnSpPr>
          <p:nvPr/>
        </p:nvCxnSpPr>
        <p:spPr>
          <a:xfrm>
            <a:off x="6962947" y="3440534"/>
            <a:ext cx="174457" cy="487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0" idx="3"/>
            <a:endCxn id="14" idx="7"/>
          </p:cNvCxnSpPr>
          <p:nvPr/>
        </p:nvCxnSpPr>
        <p:spPr>
          <a:xfrm flipH="1">
            <a:off x="7343948" y="3221062"/>
            <a:ext cx="983906" cy="796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7" idx="0"/>
            <a:endCxn id="14" idx="4"/>
          </p:cNvCxnSpPr>
          <p:nvPr/>
        </p:nvCxnSpPr>
        <p:spPr>
          <a:xfrm flipH="1" flipV="1">
            <a:off x="7137403" y="4537474"/>
            <a:ext cx="203198" cy="395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7" idx="7"/>
            <a:endCxn id="9" idx="3"/>
          </p:cNvCxnSpPr>
          <p:nvPr/>
        </p:nvCxnSpPr>
        <p:spPr>
          <a:xfrm flipV="1">
            <a:off x="7547148" y="4406130"/>
            <a:ext cx="488607" cy="616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9" idx="5"/>
            <a:endCxn id="18" idx="0"/>
          </p:cNvCxnSpPr>
          <p:nvPr/>
        </p:nvCxnSpPr>
        <p:spPr>
          <a:xfrm>
            <a:off x="8448847" y="4406130"/>
            <a:ext cx="377654" cy="527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3" idx="4"/>
            <a:endCxn id="18" idx="7"/>
          </p:cNvCxnSpPr>
          <p:nvPr/>
        </p:nvCxnSpPr>
        <p:spPr>
          <a:xfrm flipH="1">
            <a:off x="9033047" y="4495404"/>
            <a:ext cx="263352" cy="527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3" idx="2"/>
            <a:endCxn id="9" idx="6"/>
          </p:cNvCxnSpPr>
          <p:nvPr/>
        </p:nvCxnSpPr>
        <p:spPr>
          <a:xfrm flipH="1">
            <a:off x="8534401" y="4190604"/>
            <a:ext cx="4698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4" idx="2"/>
            <a:endCxn id="11" idx="6"/>
          </p:cNvCxnSpPr>
          <p:nvPr/>
        </p:nvCxnSpPr>
        <p:spPr>
          <a:xfrm flipH="1">
            <a:off x="5912022" y="4232674"/>
            <a:ext cx="933280" cy="315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2" idx="2"/>
            <a:endCxn id="11" idx="7"/>
          </p:cNvCxnSpPr>
          <p:nvPr/>
        </p:nvCxnSpPr>
        <p:spPr>
          <a:xfrm flipH="1">
            <a:off x="5826469" y="3225008"/>
            <a:ext cx="637831" cy="1108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1" idx="0"/>
            <a:endCxn id="15" idx="5"/>
          </p:cNvCxnSpPr>
          <p:nvPr/>
        </p:nvCxnSpPr>
        <p:spPr>
          <a:xfrm flipH="1" flipV="1">
            <a:off x="4880148" y="2714650"/>
            <a:ext cx="739775" cy="1529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7" idx="0"/>
            <a:endCxn id="15" idx="4"/>
          </p:cNvCxnSpPr>
          <p:nvPr/>
        </p:nvCxnSpPr>
        <p:spPr>
          <a:xfrm flipV="1">
            <a:off x="4483102" y="2803923"/>
            <a:ext cx="190501" cy="231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4" idx="6"/>
            <a:endCxn id="15" idx="2"/>
          </p:cNvCxnSpPr>
          <p:nvPr/>
        </p:nvCxnSpPr>
        <p:spPr>
          <a:xfrm flipV="1">
            <a:off x="3759201" y="2499125"/>
            <a:ext cx="622301" cy="980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4" idx="5"/>
            <a:endCxn id="7" idx="1"/>
          </p:cNvCxnSpPr>
          <p:nvPr/>
        </p:nvCxnSpPr>
        <p:spPr>
          <a:xfrm>
            <a:off x="3673647" y="2812678"/>
            <a:ext cx="602908" cy="311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4" idx="4"/>
            <a:endCxn id="5" idx="0"/>
          </p:cNvCxnSpPr>
          <p:nvPr/>
        </p:nvCxnSpPr>
        <p:spPr>
          <a:xfrm>
            <a:off x="3467100" y="2901951"/>
            <a:ext cx="114300" cy="55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" idx="4"/>
            <a:endCxn id="16" idx="0"/>
          </p:cNvCxnSpPr>
          <p:nvPr/>
        </p:nvCxnSpPr>
        <p:spPr>
          <a:xfrm flipH="1">
            <a:off x="4102443" y="3644902"/>
            <a:ext cx="380659" cy="587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5" idx="5"/>
            <a:endCxn id="16" idx="1"/>
          </p:cNvCxnSpPr>
          <p:nvPr/>
        </p:nvCxnSpPr>
        <p:spPr>
          <a:xfrm>
            <a:off x="3787947" y="3981078"/>
            <a:ext cx="107949" cy="340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6" idx="6"/>
            <a:endCxn id="16" idx="2"/>
          </p:cNvCxnSpPr>
          <p:nvPr/>
        </p:nvCxnSpPr>
        <p:spPr>
          <a:xfrm>
            <a:off x="3073402" y="4495404"/>
            <a:ext cx="736940" cy="42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6" idx="7"/>
            <a:endCxn id="5" idx="3"/>
          </p:cNvCxnSpPr>
          <p:nvPr/>
        </p:nvCxnSpPr>
        <p:spPr>
          <a:xfrm flipV="1">
            <a:off x="2987848" y="3981076"/>
            <a:ext cx="387007" cy="2988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11" idx="1"/>
            <a:endCxn id="7" idx="5"/>
          </p:cNvCxnSpPr>
          <p:nvPr/>
        </p:nvCxnSpPr>
        <p:spPr>
          <a:xfrm flipH="1" flipV="1">
            <a:off x="4689648" y="3555628"/>
            <a:ext cx="723729" cy="777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1" idx="2"/>
            <a:endCxn id="16" idx="6"/>
          </p:cNvCxnSpPr>
          <p:nvPr/>
        </p:nvCxnSpPr>
        <p:spPr>
          <a:xfrm flipH="1" flipV="1">
            <a:off x="4394542" y="4537474"/>
            <a:ext cx="933280" cy="11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2137317" y="1761894"/>
            <a:ext cx="4025590" cy="4125951"/>
          </a:xfrm>
          <a:prstGeom prst="ellipse">
            <a:avLst/>
          </a:prstGeom>
          <a:solidFill>
            <a:srgbClr val="FF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285571" y="1858537"/>
            <a:ext cx="3832302" cy="4125951"/>
          </a:xfrm>
          <a:prstGeom prst="ellipse">
            <a:avLst/>
          </a:prstGeom>
          <a:solidFill>
            <a:schemeClr val="accent4">
              <a:lumMod val="7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4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Segmentation is graph partitioning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2152650" y="5910147"/>
            <a:ext cx="7886700" cy="94785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Every partition “cuts” some edges</a:t>
            </a:r>
          </a:p>
          <a:p>
            <a:r>
              <a:rPr lang="en-US" dirty="0"/>
              <a:t>Idea: minimize total weight of edges cut!</a:t>
            </a:r>
          </a:p>
        </p:txBody>
      </p:sp>
      <p:sp>
        <p:nvSpPr>
          <p:cNvPr id="4" name="Oval 3"/>
          <p:cNvSpPr/>
          <p:nvPr/>
        </p:nvSpPr>
        <p:spPr>
          <a:xfrm>
            <a:off x="3175001" y="2292350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3289301" y="3460751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2489201" y="419060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4191001" y="3035301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7048500" y="2216150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>
          <a:xfrm>
            <a:off x="7950200" y="388580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>
          <a:xfrm>
            <a:off x="8242301" y="2700735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/>
          <p:cNvSpPr/>
          <p:nvPr/>
        </p:nvSpPr>
        <p:spPr>
          <a:xfrm>
            <a:off x="5327822" y="424379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/>
          <p:cNvSpPr/>
          <p:nvPr/>
        </p:nvSpPr>
        <p:spPr>
          <a:xfrm>
            <a:off x="6464300" y="292020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9004299" y="388580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/>
          <p:cNvSpPr/>
          <p:nvPr/>
        </p:nvSpPr>
        <p:spPr>
          <a:xfrm>
            <a:off x="6845303" y="392787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/>
          <p:cNvSpPr/>
          <p:nvPr/>
        </p:nvSpPr>
        <p:spPr>
          <a:xfrm>
            <a:off x="4381502" y="2194323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/>
          <p:cNvSpPr/>
          <p:nvPr/>
        </p:nvSpPr>
        <p:spPr>
          <a:xfrm>
            <a:off x="3810342" y="423267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/>
          <p:nvPr/>
        </p:nvSpPr>
        <p:spPr>
          <a:xfrm>
            <a:off x="7048501" y="493315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/>
          <p:cNvSpPr/>
          <p:nvPr/>
        </p:nvSpPr>
        <p:spPr>
          <a:xfrm>
            <a:off x="8534401" y="493315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0" name="Straight Connector 19"/>
          <p:cNvCxnSpPr>
            <a:stCxn id="15" idx="6"/>
            <a:endCxn id="8" idx="2"/>
          </p:cNvCxnSpPr>
          <p:nvPr/>
        </p:nvCxnSpPr>
        <p:spPr>
          <a:xfrm>
            <a:off x="4965701" y="2499125"/>
            <a:ext cx="2082798" cy="21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7"/>
            <a:endCxn id="8" idx="3"/>
          </p:cNvCxnSpPr>
          <p:nvPr/>
        </p:nvCxnSpPr>
        <p:spPr>
          <a:xfrm flipV="1">
            <a:off x="6962945" y="2736478"/>
            <a:ext cx="171108" cy="273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6"/>
            <a:endCxn id="10" idx="2"/>
          </p:cNvCxnSpPr>
          <p:nvPr/>
        </p:nvCxnSpPr>
        <p:spPr>
          <a:xfrm flipV="1">
            <a:off x="7048500" y="3005536"/>
            <a:ext cx="1193801" cy="219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9" idx="0"/>
            <a:endCxn id="8" idx="5"/>
          </p:cNvCxnSpPr>
          <p:nvPr/>
        </p:nvCxnSpPr>
        <p:spPr>
          <a:xfrm flipH="1" flipV="1">
            <a:off x="7547146" y="2736477"/>
            <a:ext cx="695154" cy="1149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9" idx="7"/>
            <a:endCxn id="10" idx="4"/>
          </p:cNvCxnSpPr>
          <p:nvPr/>
        </p:nvCxnSpPr>
        <p:spPr>
          <a:xfrm flipV="1">
            <a:off x="8448846" y="3310336"/>
            <a:ext cx="85554" cy="664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3" idx="1"/>
            <a:endCxn id="10" idx="5"/>
          </p:cNvCxnSpPr>
          <p:nvPr/>
        </p:nvCxnSpPr>
        <p:spPr>
          <a:xfrm flipH="1" flipV="1">
            <a:off x="8740946" y="3221062"/>
            <a:ext cx="348906" cy="754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9" idx="2"/>
            <a:endCxn id="14" idx="6"/>
          </p:cNvCxnSpPr>
          <p:nvPr/>
        </p:nvCxnSpPr>
        <p:spPr>
          <a:xfrm flipH="1">
            <a:off x="7429504" y="4190604"/>
            <a:ext cx="520697" cy="42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" idx="5"/>
            <a:endCxn id="14" idx="0"/>
          </p:cNvCxnSpPr>
          <p:nvPr/>
        </p:nvCxnSpPr>
        <p:spPr>
          <a:xfrm>
            <a:off x="6962947" y="3440534"/>
            <a:ext cx="174457" cy="487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0" idx="3"/>
            <a:endCxn id="14" idx="7"/>
          </p:cNvCxnSpPr>
          <p:nvPr/>
        </p:nvCxnSpPr>
        <p:spPr>
          <a:xfrm flipH="1">
            <a:off x="7343948" y="3221062"/>
            <a:ext cx="983906" cy="796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7" idx="0"/>
            <a:endCxn id="14" idx="4"/>
          </p:cNvCxnSpPr>
          <p:nvPr/>
        </p:nvCxnSpPr>
        <p:spPr>
          <a:xfrm flipH="1" flipV="1">
            <a:off x="7137403" y="4537474"/>
            <a:ext cx="203198" cy="395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7" idx="7"/>
            <a:endCxn id="9" idx="3"/>
          </p:cNvCxnSpPr>
          <p:nvPr/>
        </p:nvCxnSpPr>
        <p:spPr>
          <a:xfrm flipV="1">
            <a:off x="7547148" y="4406130"/>
            <a:ext cx="488607" cy="616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9" idx="5"/>
            <a:endCxn id="18" idx="0"/>
          </p:cNvCxnSpPr>
          <p:nvPr/>
        </p:nvCxnSpPr>
        <p:spPr>
          <a:xfrm>
            <a:off x="8448847" y="4406130"/>
            <a:ext cx="377654" cy="527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3" idx="4"/>
            <a:endCxn id="18" idx="7"/>
          </p:cNvCxnSpPr>
          <p:nvPr/>
        </p:nvCxnSpPr>
        <p:spPr>
          <a:xfrm flipH="1">
            <a:off x="9033047" y="4495404"/>
            <a:ext cx="263352" cy="527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3" idx="2"/>
            <a:endCxn id="9" idx="6"/>
          </p:cNvCxnSpPr>
          <p:nvPr/>
        </p:nvCxnSpPr>
        <p:spPr>
          <a:xfrm flipH="1">
            <a:off x="8534401" y="4190604"/>
            <a:ext cx="4698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4" idx="2"/>
            <a:endCxn id="11" idx="6"/>
          </p:cNvCxnSpPr>
          <p:nvPr/>
        </p:nvCxnSpPr>
        <p:spPr>
          <a:xfrm flipH="1">
            <a:off x="5912022" y="4232674"/>
            <a:ext cx="933280" cy="315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2" idx="2"/>
            <a:endCxn id="11" idx="7"/>
          </p:cNvCxnSpPr>
          <p:nvPr/>
        </p:nvCxnSpPr>
        <p:spPr>
          <a:xfrm flipH="1">
            <a:off x="5826469" y="3225008"/>
            <a:ext cx="637831" cy="1108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1" idx="0"/>
            <a:endCxn id="15" idx="5"/>
          </p:cNvCxnSpPr>
          <p:nvPr/>
        </p:nvCxnSpPr>
        <p:spPr>
          <a:xfrm flipH="1" flipV="1">
            <a:off x="4880148" y="2714650"/>
            <a:ext cx="739775" cy="1529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7" idx="0"/>
            <a:endCxn id="15" idx="4"/>
          </p:cNvCxnSpPr>
          <p:nvPr/>
        </p:nvCxnSpPr>
        <p:spPr>
          <a:xfrm flipV="1">
            <a:off x="4483102" y="2803923"/>
            <a:ext cx="190501" cy="231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4" idx="6"/>
            <a:endCxn id="15" idx="2"/>
          </p:cNvCxnSpPr>
          <p:nvPr/>
        </p:nvCxnSpPr>
        <p:spPr>
          <a:xfrm flipV="1">
            <a:off x="3759201" y="2499125"/>
            <a:ext cx="622301" cy="980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4" idx="5"/>
            <a:endCxn id="7" idx="1"/>
          </p:cNvCxnSpPr>
          <p:nvPr/>
        </p:nvCxnSpPr>
        <p:spPr>
          <a:xfrm>
            <a:off x="3673647" y="2812678"/>
            <a:ext cx="602908" cy="311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4" idx="4"/>
            <a:endCxn id="5" idx="0"/>
          </p:cNvCxnSpPr>
          <p:nvPr/>
        </p:nvCxnSpPr>
        <p:spPr>
          <a:xfrm>
            <a:off x="3467100" y="2901951"/>
            <a:ext cx="114300" cy="55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" idx="4"/>
            <a:endCxn id="16" idx="0"/>
          </p:cNvCxnSpPr>
          <p:nvPr/>
        </p:nvCxnSpPr>
        <p:spPr>
          <a:xfrm flipH="1">
            <a:off x="4102443" y="3644902"/>
            <a:ext cx="380659" cy="587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5" idx="5"/>
            <a:endCxn id="16" idx="1"/>
          </p:cNvCxnSpPr>
          <p:nvPr/>
        </p:nvCxnSpPr>
        <p:spPr>
          <a:xfrm>
            <a:off x="3787947" y="3981078"/>
            <a:ext cx="107949" cy="340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6" idx="6"/>
            <a:endCxn id="16" idx="2"/>
          </p:cNvCxnSpPr>
          <p:nvPr/>
        </p:nvCxnSpPr>
        <p:spPr>
          <a:xfrm>
            <a:off x="3073402" y="4495404"/>
            <a:ext cx="736940" cy="42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6" idx="7"/>
            <a:endCxn id="5" idx="3"/>
          </p:cNvCxnSpPr>
          <p:nvPr/>
        </p:nvCxnSpPr>
        <p:spPr>
          <a:xfrm flipV="1">
            <a:off x="2987848" y="3981076"/>
            <a:ext cx="387007" cy="2988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11" idx="1"/>
            <a:endCxn id="7" idx="5"/>
          </p:cNvCxnSpPr>
          <p:nvPr/>
        </p:nvCxnSpPr>
        <p:spPr>
          <a:xfrm flipH="1" flipV="1">
            <a:off x="4689648" y="3555628"/>
            <a:ext cx="723729" cy="777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1" idx="2"/>
            <a:endCxn id="16" idx="6"/>
          </p:cNvCxnSpPr>
          <p:nvPr/>
        </p:nvCxnSpPr>
        <p:spPr>
          <a:xfrm flipH="1" flipV="1">
            <a:off x="4394542" y="4537474"/>
            <a:ext cx="933280" cy="11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5912023" y="2216151"/>
            <a:ext cx="361778" cy="31369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2137317" y="1761894"/>
            <a:ext cx="4025590" cy="4125951"/>
          </a:xfrm>
          <a:prstGeom prst="ellipse">
            <a:avLst/>
          </a:prstGeom>
          <a:solidFill>
            <a:srgbClr val="FF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285571" y="1858537"/>
            <a:ext cx="3832302" cy="4125951"/>
          </a:xfrm>
          <a:prstGeom prst="ellipse">
            <a:avLst/>
          </a:prstGeom>
          <a:solidFill>
            <a:schemeClr val="accent4">
              <a:lumMod val="7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8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grouping?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Pixels property of sensor, not world</a:t>
            </a:r>
          </a:p>
          <a:p>
            <a:r>
              <a:rPr lang="en-US" dirty="0"/>
              <a:t>Reasoning at object level (might) make things easy:</a:t>
            </a:r>
          </a:p>
          <a:p>
            <a:pPr lvl="1"/>
            <a:r>
              <a:rPr lang="en-US" dirty="0"/>
              <a:t>objects at consistent depth</a:t>
            </a:r>
          </a:p>
          <a:p>
            <a:pPr lvl="1"/>
            <a:r>
              <a:rPr lang="en-US" dirty="0"/>
              <a:t>objects can be recognized</a:t>
            </a:r>
          </a:p>
          <a:p>
            <a:pPr lvl="1"/>
            <a:r>
              <a:rPr lang="en-US" dirty="0"/>
              <a:t>objects move as 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973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Criterion: Min-cut?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5597912"/>
            <a:ext cx="7886700" cy="1170879"/>
          </a:xfrm>
        </p:spPr>
        <p:txBody>
          <a:bodyPr/>
          <a:lstStyle/>
          <a:p>
            <a:r>
              <a:rPr lang="en-US" dirty="0"/>
              <a:t>Min-cut carves out small isolated parts of the graph</a:t>
            </a:r>
          </a:p>
          <a:p>
            <a:r>
              <a:rPr lang="en-US" dirty="0"/>
              <a:t>In image segmentation: individual pixels</a:t>
            </a:r>
          </a:p>
        </p:txBody>
      </p:sp>
      <p:sp>
        <p:nvSpPr>
          <p:cNvPr id="4" name="Oval 3"/>
          <p:cNvSpPr/>
          <p:nvPr/>
        </p:nvSpPr>
        <p:spPr>
          <a:xfrm>
            <a:off x="3175001" y="2292350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3289301" y="3460751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2489201" y="419060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4191001" y="3035301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7048500" y="2216150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>
          <a:xfrm>
            <a:off x="7950200" y="388580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>
          <a:xfrm>
            <a:off x="8242301" y="2700735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/>
          <p:cNvSpPr/>
          <p:nvPr/>
        </p:nvSpPr>
        <p:spPr>
          <a:xfrm>
            <a:off x="5327822" y="424379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/>
          <p:cNvSpPr/>
          <p:nvPr/>
        </p:nvSpPr>
        <p:spPr>
          <a:xfrm>
            <a:off x="6464300" y="292020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9004299" y="388580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/>
          <p:cNvSpPr/>
          <p:nvPr/>
        </p:nvSpPr>
        <p:spPr>
          <a:xfrm>
            <a:off x="6845303" y="392787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/>
          <p:cNvSpPr/>
          <p:nvPr/>
        </p:nvSpPr>
        <p:spPr>
          <a:xfrm>
            <a:off x="4381502" y="2194323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/>
          <p:cNvSpPr/>
          <p:nvPr/>
        </p:nvSpPr>
        <p:spPr>
          <a:xfrm>
            <a:off x="3810342" y="423267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/>
          <p:nvPr/>
        </p:nvSpPr>
        <p:spPr>
          <a:xfrm>
            <a:off x="7048501" y="493315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/>
          <p:cNvSpPr/>
          <p:nvPr/>
        </p:nvSpPr>
        <p:spPr>
          <a:xfrm>
            <a:off x="8534401" y="493315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0" name="Straight Connector 19"/>
          <p:cNvCxnSpPr>
            <a:stCxn id="15" idx="6"/>
            <a:endCxn id="8" idx="2"/>
          </p:cNvCxnSpPr>
          <p:nvPr/>
        </p:nvCxnSpPr>
        <p:spPr>
          <a:xfrm>
            <a:off x="4965701" y="2499125"/>
            <a:ext cx="2082798" cy="21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7"/>
            <a:endCxn id="8" idx="3"/>
          </p:cNvCxnSpPr>
          <p:nvPr/>
        </p:nvCxnSpPr>
        <p:spPr>
          <a:xfrm flipV="1">
            <a:off x="6962945" y="2736478"/>
            <a:ext cx="171108" cy="273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6"/>
            <a:endCxn id="10" idx="2"/>
          </p:cNvCxnSpPr>
          <p:nvPr/>
        </p:nvCxnSpPr>
        <p:spPr>
          <a:xfrm flipV="1">
            <a:off x="7048500" y="3005536"/>
            <a:ext cx="1193801" cy="219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9" idx="0"/>
            <a:endCxn id="8" idx="5"/>
          </p:cNvCxnSpPr>
          <p:nvPr/>
        </p:nvCxnSpPr>
        <p:spPr>
          <a:xfrm flipH="1" flipV="1">
            <a:off x="7547146" y="2736477"/>
            <a:ext cx="695154" cy="1149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9" idx="7"/>
            <a:endCxn id="10" idx="4"/>
          </p:cNvCxnSpPr>
          <p:nvPr/>
        </p:nvCxnSpPr>
        <p:spPr>
          <a:xfrm flipV="1">
            <a:off x="8448846" y="3310336"/>
            <a:ext cx="85554" cy="664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3" idx="1"/>
            <a:endCxn id="10" idx="5"/>
          </p:cNvCxnSpPr>
          <p:nvPr/>
        </p:nvCxnSpPr>
        <p:spPr>
          <a:xfrm flipH="1" flipV="1">
            <a:off x="8740946" y="3221062"/>
            <a:ext cx="348906" cy="754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9" idx="2"/>
            <a:endCxn id="14" idx="6"/>
          </p:cNvCxnSpPr>
          <p:nvPr/>
        </p:nvCxnSpPr>
        <p:spPr>
          <a:xfrm flipH="1">
            <a:off x="7429504" y="4190604"/>
            <a:ext cx="520697" cy="42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" idx="5"/>
            <a:endCxn id="14" idx="0"/>
          </p:cNvCxnSpPr>
          <p:nvPr/>
        </p:nvCxnSpPr>
        <p:spPr>
          <a:xfrm>
            <a:off x="6962947" y="3440534"/>
            <a:ext cx="174457" cy="487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0" idx="3"/>
            <a:endCxn id="14" idx="7"/>
          </p:cNvCxnSpPr>
          <p:nvPr/>
        </p:nvCxnSpPr>
        <p:spPr>
          <a:xfrm flipH="1">
            <a:off x="7343948" y="3221062"/>
            <a:ext cx="983906" cy="796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7" idx="0"/>
            <a:endCxn id="14" idx="4"/>
          </p:cNvCxnSpPr>
          <p:nvPr/>
        </p:nvCxnSpPr>
        <p:spPr>
          <a:xfrm flipH="1" flipV="1">
            <a:off x="7137403" y="4537474"/>
            <a:ext cx="203198" cy="395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7" idx="7"/>
            <a:endCxn id="9" idx="3"/>
          </p:cNvCxnSpPr>
          <p:nvPr/>
        </p:nvCxnSpPr>
        <p:spPr>
          <a:xfrm flipV="1">
            <a:off x="7547148" y="4406130"/>
            <a:ext cx="488607" cy="616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9" idx="5"/>
            <a:endCxn id="18" idx="0"/>
          </p:cNvCxnSpPr>
          <p:nvPr/>
        </p:nvCxnSpPr>
        <p:spPr>
          <a:xfrm>
            <a:off x="8448847" y="4406130"/>
            <a:ext cx="377654" cy="527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3" idx="4"/>
            <a:endCxn id="18" idx="7"/>
          </p:cNvCxnSpPr>
          <p:nvPr/>
        </p:nvCxnSpPr>
        <p:spPr>
          <a:xfrm flipH="1">
            <a:off x="9033047" y="4495404"/>
            <a:ext cx="263352" cy="527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3" idx="2"/>
            <a:endCxn id="9" idx="6"/>
          </p:cNvCxnSpPr>
          <p:nvPr/>
        </p:nvCxnSpPr>
        <p:spPr>
          <a:xfrm flipH="1">
            <a:off x="8534401" y="4190604"/>
            <a:ext cx="4698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4" idx="2"/>
            <a:endCxn id="11" idx="6"/>
          </p:cNvCxnSpPr>
          <p:nvPr/>
        </p:nvCxnSpPr>
        <p:spPr>
          <a:xfrm flipH="1">
            <a:off x="5912022" y="4232674"/>
            <a:ext cx="933280" cy="315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2" idx="2"/>
            <a:endCxn id="11" idx="7"/>
          </p:cNvCxnSpPr>
          <p:nvPr/>
        </p:nvCxnSpPr>
        <p:spPr>
          <a:xfrm flipH="1">
            <a:off x="5826469" y="3225008"/>
            <a:ext cx="637831" cy="1108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1" idx="0"/>
            <a:endCxn id="15" idx="5"/>
          </p:cNvCxnSpPr>
          <p:nvPr/>
        </p:nvCxnSpPr>
        <p:spPr>
          <a:xfrm flipH="1" flipV="1">
            <a:off x="4880148" y="2714650"/>
            <a:ext cx="739775" cy="1529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7" idx="0"/>
            <a:endCxn id="15" idx="4"/>
          </p:cNvCxnSpPr>
          <p:nvPr/>
        </p:nvCxnSpPr>
        <p:spPr>
          <a:xfrm flipV="1">
            <a:off x="4483102" y="2803923"/>
            <a:ext cx="190501" cy="231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4" idx="6"/>
            <a:endCxn id="15" idx="2"/>
          </p:cNvCxnSpPr>
          <p:nvPr/>
        </p:nvCxnSpPr>
        <p:spPr>
          <a:xfrm flipV="1">
            <a:off x="3759201" y="2499125"/>
            <a:ext cx="622301" cy="980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4" idx="5"/>
            <a:endCxn id="7" idx="1"/>
          </p:cNvCxnSpPr>
          <p:nvPr/>
        </p:nvCxnSpPr>
        <p:spPr>
          <a:xfrm>
            <a:off x="3673647" y="2812678"/>
            <a:ext cx="602908" cy="311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4" idx="4"/>
            <a:endCxn id="5" idx="0"/>
          </p:cNvCxnSpPr>
          <p:nvPr/>
        </p:nvCxnSpPr>
        <p:spPr>
          <a:xfrm>
            <a:off x="3467100" y="2901951"/>
            <a:ext cx="114300" cy="55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" idx="4"/>
            <a:endCxn id="16" idx="0"/>
          </p:cNvCxnSpPr>
          <p:nvPr/>
        </p:nvCxnSpPr>
        <p:spPr>
          <a:xfrm flipH="1">
            <a:off x="4102443" y="3644902"/>
            <a:ext cx="380659" cy="587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5" idx="5"/>
            <a:endCxn id="16" idx="1"/>
          </p:cNvCxnSpPr>
          <p:nvPr/>
        </p:nvCxnSpPr>
        <p:spPr>
          <a:xfrm>
            <a:off x="3787947" y="3981078"/>
            <a:ext cx="107949" cy="340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6" idx="6"/>
            <a:endCxn id="16" idx="2"/>
          </p:cNvCxnSpPr>
          <p:nvPr/>
        </p:nvCxnSpPr>
        <p:spPr>
          <a:xfrm>
            <a:off x="3073402" y="4495404"/>
            <a:ext cx="736940" cy="42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6" idx="7"/>
            <a:endCxn id="5" idx="3"/>
          </p:cNvCxnSpPr>
          <p:nvPr/>
        </p:nvCxnSpPr>
        <p:spPr>
          <a:xfrm flipV="1">
            <a:off x="2987848" y="3981076"/>
            <a:ext cx="387007" cy="2988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11" idx="1"/>
            <a:endCxn id="7" idx="5"/>
          </p:cNvCxnSpPr>
          <p:nvPr/>
        </p:nvCxnSpPr>
        <p:spPr>
          <a:xfrm flipH="1" flipV="1">
            <a:off x="4689648" y="3555628"/>
            <a:ext cx="723729" cy="777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1" idx="2"/>
            <a:endCxn id="16" idx="6"/>
          </p:cNvCxnSpPr>
          <p:nvPr/>
        </p:nvCxnSpPr>
        <p:spPr>
          <a:xfrm flipH="1" flipV="1">
            <a:off x="4394542" y="4537474"/>
            <a:ext cx="933280" cy="11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8242300" y="4537474"/>
            <a:ext cx="1609552" cy="19784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91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Normalized cuts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“Cut” = total weight of cut edges</a:t>
            </a:r>
          </a:p>
          <a:p>
            <a:r>
              <a:rPr lang="en-US" dirty="0"/>
              <a:t>Small cut means the groups don’t “like” each other</a:t>
            </a:r>
          </a:p>
          <a:p>
            <a:r>
              <a:rPr lang="en-US" dirty="0"/>
              <a:t>But need to normalize </a:t>
            </a:r>
            <a:r>
              <a:rPr lang="en-US" dirty="0" err="1"/>
              <a:t>w.r.t</a:t>
            </a:r>
            <a:r>
              <a:rPr lang="en-US" dirty="0"/>
              <a:t> how much they like </a:t>
            </a:r>
            <a:r>
              <a:rPr lang="en-US" i="1" dirty="0"/>
              <a:t>themselves</a:t>
            </a:r>
          </a:p>
          <a:p>
            <a:r>
              <a:rPr lang="en-US" i="1" dirty="0"/>
              <a:t>“Volume” </a:t>
            </a:r>
            <a:r>
              <a:rPr lang="en-US" dirty="0"/>
              <a:t>of a subgraph = total weight of edges within the subgraph</a:t>
            </a:r>
          </a:p>
        </p:txBody>
      </p:sp>
    </p:spTree>
    <p:extLst>
      <p:ext uri="{BB962C8B-B14F-4D97-AF65-F5344CB8AC3E}">
        <p14:creationId xmlns:p14="http://schemas.microsoft.com/office/powerpoint/2010/main" val="38652746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Normalized cut</a:t>
            </a:r>
          </a:p>
        </p:txBody>
      </p:sp>
      <p:sp>
        <p:nvSpPr>
          <p:cNvPr id="4" name="Oval 3"/>
          <p:cNvSpPr/>
          <p:nvPr/>
        </p:nvSpPr>
        <p:spPr>
          <a:xfrm>
            <a:off x="3175001" y="2292350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3289301" y="3460751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2489201" y="419060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4191001" y="3035301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7048500" y="2216150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>
          <a:xfrm>
            <a:off x="7950200" y="388580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>
          <a:xfrm>
            <a:off x="8242301" y="2700735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/>
          <p:cNvSpPr/>
          <p:nvPr/>
        </p:nvSpPr>
        <p:spPr>
          <a:xfrm>
            <a:off x="5327822" y="424379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/>
          <p:cNvSpPr/>
          <p:nvPr/>
        </p:nvSpPr>
        <p:spPr>
          <a:xfrm>
            <a:off x="6464300" y="292020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/>
          <p:cNvSpPr/>
          <p:nvPr/>
        </p:nvSpPr>
        <p:spPr>
          <a:xfrm>
            <a:off x="9004299" y="388580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/>
          <p:cNvSpPr/>
          <p:nvPr/>
        </p:nvSpPr>
        <p:spPr>
          <a:xfrm>
            <a:off x="6845303" y="392787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/>
          <p:cNvSpPr/>
          <p:nvPr/>
        </p:nvSpPr>
        <p:spPr>
          <a:xfrm>
            <a:off x="4381502" y="2194323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/>
          <p:cNvSpPr/>
          <p:nvPr/>
        </p:nvSpPr>
        <p:spPr>
          <a:xfrm>
            <a:off x="3810342" y="4232674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/>
          <p:nvPr/>
        </p:nvSpPr>
        <p:spPr>
          <a:xfrm>
            <a:off x="7048501" y="493315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/>
          <p:cNvSpPr/>
          <p:nvPr/>
        </p:nvSpPr>
        <p:spPr>
          <a:xfrm>
            <a:off x="8534401" y="4933158"/>
            <a:ext cx="5842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0" name="Straight Connector 19"/>
          <p:cNvCxnSpPr>
            <a:stCxn id="15" idx="6"/>
            <a:endCxn id="8" idx="2"/>
          </p:cNvCxnSpPr>
          <p:nvPr/>
        </p:nvCxnSpPr>
        <p:spPr>
          <a:xfrm>
            <a:off x="4965701" y="2499125"/>
            <a:ext cx="2082798" cy="21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7"/>
            <a:endCxn id="8" idx="3"/>
          </p:cNvCxnSpPr>
          <p:nvPr/>
        </p:nvCxnSpPr>
        <p:spPr>
          <a:xfrm flipV="1">
            <a:off x="6962945" y="2736478"/>
            <a:ext cx="171108" cy="273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6"/>
            <a:endCxn id="10" idx="2"/>
          </p:cNvCxnSpPr>
          <p:nvPr/>
        </p:nvCxnSpPr>
        <p:spPr>
          <a:xfrm flipV="1">
            <a:off x="7048500" y="3005536"/>
            <a:ext cx="1193801" cy="219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9" idx="0"/>
            <a:endCxn id="8" idx="5"/>
          </p:cNvCxnSpPr>
          <p:nvPr/>
        </p:nvCxnSpPr>
        <p:spPr>
          <a:xfrm flipH="1" flipV="1">
            <a:off x="7547146" y="2736477"/>
            <a:ext cx="695154" cy="1149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9" idx="7"/>
            <a:endCxn id="10" idx="4"/>
          </p:cNvCxnSpPr>
          <p:nvPr/>
        </p:nvCxnSpPr>
        <p:spPr>
          <a:xfrm flipV="1">
            <a:off x="8448846" y="3310336"/>
            <a:ext cx="85554" cy="664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3" idx="1"/>
            <a:endCxn id="10" idx="5"/>
          </p:cNvCxnSpPr>
          <p:nvPr/>
        </p:nvCxnSpPr>
        <p:spPr>
          <a:xfrm flipH="1" flipV="1">
            <a:off x="8740946" y="3221062"/>
            <a:ext cx="348906" cy="754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9" idx="2"/>
            <a:endCxn id="14" idx="6"/>
          </p:cNvCxnSpPr>
          <p:nvPr/>
        </p:nvCxnSpPr>
        <p:spPr>
          <a:xfrm flipH="1">
            <a:off x="7429504" y="4190604"/>
            <a:ext cx="520697" cy="42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" idx="5"/>
            <a:endCxn id="14" idx="0"/>
          </p:cNvCxnSpPr>
          <p:nvPr/>
        </p:nvCxnSpPr>
        <p:spPr>
          <a:xfrm>
            <a:off x="6962947" y="3440534"/>
            <a:ext cx="174457" cy="487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0" idx="3"/>
            <a:endCxn id="14" idx="7"/>
          </p:cNvCxnSpPr>
          <p:nvPr/>
        </p:nvCxnSpPr>
        <p:spPr>
          <a:xfrm flipH="1">
            <a:off x="7343948" y="3221062"/>
            <a:ext cx="983906" cy="796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7" idx="0"/>
            <a:endCxn id="14" idx="4"/>
          </p:cNvCxnSpPr>
          <p:nvPr/>
        </p:nvCxnSpPr>
        <p:spPr>
          <a:xfrm flipH="1" flipV="1">
            <a:off x="7137403" y="4537474"/>
            <a:ext cx="203198" cy="395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7" idx="7"/>
            <a:endCxn id="9" idx="3"/>
          </p:cNvCxnSpPr>
          <p:nvPr/>
        </p:nvCxnSpPr>
        <p:spPr>
          <a:xfrm flipV="1">
            <a:off x="7547148" y="4406130"/>
            <a:ext cx="488607" cy="616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9" idx="5"/>
            <a:endCxn id="18" idx="0"/>
          </p:cNvCxnSpPr>
          <p:nvPr/>
        </p:nvCxnSpPr>
        <p:spPr>
          <a:xfrm>
            <a:off x="8448847" y="4406130"/>
            <a:ext cx="377654" cy="527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3" idx="4"/>
            <a:endCxn id="18" idx="7"/>
          </p:cNvCxnSpPr>
          <p:nvPr/>
        </p:nvCxnSpPr>
        <p:spPr>
          <a:xfrm flipH="1">
            <a:off x="9033047" y="4495404"/>
            <a:ext cx="263352" cy="527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3" idx="2"/>
            <a:endCxn id="9" idx="6"/>
          </p:cNvCxnSpPr>
          <p:nvPr/>
        </p:nvCxnSpPr>
        <p:spPr>
          <a:xfrm flipH="1">
            <a:off x="8534401" y="4190604"/>
            <a:ext cx="4698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4" idx="2"/>
            <a:endCxn id="11" idx="6"/>
          </p:cNvCxnSpPr>
          <p:nvPr/>
        </p:nvCxnSpPr>
        <p:spPr>
          <a:xfrm flipH="1">
            <a:off x="5912022" y="4232674"/>
            <a:ext cx="933280" cy="315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2" idx="2"/>
            <a:endCxn id="11" idx="7"/>
          </p:cNvCxnSpPr>
          <p:nvPr/>
        </p:nvCxnSpPr>
        <p:spPr>
          <a:xfrm flipH="1">
            <a:off x="5826469" y="3225008"/>
            <a:ext cx="637831" cy="1108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1" idx="0"/>
            <a:endCxn id="15" idx="5"/>
          </p:cNvCxnSpPr>
          <p:nvPr/>
        </p:nvCxnSpPr>
        <p:spPr>
          <a:xfrm flipH="1" flipV="1">
            <a:off x="4880148" y="2714650"/>
            <a:ext cx="739775" cy="1529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7" idx="0"/>
            <a:endCxn id="15" idx="4"/>
          </p:cNvCxnSpPr>
          <p:nvPr/>
        </p:nvCxnSpPr>
        <p:spPr>
          <a:xfrm flipV="1">
            <a:off x="4483102" y="2803923"/>
            <a:ext cx="190501" cy="231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4" idx="6"/>
            <a:endCxn id="15" idx="2"/>
          </p:cNvCxnSpPr>
          <p:nvPr/>
        </p:nvCxnSpPr>
        <p:spPr>
          <a:xfrm flipV="1">
            <a:off x="3759201" y="2499125"/>
            <a:ext cx="622301" cy="980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4" idx="5"/>
            <a:endCxn id="7" idx="1"/>
          </p:cNvCxnSpPr>
          <p:nvPr/>
        </p:nvCxnSpPr>
        <p:spPr>
          <a:xfrm>
            <a:off x="3673647" y="2812678"/>
            <a:ext cx="602908" cy="311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4" idx="4"/>
            <a:endCxn id="5" idx="0"/>
          </p:cNvCxnSpPr>
          <p:nvPr/>
        </p:nvCxnSpPr>
        <p:spPr>
          <a:xfrm>
            <a:off x="3467100" y="2901951"/>
            <a:ext cx="114300" cy="55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" idx="4"/>
            <a:endCxn id="16" idx="0"/>
          </p:cNvCxnSpPr>
          <p:nvPr/>
        </p:nvCxnSpPr>
        <p:spPr>
          <a:xfrm flipH="1">
            <a:off x="4102443" y="3644902"/>
            <a:ext cx="380659" cy="587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5" idx="5"/>
            <a:endCxn id="16" idx="1"/>
          </p:cNvCxnSpPr>
          <p:nvPr/>
        </p:nvCxnSpPr>
        <p:spPr>
          <a:xfrm>
            <a:off x="3787947" y="3981078"/>
            <a:ext cx="107949" cy="340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6" idx="6"/>
            <a:endCxn id="16" idx="2"/>
          </p:cNvCxnSpPr>
          <p:nvPr/>
        </p:nvCxnSpPr>
        <p:spPr>
          <a:xfrm>
            <a:off x="3073402" y="4495404"/>
            <a:ext cx="736940" cy="42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6" idx="7"/>
            <a:endCxn id="5" idx="3"/>
          </p:cNvCxnSpPr>
          <p:nvPr/>
        </p:nvCxnSpPr>
        <p:spPr>
          <a:xfrm flipV="1">
            <a:off x="2987848" y="3981076"/>
            <a:ext cx="387007" cy="2988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11" idx="1"/>
            <a:endCxn id="7" idx="5"/>
          </p:cNvCxnSpPr>
          <p:nvPr/>
        </p:nvCxnSpPr>
        <p:spPr>
          <a:xfrm flipH="1" flipV="1">
            <a:off x="4689648" y="3555628"/>
            <a:ext cx="723729" cy="777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1" idx="2"/>
            <a:endCxn id="16" idx="6"/>
          </p:cNvCxnSpPr>
          <p:nvPr/>
        </p:nvCxnSpPr>
        <p:spPr>
          <a:xfrm flipH="1" flipV="1">
            <a:off x="4394542" y="4537474"/>
            <a:ext cx="933280" cy="11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 flipV="1">
            <a:off x="5438947" y="2195848"/>
            <a:ext cx="1025352" cy="264642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844849" y="5022431"/>
                <a:ext cx="4301952" cy="1015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charset="0"/>
                            </a:rPr>
                            <m:t>𝑐𝑢𝑡</m:t>
                          </m:r>
                          <m:r>
                            <a:rPr lang="en-US" sz="2700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2700" i="1">
                              <a:latin typeface="Cambria Math" charset="0"/>
                            </a:rPr>
                            <m:t>𝐴</m:t>
                          </m:r>
                          <m:r>
                            <a:rPr lang="en-US" sz="2700" i="1">
                              <a:latin typeface="Cambria Math" charset="0"/>
                            </a:rPr>
                            <m:t>, </m:t>
                          </m:r>
                          <m:acc>
                            <m:accPr>
                              <m:chr m:val="̅"/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i="1">
                                  <a:latin typeface="Cambria Math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sz="2700" i="1"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en-US" sz="2700" i="1">
                              <a:latin typeface="Cambria Math" charset="0"/>
                            </a:rPr>
                            <m:t>𝑣𝑜𝑙</m:t>
                          </m:r>
                          <m:r>
                            <a:rPr lang="en-US" sz="2700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2700" i="1">
                              <a:latin typeface="Cambria Math" charset="0"/>
                            </a:rPr>
                            <m:t>𝐴</m:t>
                          </m:r>
                          <m:r>
                            <a:rPr lang="en-US" sz="2700" i="1">
                              <a:latin typeface="Cambria Math" charset="0"/>
                            </a:rPr>
                            <m:t>)</m:t>
                          </m:r>
                        </m:den>
                      </m:f>
                      <m:r>
                        <a:rPr lang="en-US" sz="2700" i="1">
                          <a:latin typeface="Cambria Math" charset="0"/>
                        </a:rPr>
                        <m:t>+ </m:t>
                      </m:r>
                      <m:f>
                        <m:fPr>
                          <m:ctrlPr>
                            <a:rPr lang="mr-IN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charset="0"/>
                            </a:rPr>
                            <m:t>𝑐𝑢𝑡</m:t>
                          </m:r>
                          <m:r>
                            <a:rPr lang="en-US" sz="2700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2700" i="1">
                              <a:latin typeface="Cambria Math" charset="0"/>
                            </a:rPr>
                            <m:t>𝐴</m:t>
                          </m:r>
                          <m:r>
                            <a:rPr lang="en-US" sz="2700" i="1">
                              <a:latin typeface="Cambria Math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i="1">
                                  <a:latin typeface="Cambria Math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sz="2700" i="1"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en-US" sz="2700" i="1">
                              <a:latin typeface="Cambria Math" charset="0"/>
                            </a:rPr>
                            <m:t>𝑣𝑜𝑙</m:t>
                          </m:r>
                          <m:r>
                            <a:rPr lang="en-US" sz="2700" i="1">
                              <a:latin typeface="Cambria Math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i="1">
                                  <a:latin typeface="Cambria Math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sz="2700" i="1">
                              <a:latin typeface="Cambria Math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849" y="5022431"/>
                <a:ext cx="4301952" cy="1015534"/>
              </a:xfrm>
              <a:prstGeom prst="rect">
                <a:avLst/>
              </a:prstGeom>
              <a:blipFill>
                <a:blip r:embed="rId2"/>
                <a:stretch>
                  <a:fillRect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105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Min-cut vs normalized cut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rely on interpreting images as graphs</a:t>
            </a:r>
          </a:p>
          <a:p>
            <a:r>
              <a:rPr lang="en-US" dirty="0"/>
              <a:t>By itself, min-cut gives small isolated pixels</a:t>
            </a:r>
          </a:p>
          <a:p>
            <a:pPr lvl="1"/>
            <a:r>
              <a:rPr lang="en-US" dirty="0"/>
              <a:t>But can work if we add other constraints</a:t>
            </a:r>
          </a:p>
          <a:p>
            <a:r>
              <a:rPr lang="en-US" dirty="0"/>
              <a:t>min-cut can be solved in polynomial time</a:t>
            </a:r>
          </a:p>
          <a:p>
            <a:pPr lvl="1"/>
            <a:r>
              <a:rPr lang="en-US" dirty="0"/>
              <a:t>Dual of max-flow</a:t>
            </a:r>
          </a:p>
          <a:p>
            <a:r>
              <a:rPr lang="en-US" dirty="0"/>
              <a:t>N-cut is NP-hard</a:t>
            </a:r>
          </a:p>
          <a:p>
            <a:pPr lvl="1"/>
            <a:r>
              <a:rPr lang="en-US" dirty="0"/>
              <a:t>But approximations exist!</a:t>
            </a:r>
          </a:p>
        </p:txBody>
      </p:sp>
    </p:spTree>
    <p:extLst>
      <p:ext uri="{BB962C8B-B14F-4D97-AF65-F5344CB8AC3E}">
        <p14:creationId xmlns:p14="http://schemas.microsoft.com/office/powerpoint/2010/main" val="32892321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and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w(</a:t>
                </a:r>
                <a:r>
                  <a:rPr lang="en-US" dirty="0" err="1"/>
                  <a:t>i,j</a:t>
                </a:r>
                <a:r>
                  <a:rPr lang="en-US" dirty="0"/>
                  <a:t>) = weight between </a:t>
                </a:r>
                <a:r>
                  <a:rPr lang="en-US" dirty="0" err="1"/>
                  <a:t>i</a:t>
                </a:r>
                <a:r>
                  <a:rPr lang="en-US" dirty="0"/>
                  <a:t> and j (</a:t>
                </a:r>
                <a:r>
                  <a:rPr lang="en-US" i="1" dirty="0"/>
                  <a:t>Affinity matrix)</a:t>
                </a:r>
                <a:endParaRPr lang="en-US" dirty="0"/>
              </a:p>
              <a:p>
                <a:r>
                  <a:rPr lang="en-US" dirty="0"/>
                  <a:t>d(</a:t>
                </a:r>
                <a:r>
                  <a:rPr lang="en-US" dirty="0" err="1"/>
                  <a:t>i</a:t>
                </a:r>
                <a:r>
                  <a:rPr lang="en-US" dirty="0"/>
                  <a:t>) = degree of </a:t>
                </a:r>
                <a:r>
                  <a:rPr lang="en-US" dirty="0" err="1"/>
                  <a:t>i</a:t>
                </a:r>
                <a:r>
                  <a:rPr lang="en-US" dirty="0"/>
                  <a:t> 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charset="0"/>
                          </a:rPr>
                          <m:t>𝑗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D = diagonal matrix with d(</a:t>
                </a:r>
                <a:r>
                  <a:rPr lang="en-US" dirty="0" err="1"/>
                  <a:t>i</a:t>
                </a:r>
                <a:r>
                  <a:rPr lang="en-US" dirty="0"/>
                  <a:t>) on diagonal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806391" y="3824869"/>
            <a:ext cx="2966225" cy="2464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/>
              <a:t>W</a:t>
            </a:r>
          </a:p>
        </p:txBody>
      </p:sp>
      <p:sp>
        <p:nvSpPr>
          <p:cNvPr id="5" name="Rectangle 4"/>
          <p:cNvSpPr/>
          <p:nvPr/>
        </p:nvSpPr>
        <p:spPr>
          <a:xfrm>
            <a:off x="6906323" y="3810000"/>
            <a:ext cx="2966225" cy="24644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910040" y="3802566"/>
            <a:ext cx="2988527" cy="2486722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902499" y="4549699"/>
            <a:ext cx="1059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15738" y="4739269"/>
            <a:ext cx="468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/>
              <a:t>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706029" y="3813718"/>
            <a:ext cx="0" cy="247557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828263" y="3798849"/>
            <a:ext cx="0" cy="247557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921191" y="6356196"/>
            <a:ext cx="2966225" cy="1115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802674" y="6363630"/>
            <a:ext cx="2966225" cy="1115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62762" y="6296723"/>
            <a:ext cx="468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/>
              <a:t>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40753" y="6304157"/>
            <a:ext cx="468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/>
              <a:t>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08236" y="4650059"/>
            <a:ext cx="468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2398036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and matrices</a:t>
            </a:r>
          </a:p>
        </p:txBody>
      </p:sp>
      <p:sp>
        <p:nvSpPr>
          <p:cNvPr id="4" name="Oval 3"/>
          <p:cNvSpPr/>
          <p:nvPr/>
        </p:nvSpPr>
        <p:spPr>
          <a:xfrm>
            <a:off x="2293435" y="1690689"/>
            <a:ext cx="512956" cy="4949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1780479" y="2246818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3118626" y="2643048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1780479" y="3156004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2668470" y="3971000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9" name="Oval 8"/>
          <p:cNvSpPr/>
          <p:nvPr/>
        </p:nvSpPr>
        <p:spPr>
          <a:xfrm>
            <a:off x="6273812" y="3531388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0" name="Oval 9"/>
          <p:cNvSpPr/>
          <p:nvPr/>
        </p:nvSpPr>
        <p:spPr>
          <a:xfrm>
            <a:off x="4308093" y="3138609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1" name="Oval 10"/>
          <p:cNvSpPr/>
          <p:nvPr/>
        </p:nvSpPr>
        <p:spPr>
          <a:xfrm>
            <a:off x="5315419" y="3086434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12" name="Oval 11"/>
          <p:cNvSpPr/>
          <p:nvPr/>
        </p:nvSpPr>
        <p:spPr>
          <a:xfrm>
            <a:off x="4560855" y="2158171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3" name="Oval 12"/>
          <p:cNvSpPr/>
          <p:nvPr/>
        </p:nvSpPr>
        <p:spPr>
          <a:xfrm>
            <a:off x="5359792" y="1584036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cxnSp>
        <p:nvCxnSpPr>
          <p:cNvPr id="17" name="Straight Connector 16"/>
          <p:cNvCxnSpPr>
            <a:stCxn id="4" idx="5"/>
            <a:endCxn id="6" idx="1"/>
          </p:cNvCxnSpPr>
          <p:nvPr/>
        </p:nvCxnSpPr>
        <p:spPr>
          <a:xfrm>
            <a:off x="2731271" y="2113155"/>
            <a:ext cx="462477" cy="605014"/>
          </a:xfrm>
          <a:prstGeom prst="line">
            <a:avLst/>
          </a:prstGeom>
          <a:ln w="38100">
            <a:solidFill>
              <a:srgbClr val="FDE8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7"/>
            <a:endCxn id="6" idx="2"/>
          </p:cNvCxnSpPr>
          <p:nvPr/>
        </p:nvCxnSpPr>
        <p:spPr>
          <a:xfrm flipV="1">
            <a:off x="2218314" y="2899527"/>
            <a:ext cx="900312" cy="331599"/>
          </a:xfrm>
          <a:prstGeom prst="line">
            <a:avLst/>
          </a:prstGeom>
          <a:ln w="38100">
            <a:solidFill>
              <a:srgbClr val="21A7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0"/>
            <a:endCxn id="6" idx="4"/>
          </p:cNvCxnSpPr>
          <p:nvPr/>
        </p:nvCxnSpPr>
        <p:spPr>
          <a:xfrm flipV="1">
            <a:off x="2924948" y="3156004"/>
            <a:ext cx="450156" cy="814996"/>
          </a:xfrm>
          <a:prstGeom prst="line">
            <a:avLst/>
          </a:prstGeom>
          <a:ln w="38100">
            <a:solidFill>
              <a:srgbClr val="3857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1"/>
            <a:endCxn id="7" idx="6"/>
          </p:cNvCxnSpPr>
          <p:nvPr/>
        </p:nvCxnSpPr>
        <p:spPr>
          <a:xfrm flipH="1" flipV="1">
            <a:off x="2293435" y="3412483"/>
            <a:ext cx="450156" cy="633639"/>
          </a:xfrm>
          <a:prstGeom prst="line">
            <a:avLst/>
          </a:prstGeom>
          <a:ln w="38100">
            <a:solidFill>
              <a:srgbClr val="4534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1"/>
            <a:endCxn id="5" idx="5"/>
          </p:cNvCxnSpPr>
          <p:nvPr/>
        </p:nvCxnSpPr>
        <p:spPr>
          <a:xfrm flipH="1" flipV="1">
            <a:off x="2218315" y="2684653"/>
            <a:ext cx="525277" cy="1361468"/>
          </a:xfrm>
          <a:prstGeom prst="line">
            <a:avLst/>
          </a:prstGeom>
          <a:ln w="38100">
            <a:solidFill>
              <a:srgbClr val="5ECA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" idx="1"/>
            <a:endCxn id="5" idx="5"/>
          </p:cNvCxnSpPr>
          <p:nvPr/>
        </p:nvCxnSpPr>
        <p:spPr>
          <a:xfrm flipH="1" flipV="1">
            <a:off x="2218315" y="2684653"/>
            <a:ext cx="975433" cy="33516"/>
          </a:xfrm>
          <a:prstGeom prst="line">
            <a:avLst/>
          </a:prstGeom>
          <a:ln w="38100">
            <a:solidFill>
              <a:srgbClr val="CFE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4" idx="3"/>
            <a:endCxn id="5" idx="7"/>
          </p:cNvCxnSpPr>
          <p:nvPr/>
        </p:nvCxnSpPr>
        <p:spPr>
          <a:xfrm flipH="1">
            <a:off x="2218314" y="2113155"/>
            <a:ext cx="150242" cy="208784"/>
          </a:xfrm>
          <a:prstGeom prst="line">
            <a:avLst/>
          </a:prstGeom>
          <a:ln w="38100">
            <a:solidFill>
              <a:srgbClr val="3655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7" idx="0"/>
            <a:endCxn id="5" idx="4"/>
          </p:cNvCxnSpPr>
          <p:nvPr/>
        </p:nvCxnSpPr>
        <p:spPr>
          <a:xfrm flipV="1">
            <a:off x="2036957" y="2759774"/>
            <a:ext cx="0" cy="396230"/>
          </a:xfrm>
          <a:prstGeom prst="line">
            <a:avLst/>
          </a:prstGeom>
          <a:ln w="38100">
            <a:solidFill>
              <a:srgbClr val="2385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8" idx="0"/>
            <a:endCxn id="4" idx="4"/>
          </p:cNvCxnSpPr>
          <p:nvPr/>
        </p:nvCxnSpPr>
        <p:spPr>
          <a:xfrm flipH="1" flipV="1">
            <a:off x="2549914" y="2185640"/>
            <a:ext cx="375035" cy="1785361"/>
          </a:xfrm>
          <a:prstGeom prst="line">
            <a:avLst/>
          </a:prstGeom>
          <a:ln w="38100">
            <a:solidFill>
              <a:srgbClr val="209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7" idx="7"/>
            <a:endCxn id="4" idx="4"/>
          </p:cNvCxnSpPr>
          <p:nvPr/>
        </p:nvCxnSpPr>
        <p:spPr>
          <a:xfrm flipV="1">
            <a:off x="2218315" y="2185639"/>
            <a:ext cx="331599" cy="1045486"/>
          </a:xfrm>
          <a:prstGeom prst="line">
            <a:avLst/>
          </a:prstGeom>
          <a:ln w="38100">
            <a:solidFill>
              <a:srgbClr val="277D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12" idx="7"/>
          </p:cNvCxnSpPr>
          <p:nvPr/>
        </p:nvCxnSpPr>
        <p:spPr>
          <a:xfrm flipH="1">
            <a:off x="4998691" y="1944312"/>
            <a:ext cx="368719" cy="288981"/>
          </a:xfrm>
          <a:prstGeom prst="line">
            <a:avLst/>
          </a:prstGeom>
          <a:ln w="38100">
            <a:solidFill>
              <a:srgbClr val="209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3" idx="4"/>
            <a:endCxn id="11" idx="0"/>
          </p:cNvCxnSpPr>
          <p:nvPr/>
        </p:nvCxnSpPr>
        <p:spPr>
          <a:xfrm flipH="1">
            <a:off x="5571898" y="2096992"/>
            <a:ext cx="44373" cy="989442"/>
          </a:xfrm>
          <a:prstGeom prst="line">
            <a:avLst/>
          </a:prstGeom>
          <a:ln w="38100">
            <a:solidFill>
              <a:srgbClr val="5ECA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3" idx="5"/>
            <a:endCxn id="9" idx="0"/>
          </p:cNvCxnSpPr>
          <p:nvPr/>
        </p:nvCxnSpPr>
        <p:spPr>
          <a:xfrm>
            <a:off x="5797628" y="2021872"/>
            <a:ext cx="732663" cy="1509517"/>
          </a:xfrm>
          <a:prstGeom prst="line">
            <a:avLst/>
          </a:prstGeom>
          <a:ln w="38100">
            <a:solidFill>
              <a:srgbClr val="21A7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3" idx="3"/>
            <a:endCxn id="10" idx="7"/>
          </p:cNvCxnSpPr>
          <p:nvPr/>
        </p:nvCxnSpPr>
        <p:spPr>
          <a:xfrm flipH="1">
            <a:off x="4745929" y="2021872"/>
            <a:ext cx="688985" cy="1191859"/>
          </a:xfrm>
          <a:prstGeom prst="line">
            <a:avLst/>
          </a:prstGeom>
          <a:ln w="38100">
            <a:solidFill>
              <a:srgbClr val="2EB3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1" idx="2"/>
            <a:endCxn id="10" idx="6"/>
          </p:cNvCxnSpPr>
          <p:nvPr/>
        </p:nvCxnSpPr>
        <p:spPr>
          <a:xfrm flipH="1">
            <a:off x="4821049" y="3342913"/>
            <a:ext cx="494370" cy="52175"/>
          </a:xfrm>
          <a:prstGeom prst="line">
            <a:avLst/>
          </a:prstGeom>
          <a:ln w="38100">
            <a:solidFill>
              <a:srgbClr val="2F69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9" idx="2"/>
            <a:endCxn id="10" idx="5"/>
          </p:cNvCxnSpPr>
          <p:nvPr/>
        </p:nvCxnSpPr>
        <p:spPr>
          <a:xfrm flipH="1" flipV="1">
            <a:off x="4745928" y="3576444"/>
            <a:ext cx="1527884" cy="211422"/>
          </a:xfrm>
          <a:prstGeom prst="line">
            <a:avLst/>
          </a:prstGeom>
          <a:ln w="38100">
            <a:solidFill>
              <a:srgbClr val="209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2" idx="3"/>
            <a:endCxn id="10" idx="0"/>
          </p:cNvCxnSpPr>
          <p:nvPr/>
        </p:nvCxnSpPr>
        <p:spPr>
          <a:xfrm flipH="1">
            <a:off x="4564572" y="2596007"/>
            <a:ext cx="71405" cy="5426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2" idx="5"/>
            <a:endCxn id="11" idx="1"/>
          </p:cNvCxnSpPr>
          <p:nvPr/>
        </p:nvCxnSpPr>
        <p:spPr>
          <a:xfrm>
            <a:off x="4998690" y="2596007"/>
            <a:ext cx="391850" cy="565549"/>
          </a:xfrm>
          <a:prstGeom prst="line">
            <a:avLst/>
          </a:prstGeom>
          <a:ln w="38100">
            <a:solidFill>
              <a:srgbClr val="3952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2" idx="6"/>
            <a:endCxn id="9" idx="1"/>
          </p:cNvCxnSpPr>
          <p:nvPr/>
        </p:nvCxnSpPr>
        <p:spPr>
          <a:xfrm>
            <a:off x="5073811" y="2414649"/>
            <a:ext cx="1275122" cy="1191860"/>
          </a:xfrm>
          <a:prstGeom prst="line">
            <a:avLst/>
          </a:prstGeom>
          <a:ln w="38100">
            <a:solidFill>
              <a:srgbClr val="209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1" idx="5"/>
            <a:endCxn id="9" idx="1"/>
          </p:cNvCxnSpPr>
          <p:nvPr/>
        </p:nvCxnSpPr>
        <p:spPr>
          <a:xfrm>
            <a:off x="5753255" y="3524269"/>
            <a:ext cx="595679" cy="82240"/>
          </a:xfrm>
          <a:prstGeom prst="line">
            <a:avLst/>
          </a:prstGeom>
          <a:ln w="38100">
            <a:solidFill>
              <a:srgbClr val="5ECA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1" t="2273" r="16359" b="7794"/>
          <a:stretch/>
        </p:blipFill>
        <p:spPr>
          <a:xfrm>
            <a:off x="6993851" y="1484493"/>
            <a:ext cx="3466465" cy="3493265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8248185" y="4977758"/>
            <a:ext cx="1126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33943886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and matrices</a:t>
            </a:r>
          </a:p>
        </p:txBody>
      </p:sp>
      <p:sp>
        <p:nvSpPr>
          <p:cNvPr id="4" name="Oval 3"/>
          <p:cNvSpPr/>
          <p:nvPr/>
        </p:nvSpPr>
        <p:spPr>
          <a:xfrm>
            <a:off x="2293435" y="1690689"/>
            <a:ext cx="512956" cy="4949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1780479" y="2246818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3118626" y="2643048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1780479" y="3156004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2668470" y="3971000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9" name="Oval 8"/>
          <p:cNvSpPr/>
          <p:nvPr/>
        </p:nvSpPr>
        <p:spPr>
          <a:xfrm>
            <a:off x="6273812" y="3531388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0" name="Oval 9"/>
          <p:cNvSpPr/>
          <p:nvPr/>
        </p:nvSpPr>
        <p:spPr>
          <a:xfrm>
            <a:off x="4308093" y="3138609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1" name="Oval 10"/>
          <p:cNvSpPr/>
          <p:nvPr/>
        </p:nvSpPr>
        <p:spPr>
          <a:xfrm>
            <a:off x="5315419" y="3086434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12" name="Oval 11"/>
          <p:cNvSpPr/>
          <p:nvPr/>
        </p:nvSpPr>
        <p:spPr>
          <a:xfrm>
            <a:off x="4560855" y="2158171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3" name="Oval 12"/>
          <p:cNvSpPr/>
          <p:nvPr/>
        </p:nvSpPr>
        <p:spPr>
          <a:xfrm>
            <a:off x="5359792" y="1584036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cxnSp>
        <p:nvCxnSpPr>
          <p:cNvPr id="14" name="Straight Connector 13"/>
          <p:cNvCxnSpPr>
            <a:stCxn id="6" idx="5"/>
            <a:endCxn id="8" idx="1"/>
          </p:cNvCxnSpPr>
          <p:nvPr/>
        </p:nvCxnSpPr>
        <p:spPr>
          <a:xfrm>
            <a:off x="2731271" y="2113155"/>
            <a:ext cx="462477" cy="605014"/>
          </a:xfrm>
          <a:prstGeom prst="line">
            <a:avLst/>
          </a:prstGeom>
          <a:ln w="38100">
            <a:solidFill>
              <a:srgbClr val="FDE8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9" idx="7"/>
            <a:endCxn id="8" idx="2"/>
          </p:cNvCxnSpPr>
          <p:nvPr/>
        </p:nvCxnSpPr>
        <p:spPr>
          <a:xfrm flipV="1">
            <a:off x="2218314" y="2899527"/>
            <a:ext cx="900312" cy="331599"/>
          </a:xfrm>
          <a:prstGeom prst="line">
            <a:avLst/>
          </a:prstGeom>
          <a:ln w="38100">
            <a:solidFill>
              <a:srgbClr val="21A7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0"/>
            <a:endCxn id="8" idx="4"/>
          </p:cNvCxnSpPr>
          <p:nvPr/>
        </p:nvCxnSpPr>
        <p:spPr>
          <a:xfrm flipV="1">
            <a:off x="2924948" y="3156004"/>
            <a:ext cx="450156" cy="814996"/>
          </a:xfrm>
          <a:prstGeom prst="line">
            <a:avLst/>
          </a:prstGeom>
          <a:ln w="38100">
            <a:solidFill>
              <a:srgbClr val="3857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1"/>
            <a:endCxn id="9" idx="6"/>
          </p:cNvCxnSpPr>
          <p:nvPr/>
        </p:nvCxnSpPr>
        <p:spPr>
          <a:xfrm flipH="1" flipV="1">
            <a:off x="2293435" y="3412483"/>
            <a:ext cx="450156" cy="633639"/>
          </a:xfrm>
          <a:prstGeom prst="line">
            <a:avLst/>
          </a:prstGeom>
          <a:ln w="38100">
            <a:solidFill>
              <a:srgbClr val="4534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1"/>
            <a:endCxn id="7" idx="5"/>
          </p:cNvCxnSpPr>
          <p:nvPr/>
        </p:nvCxnSpPr>
        <p:spPr>
          <a:xfrm flipH="1" flipV="1">
            <a:off x="2218315" y="2684653"/>
            <a:ext cx="525277" cy="1361468"/>
          </a:xfrm>
          <a:prstGeom prst="line">
            <a:avLst/>
          </a:prstGeom>
          <a:ln w="38100">
            <a:solidFill>
              <a:srgbClr val="5ECA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1"/>
            <a:endCxn id="7" idx="5"/>
          </p:cNvCxnSpPr>
          <p:nvPr/>
        </p:nvCxnSpPr>
        <p:spPr>
          <a:xfrm flipH="1" flipV="1">
            <a:off x="2218315" y="2684653"/>
            <a:ext cx="975433" cy="33516"/>
          </a:xfrm>
          <a:prstGeom prst="line">
            <a:avLst/>
          </a:prstGeom>
          <a:ln w="38100">
            <a:solidFill>
              <a:srgbClr val="CFE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3"/>
            <a:endCxn id="7" idx="7"/>
          </p:cNvCxnSpPr>
          <p:nvPr/>
        </p:nvCxnSpPr>
        <p:spPr>
          <a:xfrm flipH="1">
            <a:off x="2218314" y="2113155"/>
            <a:ext cx="150242" cy="208784"/>
          </a:xfrm>
          <a:prstGeom prst="line">
            <a:avLst/>
          </a:prstGeom>
          <a:ln w="38100">
            <a:solidFill>
              <a:srgbClr val="3655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0"/>
            <a:endCxn id="7" idx="4"/>
          </p:cNvCxnSpPr>
          <p:nvPr/>
        </p:nvCxnSpPr>
        <p:spPr>
          <a:xfrm flipV="1">
            <a:off x="2036957" y="2759774"/>
            <a:ext cx="0" cy="396230"/>
          </a:xfrm>
          <a:prstGeom prst="line">
            <a:avLst/>
          </a:prstGeom>
          <a:ln w="38100">
            <a:solidFill>
              <a:srgbClr val="2385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0" idx="0"/>
            <a:endCxn id="6" idx="4"/>
          </p:cNvCxnSpPr>
          <p:nvPr/>
        </p:nvCxnSpPr>
        <p:spPr>
          <a:xfrm flipH="1" flipV="1">
            <a:off x="2549914" y="2185640"/>
            <a:ext cx="375035" cy="1785361"/>
          </a:xfrm>
          <a:prstGeom prst="line">
            <a:avLst/>
          </a:prstGeom>
          <a:ln w="38100">
            <a:solidFill>
              <a:srgbClr val="209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7"/>
            <a:endCxn id="6" idx="4"/>
          </p:cNvCxnSpPr>
          <p:nvPr/>
        </p:nvCxnSpPr>
        <p:spPr>
          <a:xfrm flipV="1">
            <a:off x="2218315" y="2185639"/>
            <a:ext cx="331599" cy="1045486"/>
          </a:xfrm>
          <a:prstGeom prst="line">
            <a:avLst/>
          </a:prstGeom>
          <a:ln w="38100">
            <a:solidFill>
              <a:srgbClr val="277D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4" idx="7"/>
          </p:cNvCxnSpPr>
          <p:nvPr/>
        </p:nvCxnSpPr>
        <p:spPr>
          <a:xfrm flipH="1">
            <a:off x="4998691" y="1944312"/>
            <a:ext cx="368719" cy="288981"/>
          </a:xfrm>
          <a:prstGeom prst="line">
            <a:avLst/>
          </a:prstGeom>
          <a:ln w="38100">
            <a:solidFill>
              <a:srgbClr val="209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4"/>
            <a:endCxn id="13" idx="0"/>
          </p:cNvCxnSpPr>
          <p:nvPr/>
        </p:nvCxnSpPr>
        <p:spPr>
          <a:xfrm flipH="1">
            <a:off x="5571898" y="2096992"/>
            <a:ext cx="44373" cy="989442"/>
          </a:xfrm>
          <a:prstGeom prst="line">
            <a:avLst/>
          </a:prstGeom>
          <a:ln w="38100">
            <a:solidFill>
              <a:srgbClr val="5ECA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5" idx="5"/>
            <a:endCxn id="11" idx="0"/>
          </p:cNvCxnSpPr>
          <p:nvPr/>
        </p:nvCxnSpPr>
        <p:spPr>
          <a:xfrm>
            <a:off x="5797628" y="2021872"/>
            <a:ext cx="732663" cy="1509517"/>
          </a:xfrm>
          <a:prstGeom prst="line">
            <a:avLst/>
          </a:prstGeom>
          <a:ln w="38100">
            <a:solidFill>
              <a:srgbClr val="21A7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5" idx="3"/>
            <a:endCxn id="12" idx="7"/>
          </p:cNvCxnSpPr>
          <p:nvPr/>
        </p:nvCxnSpPr>
        <p:spPr>
          <a:xfrm flipH="1">
            <a:off x="4745929" y="2021872"/>
            <a:ext cx="688985" cy="1191859"/>
          </a:xfrm>
          <a:prstGeom prst="line">
            <a:avLst/>
          </a:prstGeom>
          <a:ln w="38100">
            <a:solidFill>
              <a:srgbClr val="2EB3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3" idx="2"/>
            <a:endCxn id="12" idx="6"/>
          </p:cNvCxnSpPr>
          <p:nvPr/>
        </p:nvCxnSpPr>
        <p:spPr>
          <a:xfrm flipH="1">
            <a:off x="4821049" y="3342913"/>
            <a:ext cx="494370" cy="52175"/>
          </a:xfrm>
          <a:prstGeom prst="line">
            <a:avLst/>
          </a:prstGeom>
          <a:ln w="38100">
            <a:solidFill>
              <a:srgbClr val="2F69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1" idx="2"/>
            <a:endCxn id="12" idx="5"/>
          </p:cNvCxnSpPr>
          <p:nvPr/>
        </p:nvCxnSpPr>
        <p:spPr>
          <a:xfrm flipH="1" flipV="1">
            <a:off x="4745928" y="3576444"/>
            <a:ext cx="1527884" cy="211422"/>
          </a:xfrm>
          <a:prstGeom prst="line">
            <a:avLst/>
          </a:prstGeom>
          <a:ln w="38100">
            <a:solidFill>
              <a:srgbClr val="209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4" idx="3"/>
            <a:endCxn id="12" idx="0"/>
          </p:cNvCxnSpPr>
          <p:nvPr/>
        </p:nvCxnSpPr>
        <p:spPr>
          <a:xfrm flipH="1">
            <a:off x="4564572" y="2596007"/>
            <a:ext cx="71405" cy="5426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4" idx="5"/>
            <a:endCxn id="13" idx="1"/>
          </p:cNvCxnSpPr>
          <p:nvPr/>
        </p:nvCxnSpPr>
        <p:spPr>
          <a:xfrm>
            <a:off x="4998690" y="2596007"/>
            <a:ext cx="391850" cy="565549"/>
          </a:xfrm>
          <a:prstGeom prst="line">
            <a:avLst/>
          </a:prstGeom>
          <a:ln w="38100">
            <a:solidFill>
              <a:srgbClr val="3952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4" idx="6"/>
            <a:endCxn id="11" idx="1"/>
          </p:cNvCxnSpPr>
          <p:nvPr/>
        </p:nvCxnSpPr>
        <p:spPr>
          <a:xfrm>
            <a:off x="5073811" y="2414649"/>
            <a:ext cx="1275122" cy="1191860"/>
          </a:xfrm>
          <a:prstGeom prst="line">
            <a:avLst/>
          </a:prstGeom>
          <a:ln w="38100">
            <a:solidFill>
              <a:srgbClr val="209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3" idx="5"/>
            <a:endCxn id="11" idx="1"/>
          </p:cNvCxnSpPr>
          <p:nvPr/>
        </p:nvCxnSpPr>
        <p:spPr>
          <a:xfrm>
            <a:off x="5753255" y="3524269"/>
            <a:ext cx="595679" cy="82240"/>
          </a:xfrm>
          <a:prstGeom prst="line">
            <a:avLst/>
          </a:prstGeom>
          <a:ln w="38100">
            <a:solidFill>
              <a:srgbClr val="5ECA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1" t="2273" r="16359" b="7794"/>
          <a:stretch/>
        </p:blipFill>
        <p:spPr>
          <a:xfrm>
            <a:off x="7693039" y="1269590"/>
            <a:ext cx="2346312" cy="236445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303058" y="3477929"/>
            <a:ext cx="1126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51" t="3434" r="16575" b="8000"/>
          <a:stretch/>
        </p:blipFill>
        <p:spPr>
          <a:xfrm>
            <a:off x="7693040" y="4062703"/>
            <a:ext cx="2346311" cy="232180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8047464" y="6273226"/>
            <a:ext cx="1816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E = D</a:t>
            </a:r>
            <a:r>
              <a:rPr lang="en-US" sz="3200" baseline="30000"/>
              <a:t>-1</a:t>
            </a:r>
            <a:r>
              <a:rPr lang="en-US" sz="3200"/>
              <a:t>W</a:t>
            </a:r>
            <a:endParaRPr lang="en-US" sz="3200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351" y="4891514"/>
            <a:ext cx="27686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864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and matrices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represent a clustering?</a:t>
            </a:r>
          </a:p>
          <a:p>
            <a:r>
              <a:rPr lang="en-US" dirty="0"/>
              <a:t>A label for N nodes</a:t>
            </a:r>
          </a:p>
          <a:p>
            <a:pPr lvl="1"/>
            <a:r>
              <a:rPr lang="en-US" dirty="0"/>
              <a:t>1 if part of cluster A, 0 otherwise</a:t>
            </a:r>
          </a:p>
          <a:p>
            <a:r>
              <a:rPr lang="en-US" dirty="0"/>
              <a:t>An N-dimensional vector!</a:t>
            </a:r>
          </a:p>
        </p:txBody>
      </p:sp>
      <p:sp>
        <p:nvSpPr>
          <p:cNvPr id="4" name="Oval 3"/>
          <p:cNvSpPr/>
          <p:nvPr/>
        </p:nvSpPr>
        <p:spPr>
          <a:xfrm>
            <a:off x="2505307" y="4032441"/>
            <a:ext cx="512956" cy="49495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1992351" y="4588570"/>
            <a:ext cx="512956" cy="51295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3330498" y="4984800"/>
            <a:ext cx="512956" cy="51295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1992351" y="5497756"/>
            <a:ext cx="512956" cy="51295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2880342" y="6312752"/>
            <a:ext cx="512956" cy="51295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9" name="Oval 8"/>
          <p:cNvSpPr/>
          <p:nvPr/>
        </p:nvSpPr>
        <p:spPr>
          <a:xfrm>
            <a:off x="6485684" y="5873140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0" name="Oval 9"/>
          <p:cNvSpPr/>
          <p:nvPr/>
        </p:nvSpPr>
        <p:spPr>
          <a:xfrm>
            <a:off x="4519965" y="5480361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1" name="Oval 10"/>
          <p:cNvSpPr/>
          <p:nvPr/>
        </p:nvSpPr>
        <p:spPr>
          <a:xfrm>
            <a:off x="5527291" y="5428186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12" name="Oval 11"/>
          <p:cNvSpPr/>
          <p:nvPr/>
        </p:nvSpPr>
        <p:spPr>
          <a:xfrm>
            <a:off x="4772727" y="4499923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3" name="Oval 12"/>
          <p:cNvSpPr/>
          <p:nvPr/>
        </p:nvSpPr>
        <p:spPr>
          <a:xfrm>
            <a:off x="5571664" y="3925788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cxnSp>
        <p:nvCxnSpPr>
          <p:cNvPr id="14" name="Straight Connector 13"/>
          <p:cNvCxnSpPr>
            <a:stCxn id="8" idx="5"/>
            <a:endCxn id="10" idx="1"/>
          </p:cNvCxnSpPr>
          <p:nvPr/>
        </p:nvCxnSpPr>
        <p:spPr>
          <a:xfrm>
            <a:off x="2943143" y="4454907"/>
            <a:ext cx="462477" cy="605014"/>
          </a:xfrm>
          <a:prstGeom prst="line">
            <a:avLst/>
          </a:prstGeom>
          <a:ln w="38100">
            <a:solidFill>
              <a:srgbClr val="FDE8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1" idx="7"/>
            <a:endCxn id="10" idx="2"/>
          </p:cNvCxnSpPr>
          <p:nvPr/>
        </p:nvCxnSpPr>
        <p:spPr>
          <a:xfrm flipV="1">
            <a:off x="2430186" y="5241279"/>
            <a:ext cx="900312" cy="331599"/>
          </a:xfrm>
          <a:prstGeom prst="line">
            <a:avLst/>
          </a:prstGeom>
          <a:ln w="38100">
            <a:solidFill>
              <a:srgbClr val="21A7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0"/>
            <a:endCxn id="10" idx="4"/>
          </p:cNvCxnSpPr>
          <p:nvPr/>
        </p:nvCxnSpPr>
        <p:spPr>
          <a:xfrm flipV="1">
            <a:off x="3136820" y="5497756"/>
            <a:ext cx="450156" cy="814996"/>
          </a:xfrm>
          <a:prstGeom prst="line">
            <a:avLst/>
          </a:prstGeom>
          <a:ln w="38100">
            <a:solidFill>
              <a:srgbClr val="3857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1"/>
            <a:endCxn id="11" idx="6"/>
          </p:cNvCxnSpPr>
          <p:nvPr/>
        </p:nvCxnSpPr>
        <p:spPr>
          <a:xfrm flipH="1" flipV="1">
            <a:off x="2505307" y="5754235"/>
            <a:ext cx="450156" cy="633639"/>
          </a:xfrm>
          <a:prstGeom prst="line">
            <a:avLst/>
          </a:prstGeom>
          <a:ln w="38100">
            <a:solidFill>
              <a:srgbClr val="4534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2" idx="1"/>
            <a:endCxn id="9" idx="5"/>
          </p:cNvCxnSpPr>
          <p:nvPr/>
        </p:nvCxnSpPr>
        <p:spPr>
          <a:xfrm flipH="1" flipV="1">
            <a:off x="2430187" y="5026405"/>
            <a:ext cx="525277" cy="1361468"/>
          </a:xfrm>
          <a:prstGeom prst="line">
            <a:avLst/>
          </a:prstGeom>
          <a:ln w="38100">
            <a:solidFill>
              <a:srgbClr val="5ECA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1"/>
            <a:endCxn id="9" idx="5"/>
          </p:cNvCxnSpPr>
          <p:nvPr/>
        </p:nvCxnSpPr>
        <p:spPr>
          <a:xfrm flipH="1" flipV="1">
            <a:off x="2430187" y="5026405"/>
            <a:ext cx="975433" cy="33516"/>
          </a:xfrm>
          <a:prstGeom prst="line">
            <a:avLst/>
          </a:prstGeom>
          <a:ln w="38100">
            <a:solidFill>
              <a:srgbClr val="CFE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3"/>
            <a:endCxn id="9" idx="7"/>
          </p:cNvCxnSpPr>
          <p:nvPr/>
        </p:nvCxnSpPr>
        <p:spPr>
          <a:xfrm flipH="1">
            <a:off x="2430186" y="4454907"/>
            <a:ext cx="150242" cy="208784"/>
          </a:xfrm>
          <a:prstGeom prst="line">
            <a:avLst/>
          </a:prstGeom>
          <a:ln w="38100">
            <a:solidFill>
              <a:srgbClr val="3655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0"/>
            <a:endCxn id="9" idx="4"/>
          </p:cNvCxnSpPr>
          <p:nvPr/>
        </p:nvCxnSpPr>
        <p:spPr>
          <a:xfrm flipV="1">
            <a:off x="2248829" y="5101526"/>
            <a:ext cx="0" cy="396230"/>
          </a:xfrm>
          <a:prstGeom prst="line">
            <a:avLst/>
          </a:prstGeom>
          <a:ln w="38100">
            <a:solidFill>
              <a:srgbClr val="2385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0"/>
            <a:endCxn id="8" idx="4"/>
          </p:cNvCxnSpPr>
          <p:nvPr/>
        </p:nvCxnSpPr>
        <p:spPr>
          <a:xfrm flipH="1" flipV="1">
            <a:off x="2761786" y="4527392"/>
            <a:ext cx="375035" cy="1785361"/>
          </a:xfrm>
          <a:prstGeom prst="line">
            <a:avLst/>
          </a:prstGeom>
          <a:ln w="38100">
            <a:solidFill>
              <a:srgbClr val="209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7"/>
            <a:endCxn id="8" idx="4"/>
          </p:cNvCxnSpPr>
          <p:nvPr/>
        </p:nvCxnSpPr>
        <p:spPr>
          <a:xfrm flipV="1">
            <a:off x="2430187" y="4527391"/>
            <a:ext cx="331599" cy="1045486"/>
          </a:xfrm>
          <a:prstGeom prst="line">
            <a:avLst/>
          </a:prstGeom>
          <a:ln w="38100">
            <a:solidFill>
              <a:srgbClr val="277D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6" idx="7"/>
          </p:cNvCxnSpPr>
          <p:nvPr/>
        </p:nvCxnSpPr>
        <p:spPr>
          <a:xfrm flipH="1">
            <a:off x="5210563" y="4286064"/>
            <a:ext cx="368719" cy="288981"/>
          </a:xfrm>
          <a:prstGeom prst="line">
            <a:avLst/>
          </a:prstGeom>
          <a:ln w="38100">
            <a:solidFill>
              <a:srgbClr val="209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4"/>
            <a:endCxn id="15" idx="0"/>
          </p:cNvCxnSpPr>
          <p:nvPr/>
        </p:nvCxnSpPr>
        <p:spPr>
          <a:xfrm flipH="1">
            <a:off x="5783770" y="4438744"/>
            <a:ext cx="44373" cy="989442"/>
          </a:xfrm>
          <a:prstGeom prst="line">
            <a:avLst/>
          </a:prstGeom>
          <a:ln w="38100">
            <a:solidFill>
              <a:srgbClr val="5ECA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7" idx="5"/>
            <a:endCxn id="13" idx="0"/>
          </p:cNvCxnSpPr>
          <p:nvPr/>
        </p:nvCxnSpPr>
        <p:spPr>
          <a:xfrm>
            <a:off x="6009500" y="4363624"/>
            <a:ext cx="732663" cy="1509517"/>
          </a:xfrm>
          <a:prstGeom prst="line">
            <a:avLst/>
          </a:prstGeom>
          <a:ln w="38100">
            <a:solidFill>
              <a:srgbClr val="21A7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7" idx="3"/>
            <a:endCxn id="14" idx="7"/>
          </p:cNvCxnSpPr>
          <p:nvPr/>
        </p:nvCxnSpPr>
        <p:spPr>
          <a:xfrm flipH="1">
            <a:off x="4957801" y="4363624"/>
            <a:ext cx="688985" cy="1191859"/>
          </a:xfrm>
          <a:prstGeom prst="line">
            <a:avLst/>
          </a:prstGeom>
          <a:ln w="38100">
            <a:solidFill>
              <a:srgbClr val="2EB3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" idx="2"/>
            <a:endCxn id="14" idx="6"/>
          </p:cNvCxnSpPr>
          <p:nvPr/>
        </p:nvCxnSpPr>
        <p:spPr>
          <a:xfrm flipH="1">
            <a:off x="5032921" y="5684665"/>
            <a:ext cx="494370" cy="52175"/>
          </a:xfrm>
          <a:prstGeom prst="line">
            <a:avLst/>
          </a:prstGeom>
          <a:ln w="38100">
            <a:solidFill>
              <a:srgbClr val="2F69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3" idx="2"/>
            <a:endCxn id="14" idx="5"/>
          </p:cNvCxnSpPr>
          <p:nvPr/>
        </p:nvCxnSpPr>
        <p:spPr>
          <a:xfrm flipH="1" flipV="1">
            <a:off x="4957800" y="5918196"/>
            <a:ext cx="1527884" cy="211422"/>
          </a:xfrm>
          <a:prstGeom prst="line">
            <a:avLst/>
          </a:prstGeom>
          <a:ln w="38100">
            <a:solidFill>
              <a:srgbClr val="209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6" idx="3"/>
            <a:endCxn id="14" idx="0"/>
          </p:cNvCxnSpPr>
          <p:nvPr/>
        </p:nvCxnSpPr>
        <p:spPr>
          <a:xfrm flipH="1">
            <a:off x="4776444" y="4937759"/>
            <a:ext cx="71405" cy="5426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6" idx="5"/>
            <a:endCxn id="15" idx="1"/>
          </p:cNvCxnSpPr>
          <p:nvPr/>
        </p:nvCxnSpPr>
        <p:spPr>
          <a:xfrm>
            <a:off x="5210562" y="4937759"/>
            <a:ext cx="391850" cy="565549"/>
          </a:xfrm>
          <a:prstGeom prst="line">
            <a:avLst/>
          </a:prstGeom>
          <a:ln w="38100">
            <a:solidFill>
              <a:srgbClr val="3952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6" idx="6"/>
            <a:endCxn id="13" idx="1"/>
          </p:cNvCxnSpPr>
          <p:nvPr/>
        </p:nvCxnSpPr>
        <p:spPr>
          <a:xfrm>
            <a:off x="5285683" y="4756401"/>
            <a:ext cx="1275122" cy="1191860"/>
          </a:xfrm>
          <a:prstGeom prst="line">
            <a:avLst/>
          </a:prstGeom>
          <a:ln w="38100">
            <a:solidFill>
              <a:srgbClr val="209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5" idx="5"/>
            <a:endCxn id="13" idx="1"/>
          </p:cNvCxnSpPr>
          <p:nvPr/>
        </p:nvCxnSpPr>
        <p:spPr>
          <a:xfrm>
            <a:off x="5965127" y="5866021"/>
            <a:ext cx="595679" cy="82240"/>
          </a:xfrm>
          <a:prstGeom prst="line">
            <a:avLst/>
          </a:prstGeom>
          <a:ln w="38100">
            <a:solidFill>
              <a:srgbClr val="5ECA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le 33"/>
          <p:cNvGraphicFramePr>
            <a:graphicFrameLocks noGrp="1"/>
          </p:cNvGraphicFramePr>
          <p:nvPr>
            <p:extLst/>
          </p:nvPr>
        </p:nvGraphicFramePr>
        <p:xfrm>
          <a:off x="8013016" y="2809491"/>
          <a:ext cx="505979" cy="3708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5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/>
          </p:nvPr>
        </p:nvGraphicFramePr>
        <p:xfrm>
          <a:off x="7462737" y="2809491"/>
          <a:ext cx="505979" cy="37084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05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8013016" y="2274849"/>
            <a:ext cx="50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032926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and matrices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represent a clustering?</a:t>
            </a:r>
          </a:p>
          <a:p>
            <a:r>
              <a:rPr lang="en-US" dirty="0"/>
              <a:t>A label for N nodes</a:t>
            </a:r>
          </a:p>
          <a:p>
            <a:pPr lvl="1"/>
            <a:r>
              <a:rPr lang="en-US" dirty="0"/>
              <a:t>1 if part of cluster A, 0 otherwise</a:t>
            </a:r>
          </a:p>
          <a:p>
            <a:r>
              <a:rPr lang="en-US" dirty="0"/>
              <a:t>An N-dimensional vector!</a:t>
            </a:r>
          </a:p>
        </p:txBody>
      </p:sp>
      <p:sp>
        <p:nvSpPr>
          <p:cNvPr id="4" name="Oval 3"/>
          <p:cNvSpPr/>
          <p:nvPr/>
        </p:nvSpPr>
        <p:spPr>
          <a:xfrm>
            <a:off x="2505307" y="4032441"/>
            <a:ext cx="512956" cy="4949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1992351" y="4588570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3330498" y="4984800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1992351" y="5497756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2880342" y="6312752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9" name="Oval 8"/>
          <p:cNvSpPr/>
          <p:nvPr/>
        </p:nvSpPr>
        <p:spPr>
          <a:xfrm>
            <a:off x="6485684" y="5873140"/>
            <a:ext cx="512956" cy="51295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0" name="Oval 9"/>
          <p:cNvSpPr/>
          <p:nvPr/>
        </p:nvSpPr>
        <p:spPr>
          <a:xfrm>
            <a:off x="4519965" y="5480361"/>
            <a:ext cx="512956" cy="51295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1" name="Oval 10"/>
          <p:cNvSpPr/>
          <p:nvPr/>
        </p:nvSpPr>
        <p:spPr>
          <a:xfrm>
            <a:off x="5527291" y="5428186"/>
            <a:ext cx="512956" cy="51295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12" name="Oval 11"/>
          <p:cNvSpPr/>
          <p:nvPr/>
        </p:nvSpPr>
        <p:spPr>
          <a:xfrm>
            <a:off x="4772727" y="4499923"/>
            <a:ext cx="512956" cy="51295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3" name="Oval 12"/>
          <p:cNvSpPr/>
          <p:nvPr/>
        </p:nvSpPr>
        <p:spPr>
          <a:xfrm>
            <a:off x="5571664" y="3925788"/>
            <a:ext cx="512956" cy="51295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cxnSp>
        <p:nvCxnSpPr>
          <p:cNvPr id="14" name="Straight Connector 13"/>
          <p:cNvCxnSpPr>
            <a:stCxn id="8" idx="5"/>
            <a:endCxn id="10" idx="1"/>
          </p:cNvCxnSpPr>
          <p:nvPr/>
        </p:nvCxnSpPr>
        <p:spPr>
          <a:xfrm>
            <a:off x="2943143" y="4454907"/>
            <a:ext cx="462477" cy="605014"/>
          </a:xfrm>
          <a:prstGeom prst="line">
            <a:avLst/>
          </a:prstGeom>
          <a:ln w="38100">
            <a:solidFill>
              <a:srgbClr val="FDE8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1" idx="7"/>
            <a:endCxn id="10" idx="2"/>
          </p:cNvCxnSpPr>
          <p:nvPr/>
        </p:nvCxnSpPr>
        <p:spPr>
          <a:xfrm flipV="1">
            <a:off x="2430186" y="5241279"/>
            <a:ext cx="900312" cy="331599"/>
          </a:xfrm>
          <a:prstGeom prst="line">
            <a:avLst/>
          </a:prstGeom>
          <a:ln w="38100">
            <a:solidFill>
              <a:srgbClr val="21A7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0"/>
            <a:endCxn id="10" idx="4"/>
          </p:cNvCxnSpPr>
          <p:nvPr/>
        </p:nvCxnSpPr>
        <p:spPr>
          <a:xfrm flipV="1">
            <a:off x="3136820" y="5497756"/>
            <a:ext cx="450156" cy="814996"/>
          </a:xfrm>
          <a:prstGeom prst="line">
            <a:avLst/>
          </a:prstGeom>
          <a:ln w="38100">
            <a:solidFill>
              <a:srgbClr val="3857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1"/>
            <a:endCxn id="11" idx="6"/>
          </p:cNvCxnSpPr>
          <p:nvPr/>
        </p:nvCxnSpPr>
        <p:spPr>
          <a:xfrm flipH="1" flipV="1">
            <a:off x="2505307" y="5754235"/>
            <a:ext cx="450156" cy="633639"/>
          </a:xfrm>
          <a:prstGeom prst="line">
            <a:avLst/>
          </a:prstGeom>
          <a:ln w="38100">
            <a:solidFill>
              <a:srgbClr val="4534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2" idx="1"/>
            <a:endCxn id="9" idx="5"/>
          </p:cNvCxnSpPr>
          <p:nvPr/>
        </p:nvCxnSpPr>
        <p:spPr>
          <a:xfrm flipH="1" flipV="1">
            <a:off x="2430187" y="5026405"/>
            <a:ext cx="525277" cy="1361468"/>
          </a:xfrm>
          <a:prstGeom prst="line">
            <a:avLst/>
          </a:prstGeom>
          <a:ln w="38100">
            <a:solidFill>
              <a:srgbClr val="5ECA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1"/>
            <a:endCxn id="9" idx="5"/>
          </p:cNvCxnSpPr>
          <p:nvPr/>
        </p:nvCxnSpPr>
        <p:spPr>
          <a:xfrm flipH="1" flipV="1">
            <a:off x="2430187" y="5026405"/>
            <a:ext cx="975433" cy="33516"/>
          </a:xfrm>
          <a:prstGeom prst="line">
            <a:avLst/>
          </a:prstGeom>
          <a:ln w="38100">
            <a:solidFill>
              <a:srgbClr val="CFE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3"/>
            <a:endCxn id="9" idx="7"/>
          </p:cNvCxnSpPr>
          <p:nvPr/>
        </p:nvCxnSpPr>
        <p:spPr>
          <a:xfrm flipH="1">
            <a:off x="2430186" y="4454907"/>
            <a:ext cx="150242" cy="208784"/>
          </a:xfrm>
          <a:prstGeom prst="line">
            <a:avLst/>
          </a:prstGeom>
          <a:ln w="38100">
            <a:solidFill>
              <a:srgbClr val="3655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0"/>
            <a:endCxn id="9" idx="4"/>
          </p:cNvCxnSpPr>
          <p:nvPr/>
        </p:nvCxnSpPr>
        <p:spPr>
          <a:xfrm flipV="1">
            <a:off x="2248829" y="5101526"/>
            <a:ext cx="0" cy="396230"/>
          </a:xfrm>
          <a:prstGeom prst="line">
            <a:avLst/>
          </a:prstGeom>
          <a:ln w="38100">
            <a:solidFill>
              <a:srgbClr val="2385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0"/>
            <a:endCxn id="8" idx="4"/>
          </p:cNvCxnSpPr>
          <p:nvPr/>
        </p:nvCxnSpPr>
        <p:spPr>
          <a:xfrm flipH="1" flipV="1">
            <a:off x="2761786" y="4527392"/>
            <a:ext cx="375035" cy="1785361"/>
          </a:xfrm>
          <a:prstGeom prst="line">
            <a:avLst/>
          </a:prstGeom>
          <a:ln w="38100">
            <a:solidFill>
              <a:srgbClr val="209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7"/>
            <a:endCxn id="8" idx="4"/>
          </p:cNvCxnSpPr>
          <p:nvPr/>
        </p:nvCxnSpPr>
        <p:spPr>
          <a:xfrm flipV="1">
            <a:off x="2430187" y="4527391"/>
            <a:ext cx="331599" cy="1045486"/>
          </a:xfrm>
          <a:prstGeom prst="line">
            <a:avLst/>
          </a:prstGeom>
          <a:ln w="38100">
            <a:solidFill>
              <a:srgbClr val="277D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6" idx="7"/>
          </p:cNvCxnSpPr>
          <p:nvPr/>
        </p:nvCxnSpPr>
        <p:spPr>
          <a:xfrm flipH="1">
            <a:off x="5210563" y="4286064"/>
            <a:ext cx="368719" cy="288981"/>
          </a:xfrm>
          <a:prstGeom prst="line">
            <a:avLst/>
          </a:prstGeom>
          <a:ln w="38100">
            <a:solidFill>
              <a:srgbClr val="209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4"/>
            <a:endCxn id="15" idx="0"/>
          </p:cNvCxnSpPr>
          <p:nvPr/>
        </p:nvCxnSpPr>
        <p:spPr>
          <a:xfrm flipH="1">
            <a:off x="5783770" y="4438744"/>
            <a:ext cx="44373" cy="989442"/>
          </a:xfrm>
          <a:prstGeom prst="line">
            <a:avLst/>
          </a:prstGeom>
          <a:ln w="38100">
            <a:solidFill>
              <a:srgbClr val="5ECA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7" idx="5"/>
            <a:endCxn id="13" idx="0"/>
          </p:cNvCxnSpPr>
          <p:nvPr/>
        </p:nvCxnSpPr>
        <p:spPr>
          <a:xfrm>
            <a:off x="6009500" y="4363624"/>
            <a:ext cx="732663" cy="1509517"/>
          </a:xfrm>
          <a:prstGeom prst="line">
            <a:avLst/>
          </a:prstGeom>
          <a:ln w="38100">
            <a:solidFill>
              <a:srgbClr val="21A7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7" idx="3"/>
            <a:endCxn id="14" idx="7"/>
          </p:cNvCxnSpPr>
          <p:nvPr/>
        </p:nvCxnSpPr>
        <p:spPr>
          <a:xfrm flipH="1">
            <a:off x="4957801" y="4363624"/>
            <a:ext cx="688985" cy="1191859"/>
          </a:xfrm>
          <a:prstGeom prst="line">
            <a:avLst/>
          </a:prstGeom>
          <a:ln w="38100">
            <a:solidFill>
              <a:srgbClr val="2EB3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" idx="2"/>
            <a:endCxn id="14" idx="6"/>
          </p:cNvCxnSpPr>
          <p:nvPr/>
        </p:nvCxnSpPr>
        <p:spPr>
          <a:xfrm flipH="1">
            <a:off x="5032921" y="5684665"/>
            <a:ext cx="494370" cy="52175"/>
          </a:xfrm>
          <a:prstGeom prst="line">
            <a:avLst/>
          </a:prstGeom>
          <a:ln w="38100">
            <a:solidFill>
              <a:srgbClr val="2F69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3" idx="2"/>
            <a:endCxn id="14" idx="5"/>
          </p:cNvCxnSpPr>
          <p:nvPr/>
        </p:nvCxnSpPr>
        <p:spPr>
          <a:xfrm flipH="1" flipV="1">
            <a:off x="4957800" y="5918196"/>
            <a:ext cx="1527884" cy="211422"/>
          </a:xfrm>
          <a:prstGeom prst="line">
            <a:avLst/>
          </a:prstGeom>
          <a:ln w="38100">
            <a:solidFill>
              <a:srgbClr val="209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6" idx="3"/>
            <a:endCxn id="14" idx="0"/>
          </p:cNvCxnSpPr>
          <p:nvPr/>
        </p:nvCxnSpPr>
        <p:spPr>
          <a:xfrm flipH="1">
            <a:off x="4776444" y="4937759"/>
            <a:ext cx="71405" cy="5426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6" idx="5"/>
            <a:endCxn id="15" idx="1"/>
          </p:cNvCxnSpPr>
          <p:nvPr/>
        </p:nvCxnSpPr>
        <p:spPr>
          <a:xfrm>
            <a:off x="5210562" y="4937759"/>
            <a:ext cx="391850" cy="565549"/>
          </a:xfrm>
          <a:prstGeom prst="line">
            <a:avLst/>
          </a:prstGeom>
          <a:ln w="38100">
            <a:solidFill>
              <a:srgbClr val="3952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6" idx="6"/>
            <a:endCxn id="13" idx="1"/>
          </p:cNvCxnSpPr>
          <p:nvPr/>
        </p:nvCxnSpPr>
        <p:spPr>
          <a:xfrm>
            <a:off x="5285683" y="4756401"/>
            <a:ext cx="1275122" cy="1191860"/>
          </a:xfrm>
          <a:prstGeom prst="line">
            <a:avLst/>
          </a:prstGeom>
          <a:ln w="38100">
            <a:solidFill>
              <a:srgbClr val="209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5" idx="5"/>
            <a:endCxn id="13" idx="1"/>
          </p:cNvCxnSpPr>
          <p:nvPr/>
        </p:nvCxnSpPr>
        <p:spPr>
          <a:xfrm>
            <a:off x="5965127" y="5866021"/>
            <a:ext cx="595679" cy="82240"/>
          </a:xfrm>
          <a:prstGeom prst="line">
            <a:avLst/>
          </a:prstGeom>
          <a:ln w="38100">
            <a:solidFill>
              <a:srgbClr val="5ECA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le 33"/>
          <p:cNvGraphicFramePr>
            <a:graphicFrameLocks noGrp="1"/>
          </p:cNvGraphicFramePr>
          <p:nvPr>
            <p:extLst/>
          </p:nvPr>
        </p:nvGraphicFramePr>
        <p:xfrm>
          <a:off x="8013016" y="2809491"/>
          <a:ext cx="505979" cy="3708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5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/>
          </p:nvPr>
        </p:nvGraphicFramePr>
        <p:xfrm>
          <a:off x="8917287" y="2804411"/>
          <a:ext cx="505979" cy="3708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5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/>
          </p:nvPr>
        </p:nvGraphicFramePr>
        <p:xfrm>
          <a:off x="7462737" y="2809491"/>
          <a:ext cx="505979" cy="37084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05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8013016" y="2274849"/>
            <a:ext cx="50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923708" y="2274849"/>
            <a:ext cx="50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v</a:t>
            </a:r>
            <a:r>
              <a:rPr lang="en-US" baseline="-25000"/>
              <a:t>2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5137263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and matrices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represent a clustering?</a:t>
            </a:r>
          </a:p>
          <a:p>
            <a:r>
              <a:rPr lang="en-US" dirty="0"/>
              <a:t>A label for N nodes</a:t>
            </a:r>
          </a:p>
          <a:p>
            <a:pPr lvl="1"/>
            <a:r>
              <a:rPr lang="en-US" dirty="0"/>
              <a:t>1 if part of cluster A, 0 otherwise</a:t>
            </a:r>
          </a:p>
          <a:p>
            <a:r>
              <a:rPr lang="en-US" dirty="0"/>
              <a:t>An N-dimensional vector!</a:t>
            </a:r>
          </a:p>
        </p:txBody>
      </p:sp>
      <p:sp>
        <p:nvSpPr>
          <p:cNvPr id="4" name="Oval 3"/>
          <p:cNvSpPr/>
          <p:nvPr/>
        </p:nvSpPr>
        <p:spPr>
          <a:xfrm>
            <a:off x="2505307" y="4032441"/>
            <a:ext cx="512956" cy="4949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1992351" y="4588570"/>
            <a:ext cx="512956" cy="51295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3330498" y="4984800"/>
            <a:ext cx="512956" cy="51295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1992351" y="5497756"/>
            <a:ext cx="512956" cy="51295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2880342" y="6312752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9" name="Oval 8"/>
          <p:cNvSpPr/>
          <p:nvPr/>
        </p:nvSpPr>
        <p:spPr>
          <a:xfrm>
            <a:off x="6485684" y="5873140"/>
            <a:ext cx="512956" cy="51295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0" name="Oval 9"/>
          <p:cNvSpPr/>
          <p:nvPr/>
        </p:nvSpPr>
        <p:spPr>
          <a:xfrm>
            <a:off x="4519965" y="5480361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1" name="Oval 10"/>
          <p:cNvSpPr/>
          <p:nvPr/>
        </p:nvSpPr>
        <p:spPr>
          <a:xfrm>
            <a:off x="5527291" y="5428186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12" name="Oval 11"/>
          <p:cNvSpPr/>
          <p:nvPr/>
        </p:nvSpPr>
        <p:spPr>
          <a:xfrm>
            <a:off x="4772727" y="4499923"/>
            <a:ext cx="512956" cy="512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3" name="Oval 12"/>
          <p:cNvSpPr/>
          <p:nvPr/>
        </p:nvSpPr>
        <p:spPr>
          <a:xfrm>
            <a:off x="5571664" y="3925788"/>
            <a:ext cx="512956" cy="512956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cxnSp>
        <p:nvCxnSpPr>
          <p:cNvPr id="14" name="Straight Connector 13"/>
          <p:cNvCxnSpPr>
            <a:stCxn id="8" idx="5"/>
            <a:endCxn id="10" idx="1"/>
          </p:cNvCxnSpPr>
          <p:nvPr/>
        </p:nvCxnSpPr>
        <p:spPr>
          <a:xfrm>
            <a:off x="2943143" y="4454907"/>
            <a:ext cx="462477" cy="605014"/>
          </a:xfrm>
          <a:prstGeom prst="line">
            <a:avLst/>
          </a:prstGeom>
          <a:ln w="38100">
            <a:solidFill>
              <a:srgbClr val="FDE8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1" idx="7"/>
            <a:endCxn id="10" idx="2"/>
          </p:cNvCxnSpPr>
          <p:nvPr/>
        </p:nvCxnSpPr>
        <p:spPr>
          <a:xfrm flipV="1">
            <a:off x="2430186" y="5241279"/>
            <a:ext cx="900312" cy="331599"/>
          </a:xfrm>
          <a:prstGeom prst="line">
            <a:avLst/>
          </a:prstGeom>
          <a:ln w="38100">
            <a:solidFill>
              <a:srgbClr val="21A7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0"/>
            <a:endCxn id="10" idx="4"/>
          </p:cNvCxnSpPr>
          <p:nvPr/>
        </p:nvCxnSpPr>
        <p:spPr>
          <a:xfrm flipV="1">
            <a:off x="3136820" y="5497756"/>
            <a:ext cx="450156" cy="814996"/>
          </a:xfrm>
          <a:prstGeom prst="line">
            <a:avLst/>
          </a:prstGeom>
          <a:ln w="38100">
            <a:solidFill>
              <a:srgbClr val="3857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1"/>
            <a:endCxn id="11" idx="6"/>
          </p:cNvCxnSpPr>
          <p:nvPr/>
        </p:nvCxnSpPr>
        <p:spPr>
          <a:xfrm flipH="1" flipV="1">
            <a:off x="2505307" y="5754235"/>
            <a:ext cx="450156" cy="633639"/>
          </a:xfrm>
          <a:prstGeom prst="line">
            <a:avLst/>
          </a:prstGeom>
          <a:ln w="38100">
            <a:solidFill>
              <a:srgbClr val="4534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2" idx="1"/>
            <a:endCxn id="9" idx="5"/>
          </p:cNvCxnSpPr>
          <p:nvPr/>
        </p:nvCxnSpPr>
        <p:spPr>
          <a:xfrm flipH="1" flipV="1">
            <a:off x="2430187" y="5026405"/>
            <a:ext cx="525277" cy="1361468"/>
          </a:xfrm>
          <a:prstGeom prst="line">
            <a:avLst/>
          </a:prstGeom>
          <a:ln w="38100">
            <a:solidFill>
              <a:srgbClr val="5ECA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1"/>
            <a:endCxn id="9" idx="5"/>
          </p:cNvCxnSpPr>
          <p:nvPr/>
        </p:nvCxnSpPr>
        <p:spPr>
          <a:xfrm flipH="1" flipV="1">
            <a:off x="2430187" y="5026405"/>
            <a:ext cx="975433" cy="33516"/>
          </a:xfrm>
          <a:prstGeom prst="line">
            <a:avLst/>
          </a:prstGeom>
          <a:ln w="38100">
            <a:solidFill>
              <a:srgbClr val="CFE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3"/>
            <a:endCxn id="9" idx="7"/>
          </p:cNvCxnSpPr>
          <p:nvPr/>
        </p:nvCxnSpPr>
        <p:spPr>
          <a:xfrm flipH="1">
            <a:off x="2430186" y="4454907"/>
            <a:ext cx="150242" cy="208784"/>
          </a:xfrm>
          <a:prstGeom prst="line">
            <a:avLst/>
          </a:prstGeom>
          <a:ln w="38100">
            <a:solidFill>
              <a:srgbClr val="3655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0"/>
            <a:endCxn id="9" idx="4"/>
          </p:cNvCxnSpPr>
          <p:nvPr/>
        </p:nvCxnSpPr>
        <p:spPr>
          <a:xfrm flipV="1">
            <a:off x="2248829" y="5101526"/>
            <a:ext cx="0" cy="396230"/>
          </a:xfrm>
          <a:prstGeom prst="line">
            <a:avLst/>
          </a:prstGeom>
          <a:ln w="38100">
            <a:solidFill>
              <a:srgbClr val="2385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0"/>
            <a:endCxn id="8" idx="4"/>
          </p:cNvCxnSpPr>
          <p:nvPr/>
        </p:nvCxnSpPr>
        <p:spPr>
          <a:xfrm flipH="1" flipV="1">
            <a:off x="2761786" y="4527392"/>
            <a:ext cx="375035" cy="1785361"/>
          </a:xfrm>
          <a:prstGeom prst="line">
            <a:avLst/>
          </a:prstGeom>
          <a:ln w="38100">
            <a:solidFill>
              <a:srgbClr val="209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7"/>
            <a:endCxn id="8" idx="4"/>
          </p:cNvCxnSpPr>
          <p:nvPr/>
        </p:nvCxnSpPr>
        <p:spPr>
          <a:xfrm flipV="1">
            <a:off x="2430187" y="4527391"/>
            <a:ext cx="331599" cy="1045486"/>
          </a:xfrm>
          <a:prstGeom prst="line">
            <a:avLst/>
          </a:prstGeom>
          <a:ln w="38100">
            <a:solidFill>
              <a:srgbClr val="277D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6" idx="7"/>
          </p:cNvCxnSpPr>
          <p:nvPr/>
        </p:nvCxnSpPr>
        <p:spPr>
          <a:xfrm flipH="1">
            <a:off x="5210563" y="4286064"/>
            <a:ext cx="368719" cy="288981"/>
          </a:xfrm>
          <a:prstGeom prst="line">
            <a:avLst/>
          </a:prstGeom>
          <a:ln w="38100">
            <a:solidFill>
              <a:srgbClr val="209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4"/>
            <a:endCxn id="15" idx="0"/>
          </p:cNvCxnSpPr>
          <p:nvPr/>
        </p:nvCxnSpPr>
        <p:spPr>
          <a:xfrm flipH="1">
            <a:off x="5783770" y="4438744"/>
            <a:ext cx="44373" cy="989442"/>
          </a:xfrm>
          <a:prstGeom prst="line">
            <a:avLst/>
          </a:prstGeom>
          <a:ln w="38100">
            <a:solidFill>
              <a:srgbClr val="5ECA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7" idx="5"/>
            <a:endCxn id="13" idx="0"/>
          </p:cNvCxnSpPr>
          <p:nvPr/>
        </p:nvCxnSpPr>
        <p:spPr>
          <a:xfrm>
            <a:off x="6009500" y="4363624"/>
            <a:ext cx="732663" cy="1509517"/>
          </a:xfrm>
          <a:prstGeom prst="line">
            <a:avLst/>
          </a:prstGeom>
          <a:ln w="38100">
            <a:solidFill>
              <a:srgbClr val="21A7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7" idx="3"/>
            <a:endCxn id="14" idx="7"/>
          </p:cNvCxnSpPr>
          <p:nvPr/>
        </p:nvCxnSpPr>
        <p:spPr>
          <a:xfrm flipH="1">
            <a:off x="4957801" y="4363624"/>
            <a:ext cx="688985" cy="1191859"/>
          </a:xfrm>
          <a:prstGeom prst="line">
            <a:avLst/>
          </a:prstGeom>
          <a:ln w="38100">
            <a:solidFill>
              <a:srgbClr val="2EB3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" idx="2"/>
            <a:endCxn id="14" idx="6"/>
          </p:cNvCxnSpPr>
          <p:nvPr/>
        </p:nvCxnSpPr>
        <p:spPr>
          <a:xfrm flipH="1">
            <a:off x="5032921" y="5684665"/>
            <a:ext cx="494370" cy="52175"/>
          </a:xfrm>
          <a:prstGeom prst="line">
            <a:avLst/>
          </a:prstGeom>
          <a:ln w="38100">
            <a:solidFill>
              <a:srgbClr val="2F69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3" idx="2"/>
            <a:endCxn id="14" idx="5"/>
          </p:cNvCxnSpPr>
          <p:nvPr/>
        </p:nvCxnSpPr>
        <p:spPr>
          <a:xfrm flipH="1" flipV="1">
            <a:off x="4957800" y="5918196"/>
            <a:ext cx="1527884" cy="211422"/>
          </a:xfrm>
          <a:prstGeom prst="line">
            <a:avLst/>
          </a:prstGeom>
          <a:ln w="38100">
            <a:solidFill>
              <a:srgbClr val="209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6" idx="3"/>
            <a:endCxn id="14" idx="0"/>
          </p:cNvCxnSpPr>
          <p:nvPr/>
        </p:nvCxnSpPr>
        <p:spPr>
          <a:xfrm flipH="1">
            <a:off x="4776444" y="4937759"/>
            <a:ext cx="71405" cy="5426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6" idx="5"/>
            <a:endCxn id="15" idx="1"/>
          </p:cNvCxnSpPr>
          <p:nvPr/>
        </p:nvCxnSpPr>
        <p:spPr>
          <a:xfrm>
            <a:off x="5210562" y="4937759"/>
            <a:ext cx="391850" cy="565549"/>
          </a:xfrm>
          <a:prstGeom prst="line">
            <a:avLst/>
          </a:prstGeom>
          <a:ln w="38100">
            <a:solidFill>
              <a:srgbClr val="3952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6" idx="6"/>
            <a:endCxn id="13" idx="1"/>
          </p:cNvCxnSpPr>
          <p:nvPr/>
        </p:nvCxnSpPr>
        <p:spPr>
          <a:xfrm>
            <a:off x="5285683" y="4756401"/>
            <a:ext cx="1275122" cy="1191860"/>
          </a:xfrm>
          <a:prstGeom prst="line">
            <a:avLst/>
          </a:prstGeom>
          <a:ln w="38100">
            <a:solidFill>
              <a:srgbClr val="209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5" idx="5"/>
            <a:endCxn id="13" idx="1"/>
          </p:cNvCxnSpPr>
          <p:nvPr/>
        </p:nvCxnSpPr>
        <p:spPr>
          <a:xfrm>
            <a:off x="5965127" y="5866021"/>
            <a:ext cx="595679" cy="82240"/>
          </a:xfrm>
          <a:prstGeom prst="line">
            <a:avLst/>
          </a:prstGeom>
          <a:ln w="38100">
            <a:solidFill>
              <a:srgbClr val="5ECA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le 33"/>
          <p:cNvGraphicFramePr>
            <a:graphicFrameLocks noGrp="1"/>
          </p:cNvGraphicFramePr>
          <p:nvPr>
            <p:extLst/>
          </p:nvPr>
        </p:nvGraphicFramePr>
        <p:xfrm>
          <a:off x="8013016" y="2809491"/>
          <a:ext cx="505979" cy="3708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5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/>
          </p:nvPr>
        </p:nvGraphicFramePr>
        <p:xfrm>
          <a:off x="8923708" y="2809491"/>
          <a:ext cx="505979" cy="3708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5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/>
          </p:nvPr>
        </p:nvGraphicFramePr>
        <p:xfrm>
          <a:off x="7462737" y="2809491"/>
          <a:ext cx="505979" cy="37084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05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8013016" y="2274849"/>
            <a:ext cx="50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923708" y="2274849"/>
            <a:ext cx="50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v</a:t>
            </a:r>
            <a:r>
              <a:rPr lang="en-US" baseline="-25000"/>
              <a:t>2</a:t>
            </a:r>
            <a:endParaRPr lang="en-US" baseline="-25000" dirty="0"/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/>
          </p:nvPr>
        </p:nvGraphicFramePr>
        <p:xfrm>
          <a:off x="9735727" y="2776655"/>
          <a:ext cx="505979" cy="373615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5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859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9735728" y="2274849"/>
            <a:ext cx="50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v</a:t>
            </a:r>
            <a:r>
              <a:rPr lang="en-US" baseline="-25000"/>
              <a:t>3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868092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9"/>
          <p:cNvSpPr>
            <a:spLocks noChangeArrowheads="1"/>
          </p:cNvSpPr>
          <p:nvPr/>
        </p:nvSpPr>
        <p:spPr bwMode="auto">
          <a:xfrm>
            <a:off x="2438400" y="1828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The gradient points in the direction of most rapid increase in intensity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315200" y="2438400"/>
            <a:ext cx="2590800" cy="990600"/>
            <a:chOff x="3840" y="1776"/>
            <a:chExt cx="1632" cy="62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840" y="1776"/>
              <a:ext cx="1632" cy="624"/>
              <a:chOff x="3840" y="1776"/>
              <a:chExt cx="1632" cy="624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3840" y="1776"/>
                <a:ext cx="624" cy="624"/>
                <a:chOff x="3840" y="1776"/>
                <a:chExt cx="624" cy="624"/>
              </a:xfrm>
            </p:grpSpPr>
            <p:sp>
              <p:nvSpPr>
                <p:cNvPr id="974853" name="Rectangle 5"/>
                <p:cNvSpPr>
                  <a:spLocks noChangeArrowheads="1"/>
                </p:cNvSpPr>
                <p:nvPr/>
              </p:nvSpPr>
              <p:spPr bwMode="auto">
                <a:xfrm>
                  <a:off x="3840" y="1776"/>
                  <a:ext cx="624" cy="62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tx1"/>
                    </a:gs>
                    <a:gs pos="100000">
                      <a:schemeClr val="tx1">
                        <a:gamma/>
                        <a:tint val="0"/>
                        <a:invGamma/>
                      </a:schemeClr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46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4161" y="1872"/>
                  <a:ext cx="207" cy="20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9244" name="Picture 7" descr="Edittex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5" y="1824"/>
                <a:ext cx="967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242" name="Oval 8"/>
            <p:cNvSpPr>
              <a:spLocks noChangeArrowheads="1"/>
            </p:cNvSpPr>
            <p:nvPr/>
          </p:nvSpPr>
          <p:spPr bwMode="auto">
            <a:xfrm>
              <a:off x="4128" y="206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0" name="Rectangle 9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/>
              <a:t>Image gradient</a:t>
            </a:r>
          </a:p>
        </p:txBody>
      </p:sp>
      <p:sp>
        <p:nvSpPr>
          <p:cNvPr id="9221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209800" y="1219200"/>
            <a:ext cx="8077200" cy="1295400"/>
          </a:xfrm>
        </p:spPr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i="1" dirty="0"/>
              <a:t>gradient</a:t>
            </a:r>
            <a:r>
              <a:rPr lang="en-US" sz="2400" dirty="0"/>
              <a:t> of an image: </a:t>
            </a:r>
          </a:p>
        </p:txBody>
      </p:sp>
      <p:pic>
        <p:nvPicPr>
          <p:cNvPr id="9222" name="Picture 11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1" y="1143001"/>
            <a:ext cx="246856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4860" name="Rectangle 12"/>
          <p:cNvSpPr>
            <a:spLocks noChangeArrowheads="1"/>
          </p:cNvSpPr>
          <p:nvPr/>
        </p:nvSpPr>
        <p:spPr bwMode="auto">
          <a:xfrm>
            <a:off x="2286000" y="2438400"/>
            <a:ext cx="304800" cy="9906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24" name="Line 13"/>
          <p:cNvSpPr>
            <a:spLocks noChangeShapeType="1"/>
          </p:cNvSpPr>
          <p:nvPr/>
        </p:nvSpPr>
        <p:spPr bwMode="auto">
          <a:xfrm>
            <a:off x="2438400" y="2971800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5" name="Oval 14"/>
          <p:cNvSpPr>
            <a:spLocks noChangeArrowheads="1"/>
          </p:cNvSpPr>
          <p:nvPr/>
        </p:nvSpPr>
        <p:spPr bwMode="auto">
          <a:xfrm>
            <a:off x="2381250" y="29337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26" name="Picture 1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1" y="2513014"/>
            <a:ext cx="140811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5021264" y="2438400"/>
            <a:ext cx="1882775" cy="1157288"/>
            <a:chOff x="2395" y="1776"/>
            <a:chExt cx="1186" cy="729"/>
          </a:xfrm>
        </p:grpSpPr>
        <p:pic>
          <p:nvPicPr>
            <p:cNvPr id="9237" name="Picture 17" descr="Edittex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256"/>
              <a:ext cx="893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4866" name="Rectangle 18"/>
            <p:cNvSpPr>
              <a:spLocks noChangeArrowheads="1"/>
            </p:cNvSpPr>
            <p:nvPr/>
          </p:nvSpPr>
          <p:spPr bwMode="auto">
            <a:xfrm rot="5400000">
              <a:off x="2638" y="1533"/>
              <a:ext cx="192" cy="677"/>
            </a:xfrm>
            <a:prstGeom prst="rect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39" name="Line 19"/>
            <p:cNvSpPr>
              <a:spLocks noChangeShapeType="1"/>
            </p:cNvSpPr>
            <p:nvPr/>
          </p:nvSpPr>
          <p:spPr bwMode="auto">
            <a:xfrm rot="5400000">
              <a:off x="2568" y="2040"/>
              <a:ext cx="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Oval 20"/>
            <p:cNvSpPr>
              <a:spLocks noChangeArrowheads="1"/>
            </p:cNvSpPr>
            <p:nvPr/>
          </p:nvSpPr>
          <p:spPr bwMode="auto">
            <a:xfrm>
              <a:off x="2712" y="18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7800976" y="2449514"/>
            <a:ext cx="485775" cy="509587"/>
            <a:chOff x="4152" y="1776"/>
            <a:chExt cx="306" cy="321"/>
          </a:xfrm>
        </p:grpSpPr>
        <p:sp>
          <p:nvSpPr>
            <p:cNvPr id="9233" name="Line 22"/>
            <p:cNvSpPr>
              <a:spLocks noChangeShapeType="1"/>
            </p:cNvSpPr>
            <p:nvPr/>
          </p:nvSpPr>
          <p:spPr bwMode="auto">
            <a:xfrm>
              <a:off x="4155" y="2088"/>
              <a:ext cx="3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Line 23"/>
            <p:cNvSpPr>
              <a:spLocks noChangeShapeType="1"/>
            </p:cNvSpPr>
            <p:nvPr/>
          </p:nvSpPr>
          <p:spPr bwMode="auto">
            <a:xfrm flipV="1">
              <a:off x="4152" y="1776"/>
              <a:ext cx="0" cy="3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Freeform 24"/>
            <p:cNvSpPr>
              <a:spLocks/>
            </p:cNvSpPr>
            <p:nvPr/>
          </p:nvSpPr>
          <p:spPr bwMode="auto">
            <a:xfrm flipV="1">
              <a:off x="4216" y="2032"/>
              <a:ext cx="27" cy="51"/>
            </a:xfrm>
            <a:custGeom>
              <a:avLst/>
              <a:gdLst>
                <a:gd name="T0" fmla="*/ 18 w 27"/>
                <a:gd name="T1" fmla="*/ 0 h 51"/>
                <a:gd name="T2" fmla="*/ 24 w 27"/>
                <a:gd name="T3" fmla="*/ 33 h 51"/>
                <a:gd name="T4" fmla="*/ 0 w 27"/>
                <a:gd name="T5" fmla="*/ 51 h 51"/>
                <a:gd name="T6" fmla="*/ 0 60000 65536"/>
                <a:gd name="T7" fmla="*/ 0 60000 65536"/>
                <a:gd name="T8" fmla="*/ 0 60000 65536"/>
                <a:gd name="T9" fmla="*/ 0 w 27"/>
                <a:gd name="T10" fmla="*/ 0 h 51"/>
                <a:gd name="T11" fmla="*/ 27 w 27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51">
                  <a:moveTo>
                    <a:pt x="18" y="0"/>
                  </a:moveTo>
                  <a:cubicBezTo>
                    <a:pt x="22" y="12"/>
                    <a:pt x="27" y="25"/>
                    <a:pt x="24" y="33"/>
                  </a:cubicBezTo>
                  <a:cubicBezTo>
                    <a:pt x="21" y="41"/>
                    <a:pt x="10" y="46"/>
                    <a:pt x="0" y="5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236" name="Picture 25" descr="Edittex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9" y="1968"/>
              <a:ext cx="69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9" name="Rectangle 26"/>
          <p:cNvSpPr>
            <a:spLocks noChangeArrowheads="1"/>
          </p:cNvSpPr>
          <p:nvPr/>
        </p:nvSpPr>
        <p:spPr bwMode="auto">
          <a:xfrm>
            <a:off x="2057400" y="3962400"/>
            <a:ext cx="8077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The </a:t>
            </a:r>
            <a:r>
              <a:rPr lang="en-US" i="1" dirty="0"/>
              <a:t>edge strength</a:t>
            </a:r>
            <a:r>
              <a:rPr lang="en-US" dirty="0"/>
              <a:t> is given by the gradient magnitude:</a:t>
            </a:r>
          </a:p>
          <a:p>
            <a:pPr marL="342900" indent="-342900">
              <a:spcBef>
                <a:spcPct val="20000"/>
              </a:spcBef>
            </a:pPr>
            <a:endParaRPr lang="en-US" dirty="0"/>
          </a:p>
          <a:p>
            <a:pPr marL="342900" indent="-342900">
              <a:spcBef>
                <a:spcPct val="20000"/>
              </a:spcBef>
            </a:pPr>
            <a:endParaRPr lang="en-US" dirty="0"/>
          </a:p>
          <a:p>
            <a:pPr marL="342900" indent="-342900">
              <a:spcBef>
                <a:spcPct val="20000"/>
              </a:spcBef>
            </a:pPr>
            <a:endParaRPr lang="en-US" dirty="0"/>
          </a:p>
          <a:p>
            <a:pPr marL="342900" indent="-342900">
              <a:spcBef>
                <a:spcPct val="20000"/>
              </a:spcBef>
            </a:pPr>
            <a:r>
              <a:rPr lang="en-US" dirty="0"/>
              <a:t>The gradient direction is given by: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how does this relate to the direction of the edge?</a:t>
            </a:r>
            <a:br>
              <a:rPr lang="en-US" dirty="0"/>
            </a:br>
            <a:endParaRPr lang="en-US" dirty="0"/>
          </a:p>
        </p:txBody>
      </p:sp>
      <p:pic>
        <p:nvPicPr>
          <p:cNvPr id="9230" name="Picture 27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1" y="5671456"/>
            <a:ext cx="27971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28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0996" y="4354284"/>
            <a:ext cx="37084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Text Box 31"/>
          <p:cNvSpPr txBox="1">
            <a:spLocks noChangeArrowheads="1"/>
          </p:cNvSpPr>
          <p:nvPr/>
        </p:nvSpPr>
        <p:spPr bwMode="auto">
          <a:xfrm>
            <a:off x="9209324" y="6477000"/>
            <a:ext cx="1382486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Steve Seitz</a:t>
            </a:r>
          </a:p>
        </p:txBody>
      </p:sp>
    </p:spTree>
    <p:extLst>
      <p:ext uri="{BB962C8B-B14F-4D97-AF65-F5344CB8AC3E}">
        <p14:creationId xmlns:p14="http://schemas.microsoft.com/office/powerpoint/2010/main" val="305926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and matrices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780480" y="1690690"/>
            <a:ext cx="1851103" cy="2793267"/>
            <a:chOff x="256479" y="1690689"/>
            <a:chExt cx="1851103" cy="2793267"/>
          </a:xfrm>
        </p:grpSpPr>
        <p:sp>
          <p:nvSpPr>
            <p:cNvPr id="4" name="Oval 3"/>
            <p:cNvSpPr/>
            <p:nvPr/>
          </p:nvSpPr>
          <p:spPr>
            <a:xfrm>
              <a:off x="769435" y="1690689"/>
              <a:ext cx="512956" cy="4949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256479" y="2246818"/>
              <a:ext cx="512956" cy="5129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594626" y="2643048"/>
              <a:ext cx="512956" cy="5129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56479" y="3156004"/>
              <a:ext cx="512956" cy="5129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144470" y="3971000"/>
              <a:ext cx="512956" cy="5129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cxnSp>
          <p:nvCxnSpPr>
            <p:cNvPr id="14" name="Straight Connector 13"/>
            <p:cNvCxnSpPr>
              <a:stCxn id="8" idx="5"/>
              <a:endCxn id="10" idx="1"/>
            </p:cNvCxnSpPr>
            <p:nvPr/>
          </p:nvCxnSpPr>
          <p:spPr>
            <a:xfrm>
              <a:off x="1207270" y="2113155"/>
              <a:ext cx="462477" cy="605014"/>
            </a:xfrm>
            <a:prstGeom prst="line">
              <a:avLst/>
            </a:prstGeom>
            <a:ln w="38100">
              <a:solidFill>
                <a:srgbClr val="FDE8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1" idx="7"/>
              <a:endCxn id="10" idx="2"/>
            </p:cNvCxnSpPr>
            <p:nvPr/>
          </p:nvCxnSpPr>
          <p:spPr>
            <a:xfrm flipV="1">
              <a:off x="694314" y="2899526"/>
              <a:ext cx="900312" cy="331599"/>
            </a:xfrm>
            <a:prstGeom prst="line">
              <a:avLst/>
            </a:prstGeom>
            <a:ln w="38100">
              <a:solidFill>
                <a:srgbClr val="21A7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2" idx="0"/>
              <a:endCxn id="10" idx="4"/>
            </p:cNvCxnSpPr>
            <p:nvPr/>
          </p:nvCxnSpPr>
          <p:spPr>
            <a:xfrm flipV="1">
              <a:off x="1400948" y="3156004"/>
              <a:ext cx="450156" cy="814996"/>
            </a:xfrm>
            <a:prstGeom prst="line">
              <a:avLst/>
            </a:prstGeom>
            <a:ln w="38100">
              <a:solidFill>
                <a:srgbClr val="3857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2" idx="1"/>
              <a:endCxn id="11" idx="6"/>
            </p:cNvCxnSpPr>
            <p:nvPr/>
          </p:nvCxnSpPr>
          <p:spPr>
            <a:xfrm flipH="1" flipV="1">
              <a:off x="769435" y="3412482"/>
              <a:ext cx="450156" cy="633639"/>
            </a:xfrm>
            <a:prstGeom prst="line">
              <a:avLst/>
            </a:prstGeom>
            <a:ln w="38100">
              <a:solidFill>
                <a:srgbClr val="4534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2" idx="1"/>
              <a:endCxn id="9" idx="5"/>
            </p:cNvCxnSpPr>
            <p:nvPr/>
          </p:nvCxnSpPr>
          <p:spPr>
            <a:xfrm flipH="1" flipV="1">
              <a:off x="694314" y="2684653"/>
              <a:ext cx="525277" cy="1361468"/>
            </a:xfrm>
            <a:prstGeom prst="line">
              <a:avLst/>
            </a:prstGeom>
            <a:ln w="38100">
              <a:solidFill>
                <a:srgbClr val="5E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0" idx="1"/>
              <a:endCxn id="9" idx="5"/>
            </p:cNvCxnSpPr>
            <p:nvPr/>
          </p:nvCxnSpPr>
          <p:spPr>
            <a:xfrm flipH="1" flipV="1">
              <a:off x="694314" y="2684653"/>
              <a:ext cx="975433" cy="33516"/>
            </a:xfrm>
            <a:prstGeom prst="line">
              <a:avLst/>
            </a:prstGeom>
            <a:ln w="38100">
              <a:solidFill>
                <a:srgbClr val="CFE1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" idx="3"/>
              <a:endCxn id="9" idx="7"/>
            </p:cNvCxnSpPr>
            <p:nvPr/>
          </p:nvCxnSpPr>
          <p:spPr>
            <a:xfrm flipH="1">
              <a:off x="694314" y="2113155"/>
              <a:ext cx="150242" cy="208784"/>
            </a:xfrm>
            <a:prstGeom prst="line">
              <a:avLst/>
            </a:prstGeom>
            <a:ln w="38100">
              <a:solidFill>
                <a:srgbClr val="3655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1" idx="0"/>
              <a:endCxn id="9" idx="4"/>
            </p:cNvCxnSpPr>
            <p:nvPr/>
          </p:nvCxnSpPr>
          <p:spPr>
            <a:xfrm flipV="1">
              <a:off x="512957" y="2759774"/>
              <a:ext cx="0" cy="396230"/>
            </a:xfrm>
            <a:prstGeom prst="line">
              <a:avLst/>
            </a:prstGeom>
            <a:ln w="38100">
              <a:solidFill>
                <a:srgbClr val="2385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2" idx="0"/>
              <a:endCxn id="8" idx="4"/>
            </p:cNvCxnSpPr>
            <p:nvPr/>
          </p:nvCxnSpPr>
          <p:spPr>
            <a:xfrm flipH="1" flipV="1">
              <a:off x="1025913" y="2185639"/>
              <a:ext cx="375035" cy="1785361"/>
            </a:xfrm>
            <a:prstGeom prst="line">
              <a:avLst/>
            </a:prstGeom>
            <a:ln w="38100">
              <a:solidFill>
                <a:srgbClr val="2090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1" idx="7"/>
              <a:endCxn id="8" idx="4"/>
            </p:cNvCxnSpPr>
            <p:nvPr/>
          </p:nvCxnSpPr>
          <p:spPr>
            <a:xfrm flipV="1">
              <a:off x="694314" y="2185639"/>
              <a:ext cx="331599" cy="1045486"/>
            </a:xfrm>
            <a:prstGeom prst="line">
              <a:avLst/>
            </a:prstGeom>
            <a:ln w="38100">
              <a:solidFill>
                <a:srgbClr val="277D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4308094" y="1584036"/>
            <a:ext cx="2478675" cy="2460308"/>
            <a:chOff x="2784093" y="1584036"/>
            <a:chExt cx="2478675" cy="2460308"/>
          </a:xfrm>
        </p:grpSpPr>
        <p:sp>
          <p:nvSpPr>
            <p:cNvPr id="9" name="Oval 8"/>
            <p:cNvSpPr/>
            <p:nvPr/>
          </p:nvSpPr>
          <p:spPr>
            <a:xfrm>
              <a:off x="4749812" y="3531388"/>
              <a:ext cx="512956" cy="5129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784093" y="3138609"/>
              <a:ext cx="512956" cy="5129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791419" y="3086434"/>
              <a:ext cx="512956" cy="5129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036855" y="2158171"/>
              <a:ext cx="512956" cy="5129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3835792" y="1584036"/>
              <a:ext cx="512956" cy="5129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cxnSp>
          <p:nvCxnSpPr>
            <p:cNvPr id="24" name="Straight Connector 23"/>
            <p:cNvCxnSpPr>
              <a:endCxn id="16" idx="7"/>
            </p:cNvCxnSpPr>
            <p:nvPr/>
          </p:nvCxnSpPr>
          <p:spPr>
            <a:xfrm flipH="1">
              <a:off x="3474690" y="1944311"/>
              <a:ext cx="368719" cy="288981"/>
            </a:xfrm>
            <a:prstGeom prst="line">
              <a:avLst/>
            </a:prstGeom>
            <a:ln w="38100">
              <a:solidFill>
                <a:srgbClr val="2090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7" idx="4"/>
              <a:endCxn id="15" idx="0"/>
            </p:cNvCxnSpPr>
            <p:nvPr/>
          </p:nvCxnSpPr>
          <p:spPr>
            <a:xfrm flipH="1">
              <a:off x="4047897" y="2096992"/>
              <a:ext cx="44373" cy="989442"/>
            </a:xfrm>
            <a:prstGeom prst="line">
              <a:avLst/>
            </a:prstGeom>
            <a:ln w="38100">
              <a:solidFill>
                <a:srgbClr val="5E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7" idx="5"/>
              <a:endCxn id="13" idx="0"/>
            </p:cNvCxnSpPr>
            <p:nvPr/>
          </p:nvCxnSpPr>
          <p:spPr>
            <a:xfrm>
              <a:off x="4273627" y="2021871"/>
              <a:ext cx="732663" cy="1509517"/>
            </a:xfrm>
            <a:prstGeom prst="line">
              <a:avLst/>
            </a:prstGeom>
            <a:ln w="38100">
              <a:solidFill>
                <a:srgbClr val="21A7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7" idx="3"/>
              <a:endCxn id="14" idx="7"/>
            </p:cNvCxnSpPr>
            <p:nvPr/>
          </p:nvCxnSpPr>
          <p:spPr>
            <a:xfrm flipH="1">
              <a:off x="3221928" y="2021871"/>
              <a:ext cx="688985" cy="1191859"/>
            </a:xfrm>
            <a:prstGeom prst="line">
              <a:avLst/>
            </a:prstGeom>
            <a:ln w="38100">
              <a:solidFill>
                <a:srgbClr val="2EB3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5" idx="2"/>
              <a:endCxn id="14" idx="6"/>
            </p:cNvCxnSpPr>
            <p:nvPr/>
          </p:nvCxnSpPr>
          <p:spPr>
            <a:xfrm flipH="1">
              <a:off x="3297049" y="3342912"/>
              <a:ext cx="494370" cy="52175"/>
            </a:xfrm>
            <a:prstGeom prst="line">
              <a:avLst/>
            </a:prstGeom>
            <a:ln w="38100">
              <a:solidFill>
                <a:srgbClr val="2F69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3" idx="2"/>
              <a:endCxn id="14" idx="5"/>
            </p:cNvCxnSpPr>
            <p:nvPr/>
          </p:nvCxnSpPr>
          <p:spPr>
            <a:xfrm flipH="1" flipV="1">
              <a:off x="3221928" y="3576444"/>
              <a:ext cx="1527884" cy="211422"/>
            </a:xfrm>
            <a:prstGeom prst="line">
              <a:avLst/>
            </a:prstGeom>
            <a:ln w="38100">
              <a:solidFill>
                <a:srgbClr val="2090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6" idx="3"/>
              <a:endCxn id="14" idx="0"/>
            </p:cNvCxnSpPr>
            <p:nvPr/>
          </p:nvCxnSpPr>
          <p:spPr>
            <a:xfrm flipH="1">
              <a:off x="3040571" y="2596006"/>
              <a:ext cx="71405" cy="54260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6" idx="5"/>
              <a:endCxn id="15" idx="1"/>
            </p:cNvCxnSpPr>
            <p:nvPr/>
          </p:nvCxnSpPr>
          <p:spPr>
            <a:xfrm>
              <a:off x="3474690" y="2596006"/>
              <a:ext cx="391850" cy="565549"/>
            </a:xfrm>
            <a:prstGeom prst="line">
              <a:avLst/>
            </a:prstGeom>
            <a:ln w="38100">
              <a:solidFill>
                <a:srgbClr val="3952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6" idx="6"/>
              <a:endCxn id="13" idx="1"/>
            </p:cNvCxnSpPr>
            <p:nvPr/>
          </p:nvCxnSpPr>
          <p:spPr>
            <a:xfrm>
              <a:off x="3549811" y="2414649"/>
              <a:ext cx="1275122" cy="1191860"/>
            </a:xfrm>
            <a:prstGeom prst="line">
              <a:avLst/>
            </a:prstGeom>
            <a:ln w="38100">
              <a:solidFill>
                <a:srgbClr val="2090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5" idx="5"/>
              <a:endCxn id="13" idx="1"/>
            </p:cNvCxnSpPr>
            <p:nvPr/>
          </p:nvCxnSpPr>
          <p:spPr>
            <a:xfrm>
              <a:off x="4229254" y="3524269"/>
              <a:ext cx="595679" cy="82240"/>
            </a:xfrm>
            <a:prstGeom prst="line">
              <a:avLst/>
            </a:prstGeom>
            <a:ln w="38100">
              <a:solidFill>
                <a:srgbClr val="5E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51" t="3434" r="16575" b="8000"/>
          <a:stretch/>
        </p:blipFill>
        <p:spPr>
          <a:xfrm>
            <a:off x="3615511" y="4166089"/>
            <a:ext cx="2346311" cy="232180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805767" y="6407136"/>
            <a:ext cx="1816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E = D</a:t>
            </a:r>
            <a:r>
              <a:rPr lang="en-US" sz="3200" baseline="30000"/>
              <a:t>-1</a:t>
            </a:r>
            <a:r>
              <a:rPr lang="en-US" sz="3200"/>
              <a:t>W</a:t>
            </a:r>
            <a:endParaRPr lang="en-US" sz="3200" dirty="0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/>
          </p:nvPr>
        </p:nvGraphicFramePr>
        <p:xfrm>
          <a:off x="8119756" y="1749346"/>
          <a:ext cx="505979" cy="3708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5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/>
          </p:nvPr>
        </p:nvGraphicFramePr>
        <p:xfrm>
          <a:off x="7569477" y="1749346"/>
          <a:ext cx="505979" cy="37084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05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8119756" y="1214704"/>
            <a:ext cx="50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109006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and matrices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51" t="3434" r="16575" b="8000"/>
          <a:stretch/>
        </p:blipFill>
        <p:spPr>
          <a:xfrm>
            <a:off x="3453733" y="2009229"/>
            <a:ext cx="2346311" cy="23218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3989" y="4250276"/>
            <a:ext cx="1816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E = D</a:t>
            </a:r>
            <a:r>
              <a:rPr lang="en-US" sz="3200" baseline="30000"/>
              <a:t>-1</a:t>
            </a:r>
            <a:r>
              <a:rPr lang="en-US" sz="3200"/>
              <a:t>W</a:t>
            </a:r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651405" y="1445191"/>
          <a:ext cx="505979" cy="3708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5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7101126" y="1445191"/>
          <a:ext cx="505979" cy="37084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05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51405" y="910549"/>
            <a:ext cx="50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400" y="5036480"/>
            <a:ext cx="2768600" cy="97790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8592388" y="1445191"/>
          <a:ext cx="505979" cy="3708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5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592388" y="910549"/>
            <a:ext cx="50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Ev</a:t>
            </a:r>
            <a:r>
              <a:rPr lang="en-US" b="1" baseline="-25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3898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and matrices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51" t="3434" r="16575" b="8000"/>
          <a:stretch/>
        </p:blipFill>
        <p:spPr>
          <a:xfrm>
            <a:off x="3453733" y="2009229"/>
            <a:ext cx="2346311" cy="23218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3989" y="4250276"/>
            <a:ext cx="1816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E = D</a:t>
            </a:r>
            <a:r>
              <a:rPr lang="en-US" sz="3200" baseline="30000"/>
              <a:t>-1</a:t>
            </a:r>
            <a:r>
              <a:rPr lang="en-US" sz="3200"/>
              <a:t>W</a:t>
            </a:r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651405" y="1445191"/>
          <a:ext cx="505979" cy="3708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5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7101126" y="1445191"/>
          <a:ext cx="505979" cy="37084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05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51405" y="910549"/>
            <a:ext cx="50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</a:t>
            </a:r>
            <a:r>
              <a:rPr lang="en-US" baseline="-25000" dirty="0"/>
              <a:t>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400" y="5036480"/>
            <a:ext cx="2768600" cy="97790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8592388" y="1445191"/>
          <a:ext cx="505979" cy="3708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5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592388" y="910549"/>
            <a:ext cx="50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Ev</a:t>
            </a:r>
            <a:r>
              <a:rPr lang="en-US" b="1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5940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and matrices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51" t="3434" r="16575" b="8000"/>
          <a:stretch/>
        </p:blipFill>
        <p:spPr>
          <a:xfrm>
            <a:off x="3453733" y="2009229"/>
            <a:ext cx="2346311" cy="23218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3989" y="4250276"/>
            <a:ext cx="1816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E = D</a:t>
            </a:r>
            <a:r>
              <a:rPr lang="en-US" sz="3200" baseline="30000"/>
              <a:t>-1</a:t>
            </a:r>
            <a:r>
              <a:rPr lang="en-US" sz="3200"/>
              <a:t>W</a:t>
            </a:r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651405" y="1445191"/>
          <a:ext cx="505979" cy="3708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5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7101126" y="1445191"/>
          <a:ext cx="505979" cy="37084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05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51405" y="910549"/>
            <a:ext cx="50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</a:t>
            </a:r>
            <a:r>
              <a:rPr lang="en-US" baseline="-25000" dirty="0"/>
              <a:t>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400" y="5036480"/>
            <a:ext cx="2768600" cy="97790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8592388" y="1445191"/>
          <a:ext cx="505979" cy="3708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5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592388" y="910549"/>
            <a:ext cx="50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Ev</a:t>
            </a:r>
            <a:r>
              <a:rPr lang="en-US" b="1" baseline="-25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5108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and matrices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80480" y="1690690"/>
            <a:ext cx="1851103" cy="2793267"/>
            <a:chOff x="256479" y="1690689"/>
            <a:chExt cx="1851103" cy="2793267"/>
          </a:xfrm>
        </p:grpSpPr>
        <p:sp>
          <p:nvSpPr>
            <p:cNvPr id="5" name="Oval 4"/>
            <p:cNvSpPr/>
            <p:nvPr/>
          </p:nvSpPr>
          <p:spPr>
            <a:xfrm>
              <a:off x="769435" y="1690689"/>
              <a:ext cx="512956" cy="4949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56479" y="2246818"/>
              <a:ext cx="512956" cy="5129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594626" y="2643048"/>
              <a:ext cx="512956" cy="5129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56479" y="3156004"/>
              <a:ext cx="512956" cy="5129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144470" y="3971000"/>
              <a:ext cx="512956" cy="5129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cxnSp>
          <p:nvCxnSpPr>
            <p:cNvPr id="10" name="Straight Connector 9"/>
            <p:cNvCxnSpPr>
              <a:stCxn id="10" idx="5"/>
              <a:endCxn id="12" idx="1"/>
            </p:cNvCxnSpPr>
            <p:nvPr/>
          </p:nvCxnSpPr>
          <p:spPr>
            <a:xfrm>
              <a:off x="1207270" y="2113155"/>
              <a:ext cx="462477" cy="605014"/>
            </a:xfrm>
            <a:prstGeom prst="line">
              <a:avLst/>
            </a:prstGeom>
            <a:ln w="38100">
              <a:solidFill>
                <a:srgbClr val="FDE8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3" idx="7"/>
              <a:endCxn id="12" idx="2"/>
            </p:cNvCxnSpPr>
            <p:nvPr/>
          </p:nvCxnSpPr>
          <p:spPr>
            <a:xfrm flipV="1">
              <a:off x="694314" y="2899526"/>
              <a:ext cx="900312" cy="331599"/>
            </a:xfrm>
            <a:prstGeom prst="line">
              <a:avLst/>
            </a:prstGeom>
            <a:ln w="38100">
              <a:solidFill>
                <a:srgbClr val="21A7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4" idx="0"/>
              <a:endCxn id="12" idx="4"/>
            </p:cNvCxnSpPr>
            <p:nvPr/>
          </p:nvCxnSpPr>
          <p:spPr>
            <a:xfrm flipV="1">
              <a:off x="1400948" y="3156004"/>
              <a:ext cx="450156" cy="814996"/>
            </a:xfrm>
            <a:prstGeom prst="line">
              <a:avLst/>
            </a:prstGeom>
            <a:ln w="38100">
              <a:solidFill>
                <a:srgbClr val="3857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4" idx="1"/>
              <a:endCxn id="13" idx="6"/>
            </p:cNvCxnSpPr>
            <p:nvPr/>
          </p:nvCxnSpPr>
          <p:spPr>
            <a:xfrm flipH="1" flipV="1">
              <a:off x="769435" y="3412482"/>
              <a:ext cx="450156" cy="633639"/>
            </a:xfrm>
            <a:prstGeom prst="line">
              <a:avLst/>
            </a:prstGeom>
            <a:ln w="38100">
              <a:solidFill>
                <a:srgbClr val="4534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4" idx="1"/>
              <a:endCxn id="11" idx="5"/>
            </p:cNvCxnSpPr>
            <p:nvPr/>
          </p:nvCxnSpPr>
          <p:spPr>
            <a:xfrm flipH="1" flipV="1">
              <a:off x="694314" y="2684653"/>
              <a:ext cx="525277" cy="1361468"/>
            </a:xfrm>
            <a:prstGeom prst="line">
              <a:avLst/>
            </a:prstGeom>
            <a:ln w="38100">
              <a:solidFill>
                <a:srgbClr val="5E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2" idx="1"/>
              <a:endCxn id="11" idx="5"/>
            </p:cNvCxnSpPr>
            <p:nvPr/>
          </p:nvCxnSpPr>
          <p:spPr>
            <a:xfrm flipH="1" flipV="1">
              <a:off x="694314" y="2684653"/>
              <a:ext cx="975433" cy="33516"/>
            </a:xfrm>
            <a:prstGeom prst="line">
              <a:avLst/>
            </a:prstGeom>
            <a:ln w="38100">
              <a:solidFill>
                <a:srgbClr val="CFE1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0" idx="3"/>
              <a:endCxn id="11" idx="7"/>
            </p:cNvCxnSpPr>
            <p:nvPr/>
          </p:nvCxnSpPr>
          <p:spPr>
            <a:xfrm flipH="1">
              <a:off x="694314" y="2113155"/>
              <a:ext cx="150242" cy="208784"/>
            </a:xfrm>
            <a:prstGeom prst="line">
              <a:avLst/>
            </a:prstGeom>
            <a:ln w="38100">
              <a:solidFill>
                <a:srgbClr val="3655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3" idx="0"/>
              <a:endCxn id="11" idx="4"/>
            </p:cNvCxnSpPr>
            <p:nvPr/>
          </p:nvCxnSpPr>
          <p:spPr>
            <a:xfrm flipV="1">
              <a:off x="512957" y="2759774"/>
              <a:ext cx="0" cy="396230"/>
            </a:xfrm>
            <a:prstGeom prst="line">
              <a:avLst/>
            </a:prstGeom>
            <a:ln w="38100">
              <a:solidFill>
                <a:srgbClr val="2385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4" idx="0"/>
              <a:endCxn id="10" idx="4"/>
            </p:cNvCxnSpPr>
            <p:nvPr/>
          </p:nvCxnSpPr>
          <p:spPr>
            <a:xfrm flipH="1" flipV="1">
              <a:off x="1025913" y="2185639"/>
              <a:ext cx="375035" cy="1785361"/>
            </a:xfrm>
            <a:prstGeom prst="line">
              <a:avLst/>
            </a:prstGeom>
            <a:ln w="38100">
              <a:solidFill>
                <a:srgbClr val="2090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3" idx="7"/>
              <a:endCxn id="10" idx="4"/>
            </p:cNvCxnSpPr>
            <p:nvPr/>
          </p:nvCxnSpPr>
          <p:spPr>
            <a:xfrm flipV="1">
              <a:off x="694314" y="2185639"/>
              <a:ext cx="331599" cy="1045486"/>
            </a:xfrm>
            <a:prstGeom prst="line">
              <a:avLst/>
            </a:prstGeom>
            <a:ln w="38100">
              <a:solidFill>
                <a:srgbClr val="277D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308094" y="1584036"/>
            <a:ext cx="2478675" cy="2460308"/>
            <a:chOff x="2784093" y="1584036"/>
            <a:chExt cx="2478675" cy="2460308"/>
          </a:xfrm>
        </p:grpSpPr>
        <p:sp>
          <p:nvSpPr>
            <p:cNvPr id="21" name="Oval 20"/>
            <p:cNvSpPr/>
            <p:nvPr/>
          </p:nvSpPr>
          <p:spPr>
            <a:xfrm>
              <a:off x="4749812" y="3531388"/>
              <a:ext cx="512956" cy="5129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2784093" y="3138609"/>
              <a:ext cx="512956" cy="5129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3791419" y="3086434"/>
              <a:ext cx="512956" cy="5129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3036855" y="2158171"/>
              <a:ext cx="512956" cy="5129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3835792" y="1584036"/>
              <a:ext cx="512956" cy="5129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cxnSp>
          <p:nvCxnSpPr>
            <p:cNvPr id="26" name="Straight Connector 25"/>
            <p:cNvCxnSpPr>
              <a:endCxn id="18" idx="7"/>
            </p:cNvCxnSpPr>
            <p:nvPr/>
          </p:nvCxnSpPr>
          <p:spPr>
            <a:xfrm flipH="1">
              <a:off x="3474690" y="1944311"/>
              <a:ext cx="368719" cy="288981"/>
            </a:xfrm>
            <a:prstGeom prst="line">
              <a:avLst/>
            </a:prstGeom>
            <a:ln w="38100">
              <a:solidFill>
                <a:srgbClr val="2090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9" idx="4"/>
              <a:endCxn id="17" idx="0"/>
            </p:cNvCxnSpPr>
            <p:nvPr/>
          </p:nvCxnSpPr>
          <p:spPr>
            <a:xfrm flipH="1">
              <a:off x="4047897" y="2096992"/>
              <a:ext cx="44373" cy="989442"/>
            </a:xfrm>
            <a:prstGeom prst="line">
              <a:avLst/>
            </a:prstGeom>
            <a:ln w="38100">
              <a:solidFill>
                <a:srgbClr val="5E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9" idx="5"/>
              <a:endCxn id="15" idx="0"/>
            </p:cNvCxnSpPr>
            <p:nvPr/>
          </p:nvCxnSpPr>
          <p:spPr>
            <a:xfrm>
              <a:off x="4273627" y="2021871"/>
              <a:ext cx="732663" cy="1509517"/>
            </a:xfrm>
            <a:prstGeom prst="line">
              <a:avLst/>
            </a:prstGeom>
            <a:ln w="38100">
              <a:solidFill>
                <a:srgbClr val="21A7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9" idx="3"/>
              <a:endCxn id="16" idx="7"/>
            </p:cNvCxnSpPr>
            <p:nvPr/>
          </p:nvCxnSpPr>
          <p:spPr>
            <a:xfrm flipH="1">
              <a:off x="3221928" y="2021871"/>
              <a:ext cx="688985" cy="1191859"/>
            </a:xfrm>
            <a:prstGeom prst="line">
              <a:avLst/>
            </a:prstGeom>
            <a:ln w="38100">
              <a:solidFill>
                <a:srgbClr val="2EB3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7" idx="2"/>
              <a:endCxn id="16" idx="6"/>
            </p:cNvCxnSpPr>
            <p:nvPr/>
          </p:nvCxnSpPr>
          <p:spPr>
            <a:xfrm flipH="1">
              <a:off x="3297049" y="3342912"/>
              <a:ext cx="494370" cy="52175"/>
            </a:xfrm>
            <a:prstGeom prst="line">
              <a:avLst/>
            </a:prstGeom>
            <a:ln w="38100">
              <a:solidFill>
                <a:srgbClr val="2F69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5" idx="2"/>
              <a:endCxn id="16" idx="5"/>
            </p:cNvCxnSpPr>
            <p:nvPr/>
          </p:nvCxnSpPr>
          <p:spPr>
            <a:xfrm flipH="1" flipV="1">
              <a:off x="3221928" y="3576444"/>
              <a:ext cx="1527884" cy="211422"/>
            </a:xfrm>
            <a:prstGeom prst="line">
              <a:avLst/>
            </a:prstGeom>
            <a:ln w="38100">
              <a:solidFill>
                <a:srgbClr val="2090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8" idx="3"/>
              <a:endCxn id="16" idx="0"/>
            </p:cNvCxnSpPr>
            <p:nvPr/>
          </p:nvCxnSpPr>
          <p:spPr>
            <a:xfrm flipH="1">
              <a:off x="3040571" y="2596006"/>
              <a:ext cx="71405" cy="54260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8" idx="5"/>
              <a:endCxn id="17" idx="1"/>
            </p:cNvCxnSpPr>
            <p:nvPr/>
          </p:nvCxnSpPr>
          <p:spPr>
            <a:xfrm>
              <a:off x="3474690" y="2596006"/>
              <a:ext cx="391850" cy="565549"/>
            </a:xfrm>
            <a:prstGeom prst="line">
              <a:avLst/>
            </a:prstGeom>
            <a:ln w="38100">
              <a:solidFill>
                <a:srgbClr val="3952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8" idx="6"/>
              <a:endCxn id="15" idx="1"/>
            </p:cNvCxnSpPr>
            <p:nvPr/>
          </p:nvCxnSpPr>
          <p:spPr>
            <a:xfrm>
              <a:off x="3549811" y="2414649"/>
              <a:ext cx="1275122" cy="1191860"/>
            </a:xfrm>
            <a:prstGeom prst="line">
              <a:avLst/>
            </a:prstGeom>
            <a:ln w="38100">
              <a:solidFill>
                <a:srgbClr val="2090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7" idx="5"/>
              <a:endCxn id="15" idx="1"/>
            </p:cNvCxnSpPr>
            <p:nvPr/>
          </p:nvCxnSpPr>
          <p:spPr>
            <a:xfrm>
              <a:off x="4229254" y="3524269"/>
              <a:ext cx="595679" cy="82240"/>
            </a:xfrm>
            <a:prstGeom prst="line">
              <a:avLst/>
            </a:prstGeom>
            <a:ln w="38100">
              <a:solidFill>
                <a:srgbClr val="5ECA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/>
          <p:cNvCxnSpPr>
            <a:stCxn id="7" idx="7"/>
            <a:endCxn id="24" idx="2"/>
          </p:cNvCxnSpPr>
          <p:nvPr/>
        </p:nvCxnSpPr>
        <p:spPr>
          <a:xfrm flipV="1">
            <a:off x="3556461" y="2414649"/>
            <a:ext cx="1004394" cy="3035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86" t="2925" r="16370" b="7747"/>
          <a:stretch/>
        </p:blipFill>
        <p:spPr>
          <a:xfrm>
            <a:off x="7043854" y="1268511"/>
            <a:ext cx="3136224" cy="313622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824439" y="4404734"/>
            <a:ext cx="1816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E = D</a:t>
            </a:r>
            <a:r>
              <a:rPr lang="en-US" sz="3200" baseline="30000"/>
              <a:t>-1</a:t>
            </a:r>
            <a:r>
              <a:rPr lang="en-US" sz="3200"/>
              <a:t>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426499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and matrices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43989" y="4250276"/>
            <a:ext cx="1816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E = D</a:t>
            </a:r>
            <a:r>
              <a:rPr lang="en-US" sz="3200" baseline="30000"/>
              <a:t>-1</a:t>
            </a:r>
            <a:r>
              <a:rPr lang="en-US" sz="3200"/>
              <a:t>W</a:t>
            </a:r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51405" y="1445191"/>
          <a:ext cx="505979" cy="3708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5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101126" y="1445191"/>
          <a:ext cx="505979" cy="37084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05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51405" y="910549"/>
            <a:ext cx="50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400" y="5036480"/>
            <a:ext cx="2768600" cy="97790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8592388" y="1445191"/>
          <a:ext cx="505979" cy="3708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5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592388" y="910549"/>
            <a:ext cx="50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Ev</a:t>
            </a:r>
            <a:r>
              <a:rPr lang="en-US" b="1" baseline="-25000" dirty="0"/>
              <a:t>1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86" t="2925" r="16370" b="7747"/>
          <a:stretch/>
        </p:blipFill>
        <p:spPr>
          <a:xfrm>
            <a:off x="3058776" y="1201603"/>
            <a:ext cx="3136224" cy="313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4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and matrices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646219"/>
            <a:ext cx="2438400" cy="50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350" y="2136563"/>
            <a:ext cx="2019300" cy="57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300" y="3435312"/>
            <a:ext cx="4343400" cy="1282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85486" y="2246476"/>
            <a:ext cx="3010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Define z so that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5153084"/>
            <a:ext cx="51816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1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and matrices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398589"/>
            <a:ext cx="5181600" cy="58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800" y="2091473"/>
            <a:ext cx="1930400" cy="35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0418" y="3129663"/>
            <a:ext cx="4051300" cy="48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21873" y="3756244"/>
            <a:ext cx="35683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 is called the Normalized Graph Laplacian</a:t>
            </a:r>
          </a:p>
        </p:txBody>
      </p:sp>
    </p:spTree>
    <p:extLst>
      <p:ext uri="{BB962C8B-B14F-4D97-AF65-F5344CB8AC3E}">
        <p14:creationId xmlns:p14="http://schemas.microsoft.com/office/powerpoint/2010/main" val="349176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and matrices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503237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We want</a:t>
            </a:r>
          </a:p>
          <a:p>
            <a:r>
              <a:rPr lang="en-US" dirty="0"/>
              <a:t>Trivial solution: all nodes of graph in one cluster, nothing in the other</a:t>
            </a:r>
          </a:p>
          <a:p>
            <a:r>
              <a:rPr lang="en-US" dirty="0"/>
              <a:t>To avoid trivial solution, look for the </a:t>
            </a:r>
            <a:r>
              <a:rPr lang="en-US" i="1" dirty="0"/>
              <a:t>eigenvector with the </a:t>
            </a:r>
            <a:r>
              <a:rPr lang="en-US" i="1" dirty="0">
                <a:solidFill>
                  <a:srgbClr val="FF0000"/>
                </a:solidFill>
              </a:rPr>
              <a:t>second smallest </a:t>
            </a:r>
            <a:r>
              <a:rPr lang="en-US" i="1" dirty="0"/>
              <a:t>eigenvalue</a:t>
            </a:r>
          </a:p>
          <a:p>
            <a:endParaRPr lang="en-US" i="1" dirty="0"/>
          </a:p>
          <a:p>
            <a:endParaRPr lang="en-US" i="1" dirty="0"/>
          </a:p>
          <a:p>
            <a:r>
              <a:rPr lang="en-US" dirty="0"/>
              <a:t> Find z </a:t>
            </a:r>
            <a:r>
              <a:rPr lang="en-US" dirty="0" err="1"/>
              <a:t>s.t.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150" y="1825625"/>
            <a:ext cx="4051300" cy="48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2844" y="2872059"/>
            <a:ext cx="1371600" cy="35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0966" y="5146907"/>
            <a:ext cx="1625600" cy="35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3891" y="5636535"/>
            <a:ext cx="3848100" cy="40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0" y="6204222"/>
            <a:ext cx="18288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4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Normalized cuts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5032375"/>
          </a:xfrm>
        </p:spPr>
        <p:txBody>
          <a:bodyPr/>
          <a:lstStyle/>
          <a:p>
            <a:r>
              <a:rPr lang="en-US" dirty="0"/>
              <a:t>Approximate solution to normalized cuts</a:t>
            </a:r>
          </a:p>
          <a:p>
            <a:r>
              <a:rPr lang="en-US" dirty="0"/>
              <a:t>Construct matrix W and D</a:t>
            </a:r>
          </a:p>
          <a:p>
            <a:r>
              <a:rPr lang="en-US" dirty="0"/>
              <a:t>Construct normalized graph </a:t>
            </a:r>
            <a:r>
              <a:rPr lang="en-US" dirty="0" err="1"/>
              <a:t>laplacian</a:t>
            </a:r>
            <a:endParaRPr lang="en-US" dirty="0"/>
          </a:p>
          <a:p>
            <a:endParaRPr lang="en-US" dirty="0"/>
          </a:p>
          <a:p>
            <a:r>
              <a:rPr lang="en-US" dirty="0"/>
              <a:t>Look for the second smallest eigenvector</a:t>
            </a:r>
          </a:p>
          <a:p>
            <a:endParaRPr lang="en-US" dirty="0"/>
          </a:p>
          <a:p>
            <a:r>
              <a:rPr lang="en-US" dirty="0"/>
              <a:t>Compute</a:t>
            </a:r>
          </a:p>
          <a:p>
            <a:r>
              <a:rPr lang="en-US" dirty="0"/>
              <a:t> </a:t>
            </a:r>
            <a:r>
              <a:rPr lang="en-US" i="1" dirty="0"/>
              <a:t>Threshold y to get clusters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Ideally, sweep threshold to get lowest N-cut value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940" y="3264132"/>
            <a:ext cx="4051300" cy="48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4352247"/>
            <a:ext cx="1828800" cy="40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700" y="4758647"/>
            <a:ext cx="20193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03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</a:rPr>
              <a:t>Gradient magnitude and orientation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1676400" y="1066801"/>
            <a:ext cx="8229600" cy="4525963"/>
          </a:xfrm>
        </p:spPr>
        <p:txBody>
          <a:bodyPr/>
          <a:lstStyle/>
          <a:p>
            <a:r>
              <a:rPr lang="en-US" sz="2400" dirty="0">
                <a:latin typeface="Calibri" charset="0"/>
              </a:rPr>
              <a:t>Orientation is undefined at pixels with 0 gradient</a:t>
            </a:r>
          </a:p>
        </p:txBody>
      </p:sp>
      <p:sp>
        <p:nvSpPr>
          <p:cNvPr id="50181" name="TextBox 8"/>
          <p:cNvSpPr txBox="1">
            <a:spLocks noChangeArrowheads="1"/>
          </p:cNvSpPr>
          <p:nvPr/>
        </p:nvSpPr>
        <p:spPr bwMode="auto">
          <a:xfrm>
            <a:off x="7656842" y="4349642"/>
            <a:ext cx="42364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dirty="0">
                <a:latin typeface="Arial" charset="0"/>
              </a:rPr>
              <a:t>Orientation</a:t>
            </a:r>
          </a:p>
          <a:p>
            <a:pPr algn="ctr" eaLnBrk="1" hangingPunct="1"/>
            <a:r>
              <a:rPr lang="en-US" sz="2400" dirty="0">
                <a:latin typeface="Arial" charset="0"/>
              </a:rPr>
              <a:t>theta = numpy.arctan2(</a:t>
            </a:r>
            <a:r>
              <a:rPr lang="en-US" sz="2400" dirty="0" err="1">
                <a:latin typeface="Arial" charset="0"/>
              </a:rPr>
              <a:t>gy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gx</a:t>
            </a:r>
            <a:r>
              <a:rPr lang="en-US" sz="2400" dirty="0">
                <a:latin typeface="Arial" charset="0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51" r="17020"/>
          <a:stretch/>
        </p:blipFill>
        <p:spPr>
          <a:xfrm>
            <a:off x="4418479" y="1907209"/>
            <a:ext cx="2745442" cy="23003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11" r="15161"/>
          <a:stretch/>
        </p:blipFill>
        <p:spPr>
          <a:xfrm>
            <a:off x="8533279" y="1907210"/>
            <a:ext cx="2745442" cy="2300357"/>
          </a:xfrm>
          <a:prstGeom prst="rect">
            <a:avLst/>
          </a:prstGeom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979118" y="4302112"/>
            <a:ext cx="1624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dirty="0">
                <a:latin typeface="Arial" charset="0"/>
              </a:rPr>
              <a:t>Magnitude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CBDCFB-DD5F-094E-B330-6689830860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317" y="1907209"/>
            <a:ext cx="2745441" cy="2387772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2B9867FA-ACD6-BF47-B2D0-23A47CA6D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702" y="4269257"/>
            <a:ext cx="1040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dirty="0">
                <a:latin typeface="Arial" charset="0"/>
              </a:rPr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6271454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Eigenvectors of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eigenvector has as many components as pixels in the image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2732" y="2876198"/>
            <a:ext cx="4817108" cy="330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074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Eigenvectors of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eigenvector has as many components as pixels in the image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8892" y="2723124"/>
            <a:ext cx="7850459" cy="413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500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73" y="1769946"/>
            <a:ext cx="2798027" cy="1865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72" y="3944433"/>
            <a:ext cx="2798027" cy="1865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3944432"/>
            <a:ext cx="2798027" cy="18653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9974" y="3944432"/>
            <a:ext cx="2798027" cy="18653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12072" y="5910146"/>
            <a:ext cx="279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eigenvector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0599" y="5910146"/>
            <a:ext cx="279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3</a:t>
            </a:r>
            <a:r>
              <a:rPr lang="en-US" baseline="30000"/>
              <a:t>rd</a:t>
            </a:r>
            <a:r>
              <a:rPr lang="en-US"/>
              <a:t>  </a:t>
            </a:r>
            <a:r>
              <a:rPr lang="en-US" dirty="0"/>
              <a:t>eigenvector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69973" y="5816028"/>
            <a:ext cx="279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  eigenvector</a:t>
            </a:r>
          </a:p>
        </p:txBody>
      </p:sp>
    </p:spTree>
    <p:extLst>
      <p:ext uri="{BB962C8B-B14F-4D97-AF65-F5344CB8AC3E}">
        <p14:creationId xmlns:p14="http://schemas.microsoft.com/office/powerpoint/2010/main" val="15382784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	</a:t>
            </a:r>
          </a:p>
        </p:txBody>
      </p:sp>
      <p:sp>
        <p:nvSpPr>
          <p:cNvPr id="5457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700" dirty="0"/>
              <a:t>Eigenvectors of images</a:t>
            </a:r>
            <a:endParaRPr lang="en-US" dirty="0"/>
          </a:p>
        </p:txBody>
      </p:sp>
      <p:pic>
        <p:nvPicPr>
          <p:cNvPr id="132100" name="Picture 4" descr="10108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7566" y="1445816"/>
            <a:ext cx="2667063" cy="399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2" name="Picture 6" descr="vect_2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4629" y="1445815"/>
            <a:ext cx="2667061" cy="399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3" name="Picture 7" descr="vect_3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1690" y="1445813"/>
            <a:ext cx="2667063" cy="399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261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group things?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Gestalt</a:t>
            </a:r>
            <a:r>
              <a:rPr lang="en-US" dirty="0"/>
              <a:t> principles</a:t>
            </a:r>
          </a:p>
          <a:p>
            <a:r>
              <a:rPr lang="en-US" dirty="0"/>
              <a:t>Principle of </a:t>
            </a:r>
            <a:r>
              <a:rPr lang="en-US" i="1" dirty="0"/>
              <a:t>proximity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741" y="3326751"/>
            <a:ext cx="5149850" cy="25696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23391" y="63197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courses.lumenlearning.com</a:t>
            </a:r>
            <a:r>
              <a:rPr lang="en-US" dirty="0"/>
              <a:t>/</a:t>
            </a:r>
            <a:r>
              <a:rPr lang="en-US" dirty="0" err="1"/>
              <a:t>wsu</a:t>
            </a:r>
            <a:r>
              <a:rPr lang="en-US" dirty="0"/>
              <a:t>-sandbox/chapter/gestalt-principles-of-perception/</a:t>
            </a:r>
          </a:p>
        </p:txBody>
      </p:sp>
    </p:spTree>
    <p:extLst>
      <p:ext uri="{BB962C8B-B14F-4D97-AF65-F5344CB8AC3E}">
        <p14:creationId xmlns:p14="http://schemas.microsoft.com/office/powerpoint/2010/main" val="630576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group things?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Gestalt principles</a:t>
            </a:r>
          </a:p>
          <a:p>
            <a:r>
              <a:rPr lang="en-US" dirty="0"/>
              <a:t>Principle of </a:t>
            </a:r>
            <a:r>
              <a:rPr lang="en-US" i="1" dirty="0"/>
              <a:t>similarity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700" y="2939381"/>
            <a:ext cx="2667552" cy="26765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23391" y="63197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courses.lumenlearning.com</a:t>
            </a:r>
            <a:r>
              <a:rPr lang="en-US" dirty="0"/>
              <a:t>/</a:t>
            </a:r>
            <a:r>
              <a:rPr lang="en-US" dirty="0" err="1"/>
              <a:t>wsu</a:t>
            </a:r>
            <a:r>
              <a:rPr lang="en-US" dirty="0"/>
              <a:t>-sandbox/chapter/gestalt-principles-of-perception/</a:t>
            </a:r>
          </a:p>
        </p:txBody>
      </p:sp>
    </p:spTree>
    <p:extLst>
      <p:ext uri="{BB962C8B-B14F-4D97-AF65-F5344CB8AC3E}">
        <p14:creationId xmlns:p14="http://schemas.microsoft.com/office/powerpoint/2010/main" val="18327769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group things?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Gestalt principles</a:t>
            </a:r>
          </a:p>
          <a:p>
            <a:r>
              <a:rPr lang="en-US" dirty="0"/>
              <a:t>Principle of </a:t>
            </a:r>
            <a:r>
              <a:rPr lang="en-US" i="1" dirty="0"/>
              <a:t>continuity </a:t>
            </a:r>
            <a:r>
              <a:rPr lang="en-US" dirty="0"/>
              <a:t>and </a:t>
            </a:r>
            <a:r>
              <a:rPr lang="en-US" i="1" dirty="0"/>
              <a:t>closure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438" y="3617843"/>
            <a:ext cx="1884738" cy="1969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628" y="3959363"/>
            <a:ext cx="3351292" cy="12868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23391" y="63197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courses.lumenlearning.com</a:t>
            </a:r>
            <a:r>
              <a:rPr lang="en-US" dirty="0"/>
              <a:t>/</a:t>
            </a:r>
            <a:r>
              <a:rPr lang="en-US" dirty="0" err="1"/>
              <a:t>wsu</a:t>
            </a:r>
            <a:r>
              <a:rPr lang="en-US" dirty="0"/>
              <a:t>-sandbox/chapter/gestalt-principles-of-perception/</a:t>
            </a:r>
          </a:p>
        </p:txBody>
      </p:sp>
    </p:spTree>
    <p:extLst>
      <p:ext uri="{BB962C8B-B14F-4D97-AF65-F5344CB8AC3E}">
        <p14:creationId xmlns:p14="http://schemas.microsoft.com/office/powerpoint/2010/main" val="40971799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group things?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Gestalt principles</a:t>
            </a:r>
          </a:p>
          <a:p>
            <a:r>
              <a:rPr lang="en-US" dirty="0"/>
              <a:t>Principle of </a:t>
            </a:r>
            <a:r>
              <a:rPr lang="en-US" i="1" dirty="0"/>
              <a:t>common fate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4001294"/>
            <a:ext cx="2133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873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Gestalt principles in the context of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Principle of proximity: nearby pixels are part of the same object</a:t>
            </a:r>
          </a:p>
          <a:p>
            <a:r>
              <a:rPr lang="en-US" dirty="0"/>
              <a:t>Principle of similarity: similar pixels are part of the same object</a:t>
            </a:r>
          </a:p>
          <a:p>
            <a:pPr lvl="1"/>
            <a:r>
              <a:rPr lang="en-US" dirty="0"/>
              <a:t>Look for differences in color, intensity, or texture across the boundary</a:t>
            </a:r>
          </a:p>
          <a:p>
            <a:r>
              <a:rPr lang="en-US" dirty="0"/>
              <a:t>Principle of closure and continuity: contours are likely to continue</a:t>
            </a:r>
          </a:p>
          <a:p>
            <a:r>
              <a:rPr lang="en-US" dirty="0"/>
              <a:t>High-level knowledge?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0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52578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7800" y="52578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7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+mj-ea"/>
              </a:rPr>
              <a:t>Non-maximum suppression for each orientation</a:t>
            </a:r>
          </a:p>
        </p:txBody>
      </p:sp>
      <p:sp>
        <p:nvSpPr>
          <p:cNvPr id="51206" name="Rectangle 9"/>
          <p:cNvSpPr>
            <a:spLocks noChangeArrowheads="1"/>
          </p:cNvSpPr>
          <p:nvPr/>
        </p:nvSpPr>
        <p:spPr bwMode="auto">
          <a:xfrm>
            <a:off x="7239000" y="1295400"/>
            <a:ext cx="2286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/>
              <a:t>At q, we have a maximum if the value is larger than those at both p and at r. Interpolate to get these values.</a:t>
            </a:r>
          </a:p>
        </p:txBody>
      </p:sp>
      <p:sp>
        <p:nvSpPr>
          <p:cNvPr id="51207" name="Text Box 10"/>
          <p:cNvSpPr txBox="1">
            <a:spLocks noChangeArrowheads="1"/>
          </p:cNvSpPr>
          <p:nvPr/>
        </p:nvSpPr>
        <p:spPr bwMode="auto">
          <a:xfrm>
            <a:off x="1614488" y="6553200"/>
            <a:ext cx="1662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Arial" charset="0"/>
              </a:rPr>
              <a:t>Source: D. Forsyth</a:t>
            </a:r>
          </a:p>
        </p:txBody>
      </p:sp>
    </p:spTree>
    <p:extLst>
      <p:ext uri="{BB962C8B-B14F-4D97-AF65-F5344CB8AC3E}">
        <p14:creationId xmlns:p14="http://schemas.microsoft.com/office/powerpoint/2010/main" val="1596106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Before Non-max Suppression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60" r="15983"/>
          <a:stretch/>
        </p:blipFill>
        <p:spPr>
          <a:xfrm>
            <a:off x="3469340" y="1486452"/>
            <a:ext cx="5311589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08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33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 charset="0"/>
              </a:rPr>
              <a:t>After Non-max Suppression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17" r="16604"/>
          <a:stretch/>
        </p:blipFill>
        <p:spPr>
          <a:xfrm>
            <a:off x="3536576" y="1570038"/>
            <a:ext cx="5163671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150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0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41.8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 = \tan^{-1} \left(\frac{\partial f}{\partial y}/\frac{\partial f}{\partial x}\right)$&#10;\end{document}&#10;"/>
  <p:tag name="EXTERNALNAME" val="Edittex"/>
  <p:tag name="BLEND" val="False"/>
  <p:tag name="TRANSPARENT" val="False"/>
  <p:tag name="BITMAPFORMAT" val="bmpmono"/>
  <p:tag name="DEBUGINTERACTIVE" val="True"/>
  <p:tag name="ORIGWIDTH" val="659.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|\nabla f\| = \sqrt{{(\frac{\partial f}{\partial x})}^2 + {(\frac{\partial f}{\partial y})}^2}$&#10;\end{document}&#10;"/>
  <p:tag name="EXTERNALNAME" val="Edittex"/>
  <p:tag name="BLEND" val="False"/>
  <p:tag name="TRANSPARENT" val="False"/>
  <p:tag name="BITMAPFORMAT" val="bmpmono"/>
  <p:tag name="DEBUGINTERACTIVE" val="True"/>
  <p:tag name="ORIGWIDTH" val="87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$&#10;\end{document}&#10;"/>
  <p:tag name="EXTERNALNAME" val="Edittex"/>
  <p:tag name="BLEND" val="False"/>
  <p:tag name="TRANSPARENT" val="True"/>
  <p:tag name="BITMAPFORMAT" val="bmpmono"/>
  <p:tag name="DEBUGINTERACTIVE" val="True"/>
  <p:tag name="ORIGWIDTH" val="33.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0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41.8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7457</TotalTime>
  <Words>1756</Words>
  <Application>Microsoft Macintosh PowerPoint</Application>
  <PresentationFormat>Widescreen</PresentationFormat>
  <Paragraphs>584</Paragraphs>
  <Slides>68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4" baseType="lpstr">
      <vt:lpstr>Arial</vt:lpstr>
      <vt:lpstr>Calibri</vt:lpstr>
      <vt:lpstr>Calibri Light</vt:lpstr>
      <vt:lpstr>Cambria Math</vt:lpstr>
      <vt:lpstr>Office Theme</vt:lpstr>
      <vt:lpstr>Bitmap Image</vt:lpstr>
      <vt:lpstr>Grouping</vt:lpstr>
      <vt:lpstr>What is grouping?</vt:lpstr>
      <vt:lpstr>Regions        Boundaries </vt:lpstr>
      <vt:lpstr>Why grouping?</vt:lpstr>
      <vt:lpstr>Image gradient</vt:lpstr>
      <vt:lpstr>Gradient magnitude and orientation</vt:lpstr>
      <vt:lpstr>Non-maximum suppression for each orientation</vt:lpstr>
      <vt:lpstr>Before Non-max Suppression</vt:lpstr>
      <vt:lpstr>PowerPoint Presentation</vt:lpstr>
      <vt:lpstr>Image gradients are not enough</vt:lpstr>
      <vt:lpstr>Image gradients are not enough</vt:lpstr>
      <vt:lpstr>What is texture?</vt:lpstr>
      <vt:lpstr>What is texture?</vt:lpstr>
      <vt:lpstr>Julesz’s texton theory</vt:lpstr>
      <vt:lpstr>Bringing textons to computer vision</vt:lpstr>
      <vt:lpstr>Bringing textons to computer vision</vt:lpstr>
      <vt:lpstr>Bringing textons to computer vision</vt:lpstr>
      <vt:lpstr>Bringing textons to computer vision</vt:lpstr>
      <vt:lpstr>Bringing textons to computer vision</vt:lpstr>
      <vt:lpstr>Textons in computer vision</vt:lpstr>
      <vt:lpstr>Detecting texture boundaries</vt:lpstr>
      <vt:lpstr>Cue combination</vt:lpstr>
      <vt:lpstr>Local computation not enough</vt:lpstr>
      <vt:lpstr>Local computation is not enough</vt:lpstr>
      <vt:lpstr>Grouping by clustering</vt:lpstr>
      <vt:lpstr>K-means</vt:lpstr>
      <vt:lpstr>K-means</vt:lpstr>
      <vt:lpstr>K-means</vt:lpstr>
      <vt:lpstr>K-means</vt:lpstr>
      <vt:lpstr>K-means</vt:lpstr>
      <vt:lpstr>K-means</vt:lpstr>
      <vt:lpstr>K-means</vt:lpstr>
      <vt:lpstr>K-means</vt:lpstr>
      <vt:lpstr>K-means</vt:lpstr>
      <vt:lpstr>K-means on image pixels</vt:lpstr>
      <vt:lpstr>K-means on image pixels</vt:lpstr>
      <vt:lpstr>K-means on image pixels+position</vt:lpstr>
      <vt:lpstr>Segmentation is graph partitioning</vt:lpstr>
      <vt:lpstr>Segmentation is graph partitioning</vt:lpstr>
      <vt:lpstr>Criterion: Min-cut?</vt:lpstr>
      <vt:lpstr>Normalized cuts</vt:lpstr>
      <vt:lpstr>Normalized cut</vt:lpstr>
      <vt:lpstr>Min-cut vs normalized cut</vt:lpstr>
      <vt:lpstr>Graphs and matrices</vt:lpstr>
      <vt:lpstr>Graphs and matrices</vt:lpstr>
      <vt:lpstr>Graphs and matrices</vt:lpstr>
      <vt:lpstr>Graphs and matrices</vt:lpstr>
      <vt:lpstr>Graphs and matrices</vt:lpstr>
      <vt:lpstr>Graphs and matrices</vt:lpstr>
      <vt:lpstr>Graphs and matrices</vt:lpstr>
      <vt:lpstr>Graphs and matrices</vt:lpstr>
      <vt:lpstr>Graphs and matrices</vt:lpstr>
      <vt:lpstr>Graphs and matrices</vt:lpstr>
      <vt:lpstr>Graphs and matrices</vt:lpstr>
      <vt:lpstr>Graphs and matrices</vt:lpstr>
      <vt:lpstr>Graphs and matrices</vt:lpstr>
      <vt:lpstr>Graphs and matrices</vt:lpstr>
      <vt:lpstr>Graphs and matrices</vt:lpstr>
      <vt:lpstr>Normalized cuts</vt:lpstr>
      <vt:lpstr>Eigenvectors of images</vt:lpstr>
      <vt:lpstr>Eigenvectors of images</vt:lpstr>
      <vt:lpstr>Another example</vt:lpstr>
      <vt:lpstr>Eigenvectors of images</vt:lpstr>
      <vt:lpstr>How do we group things?</vt:lpstr>
      <vt:lpstr>How do we group things?</vt:lpstr>
      <vt:lpstr>How do we group things?</vt:lpstr>
      <vt:lpstr>How do we group things?</vt:lpstr>
      <vt:lpstr>Gestalt principles in the context of images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Grouping</dc:title>
  <dc:subject/>
  <dc:creator>Bharath Hariharan</dc:creator>
  <cp:keywords/>
  <dc:description/>
  <cp:lastModifiedBy>Bharath Hariharan</cp:lastModifiedBy>
  <cp:revision>13</cp:revision>
  <dcterms:created xsi:type="dcterms:W3CDTF">2018-09-02T21:03:45Z</dcterms:created>
  <dcterms:modified xsi:type="dcterms:W3CDTF">2019-09-17T16:54:58Z</dcterms:modified>
  <cp:category/>
</cp:coreProperties>
</file>