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72"/>
  </p:notesMasterIdLst>
  <p:sldIdLst>
    <p:sldId id="256" r:id="rId2"/>
    <p:sldId id="371" r:id="rId3"/>
    <p:sldId id="370" r:id="rId4"/>
    <p:sldId id="260" r:id="rId5"/>
    <p:sldId id="261" r:id="rId6"/>
    <p:sldId id="262" r:id="rId7"/>
    <p:sldId id="263" r:id="rId8"/>
    <p:sldId id="264" r:id="rId9"/>
    <p:sldId id="265" r:id="rId10"/>
    <p:sldId id="259" r:id="rId11"/>
    <p:sldId id="266" r:id="rId12"/>
    <p:sldId id="303" r:id="rId13"/>
    <p:sldId id="304" r:id="rId14"/>
    <p:sldId id="267" r:id="rId15"/>
    <p:sldId id="268" r:id="rId16"/>
    <p:sldId id="269" r:id="rId17"/>
    <p:sldId id="270" r:id="rId18"/>
    <p:sldId id="271" r:id="rId19"/>
    <p:sldId id="297" r:id="rId20"/>
    <p:sldId id="298" r:id="rId21"/>
    <p:sldId id="299" r:id="rId22"/>
    <p:sldId id="300" r:id="rId23"/>
    <p:sldId id="301" r:id="rId24"/>
    <p:sldId id="302" r:id="rId25"/>
    <p:sldId id="359" r:id="rId26"/>
    <p:sldId id="360" r:id="rId27"/>
    <p:sldId id="369" r:id="rId28"/>
    <p:sldId id="361" r:id="rId29"/>
    <p:sldId id="365" r:id="rId30"/>
    <p:sldId id="366" r:id="rId31"/>
    <p:sldId id="367" r:id="rId32"/>
    <p:sldId id="368" r:id="rId33"/>
    <p:sldId id="363" r:id="rId34"/>
    <p:sldId id="277" r:id="rId35"/>
    <p:sldId id="278" r:id="rId36"/>
    <p:sldId id="279" r:id="rId37"/>
    <p:sldId id="280" r:id="rId38"/>
    <p:sldId id="281" r:id="rId39"/>
    <p:sldId id="282" r:id="rId40"/>
    <p:sldId id="283" r:id="rId41"/>
    <p:sldId id="284" r:id="rId42"/>
    <p:sldId id="285" r:id="rId43"/>
    <p:sldId id="286" r:id="rId44"/>
    <p:sldId id="287" r:id="rId45"/>
    <p:sldId id="288" r:id="rId46"/>
    <p:sldId id="289" r:id="rId47"/>
    <p:sldId id="290" r:id="rId48"/>
    <p:sldId id="276" r:id="rId49"/>
    <p:sldId id="273" r:id="rId50"/>
    <p:sldId id="274" r:id="rId51"/>
    <p:sldId id="315" r:id="rId52"/>
    <p:sldId id="316" r:id="rId53"/>
    <p:sldId id="317" r:id="rId54"/>
    <p:sldId id="318" r:id="rId55"/>
    <p:sldId id="319" r:id="rId56"/>
    <p:sldId id="320" r:id="rId57"/>
    <p:sldId id="275" r:id="rId58"/>
    <p:sldId id="291" r:id="rId59"/>
    <p:sldId id="293" r:id="rId60"/>
    <p:sldId id="292" r:id="rId61"/>
    <p:sldId id="294" r:id="rId62"/>
    <p:sldId id="295" r:id="rId63"/>
    <p:sldId id="296" r:id="rId64"/>
    <p:sldId id="321" r:id="rId65"/>
    <p:sldId id="322" r:id="rId66"/>
    <p:sldId id="323" r:id="rId67"/>
    <p:sldId id="325" r:id="rId68"/>
    <p:sldId id="326" r:id="rId69"/>
    <p:sldId id="327" r:id="rId70"/>
    <p:sldId id="328" r:id="rId7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758"/>
    <p:restoredTop sz="81364"/>
  </p:normalViewPr>
  <p:slideViewPr>
    <p:cSldViewPr snapToGrid="0" snapToObjects="1">
      <p:cViewPr varScale="1">
        <p:scale>
          <a:sx n="92" d="100"/>
          <a:sy n="92" d="100"/>
        </p:scale>
        <p:origin x="1872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890B10-9B6B-3349-8F34-597D8876B82B}" type="datetimeFigureOut">
              <a:rPr lang="en-US" smtClean="0"/>
              <a:t>9/2/19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F75034-2E05-FC4E-A778-477AEB32AA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86548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23D132-DC99-4C47-857F-C21A5CE5A449}" type="datetimeFigureOut">
              <a:rPr lang="en-US" smtClean="0"/>
              <a:t>9/2/19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70AC4-B43C-2447-A617-90774264C1F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23D132-DC99-4C47-857F-C21A5CE5A449}" type="datetimeFigureOut">
              <a:rPr lang="en-US" smtClean="0"/>
              <a:t>9/2/19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70AC4-B43C-2447-A617-90774264C1F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23D132-DC99-4C47-857F-C21A5CE5A449}" type="datetimeFigureOut">
              <a:rPr lang="en-US" smtClean="0"/>
              <a:t>9/2/19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70AC4-B43C-2447-A617-90774264C1F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23D132-DC99-4C47-857F-C21A5CE5A449}" type="datetimeFigureOut">
              <a:rPr lang="en-US" smtClean="0"/>
              <a:t>9/2/19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70AC4-B43C-2447-A617-90774264C1F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23D132-DC99-4C47-857F-C21A5CE5A449}" type="datetimeFigureOut">
              <a:rPr lang="en-US" smtClean="0"/>
              <a:t>9/2/19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70AC4-B43C-2447-A617-90774264C1F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23D132-DC99-4C47-857F-C21A5CE5A449}" type="datetimeFigureOut">
              <a:rPr lang="en-US" smtClean="0"/>
              <a:t>9/2/19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70AC4-B43C-2447-A617-90774264C1F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23D132-DC99-4C47-857F-C21A5CE5A449}" type="datetimeFigureOut">
              <a:rPr lang="en-US" smtClean="0"/>
              <a:t>9/2/19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70AC4-B43C-2447-A617-90774264C1F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23D132-DC99-4C47-857F-C21A5CE5A449}" type="datetimeFigureOut">
              <a:rPr lang="en-US" smtClean="0"/>
              <a:t>9/2/19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70AC4-B43C-2447-A617-90774264C1F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23D132-DC99-4C47-857F-C21A5CE5A449}" type="datetimeFigureOut">
              <a:rPr lang="en-US" smtClean="0"/>
              <a:t>9/2/19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70AC4-B43C-2447-A617-90774264C1F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23D132-DC99-4C47-857F-C21A5CE5A449}" type="datetimeFigureOut">
              <a:rPr lang="en-US" smtClean="0"/>
              <a:t>9/2/19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70AC4-B43C-2447-A617-90774264C1F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23D132-DC99-4C47-857F-C21A5CE5A449}" type="datetimeFigureOut">
              <a:rPr lang="en-US" smtClean="0"/>
              <a:t>9/2/19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70AC4-B43C-2447-A617-90774264C1F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23D132-DC99-4C47-857F-C21A5CE5A449}" type="datetimeFigureOut">
              <a:rPr lang="en-US" smtClean="0"/>
              <a:t>9/2/19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170AC4-B43C-2447-A617-90774264C1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9752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emf"/><Relationship Id="rId4" Type="http://schemas.openxmlformats.org/officeDocument/2006/relationships/image" Target="../media/image10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emf"/><Relationship Id="rId4" Type="http://schemas.openxmlformats.org/officeDocument/2006/relationships/image" Target="../media/image13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emf"/><Relationship Id="rId4" Type="http://schemas.openxmlformats.org/officeDocument/2006/relationships/image" Target="../media/image18.emf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emf"/><Relationship Id="rId4" Type="http://schemas.openxmlformats.org/officeDocument/2006/relationships/image" Target="../media/image30.em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emf"/><Relationship Id="rId4" Type="http://schemas.openxmlformats.org/officeDocument/2006/relationships/image" Target="../media/image33.emf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28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em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310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emf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emf"/><Relationship Id="rId5" Type="http://schemas.openxmlformats.org/officeDocument/2006/relationships/image" Target="../media/image45.emf"/><Relationship Id="rId4" Type="http://schemas.openxmlformats.org/officeDocument/2006/relationships/image" Target="../media/image44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emf"/><Relationship Id="rId5" Type="http://schemas.openxmlformats.org/officeDocument/2006/relationships/image" Target="../media/image50.emf"/><Relationship Id="rId4" Type="http://schemas.openxmlformats.org/officeDocument/2006/relationships/image" Target="../media/image49.emf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emf"/><Relationship Id="rId4" Type="http://schemas.openxmlformats.org/officeDocument/2006/relationships/image" Target="../media/image50.emf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emf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emf"/><Relationship Id="rId4" Type="http://schemas.openxmlformats.org/officeDocument/2006/relationships/image" Target="../media/image54.emf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emf"/><Relationship Id="rId5" Type="http://schemas.openxmlformats.org/officeDocument/2006/relationships/image" Target="../media/image54.emf"/><Relationship Id="rId4" Type="http://schemas.openxmlformats.org/officeDocument/2006/relationships/image" Target="../media/image53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emf"/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emf"/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emf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emf"/><Relationship Id="rId2" Type="http://schemas.openxmlformats.org/officeDocument/2006/relationships/image" Target="../media/image63.emf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emf"/><Relationship Id="rId2" Type="http://schemas.openxmlformats.org/officeDocument/2006/relationships/image" Target="../media/image63.emf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emf"/><Relationship Id="rId2" Type="http://schemas.openxmlformats.org/officeDocument/2006/relationships/image" Target="../media/image63.emf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emf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emf"/><Relationship Id="rId2" Type="http://schemas.openxmlformats.org/officeDocument/2006/relationships/image" Target="../media/image69.emf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emf"/><Relationship Id="rId2" Type="http://schemas.openxmlformats.org/officeDocument/2006/relationships/image" Target="../media/image71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4.emf"/><Relationship Id="rId4" Type="http://schemas.openxmlformats.org/officeDocument/2006/relationships/image" Target="../media/image73.emf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emf"/><Relationship Id="rId2" Type="http://schemas.openxmlformats.org/officeDocument/2006/relationships/image" Target="../media/image74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emf"/><Relationship Id="rId2" Type="http://schemas.openxmlformats.org/officeDocument/2006/relationships/image" Target="../media/image74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Geometry of Image Formation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79232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ounded Rectangle 22"/>
          <p:cNvSpPr/>
          <p:nvPr/>
        </p:nvSpPr>
        <p:spPr>
          <a:xfrm>
            <a:off x="647990" y="4794196"/>
            <a:ext cx="4129884" cy="840794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pinhole camera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/>
              <p:cNvSpPr>
                <a:spLocks noGrp="1"/>
              </p:cNvSpPr>
              <p:nvPr>
                <p:ph idx="1"/>
              </p:nvPr>
            </p:nvSpPr>
            <p:spPr>
              <a:xfrm>
                <a:off x="647990" y="1848485"/>
                <a:ext cx="4009339" cy="4351338"/>
              </a:xfrm>
            </p:spPr>
            <p:txBody>
              <a:bodyPr>
                <a:normAutofit/>
              </a:bodyPr>
              <a:lstStyle/>
              <a:p>
                <a:r>
                  <a:rPr lang="en-US" sz="2000" dirty="0"/>
                  <a:t>Pinhole camera collapses </a:t>
                </a:r>
                <a:r>
                  <a:rPr lang="en-US" sz="2000" i="1" dirty="0"/>
                  <a:t>ray OP to point p</a:t>
                </a:r>
              </a:p>
              <a:p>
                <a:r>
                  <a:rPr lang="en-US" sz="2000" dirty="0"/>
                  <a:t>Any point on ray OP =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charset="0"/>
                      </a:rPr>
                      <m:t>𝑂</m:t>
                    </m:r>
                    <m:r>
                      <a:rPr lang="en-US" sz="2000" b="0" i="1" smtClean="0">
                        <a:latin typeface="Cambria Math" charset="0"/>
                      </a:rPr>
                      <m:t>+</m:t>
                    </m:r>
                    <m:r>
                      <a:rPr lang="en-US" sz="2000" b="0" i="1" smtClean="0">
                        <a:latin typeface="Cambria Math" charset="0"/>
                      </a:rPr>
                      <m:t>𝜆</m:t>
                    </m:r>
                    <m:d>
                      <m:d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b="0" i="1" smtClean="0">
                            <a:latin typeface="Cambria Math" charset="0"/>
                          </a:rPr>
                          <m:t>𝑃</m:t>
                        </m:r>
                        <m:r>
                          <a:rPr lang="en-US" sz="2000" b="0" i="1" smtClean="0">
                            <a:latin typeface="Cambria Math" charset="0"/>
                          </a:rPr>
                          <m:t>−</m:t>
                        </m:r>
                        <m:r>
                          <a:rPr lang="en-US" sz="2000" b="0" i="1" smtClean="0">
                            <a:latin typeface="Cambria Math" charset="0"/>
                          </a:rPr>
                          <m:t>𝑂</m:t>
                        </m:r>
                      </m:e>
                    </m:d>
                    <m:r>
                      <a:rPr lang="en-US" sz="2000" b="0" i="1" smtClean="0">
                        <a:latin typeface="Cambria Math" charset="0"/>
                      </a:rPr>
                      <m:t>=</m:t>
                    </m:r>
                    <m:d>
                      <m:d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b="0" i="1" smtClean="0">
                            <a:latin typeface="Cambria Math" charset="0"/>
                          </a:rPr>
                          <m:t>𝜆</m:t>
                        </m:r>
                        <m:r>
                          <a:rPr lang="en-US" sz="2000" b="0" i="1" smtClean="0">
                            <a:latin typeface="Cambria Math" charset="0"/>
                          </a:rPr>
                          <m:t>𝑋</m:t>
                        </m:r>
                        <m:r>
                          <a:rPr lang="en-US" sz="2000" b="0" i="1" smtClean="0">
                            <a:latin typeface="Cambria Math" charset="0"/>
                          </a:rPr>
                          <m:t>, </m:t>
                        </m:r>
                        <m:r>
                          <a:rPr lang="en-US" sz="2000" b="0" i="1" smtClean="0">
                            <a:latin typeface="Cambria Math" charset="0"/>
                          </a:rPr>
                          <m:t>𝜆</m:t>
                        </m:r>
                        <m:r>
                          <a:rPr lang="en-US" sz="2000" b="0" i="1" smtClean="0">
                            <a:latin typeface="Cambria Math" charset="0"/>
                          </a:rPr>
                          <m:t>𝑌</m:t>
                        </m:r>
                        <m:r>
                          <a:rPr lang="en-US" sz="2000" b="0" i="1" smtClean="0">
                            <a:latin typeface="Cambria Math" charset="0"/>
                          </a:rPr>
                          <m:t>, </m:t>
                        </m:r>
                        <m:r>
                          <a:rPr lang="en-US" sz="2000" b="0" i="1" smtClean="0">
                            <a:latin typeface="Cambria Math" charset="0"/>
                          </a:rPr>
                          <m:t>𝜆</m:t>
                        </m:r>
                        <m:r>
                          <a:rPr lang="en-US" sz="2000" b="0" i="1" smtClean="0">
                            <a:latin typeface="Cambria Math" charset="0"/>
                          </a:rPr>
                          <m:t>𝑍</m:t>
                        </m:r>
                      </m:e>
                    </m:d>
                  </m:oMath>
                </a14:m>
                <a:endParaRPr lang="en-US" sz="2000" b="0" dirty="0"/>
              </a:p>
              <a:p>
                <a:r>
                  <a:rPr lang="en-US" sz="2000" dirty="0"/>
                  <a:t>For this point to lie on Z=-1 plane:</a:t>
                </a:r>
                <a:br>
                  <a:rPr lang="en-US" sz="2000" dirty="0"/>
                </a:br>
                <a14:m>
                  <m:oMath xmlns:m="http://schemas.openxmlformats.org/officeDocument/2006/math">
                    <m:sSup>
                      <m:sSup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latin typeface="Cambria Math" charset="0"/>
                          </a:rPr>
                          <m:t>𝜆</m:t>
                        </m:r>
                      </m:e>
                      <m:sup>
                        <m:r>
                          <a:rPr lang="en-US" sz="2000" b="0" i="1" smtClean="0">
                            <a:latin typeface="Cambria Math" charset="0"/>
                          </a:rPr>
                          <m:t>∗</m:t>
                        </m:r>
                      </m:sup>
                    </m:sSup>
                    <m:r>
                      <a:rPr lang="en-US" sz="2000" b="0" i="1" smtClean="0">
                        <a:latin typeface="Cambria Math" charset="0"/>
                      </a:rPr>
                      <m:t>𝑍</m:t>
                    </m:r>
                    <m:r>
                      <a:rPr lang="en-US" sz="2000" b="0" i="1" smtClean="0">
                        <a:latin typeface="Cambria Math" charset="0"/>
                      </a:rPr>
                      <m:t>=−1</m:t>
                    </m:r>
                  </m:oMath>
                </a14:m>
                <a:br>
                  <a:rPr lang="en-US" sz="2000" b="0" dirty="0"/>
                </a:b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charset="0"/>
                      </a:rPr>
                      <m:t>⇒</m:t>
                    </m:r>
                    <m:sSup>
                      <m:sSup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latin typeface="Cambria Math" charset="0"/>
                          </a:rPr>
                          <m:t>𝜆</m:t>
                        </m:r>
                      </m:e>
                      <m:sup>
                        <m:r>
                          <a:rPr lang="en-US" sz="2000" b="0" i="1" smtClean="0">
                            <a:latin typeface="Cambria Math" charset="0"/>
                          </a:rPr>
                          <m:t>∗</m:t>
                        </m:r>
                      </m:sup>
                    </m:sSup>
                    <m:r>
                      <a:rPr lang="en-US" sz="2000" b="0" i="1" smtClean="0">
                        <a:latin typeface="Cambria Math" charset="0"/>
                      </a:rPr>
                      <m:t>= </m:t>
                    </m:r>
                    <m:f>
                      <m:fPr>
                        <m:ctrlPr>
                          <a:rPr lang="mr-IN" sz="2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charset="0"/>
                          </a:rPr>
                          <m:t>−1</m:t>
                        </m:r>
                      </m:num>
                      <m:den>
                        <m:r>
                          <a:rPr lang="en-US" sz="2000" b="0" i="1" smtClean="0">
                            <a:latin typeface="Cambria Math" charset="0"/>
                          </a:rPr>
                          <m:t>𝑍</m:t>
                        </m:r>
                      </m:den>
                    </m:f>
                  </m:oMath>
                </a14:m>
                <a:endParaRPr lang="en-US" sz="2000" b="0" dirty="0"/>
              </a:p>
              <a:p>
                <a:r>
                  <a:rPr lang="en-US" sz="2000" dirty="0"/>
                  <a:t>Coordinates of point p:</a:t>
                </a:r>
              </a:p>
            </p:txBody>
          </p:sp>
        </mc:Choice>
        <mc:Fallback xmlns="">
          <p:sp>
            <p:nvSpPr>
              <p:cNvPr id="4" name="Content Placeholder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47990" y="1848485"/>
                <a:ext cx="4009339" cy="4351338"/>
              </a:xfrm>
              <a:blipFill rotWithShape="0">
                <a:blip r:embed="rId2"/>
                <a:stretch>
                  <a:fillRect l="-1368" t="-140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0" name="Group 19"/>
          <p:cNvGrpSpPr/>
          <p:nvPr/>
        </p:nvGrpSpPr>
        <p:grpSpPr>
          <a:xfrm>
            <a:off x="4663440" y="2811780"/>
            <a:ext cx="4497957" cy="2628900"/>
            <a:chOff x="1277860" y="1051560"/>
            <a:chExt cx="8079769" cy="4642428"/>
          </a:xfrm>
        </p:grpSpPr>
        <p:cxnSp>
          <p:nvCxnSpPr>
            <p:cNvPr id="5" name="Straight Arrow Connector 4"/>
            <p:cNvCxnSpPr>
              <a:stCxn id="16" idx="2"/>
            </p:cNvCxnSpPr>
            <p:nvPr/>
          </p:nvCxnSpPr>
          <p:spPr>
            <a:xfrm flipH="1">
              <a:off x="3177540" y="3533322"/>
              <a:ext cx="3661591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Arrow Connector 5"/>
            <p:cNvCxnSpPr>
              <a:stCxn id="16" idx="2"/>
            </p:cNvCxnSpPr>
            <p:nvPr/>
          </p:nvCxnSpPr>
          <p:spPr>
            <a:xfrm flipH="1" flipV="1">
              <a:off x="1483420" y="2831705"/>
              <a:ext cx="5355711" cy="701617"/>
            </a:xfrm>
            <a:prstGeom prst="straightConnector1">
              <a:avLst/>
            </a:prstGeom>
            <a:ln w="38100">
              <a:solidFill>
                <a:srgbClr val="FF0000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>
              <a:endCxn id="16" idx="6"/>
            </p:cNvCxnSpPr>
            <p:nvPr/>
          </p:nvCxnSpPr>
          <p:spPr>
            <a:xfrm flipH="1" flipV="1">
              <a:off x="6884850" y="3533322"/>
              <a:ext cx="1637939" cy="197757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Parallelogram 7"/>
            <p:cNvSpPr/>
            <p:nvPr/>
          </p:nvSpPr>
          <p:spPr>
            <a:xfrm rot="5400000" flipV="1">
              <a:off x="7112600" y="2695158"/>
              <a:ext cx="2793123" cy="974712"/>
            </a:xfrm>
            <a:prstGeom prst="parallelogram">
              <a:avLst>
                <a:gd name="adj" fmla="val 89519"/>
              </a:avLst>
            </a:prstGeom>
            <a:solidFill>
              <a:schemeClr val="bg2">
                <a:lumMod val="90000"/>
                <a:alpha val="72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/>
            <p:nvPr/>
          </p:nvSpPr>
          <p:spPr>
            <a:xfrm>
              <a:off x="6839131" y="3466194"/>
              <a:ext cx="45719" cy="134256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8522789" y="3661228"/>
              <a:ext cx="45719" cy="98879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" name="Straight Arrow Connector 10"/>
            <p:cNvCxnSpPr>
              <a:stCxn id="16" idx="1"/>
            </p:cNvCxnSpPr>
            <p:nvPr/>
          </p:nvCxnSpPr>
          <p:spPr>
            <a:xfrm flipH="1" flipV="1">
              <a:off x="6839131" y="1051560"/>
              <a:ext cx="6695" cy="2434295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>
              <a:stCxn id="16" idx="2"/>
            </p:cNvCxnSpPr>
            <p:nvPr/>
          </p:nvCxnSpPr>
          <p:spPr>
            <a:xfrm flipH="1">
              <a:off x="4366260" y="3533322"/>
              <a:ext cx="2472871" cy="2038054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/>
            <p:cNvSpPr txBox="1"/>
            <p:nvPr/>
          </p:nvSpPr>
          <p:spPr>
            <a:xfrm>
              <a:off x="6845826" y="1061232"/>
              <a:ext cx="10818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/>
                <a:t>Y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4520835" y="5324656"/>
              <a:ext cx="10818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/>
                <a:t>X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3779611" y="3526001"/>
              <a:ext cx="10818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Z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6720840" y="3574778"/>
              <a:ext cx="41111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rgbClr val="FF0000"/>
                  </a:solidFill>
                </a:rPr>
                <a:t>O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7663291" y="4394299"/>
              <a:ext cx="1329034" cy="8152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rgbClr val="FF0000"/>
                  </a:solidFill>
                </a:rPr>
                <a:t>Z=-1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1277860" y="2831705"/>
              <a:ext cx="1651051" cy="11413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rgbClr val="00B0F0"/>
                  </a:solidFill>
                </a:rPr>
                <a:t>P = (X,Y,Z)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8039371" y="2479903"/>
              <a:ext cx="1318258" cy="11413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00B0F0"/>
                  </a:solidFill>
                </a:rPr>
                <a:t>p = (</a:t>
              </a:r>
              <a:r>
                <a:rPr lang="en-US" dirty="0" err="1">
                  <a:solidFill>
                    <a:srgbClr val="00B0F0"/>
                  </a:solidFill>
                </a:rPr>
                <a:t>x,y</a:t>
              </a:r>
              <a:r>
                <a:rPr lang="en-US" dirty="0">
                  <a:solidFill>
                    <a:srgbClr val="00B0F0"/>
                  </a:solidFill>
                </a:rPr>
                <a:t>)</a:t>
              </a: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7155180" y="597789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3771" y="4845549"/>
            <a:ext cx="3793558" cy="525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3733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3796030" y="4697730"/>
            <a:ext cx="1276209" cy="2068830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projection equation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48485"/>
            <a:ext cx="7886700" cy="4351338"/>
          </a:xfrm>
        </p:spPr>
        <p:txBody>
          <a:bodyPr/>
          <a:lstStyle/>
          <a:p>
            <a:r>
              <a:rPr lang="en-US" dirty="0"/>
              <a:t>A point P = (X, Y, Z) in 3D projects to a point p = (</a:t>
            </a:r>
            <a:r>
              <a:rPr lang="en-US" dirty="0" err="1"/>
              <a:t>x,y</a:t>
            </a:r>
            <a:r>
              <a:rPr lang="en-US" dirty="0"/>
              <a:t>) in the image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But pinhole camera’s image is inverted, invert it back!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6030" y="2606040"/>
            <a:ext cx="1276209" cy="155448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2390" y="4940935"/>
            <a:ext cx="1094375" cy="168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0328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Another derivation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4134678" y="1610139"/>
            <a:ext cx="0" cy="4850296"/>
          </a:xfrm>
          <a:prstGeom prst="straightConnector1">
            <a:avLst/>
          </a:prstGeom>
          <a:ln w="381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>
            <a:off x="397565" y="3558209"/>
            <a:ext cx="8229600" cy="0"/>
          </a:xfrm>
          <a:prstGeom prst="straightConnector1">
            <a:avLst/>
          </a:prstGeom>
          <a:ln w="381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1441174" y="2246243"/>
            <a:ext cx="4403035" cy="2146853"/>
          </a:xfrm>
          <a:prstGeom prst="line">
            <a:avLst/>
          </a:prstGeom>
          <a:ln w="38100">
            <a:solidFill>
              <a:srgbClr val="FF000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1441174" y="2246243"/>
            <a:ext cx="0" cy="1311966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5844209" y="1610139"/>
            <a:ext cx="0" cy="4740965"/>
          </a:xfrm>
          <a:prstGeom prst="line">
            <a:avLst/>
          </a:prstGeom>
          <a:ln w="381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5844209" y="3558209"/>
            <a:ext cx="0" cy="834887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1351723" y="1876910"/>
            <a:ext cx="10734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P = (X,Y,Z)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139648" y="3222870"/>
            <a:ext cx="9243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O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5842966" y="4256541"/>
            <a:ext cx="9243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 = (</a:t>
            </a:r>
            <a:r>
              <a:rPr lang="en-US" dirty="0" err="1"/>
              <a:t>x,y,z</a:t>
            </a:r>
            <a:r>
              <a:rPr lang="en-US" dirty="0"/>
              <a:t>)</a:t>
            </a:r>
          </a:p>
        </p:txBody>
      </p:sp>
      <p:sp>
        <p:nvSpPr>
          <p:cNvPr id="23" name="Arc 22"/>
          <p:cNvSpPr/>
          <p:nvPr/>
        </p:nvSpPr>
        <p:spPr>
          <a:xfrm rot="10800000">
            <a:off x="3322962" y="3191781"/>
            <a:ext cx="376443" cy="370340"/>
          </a:xfrm>
          <a:prstGeom prst="arc">
            <a:avLst>
              <a:gd name="adj1" fmla="val 18585036"/>
              <a:gd name="adj2" fmla="val 3295404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Arc 23"/>
          <p:cNvSpPr/>
          <p:nvPr/>
        </p:nvSpPr>
        <p:spPr>
          <a:xfrm rot="909562">
            <a:off x="4608427" y="3513145"/>
            <a:ext cx="376443" cy="370340"/>
          </a:xfrm>
          <a:prstGeom prst="arc">
            <a:avLst>
              <a:gd name="adj1" fmla="val 18585036"/>
              <a:gd name="adj2" fmla="val 3295404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915404" y="2700563"/>
            <a:ext cx="4944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Y</a:t>
            </a:r>
          </a:p>
        </p:txBody>
      </p:sp>
      <p:sp>
        <p:nvSpPr>
          <p:cNvPr id="26" name="Left Brace 25"/>
          <p:cNvSpPr/>
          <p:nvPr/>
        </p:nvSpPr>
        <p:spPr>
          <a:xfrm>
            <a:off x="1193317" y="2242331"/>
            <a:ext cx="158406" cy="1281886"/>
          </a:xfrm>
          <a:prstGeom prst="leftBrace">
            <a:avLst>
              <a:gd name="adj1" fmla="val 68688"/>
              <a:gd name="adj2" fmla="val 50000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6088987" y="3752385"/>
            <a:ext cx="4944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y</a:t>
            </a:r>
            <a:endParaRPr lang="en-US" dirty="0"/>
          </a:p>
        </p:txBody>
      </p:sp>
      <p:sp>
        <p:nvSpPr>
          <p:cNvPr id="28" name="Left Brace 27"/>
          <p:cNvSpPr/>
          <p:nvPr/>
        </p:nvSpPr>
        <p:spPr>
          <a:xfrm rot="10800000">
            <a:off x="5923990" y="3646050"/>
            <a:ext cx="164996" cy="747045"/>
          </a:xfrm>
          <a:prstGeom prst="leftBrace">
            <a:avLst>
              <a:gd name="adj1" fmla="val 68688"/>
              <a:gd name="adj2" fmla="val 50000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Left Brace 28"/>
          <p:cNvSpPr/>
          <p:nvPr/>
        </p:nvSpPr>
        <p:spPr>
          <a:xfrm rot="16200000">
            <a:off x="2581145" y="2395473"/>
            <a:ext cx="234661" cy="2693506"/>
          </a:xfrm>
          <a:prstGeom prst="leftBrace">
            <a:avLst>
              <a:gd name="adj1" fmla="val 68688"/>
              <a:gd name="adj2" fmla="val 50000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Left Brace 29"/>
          <p:cNvSpPr/>
          <p:nvPr/>
        </p:nvSpPr>
        <p:spPr>
          <a:xfrm rot="5400000">
            <a:off x="4966194" y="2621967"/>
            <a:ext cx="134705" cy="1618838"/>
          </a:xfrm>
          <a:prstGeom prst="leftBrace">
            <a:avLst>
              <a:gd name="adj1" fmla="val 68688"/>
              <a:gd name="adj2" fmla="val 50000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2566782" y="3823979"/>
            <a:ext cx="4944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Z</a:t>
            </a:r>
            <a:endParaRPr lang="en-US" dirty="0"/>
          </a:p>
        </p:txBody>
      </p:sp>
      <p:sp>
        <p:nvSpPr>
          <p:cNvPr id="32" name="TextBox 31"/>
          <p:cNvSpPr txBox="1"/>
          <p:nvPr/>
        </p:nvSpPr>
        <p:spPr>
          <a:xfrm>
            <a:off x="4901230" y="2994701"/>
            <a:ext cx="4944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</a:t>
            </a: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2640" y="4717226"/>
            <a:ext cx="855003" cy="602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17696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virtual image plane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pinhole camera produces an inverted image</a:t>
            </a:r>
          </a:p>
          <a:p>
            <a:r>
              <a:rPr lang="en-US" dirty="0"/>
              <a:t>Imagine a ”virtual image plane” in the front of the camera</a:t>
            </a:r>
          </a:p>
        </p:txBody>
      </p:sp>
      <p:grpSp>
        <p:nvGrpSpPr>
          <p:cNvPr id="24" name="Group 23"/>
          <p:cNvGrpSpPr/>
          <p:nvPr/>
        </p:nvGrpSpPr>
        <p:grpSpPr>
          <a:xfrm>
            <a:off x="1205567" y="3151258"/>
            <a:ext cx="3362905" cy="2858991"/>
            <a:chOff x="397565" y="1610139"/>
            <a:chExt cx="8229600" cy="4850296"/>
          </a:xfrm>
        </p:grpSpPr>
        <p:cxnSp>
          <p:nvCxnSpPr>
            <p:cNvPr id="4" name="Straight Arrow Connector 3"/>
            <p:cNvCxnSpPr/>
            <p:nvPr/>
          </p:nvCxnSpPr>
          <p:spPr>
            <a:xfrm>
              <a:off x="4134678" y="1610139"/>
              <a:ext cx="0" cy="4850296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Arrow Connector 4"/>
            <p:cNvCxnSpPr/>
            <p:nvPr/>
          </p:nvCxnSpPr>
          <p:spPr>
            <a:xfrm>
              <a:off x="397565" y="3558209"/>
              <a:ext cx="8229600" cy="0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>
              <a:off x="1441174" y="2246243"/>
              <a:ext cx="4403035" cy="2146853"/>
            </a:xfrm>
            <a:prstGeom prst="line">
              <a:avLst/>
            </a:prstGeom>
            <a:ln w="38100">
              <a:solidFill>
                <a:srgbClr val="FF0000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1441174" y="2246243"/>
              <a:ext cx="0" cy="1311966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5844209" y="1610139"/>
              <a:ext cx="0" cy="4740965"/>
            </a:xfrm>
            <a:prstGeom prst="line">
              <a:avLst/>
            </a:prstGeom>
            <a:ln w="381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5844209" y="3558209"/>
              <a:ext cx="0" cy="834887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/>
            <p:cNvSpPr txBox="1"/>
            <p:nvPr/>
          </p:nvSpPr>
          <p:spPr>
            <a:xfrm>
              <a:off x="1351724" y="1876910"/>
              <a:ext cx="1073424" cy="6265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P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036595" y="3708712"/>
              <a:ext cx="924340" cy="3693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/>
                <a:t>O</a:t>
              </a:r>
              <a:endParaRPr lang="en-US" dirty="0"/>
            </a:p>
          </p:txBody>
        </p:sp>
        <p:sp>
          <p:nvSpPr>
            <p:cNvPr id="13" name="Arc 12"/>
            <p:cNvSpPr/>
            <p:nvPr/>
          </p:nvSpPr>
          <p:spPr>
            <a:xfrm rot="10800000">
              <a:off x="3322962" y="3191781"/>
              <a:ext cx="376443" cy="370340"/>
            </a:xfrm>
            <a:prstGeom prst="arc">
              <a:avLst>
                <a:gd name="adj1" fmla="val 18585036"/>
                <a:gd name="adj2" fmla="val 3295404"/>
              </a:avLst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Arc 13"/>
            <p:cNvSpPr/>
            <p:nvPr/>
          </p:nvSpPr>
          <p:spPr>
            <a:xfrm rot="909562">
              <a:off x="4608427" y="3513145"/>
              <a:ext cx="376443" cy="370340"/>
            </a:xfrm>
            <a:prstGeom prst="arc">
              <a:avLst>
                <a:gd name="adj1" fmla="val 18585036"/>
                <a:gd name="adj2" fmla="val 3295404"/>
              </a:avLst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609392" y="2562468"/>
              <a:ext cx="494473" cy="3693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/>
                <a:t>Y</a:t>
              </a:r>
            </a:p>
          </p:txBody>
        </p:sp>
        <p:sp>
          <p:nvSpPr>
            <p:cNvPr id="16" name="Left Brace 15"/>
            <p:cNvSpPr/>
            <p:nvPr/>
          </p:nvSpPr>
          <p:spPr>
            <a:xfrm>
              <a:off x="1193317" y="2242331"/>
              <a:ext cx="158406" cy="1281886"/>
            </a:xfrm>
            <a:prstGeom prst="leftBrace">
              <a:avLst>
                <a:gd name="adj1" fmla="val 68688"/>
                <a:gd name="adj2" fmla="val 50000"/>
              </a:avLst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6088987" y="3752385"/>
              <a:ext cx="4944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/>
                <a:t>y</a:t>
              </a:r>
              <a:endParaRPr lang="en-US" dirty="0"/>
            </a:p>
          </p:txBody>
        </p:sp>
        <p:sp>
          <p:nvSpPr>
            <p:cNvPr id="18" name="Left Brace 17"/>
            <p:cNvSpPr/>
            <p:nvPr/>
          </p:nvSpPr>
          <p:spPr>
            <a:xfrm rot="10800000">
              <a:off x="5923990" y="3646050"/>
              <a:ext cx="164996" cy="747045"/>
            </a:xfrm>
            <a:prstGeom prst="leftBrace">
              <a:avLst>
                <a:gd name="adj1" fmla="val 68688"/>
                <a:gd name="adj2" fmla="val 50000"/>
              </a:avLst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Left Brace 18"/>
            <p:cNvSpPr/>
            <p:nvPr/>
          </p:nvSpPr>
          <p:spPr>
            <a:xfrm rot="16200000">
              <a:off x="2581145" y="2395473"/>
              <a:ext cx="234661" cy="2693506"/>
            </a:xfrm>
            <a:prstGeom prst="leftBrace">
              <a:avLst>
                <a:gd name="adj1" fmla="val 68688"/>
                <a:gd name="adj2" fmla="val 50000"/>
              </a:avLst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Left Brace 19"/>
            <p:cNvSpPr/>
            <p:nvPr/>
          </p:nvSpPr>
          <p:spPr>
            <a:xfrm rot="5400000">
              <a:off x="4966194" y="2621967"/>
              <a:ext cx="134705" cy="1618838"/>
            </a:xfrm>
            <a:prstGeom prst="leftBrace">
              <a:avLst>
                <a:gd name="adj1" fmla="val 68688"/>
                <a:gd name="adj2" fmla="val 50000"/>
              </a:avLst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2566782" y="3823979"/>
              <a:ext cx="4944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/>
                <a:t>Z</a:t>
              </a:r>
              <a:endParaRPr lang="en-US" dirty="0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4901229" y="2994702"/>
              <a:ext cx="651018" cy="6265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</a:t>
              </a: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4970558" y="3001500"/>
            <a:ext cx="3362905" cy="2863444"/>
            <a:chOff x="397565" y="1398831"/>
            <a:chExt cx="8229600" cy="4857851"/>
          </a:xfrm>
        </p:grpSpPr>
        <p:cxnSp>
          <p:nvCxnSpPr>
            <p:cNvPr id="26" name="Straight Arrow Connector 25"/>
            <p:cNvCxnSpPr/>
            <p:nvPr/>
          </p:nvCxnSpPr>
          <p:spPr>
            <a:xfrm>
              <a:off x="4077864" y="1398831"/>
              <a:ext cx="0" cy="4850296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/>
            <p:nvPr/>
          </p:nvCxnSpPr>
          <p:spPr>
            <a:xfrm>
              <a:off x="397565" y="3558209"/>
              <a:ext cx="8229600" cy="0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>
              <a:off x="1441173" y="2246243"/>
              <a:ext cx="2595422" cy="1315878"/>
            </a:xfrm>
            <a:prstGeom prst="line">
              <a:avLst/>
            </a:prstGeom>
            <a:ln w="38100">
              <a:solidFill>
                <a:srgbClr val="FF0000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1441174" y="2246243"/>
              <a:ext cx="0" cy="1311966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>
              <a:off x="2425148" y="1515717"/>
              <a:ext cx="0" cy="4740965"/>
            </a:xfrm>
            <a:prstGeom prst="line">
              <a:avLst/>
            </a:prstGeom>
            <a:ln w="381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>
              <a:off x="2425148" y="2739807"/>
              <a:ext cx="0" cy="834886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Box 31"/>
            <p:cNvSpPr txBox="1"/>
            <p:nvPr/>
          </p:nvSpPr>
          <p:spPr>
            <a:xfrm>
              <a:off x="1351724" y="1876910"/>
              <a:ext cx="1073424" cy="6265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P</a:t>
              </a: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4036595" y="3708712"/>
              <a:ext cx="924340" cy="3693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/>
                <a:t>O</a:t>
              </a:r>
              <a:endParaRPr lang="en-US" dirty="0"/>
            </a:p>
          </p:txBody>
        </p:sp>
        <p:sp>
          <p:nvSpPr>
            <p:cNvPr id="34" name="Arc 33"/>
            <p:cNvSpPr/>
            <p:nvPr/>
          </p:nvSpPr>
          <p:spPr>
            <a:xfrm rot="10800000">
              <a:off x="3322962" y="3191781"/>
              <a:ext cx="376443" cy="370340"/>
            </a:xfrm>
            <a:prstGeom prst="arc">
              <a:avLst>
                <a:gd name="adj1" fmla="val 18585036"/>
                <a:gd name="adj2" fmla="val 3295404"/>
              </a:avLst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609392" y="2562468"/>
              <a:ext cx="494473" cy="3693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/>
                <a:t>Y</a:t>
              </a:r>
            </a:p>
          </p:txBody>
        </p:sp>
        <p:sp>
          <p:nvSpPr>
            <p:cNvPr id="37" name="Left Brace 36"/>
            <p:cNvSpPr/>
            <p:nvPr/>
          </p:nvSpPr>
          <p:spPr>
            <a:xfrm>
              <a:off x="1193317" y="2242331"/>
              <a:ext cx="158406" cy="1281886"/>
            </a:xfrm>
            <a:prstGeom prst="leftBrace">
              <a:avLst>
                <a:gd name="adj1" fmla="val 68688"/>
                <a:gd name="adj2" fmla="val 50000"/>
              </a:avLst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Left Brace 38"/>
            <p:cNvSpPr/>
            <p:nvPr/>
          </p:nvSpPr>
          <p:spPr>
            <a:xfrm rot="10800000" flipH="1">
              <a:off x="2147473" y="2752370"/>
              <a:ext cx="227056" cy="747045"/>
            </a:xfrm>
            <a:prstGeom prst="leftBrace">
              <a:avLst>
                <a:gd name="adj1" fmla="val 68688"/>
                <a:gd name="adj2" fmla="val 50000"/>
              </a:avLst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4" name="TextBox 43"/>
          <p:cNvSpPr txBox="1"/>
          <p:nvPr/>
        </p:nvSpPr>
        <p:spPr>
          <a:xfrm>
            <a:off x="5458697" y="3801808"/>
            <a:ext cx="202059" cy="217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y</a:t>
            </a:r>
            <a:endParaRPr lang="en-US" dirty="0"/>
          </a:p>
        </p:txBody>
      </p:sp>
      <p:sp>
        <p:nvSpPr>
          <p:cNvPr id="46" name="Left Brace 45"/>
          <p:cNvSpPr/>
          <p:nvPr/>
        </p:nvSpPr>
        <p:spPr>
          <a:xfrm rot="5400000" flipH="1">
            <a:off x="6081253" y="4061927"/>
            <a:ext cx="119483" cy="650061"/>
          </a:xfrm>
          <a:prstGeom prst="leftBrace">
            <a:avLst>
              <a:gd name="adj1" fmla="val 68688"/>
              <a:gd name="adj2" fmla="val 50000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extBox 46"/>
          <p:cNvSpPr txBox="1"/>
          <p:nvPr/>
        </p:nvSpPr>
        <p:spPr>
          <a:xfrm>
            <a:off x="6005818" y="4408135"/>
            <a:ext cx="2660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</a:t>
            </a:r>
          </a:p>
        </p:txBody>
      </p:sp>
      <p:sp>
        <p:nvSpPr>
          <p:cNvPr id="48" name="Left Brace 47"/>
          <p:cNvSpPr/>
          <p:nvPr/>
        </p:nvSpPr>
        <p:spPr>
          <a:xfrm rot="16200000">
            <a:off x="5829490" y="4170099"/>
            <a:ext cx="138320" cy="1100662"/>
          </a:xfrm>
          <a:prstGeom prst="leftBrace">
            <a:avLst>
              <a:gd name="adj1" fmla="val 68688"/>
              <a:gd name="adj2" fmla="val 50000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TextBox 48"/>
          <p:cNvSpPr txBox="1"/>
          <p:nvPr/>
        </p:nvSpPr>
        <p:spPr>
          <a:xfrm>
            <a:off x="5844836" y="4768619"/>
            <a:ext cx="202059" cy="217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Z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39165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projection equation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5240" y="2483485"/>
            <a:ext cx="1094375" cy="168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94679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Consequence 1: Farther away objects are smaller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80728" y="1783080"/>
            <a:ext cx="5582544" cy="2960370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2125980" y="4126230"/>
            <a:ext cx="160020" cy="16002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2118360" y="2061210"/>
            <a:ext cx="160020" cy="16002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468880" y="4033839"/>
            <a:ext cx="1097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(X, Y, Z)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286000" y="1956554"/>
            <a:ext cx="128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(X</a:t>
            </a:r>
            <a:r>
              <a:rPr lang="en-US">
                <a:solidFill>
                  <a:srgbClr val="FFFF00"/>
                </a:solidFill>
              </a:rPr>
              <a:t>, Y + h, </a:t>
            </a:r>
            <a:r>
              <a:rPr lang="en-US" dirty="0">
                <a:solidFill>
                  <a:srgbClr val="FFFF00"/>
                </a:solidFill>
              </a:rPr>
              <a:t>Z)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6365" y="5466057"/>
            <a:ext cx="2627630" cy="76089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468755" y="5384841"/>
            <a:ext cx="419481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Image of foot: </a:t>
            </a:r>
            <a:br>
              <a:rPr lang="en-US" dirty="0"/>
            </a:br>
            <a:endParaRPr lang="en-US" dirty="0"/>
          </a:p>
          <a:p>
            <a:r>
              <a:rPr lang="en-US" dirty="0"/>
              <a:t>Image of head: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71800" y="5303690"/>
            <a:ext cx="708660" cy="45207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94660" y="5891944"/>
            <a:ext cx="1057910" cy="438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89933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Consequence 2: Parallel lines converge at a point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/>
              <p:cNvSpPr>
                <a:spLocks noGrp="1"/>
              </p:cNvSpPr>
              <p:nvPr>
                <p:ph sz="half" idx="1"/>
              </p:nvPr>
            </p:nvSpPr>
            <p:spPr/>
            <p:txBody>
              <a:bodyPr/>
              <a:lstStyle/>
              <a:p>
                <a:r>
                  <a:rPr lang="en-US" dirty="0"/>
                  <a:t>Point on a line passing through point A with direction D:</a:t>
                </a:r>
                <a:br>
                  <a:rPr lang="en-US" dirty="0"/>
                </a:br>
                <a14:m>
                  <m:oMath xmlns:m="http://schemas.openxmlformats.org/officeDocument/2006/math">
                    <m:r>
                      <a:rPr lang="en-US" b="0" i="1" smtClean="0">
                        <a:latin typeface="Cambria Math" charset="0"/>
                      </a:rPr>
                      <m:t>𝑄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charset="0"/>
                          </a:rPr>
                          <m:t>𝜆</m:t>
                        </m:r>
                      </m:e>
                    </m:d>
                    <m:r>
                      <a:rPr lang="en-US" b="0" i="1" smtClean="0">
                        <a:latin typeface="Cambria Math" charset="0"/>
                      </a:rPr>
                      <m:t>=</m:t>
                    </m:r>
                    <m:r>
                      <a:rPr lang="en-US" b="0" i="1" smtClean="0">
                        <a:latin typeface="Cambria Math" charset="0"/>
                      </a:rPr>
                      <m:t>𝐴</m:t>
                    </m:r>
                    <m:r>
                      <a:rPr lang="en-US" b="0" i="1" smtClean="0">
                        <a:latin typeface="Cambria Math" charset="0"/>
                      </a:rPr>
                      <m:t>+</m:t>
                    </m:r>
                    <m:r>
                      <a:rPr lang="en-US" b="0" i="1" smtClean="0">
                        <a:latin typeface="Cambria Math" charset="0"/>
                      </a:rPr>
                      <m:t>𝜆</m:t>
                    </m:r>
                    <m:r>
                      <a:rPr lang="en-US" b="0" i="1" smtClean="0">
                        <a:latin typeface="Cambria Math" charset="0"/>
                      </a:rPr>
                      <m:t>𝐷</m:t>
                    </m:r>
                  </m:oMath>
                </a14:m>
                <a:endParaRPr lang="en-US" b="0" dirty="0"/>
              </a:p>
              <a:p>
                <a:r>
                  <a:rPr lang="en-US" dirty="0"/>
                  <a:t>Parallel lines have the same direction but pass through different points</a:t>
                </a:r>
                <a:br>
                  <a:rPr lang="en-US" dirty="0"/>
                </a:br>
                <a14:m>
                  <m:oMath xmlns:m="http://schemas.openxmlformats.org/officeDocument/2006/math">
                    <m:r>
                      <a:rPr lang="en-US" b="0" i="1" smtClean="0">
                        <a:latin typeface="Cambria Math" charset="0"/>
                      </a:rPr>
                      <m:t>𝑄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charset="0"/>
                          </a:rPr>
                          <m:t>𝜆</m:t>
                        </m:r>
                      </m:e>
                    </m:d>
                    <m:r>
                      <a:rPr lang="en-US" b="0" i="1" smtClean="0">
                        <a:latin typeface="Cambria Math" charset="0"/>
                      </a:rPr>
                      <m:t>=</m:t>
                    </m:r>
                    <m:r>
                      <a:rPr lang="en-US" b="0" i="1" smtClean="0">
                        <a:latin typeface="Cambria Math" charset="0"/>
                      </a:rPr>
                      <m:t>𝐴</m:t>
                    </m:r>
                    <m:r>
                      <a:rPr lang="en-US" b="0" i="1" smtClean="0">
                        <a:latin typeface="Cambria Math" charset="0"/>
                      </a:rPr>
                      <m:t>+</m:t>
                    </m:r>
                    <m:r>
                      <a:rPr lang="en-US" b="0" i="1" smtClean="0">
                        <a:latin typeface="Cambria Math" charset="0"/>
                      </a:rPr>
                      <m:t>𝜆</m:t>
                    </m:r>
                    <m:r>
                      <a:rPr lang="en-US" b="0" i="1" smtClean="0">
                        <a:latin typeface="Cambria Math" charset="0"/>
                      </a:rPr>
                      <m:t>𝐷</m:t>
                    </m:r>
                  </m:oMath>
                </a14:m>
                <a:br>
                  <a:rPr lang="en-US" b="0" dirty="0"/>
                </a:br>
                <a14:m>
                  <m:oMath xmlns:m="http://schemas.openxmlformats.org/officeDocument/2006/math">
                    <m:r>
                      <a:rPr lang="en-US" b="0" i="1" smtClean="0">
                        <a:latin typeface="Cambria Math" charset="0"/>
                      </a:rPr>
                      <m:t>𝑅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charset="0"/>
                          </a:rPr>
                          <m:t>𝜆</m:t>
                        </m:r>
                      </m:e>
                    </m:d>
                    <m:r>
                      <a:rPr lang="en-US" b="0" i="1" smtClean="0">
                        <a:latin typeface="Cambria Math" charset="0"/>
                      </a:rPr>
                      <m:t>=</m:t>
                    </m:r>
                    <m:r>
                      <a:rPr lang="en-US" b="0" i="1" smtClean="0">
                        <a:latin typeface="Cambria Math" charset="0"/>
                      </a:rPr>
                      <m:t>𝐵</m:t>
                    </m:r>
                    <m:r>
                      <a:rPr lang="en-US" b="0" i="1" smtClean="0">
                        <a:latin typeface="Cambria Math" charset="0"/>
                      </a:rPr>
                      <m:t>+</m:t>
                    </m:r>
                    <m:r>
                      <a:rPr lang="en-US" b="0" i="1" smtClean="0">
                        <a:latin typeface="Cambria Math" charset="0"/>
                      </a:rPr>
                      <m:t>𝜆</m:t>
                    </m:r>
                    <m:r>
                      <a:rPr lang="en-US" b="0" i="1" smtClean="0">
                        <a:latin typeface="Cambria Math" charset="0"/>
                      </a:rPr>
                      <m:t>𝐷</m:t>
                    </m:r>
                  </m:oMath>
                </a14:m>
                <a:endParaRPr lang="en-US" b="0" dirty="0"/>
              </a:p>
              <a:p>
                <a:r>
                  <a:rPr lang="en-US" dirty="0"/>
                  <a:t> </a:t>
                </a:r>
              </a:p>
            </p:txBody>
          </p:sp>
        </mc:Choice>
        <mc:Fallback xmlns="">
          <p:sp>
            <p:nvSpPr>
              <p:cNvPr id="4" name="Content Placeholder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blipFill rotWithShape="0">
                <a:blip r:embed="rId2"/>
                <a:stretch>
                  <a:fillRect l="-2821" t="-2241" r="-42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42154" y="3189914"/>
            <a:ext cx="3060192" cy="1622759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 flipV="1">
            <a:off x="5042154" y="4149090"/>
            <a:ext cx="1324356" cy="445770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 flipV="1">
            <a:off x="6766560" y="4149090"/>
            <a:ext cx="1428750" cy="445770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6366510" y="4057650"/>
            <a:ext cx="262890" cy="91440"/>
          </a:xfrm>
          <a:prstGeom prst="line">
            <a:avLst/>
          </a:prstGeom>
          <a:ln w="38100">
            <a:solidFill>
              <a:srgbClr val="FFFF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6497955" y="4057650"/>
            <a:ext cx="283845" cy="106680"/>
          </a:xfrm>
          <a:prstGeom prst="line">
            <a:avLst/>
          </a:prstGeom>
          <a:ln w="38100">
            <a:solidFill>
              <a:srgbClr val="FFFF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70312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Consequence 2: Parallel lines converge at a point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/>
              <p:cNvSpPr>
                <a:spLocks noGrp="1"/>
              </p:cNvSpPr>
              <p:nvPr>
                <p:ph sz="half" idx="1"/>
              </p:nvPr>
            </p:nvSpPr>
            <p:spPr/>
            <p:txBody>
              <a:bodyPr/>
              <a:lstStyle/>
              <a:p>
                <a:r>
                  <a:rPr lang="en-US" dirty="0"/>
                  <a:t>Parallel lines have the same direction but pass through different points</a:t>
                </a:r>
                <a:br>
                  <a:rPr lang="en-US" dirty="0"/>
                </a:br>
                <a14:m>
                  <m:oMath xmlns:m="http://schemas.openxmlformats.org/officeDocument/2006/math">
                    <m:r>
                      <a:rPr lang="en-US" b="0" i="1" smtClean="0">
                        <a:latin typeface="Cambria Math" charset="0"/>
                      </a:rPr>
                      <m:t>𝑄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charset="0"/>
                          </a:rPr>
                          <m:t>𝜆</m:t>
                        </m:r>
                      </m:e>
                    </m:d>
                    <m:r>
                      <a:rPr lang="en-US" b="0" i="1" smtClean="0">
                        <a:latin typeface="Cambria Math" charset="0"/>
                      </a:rPr>
                      <m:t>=</m:t>
                    </m:r>
                    <m:r>
                      <a:rPr lang="en-US" b="0" i="1" smtClean="0">
                        <a:latin typeface="Cambria Math" charset="0"/>
                      </a:rPr>
                      <m:t>𝐴</m:t>
                    </m:r>
                    <m:r>
                      <a:rPr lang="en-US" b="0" i="1" smtClean="0">
                        <a:latin typeface="Cambria Math" charset="0"/>
                      </a:rPr>
                      <m:t>+</m:t>
                    </m:r>
                    <m:r>
                      <a:rPr lang="en-US" b="0" i="1" smtClean="0">
                        <a:latin typeface="Cambria Math" charset="0"/>
                      </a:rPr>
                      <m:t>𝜆</m:t>
                    </m:r>
                    <m:r>
                      <a:rPr lang="en-US" b="0" i="1" smtClean="0">
                        <a:latin typeface="Cambria Math" charset="0"/>
                      </a:rPr>
                      <m:t>𝐷</m:t>
                    </m:r>
                  </m:oMath>
                </a14:m>
                <a:br>
                  <a:rPr lang="en-US" b="0" dirty="0"/>
                </a:br>
                <a14:m>
                  <m:oMath xmlns:m="http://schemas.openxmlformats.org/officeDocument/2006/math">
                    <m:r>
                      <a:rPr lang="en-US" b="0" i="1" smtClean="0">
                        <a:latin typeface="Cambria Math" charset="0"/>
                      </a:rPr>
                      <m:t>𝑅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charset="0"/>
                          </a:rPr>
                          <m:t>𝜆</m:t>
                        </m:r>
                      </m:e>
                    </m:d>
                    <m:r>
                      <a:rPr lang="en-US" b="0" i="1" smtClean="0">
                        <a:latin typeface="Cambria Math" charset="0"/>
                      </a:rPr>
                      <m:t>=</m:t>
                    </m:r>
                    <m:r>
                      <a:rPr lang="en-US" b="0" i="1" smtClean="0">
                        <a:latin typeface="Cambria Math" charset="0"/>
                      </a:rPr>
                      <m:t>𝐵</m:t>
                    </m:r>
                    <m:r>
                      <a:rPr lang="en-US" b="0" i="1" smtClean="0">
                        <a:latin typeface="Cambria Math" charset="0"/>
                      </a:rPr>
                      <m:t>+</m:t>
                    </m:r>
                    <m:r>
                      <a:rPr lang="en-US" b="0" i="1" smtClean="0">
                        <a:latin typeface="Cambria Math" charset="0"/>
                      </a:rPr>
                      <m:t>𝜆</m:t>
                    </m:r>
                    <m:r>
                      <a:rPr lang="en-US" b="0" i="1" smtClean="0">
                        <a:latin typeface="Cambria Math" charset="0"/>
                      </a:rPr>
                      <m:t>𝐷</m:t>
                    </m:r>
                  </m:oMath>
                </a14:m>
                <a:endParaRPr lang="en-US" b="0" dirty="0"/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charset="0"/>
                      </a:rPr>
                      <m:t>𝐴</m:t>
                    </m:r>
                    <m:r>
                      <a:rPr lang="en-US" b="0" i="1" smtClean="0">
                        <a:latin typeface="Cambria Math" charset="0"/>
                      </a:rPr>
                      <m:t>=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charset="0"/>
                              </a:rPr>
                              <m:t>𝑋</m:t>
                            </m:r>
                          </m:sub>
                        </m:sSub>
                        <m:r>
                          <a:rPr lang="en-US" b="0" i="1" smtClean="0">
                            <a:latin typeface="Cambria Math" charset="0"/>
                          </a:rPr>
                          <m:t>, 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charset="0"/>
                              </a:rPr>
                              <m:t>𝑌</m:t>
                            </m:r>
                          </m:sub>
                        </m:sSub>
                        <m:r>
                          <a:rPr lang="en-US" b="0" i="1" smtClean="0">
                            <a:latin typeface="Cambria Math" charset="0"/>
                          </a:rPr>
                          <m:t>, 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charset="0"/>
                              </a:rPr>
                              <m:t>𝑍</m:t>
                            </m:r>
                          </m:sub>
                        </m:sSub>
                      </m:e>
                    </m:d>
                  </m:oMath>
                </a14:m>
                <a:endParaRPr lang="en-US" b="0" dirty="0"/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charset="0"/>
                      </a:rPr>
                      <m:t>𝐵</m:t>
                    </m:r>
                    <m:r>
                      <a:rPr lang="en-US" b="0" i="1" smtClean="0">
                        <a:latin typeface="Cambria Math" charset="0"/>
                      </a:rPr>
                      <m:t>=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charset="0"/>
                              </a:rPr>
                              <m:t>𝐵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charset="0"/>
                              </a:rPr>
                              <m:t>𝑋</m:t>
                            </m:r>
                          </m:sub>
                        </m:sSub>
                        <m:r>
                          <a:rPr lang="en-US" b="0" i="1" smtClean="0">
                            <a:latin typeface="Cambria Math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charset="0"/>
                              </a:rPr>
                              <m:t>𝐵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charset="0"/>
                              </a:rPr>
                              <m:t>𝑌</m:t>
                            </m:r>
                          </m:sub>
                        </m:sSub>
                        <m:r>
                          <a:rPr lang="en-US" b="0" i="1" smtClean="0">
                            <a:latin typeface="Cambria Math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charset="0"/>
                              </a:rPr>
                              <m:t>𝐵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charset="0"/>
                              </a:rPr>
                              <m:t>𝑍</m:t>
                            </m:r>
                          </m:sub>
                        </m:sSub>
                      </m:e>
                    </m:d>
                  </m:oMath>
                </a14:m>
                <a:endParaRPr lang="en-US" b="0" dirty="0"/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charset="0"/>
                      </a:rPr>
                      <m:t>𝐷</m:t>
                    </m:r>
                    <m:r>
                      <a:rPr lang="en-US" b="0" i="1" smtClean="0">
                        <a:latin typeface="Cambria Math" charset="0"/>
                      </a:rPr>
                      <m:t>=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charset="0"/>
                              </a:rPr>
                              <m:t>𝐷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charset="0"/>
                              </a:rPr>
                              <m:t>𝑋</m:t>
                            </m:r>
                          </m:sub>
                        </m:sSub>
                        <m:r>
                          <a:rPr lang="en-US" b="0" i="1" smtClean="0">
                            <a:latin typeface="Cambria Math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charset="0"/>
                              </a:rPr>
                              <m:t>𝐷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charset="0"/>
                              </a:rPr>
                              <m:t>𝑌</m:t>
                            </m:r>
                          </m:sub>
                        </m:sSub>
                        <m:r>
                          <a:rPr lang="en-US" b="0" i="1" smtClean="0">
                            <a:latin typeface="Cambria Math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charset="0"/>
                              </a:rPr>
                              <m:t>𝐷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charset="0"/>
                              </a:rPr>
                              <m:t>𝑍</m:t>
                            </m:r>
                          </m:sub>
                        </m:sSub>
                      </m:e>
                    </m:d>
                  </m:oMath>
                </a14:m>
                <a:endParaRPr lang="en-US" b="0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4" name="Content Placeholder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blipFill rotWithShape="0">
                <a:blip r:embed="rId2"/>
                <a:stretch>
                  <a:fillRect l="-2821" t="-2241" r="-42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42154" y="3189914"/>
            <a:ext cx="3060192" cy="1622759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 flipV="1">
            <a:off x="5042154" y="4149090"/>
            <a:ext cx="1324356" cy="445770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 flipV="1">
            <a:off x="6766560" y="4149090"/>
            <a:ext cx="1428750" cy="445770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6366510" y="4057650"/>
            <a:ext cx="262890" cy="91440"/>
          </a:xfrm>
          <a:prstGeom prst="line">
            <a:avLst/>
          </a:prstGeom>
          <a:ln w="38100">
            <a:solidFill>
              <a:srgbClr val="FFFF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6497955" y="4057650"/>
            <a:ext cx="283845" cy="106680"/>
          </a:xfrm>
          <a:prstGeom prst="line">
            <a:avLst/>
          </a:prstGeom>
          <a:ln w="38100">
            <a:solidFill>
              <a:srgbClr val="FFFF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456167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Consequence 2: Parallel lines converge at a point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/>
              <p:cNvSpPr>
                <a:spLocks noGrp="1"/>
              </p:cNvSpPr>
              <p:nvPr>
                <p:ph sz="half" idx="1"/>
              </p:nvPr>
            </p:nvSpPr>
            <p:spPr>
              <a:xfrm>
                <a:off x="628650" y="1825624"/>
                <a:ext cx="6652260" cy="5032375"/>
              </a:xfrm>
            </p:spPr>
            <p:txBody>
              <a:bodyPr/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charset="0"/>
                      </a:rPr>
                      <m:t>𝑄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charset="0"/>
                          </a:rPr>
                          <m:t>𝜆</m:t>
                        </m:r>
                      </m:e>
                    </m:d>
                    <m:r>
                      <a:rPr lang="en-US" b="0" i="1" smtClean="0">
                        <a:latin typeface="Cambria Math" charset="0"/>
                      </a:rPr>
                      <m:t>=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charset="0"/>
                              </a:rPr>
                              <m:t>𝑋</m:t>
                            </m:r>
                          </m:sub>
                        </m:sSub>
                        <m:r>
                          <a:rPr lang="en-US" b="0" i="1" smtClean="0">
                            <a:latin typeface="Cambria Math" charset="0"/>
                          </a:rPr>
                          <m:t>+</m:t>
                        </m:r>
                        <m:r>
                          <a:rPr lang="en-US" b="0" i="1" smtClean="0">
                            <a:latin typeface="Cambria Math" charset="0"/>
                          </a:rPr>
                          <m:t>𝜆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charset="0"/>
                              </a:rPr>
                              <m:t>𝐷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charset="0"/>
                              </a:rPr>
                              <m:t>𝑋</m:t>
                            </m:r>
                          </m:sub>
                        </m:sSub>
                        <m:r>
                          <a:rPr lang="en-US" b="0" i="1" smtClean="0">
                            <a:latin typeface="Cambria Math" charset="0"/>
                          </a:rPr>
                          <m:t>, 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charset="0"/>
                              </a:rPr>
                              <m:t>𝑌</m:t>
                            </m:r>
                          </m:sub>
                        </m:sSub>
                        <m:r>
                          <a:rPr lang="en-US" b="0" i="1" smtClean="0">
                            <a:latin typeface="Cambria Math" charset="0"/>
                          </a:rPr>
                          <m:t>+</m:t>
                        </m:r>
                        <m:r>
                          <a:rPr lang="en-US" b="0" i="1" smtClean="0">
                            <a:latin typeface="Cambria Math" charset="0"/>
                          </a:rPr>
                          <m:t>𝜆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charset="0"/>
                              </a:rPr>
                              <m:t>𝐷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charset="0"/>
                              </a:rPr>
                              <m:t>𝑌</m:t>
                            </m:r>
                          </m:sub>
                        </m:sSub>
                        <m:r>
                          <a:rPr lang="en-US" b="0" i="1" smtClean="0">
                            <a:latin typeface="Cambria Math" charset="0"/>
                          </a:rPr>
                          <m:t>, 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charset="0"/>
                              </a:rPr>
                              <m:t>𝑍</m:t>
                            </m:r>
                          </m:sub>
                        </m:sSub>
                        <m:r>
                          <a:rPr lang="en-US" b="0" i="1" smtClean="0">
                            <a:latin typeface="Cambria Math" charset="0"/>
                          </a:rPr>
                          <m:t>+</m:t>
                        </m:r>
                        <m:r>
                          <a:rPr lang="en-US" b="0" i="1" smtClean="0">
                            <a:latin typeface="Cambria Math" charset="0"/>
                          </a:rPr>
                          <m:t>𝜆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charset="0"/>
                              </a:rPr>
                              <m:t>𝐷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charset="0"/>
                              </a:rPr>
                              <m:t>𝑍</m:t>
                            </m:r>
                          </m:sub>
                        </m:sSub>
                      </m:e>
                    </m:d>
                  </m:oMath>
                </a14:m>
                <a:endParaRPr lang="en-US" b="0" i="1" dirty="0">
                  <a:latin typeface="Cambria Math" charset="0"/>
                </a:endParaRPr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charset="0"/>
                      </a:rPr>
                      <m:t>𝑅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charset="0"/>
                          </a:rPr>
                          <m:t>𝜆</m:t>
                        </m:r>
                      </m:e>
                    </m:d>
                    <m:r>
                      <a:rPr lang="en-US" b="0" i="1" smtClean="0">
                        <a:latin typeface="Cambria Math" charset="0"/>
                      </a:rPr>
                      <m:t>=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charset="0"/>
                              </a:rPr>
                              <m:t>𝐵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charset="0"/>
                              </a:rPr>
                              <m:t>𝑋</m:t>
                            </m:r>
                          </m:sub>
                        </m:sSub>
                        <m:r>
                          <a:rPr lang="en-US" b="0" i="1" smtClean="0">
                            <a:latin typeface="Cambria Math" charset="0"/>
                          </a:rPr>
                          <m:t>+</m:t>
                        </m:r>
                        <m:r>
                          <a:rPr lang="en-US" b="0" i="1" smtClean="0">
                            <a:latin typeface="Cambria Math" charset="0"/>
                          </a:rPr>
                          <m:t>𝜆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charset="0"/>
                              </a:rPr>
                              <m:t>𝐷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charset="0"/>
                              </a:rPr>
                              <m:t>𝑋</m:t>
                            </m:r>
                          </m:sub>
                        </m:sSub>
                        <m:r>
                          <a:rPr lang="en-US" b="0" i="1" smtClean="0">
                            <a:latin typeface="Cambria Math" charset="0"/>
                          </a:rPr>
                          <m:t>, 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charset="0"/>
                              </a:rPr>
                              <m:t>𝐵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charset="0"/>
                              </a:rPr>
                              <m:t>𝑌</m:t>
                            </m:r>
                          </m:sub>
                        </m:sSub>
                        <m:r>
                          <a:rPr lang="en-US" b="0" i="1" smtClean="0">
                            <a:latin typeface="Cambria Math" charset="0"/>
                          </a:rPr>
                          <m:t>+</m:t>
                        </m:r>
                        <m:r>
                          <a:rPr lang="en-US" b="0" i="1" smtClean="0">
                            <a:latin typeface="Cambria Math" charset="0"/>
                          </a:rPr>
                          <m:t>𝜆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charset="0"/>
                              </a:rPr>
                              <m:t>𝐷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charset="0"/>
                              </a:rPr>
                              <m:t>𝑌</m:t>
                            </m:r>
                          </m:sub>
                        </m:sSub>
                        <m:r>
                          <a:rPr lang="en-US" b="0" i="1" smtClean="0">
                            <a:latin typeface="Cambria Math" charset="0"/>
                          </a:rPr>
                          <m:t>, 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charset="0"/>
                              </a:rPr>
                              <m:t>𝐵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charset="0"/>
                              </a:rPr>
                              <m:t>𝑍</m:t>
                            </m:r>
                          </m:sub>
                        </m:sSub>
                        <m:r>
                          <a:rPr lang="en-US" b="0" i="1" smtClean="0">
                            <a:latin typeface="Cambria Math" charset="0"/>
                          </a:rPr>
                          <m:t>+</m:t>
                        </m:r>
                        <m:r>
                          <a:rPr lang="en-US" b="0" i="1" smtClean="0">
                            <a:latin typeface="Cambria Math" charset="0"/>
                          </a:rPr>
                          <m:t>𝜆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charset="0"/>
                              </a:rPr>
                              <m:t>𝐷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charset="0"/>
                              </a:rPr>
                              <m:t>𝑍</m:t>
                            </m:r>
                          </m:sub>
                        </m:sSub>
                      </m:e>
                    </m:d>
                  </m:oMath>
                </a14:m>
                <a:endParaRPr lang="en-US" b="0" dirty="0"/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charset="0"/>
                      </a:rPr>
                      <m:t>𝑞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charset="0"/>
                          </a:rPr>
                          <m:t>𝜆</m:t>
                        </m:r>
                      </m:e>
                    </m:d>
                    <m:r>
                      <a:rPr lang="en-US" b="0" i="1" smtClean="0">
                        <a:latin typeface="Cambria Math" charset="0"/>
                      </a:rPr>
                      <m:t>=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mr-IN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charset="0"/>
                                  </a:rPr>
                                  <m:t>𝐴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charset="0"/>
                                  </a:rPr>
                                  <m:t>𝑋</m:t>
                                </m:r>
                              </m:sub>
                            </m:sSub>
                            <m:r>
                              <a:rPr lang="en-US" b="0" i="1" smtClean="0">
                                <a:latin typeface="Cambria Math" charset="0"/>
                              </a:rPr>
                              <m:t>+</m:t>
                            </m:r>
                            <m:r>
                              <a:rPr lang="en-US" b="0" i="1" smtClean="0">
                                <a:latin typeface="Cambria Math" charset="0"/>
                              </a:rPr>
                              <m:t>𝜆</m:t>
                            </m:r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charset="0"/>
                                  </a:rPr>
                                  <m:t>𝐷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charset="0"/>
                                  </a:rPr>
                                  <m:t>𝑋</m:t>
                                </m:r>
                              </m:sub>
                            </m:sSub>
                          </m:num>
                          <m:den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charset="0"/>
                                  </a:rPr>
                                  <m:t>𝐴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charset="0"/>
                                  </a:rPr>
                                  <m:t>𝑍</m:t>
                                </m:r>
                              </m:sub>
                            </m:sSub>
                            <m:r>
                              <a:rPr lang="en-US" b="0" i="1" smtClean="0">
                                <a:latin typeface="Cambria Math" charset="0"/>
                              </a:rPr>
                              <m:t>+</m:t>
                            </m:r>
                            <m:r>
                              <a:rPr lang="en-US" b="0" i="1" smtClean="0">
                                <a:latin typeface="Cambria Math" charset="0"/>
                              </a:rPr>
                              <m:t>𝜆</m:t>
                            </m:r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charset="0"/>
                                  </a:rPr>
                                  <m:t>𝐷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charset="0"/>
                                  </a:rPr>
                                  <m:t>𝑍</m:t>
                                </m:r>
                              </m:sub>
                            </m:sSub>
                          </m:den>
                        </m:f>
                        <m:r>
                          <a:rPr lang="en-US" b="0" i="1" smtClean="0">
                            <a:latin typeface="Cambria Math" charset="0"/>
                          </a:rPr>
                          <m:t>, </m:t>
                        </m:r>
                        <m:f>
                          <m:fPr>
                            <m:ctrlPr>
                              <a:rPr lang="mr-IN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charset="0"/>
                                  </a:rPr>
                                  <m:t>𝐴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charset="0"/>
                                  </a:rPr>
                                  <m:t>𝑌</m:t>
                                </m:r>
                              </m:sub>
                            </m:sSub>
                            <m:r>
                              <a:rPr lang="en-US" b="0" i="1" smtClean="0">
                                <a:latin typeface="Cambria Math" charset="0"/>
                              </a:rPr>
                              <m:t>+</m:t>
                            </m:r>
                            <m:r>
                              <a:rPr lang="en-US" b="0" i="1" smtClean="0">
                                <a:latin typeface="Cambria Math" charset="0"/>
                              </a:rPr>
                              <m:t>𝜆</m:t>
                            </m:r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charset="0"/>
                                  </a:rPr>
                                  <m:t>𝐷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charset="0"/>
                                  </a:rPr>
                                  <m:t>𝑌</m:t>
                                </m:r>
                              </m:sub>
                            </m:sSub>
                          </m:num>
                          <m:den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charset="0"/>
                                  </a:rPr>
                                  <m:t>𝐴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charset="0"/>
                                  </a:rPr>
                                  <m:t>𝑍</m:t>
                                </m:r>
                              </m:sub>
                            </m:sSub>
                            <m:r>
                              <a:rPr lang="en-US" b="0" i="1" smtClean="0">
                                <a:latin typeface="Cambria Math" charset="0"/>
                              </a:rPr>
                              <m:t>+</m:t>
                            </m:r>
                            <m:r>
                              <a:rPr lang="en-US" b="0" i="1" smtClean="0">
                                <a:latin typeface="Cambria Math" charset="0"/>
                              </a:rPr>
                              <m:t>𝜆</m:t>
                            </m:r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charset="0"/>
                                  </a:rPr>
                                  <m:t>𝐷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charset="0"/>
                                  </a:rPr>
                                  <m:t>𝑍</m:t>
                                </m:r>
                              </m:sub>
                            </m:sSub>
                          </m:den>
                        </m:f>
                      </m:e>
                    </m:d>
                  </m:oMath>
                </a14:m>
                <a:endParaRPr lang="en-US" b="0" dirty="0"/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charset="0"/>
                      </a:rPr>
                      <m:t>𝑟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charset="0"/>
                          </a:rPr>
                          <m:t>𝜆</m:t>
                        </m:r>
                      </m:e>
                    </m:d>
                    <m:r>
                      <a:rPr lang="en-US" i="1">
                        <a:latin typeface="Cambria Math" charset="0"/>
                      </a:rPr>
                      <m:t>=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mr-IN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charset="0"/>
                                  </a:rPr>
                                  <m:t>𝐵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charset="0"/>
                                  </a:rPr>
                                  <m:t>𝑋</m:t>
                                </m:r>
                              </m:sub>
                            </m:sSub>
                            <m:r>
                              <a:rPr lang="en-US" i="1">
                                <a:latin typeface="Cambria Math" charset="0"/>
                              </a:rPr>
                              <m:t>+</m:t>
                            </m:r>
                            <m:r>
                              <a:rPr lang="en-US" i="1">
                                <a:latin typeface="Cambria Math" charset="0"/>
                              </a:rPr>
                              <m:t>𝜆</m:t>
                            </m:r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charset="0"/>
                                  </a:rPr>
                                  <m:t>𝐷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charset="0"/>
                                  </a:rPr>
                                  <m:t>𝑋</m:t>
                                </m:r>
                              </m:sub>
                            </m:sSub>
                          </m:num>
                          <m:den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charset="0"/>
                                  </a:rPr>
                                  <m:t>𝐵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charset="0"/>
                                  </a:rPr>
                                  <m:t>𝑍</m:t>
                                </m:r>
                              </m:sub>
                            </m:sSub>
                            <m:r>
                              <a:rPr lang="en-US" i="1">
                                <a:latin typeface="Cambria Math" charset="0"/>
                              </a:rPr>
                              <m:t>+</m:t>
                            </m:r>
                            <m:r>
                              <a:rPr lang="en-US" i="1">
                                <a:latin typeface="Cambria Math" charset="0"/>
                              </a:rPr>
                              <m:t>𝜆</m:t>
                            </m:r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charset="0"/>
                                  </a:rPr>
                                  <m:t>𝐷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charset="0"/>
                                  </a:rPr>
                                  <m:t>𝑍</m:t>
                                </m:r>
                              </m:sub>
                            </m:sSub>
                          </m:den>
                        </m:f>
                        <m:r>
                          <a:rPr lang="en-US" i="1">
                            <a:latin typeface="Cambria Math" charset="0"/>
                          </a:rPr>
                          <m:t>, </m:t>
                        </m:r>
                        <m:f>
                          <m:fPr>
                            <m:ctrlPr>
                              <a:rPr lang="mr-IN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charset="0"/>
                                  </a:rPr>
                                  <m:t>𝐵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charset="0"/>
                                  </a:rPr>
                                  <m:t>𝑌</m:t>
                                </m:r>
                              </m:sub>
                            </m:sSub>
                            <m:r>
                              <a:rPr lang="en-US" i="1">
                                <a:latin typeface="Cambria Math" charset="0"/>
                              </a:rPr>
                              <m:t>+</m:t>
                            </m:r>
                            <m:r>
                              <a:rPr lang="en-US" i="1">
                                <a:latin typeface="Cambria Math" charset="0"/>
                              </a:rPr>
                              <m:t>𝜆</m:t>
                            </m:r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charset="0"/>
                                  </a:rPr>
                                  <m:t>𝐷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charset="0"/>
                                  </a:rPr>
                                  <m:t>𝑌</m:t>
                                </m:r>
                              </m:sub>
                            </m:sSub>
                          </m:num>
                          <m:den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charset="0"/>
                                  </a:rPr>
                                  <m:t>𝐵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charset="0"/>
                                  </a:rPr>
                                  <m:t>𝑍</m:t>
                                </m:r>
                              </m:sub>
                            </m:sSub>
                            <m:r>
                              <a:rPr lang="en-US" i="1">
                                <a:latin typeface="Cambria Math" charset="0"/>
                              </a:rPr>
                              <m:t>+</m:t>
                            </m:r>
                            <m:r>
                              <a:rPr lang="en-US" i="1">
                                <a:latin typeface="Cambria Math" charset="0"/>
                              </a:rPr>
                              <m:t>𝜆</m:t>
                            </m:r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charset="0"/>
                                  </a:rPr>
                                  <m:t>𝐷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charset="0"/>
                                  </a:rPr>
                                  <m:t>𝑍</m:t>
                                </m:r>
                              </m:sub>
                            </m:sSub>
                          </m:den>
                        </m:f>
                      </m:e>
                    </m:d>
                  </m:oMath>
                </a14:m>
                <a:endParaRPr lang="en-US" b="0" dirty="0"/>
              </a:p>
              <a:p>
                <a:r>
                  <a:rPr lang="en-US" b="0" dirty="0"/>
                  <a:t>Need to look at these points as </a:t>
                </a:r>
                <a:br>
                  <a:rPr lang="en-US" b="0" dirty="0"/>
                </a:br>
                <a:r>
                  <a:rPr lang="en-US" b="0" dirty="0"/>
                  <a:t>Z goes to infinity </a:t>
                </a:r>
              </a:p>
              <a:p>
                <a:r>
                  <a:rPr lang="en-US" dirty="0"/>
                  <a:t>Same as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charset="0"/>
                      </a:rPr>
                      <m:t>𝜆</m:t>
                    </m:r>
                    <m:r>
                      <a:rPr lang="en-US" b="0" i="1" smtClean="0">
                        <a:latin typeface="Cambria Math" charset="0"/>
                      </a:rPr>
                      <m:t>→∞</m:t>
                    </m:r>
                  </m:oMath>
                </a14:m>
                <a:endParaRPr lang="en-US" b="0" dirty="0"/>
              </a:p>
              <a:p>
                <a:endParaRPr lang="en-US" b="0" dirty="0"/>
              </a:p>
              <a:p>
                <a:endParaRPr lang="en-US" b="0" dirty="0"/>
              </a:p>
              <a:p>
                <a:endParaRPr lang="en-US" b="0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4" name="Content Placeholder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628650" y="1825624"/>
                <a:ext cx="6652260" cy="5032375"/>
              </a:xfrm>
              <a:blipFill rotWithShape="0">
                <a:blip r:embed="rId2"/>
                <a:stretch>
                  <a:fillRect l="-16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96311" y="3189914"/>
            <a:ext cx="3060192" cy="1622759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5996311" y="4057650"/>
            <a:ext cx="3153156" cy="537210"/>
            <a:chOff x="5042154" y="4057650"/>
            <a:chExt cx="3153156" cy="537210"/>
          </a:xfrm>
        </p:grpSpPr>
        <p:cxnSp>
          <p:nvCxnSpPr>
            <p:cNvPr id="8" name="Straight Connector 7"/>
            <p:cNvCxnSpPr/>
            <p:nvPr/>
          </p:nvCxnSpPr>
          <p:spPr>
            <a:xfrm flipV="1">
              <a:off x="5042154" y="4149090"/>
              <a:ext cx="1324356" cy="445770"/>
            </a:xfrm>
            <a:prstGeom prst="line">
              <a:avLst/>
            </a:prstGeom>
            <a:ln w="381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 flipV="1">
              <a:off x="6766560" y="4149090"/>
              <a:ext cx="1428750" cy="445770"/>
            </a:xfrm>
            <a:prstGeom prst="line">
              <a:avLst/>
            </a:prstGeom>
            <a:ln w="381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V="1">
              <a:off x="6366510" y="4057650"/>
              <a:ext cx="262890" cy="91440"/>
            </a:xfrm>
            <a:prstGeom prst="line">
              <a:avLst/>
            </a:prstGeom>
            <a:ln w="38100">
              <a:solidFill>
                <a:srgbClr val="FFFF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6497955" y="4057650"/>
              <a:ext cx="283845" cy="106680"/>
            </a:xfrm>
            <a:prstGeom prst="line">
              <a:avLst/>
            </a:prstGeom>
            <a:ln w="38100">
              <a:solidFill>
                <a:srgbClr val="FFFF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19305640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Consequence 2: Parallel lines converge at a point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r>
                      <a:rPr lang="en-US" i="1">
                        <a:latin typeface="Cambria Math" charset="0"/>
                      </a:rPr>
                      <m:t>𝑞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charset="0"/>
                          </a:rPr>
                          <m:t>𝜆</m:t>
                        </m:r>
                      </m:e>
                    </m:d>
                    <m:r>
                      <a:rPr lang="en-US" i="1">
                        <a:latin typeface="Cambria Math" charset="0"/>
                      </a:rPr>
                      <m:t>=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mr-IN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charset="0"/>
                                  </a:rPr>
                                  <m:t>𝐴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charset="0"/>
                                  </a:rPr>
                                  <m:t>𝑋</m:t>
                                </m:r>
                              </m:sub>
                            </m:sSub>
                            <m:r>
                              <a:rPr lang="en-US" i="1">
                                <a:latin typeface="Cambria Math" charset="0"/>
                              </a:rPr>
                              <m:t>+</m:t>
                            </m:r>
                            <m:r>
                              <a:rPr lang="en-US" i="1">
                                <a:latin typeface="Cambria Math" charset="0"/>
                              </a:rPr>
                              <m:t>𝜆</m:t>
                            </m:r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charset="0"/>
                                  </a:rPr>
                                  <m:t>𝐷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charset="0"/>
                                  </a:rPr>
                                  <m:t>𝑋</m:t>
                                </m:r>
                              </m:sub>
                            </m:sSub>
                          </m:num>
                          <m:den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charset="0"/>
                                  </a:rPr>
                                  <m:t>𝐴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charset="0"/>
                                  </a:rPr>
                                  <m:t>𝑍</m:t>
                                </m:r>
                              </m:sub>
                            </m:sSub>
                            <m:r>
                              <a:rPr lang="en-US" i="1">
                                <a:latin typeface="Cambria Math" charset="0"/>
                              </a:rPr>
                              <m:t>+</m:t>
                            </m:r>
                            <m:r>
                              <a:rPr lang="en-US" i="1">
                                <a:latin typeface="Cambria Math" charset="0"/>
                              </a:rPr>
                              <m:t>𝜆</m:t>
                            </m:r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charset="0"/>
                                  </a:rPr>
                                  <m:t>𝐷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charset="0"/>
                                  </a:rPr>
                                  <m:t>𝑍</m:t>
                                </m:r>
                              </m:sub>
                            </m:sSub>
                          </m:den>
                        </m:f>
                        <m:r>
                          <a:rPr lang="en-US" i="1">
                            <a:latin typeface="Cambria Math" charset="0"/>
                          </a:rPr>
                          <m:t>, </m:t>
                        </m:r>
                        <m:f>
                          <m:fPr>
                            <m:ctrlPr>
                              <a:rPr lang="mr-IN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charset="0"/>
                                  </a:rPr>
                                  <m:t>𝐴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charset="0"/>
                                  </a:rPr>
                                  <m:t>𝑌</m:t>
                                </m:r>
                              </m:sub>
                            </m:sSub>
                            <m:r>
                              <a:rPr lang="en-US" i="1">
                                <a:latin typeface="Cambria Math" charset="0"/>
                              </a:rPr>
                              <m:t>+</m:t>
                            </m:r>
                            <m:r>
                              <a:rPr lang="en-US" i="1">
                                <a:latin typeface="Cambria Math" charset="0"/>
                              </a:rPr>
                              <m:t>𝜆</m:t>
                            </m:r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charset="0"/>
                                  </a:rPr>
                                  <m:t>𝐷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charset="0"/>
                                  </a:rPr>
                                  <m:t>𝑌</m:t>
                                </m:r>
                              </m:sub>
                            </m:sSub>
                          </m:num>
                          <m:den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charset="0"/>
                                  </a:rPr>
                                  <m:t>𝐴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charset="0"/>
                                  </a:rPr>
                                  <m:t>𝑍</m:t>
                                </m:r>
                              </m:sub>
                            </m:sSub>
                            <m:r>
                              <a:rPr lang="en-US" i="1">
                                <a:latin typeface="Cambria Math" charset="0"/>
                              </a:rPr>
                              <m:t>+</m:t>
                            </m:r>
                            <m:r>
                              <a:rPr lang="en-US" i="1">
                                <a:latin typeface="Cambria Math" charset="0"/>
                              </a:rPr>
                              <m:t>𝜆</m:t>
                            </m:r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charset="0"/>
                                  </a:rPr>
                                  <m:t>𝐷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charset="0"/>
                                  </a:rPr>
                                  <m:t>𝑍</m:t>
                                </m:r>
                              </m:sub>
                            </m:sSub>
                          </m:den>
                        </m:f>
                      </m:e>
                    </m:d>
                  </m:oMath>
                </a14:m>
                <a:endParaRPr lang="en-US" dirty="0"/>
              </a:p>
              <a:p>
                <a14:m>
                  <m:oMath xmlns:m="http://schemas.openxmlformats.org/officeDocument/2006/math">
                    <m:r>
                      <a:rPr lang="en-US" i="1">
                        <a:latin typeface="Cambria Math" charset="0"/>
                      </a:rPr>
                      <m:t>𝑟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charset="0"/>
                          </a:rPr>
                          <m:t>𝜆</m:t>
                        </m:r>
                      </m:e>
                    </m:d>
                    <m:r>
                      <a:rPr lang="en-US" i="1">
                        <a:latin typeface="Cambria Math" charset="0"/>
                      </a:rPr>
                      <m:t>=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mr-IN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charset="0"/>
                                  </a:rPr>
                                  <m:t>𝐵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charset="0"/>
                                  </a:rPr>
                                  <m:t>𝑋</m:t>
                                </m:r>
                              </m:sub>
                            </m:sSub>
                            <m:r>
                              <a:rPr lang="en-US" i="1">
                                <a:latin typeface="Cambria Math" charset="0"/>
                              </a:rPr>
                              <m:t>+</m:t>
                            </m:r>
                            <m:r>
                              <a:rPr lang="en-US" i="1">
                                <a:latin typeface="Cambria Math" charset="0"/>
                              </a:rPr>
                              <m:t>𝜆</m:t>
                            </m:r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charset="0"/>
                                  </a:rPr>
                                  <m:t>𝐷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charset="0"/>
                                  </a:rPr>
                                  <m:t>𝑋</m:t>
                                </m:r>
                              </m:sub>
                            </m:sSub>
                          </m:num>
                          <m:den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charset="0"/>
                                  </a:rPr>
                                  <m:t>𝐵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charset="0"/>
                                  </a:rPr>
                                  <m:t>𝑍</m:t>
                                </m:r>
                              </m:sub>
                            </m:sSub>
                            <m:r>
                              <a:rPr lang="en-US" i="1">
                                <a:latin typeface="Cambria Math" charset="0"/>
                              </a:rPr>
                              <m:t>+</m:t>
                            </m:r>
                            <m:r>
                              <a:rPr lang="en-US" i="1">
                                <a:latin typeface="Cambria Math" charset="0"/>
                              </a:rPr>
                              <m:t>𝜆</m:t>
                            </m:r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charset="0"/>
                                  </a:rPr>
                                  <m:t>𝐷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charset="0"/>
                                  </a:rPr>
                                  <m:t>𝑍</m:t>
                                </m:r>
                              </m:sub>
                            </m:sSub>
                          </m:den>
                        </m:f>
                        <m:r>
                          <a:rPr lang="en-US" i="1">
                            <a:latin typeface="Cambria Math" charset="0"/>
                          </a:rPr>
                          <m:t>, </m:t>
                        </m:r>
                        <m:f>
                          <m:fPr>
                            <m:ctrlPr>
                              <a:rPr lang="mr-IN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charset="0"/>
                                  </a:rPr>
                                  <m:t>𝐵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charset="0"/>
                                  </a:rPr>
                                  <m:t>𝑌</m:t>
                                </m:r>
                              </m:sub>
                            </m:sSub>
                            <m:r>
                              <a:rPr lang="en-US" i="1">
                                <a:latin typeface="Cambria Math" charset="0"/>
                              </a:rPr>
                              <m:t>+</m:t>
                            </m:r>
                            <m:r>
                              <a:rPr lang="en-US" i="1">
                                <a:latin typeface="Cambria Math" charset="0"/>
                              </a:rPr>
                              <m:t>𝜆</m:t>
                            </m:r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charset="0"/>
                                  </a:rPr>
                                  <m:t>𝐷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charset="0"/>
                                  </a:rPr>
                                  <m:t>𝑌</m:t>
                                </m:r>
                              </m:sub>
                            </m:sSub>
                          </m:num>
                          <m:den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charset="0"/>
                                  </a:rPr>
                                  <m:t>𝐵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charset="0"/>
                                  </a:rPr>
                                  <m:t>𝑍</m:t>
                                </m:r>
                              </m:sub>
                            </m:sSub>
                            <m:r>
                              <a:rPr lang="en-US" i="1">
                                <a:latin typeface="Cambria Math" charset="0"/>
                              </a:rPr>
                              <m:t>+</m:t>
                            </m:r>
                            <m:r>
                              <a:rPr lang="en-US" i="1">
                                <a:latin typeface="Cambria Math" charset="0"/>
                              </a:rPr>
                              <m:t>𝜆</m:t>
                            </m:r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charset="0"/>
                                  </a:rPr>
                                  <m:t>𝐷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charset="0"/>
                                  </a:rPr>
                                  <m:t>𝑍</m:t>
                                </m:r>
                              </m:sub>
                            </m:sSub>
                          </m:den>
                        </m:f>
                      </m:e>
                    </m:d>
                  </m:oMath>
                </a14:m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6" name="Content Placeholder 5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0900" y="3582268"/>
            <a:ext cx="4876248" cy="74171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650" y="4862998"/>
            <a:ext cx="2872409" cy="63478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78287" y="4827550"/>
            <a:ext cx="3193222" cy="705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06484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235A52-D0AD-0F4B-B7B4-7FF300437C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Today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407D85-7351-694F-9A8D-094A155801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Geometry of image formation: where a pixel projects in the world</a:t>
            </a:r>
          </a:p>
          <a:p>
            <a:r>
              <a:rPr lang="en-US" dirty="0"/>
              <a:t>Deriving perspective effects</a:t>
            </a:r>
          </a:p>
          <a:p>
            <a:r>
              <a:rPr lang="en-US" dirty="0"/>
              <a:t>Ways of using perspective effects in recognition</a:t>
            </a:r>
          </a:p>
        </p:txBody>
      </p:sp>
    </p:spTree>
    <p:extLst>
      <p:ext uri="{BB962C8B-B14F-4D97-AF65-F5344CB8AC3E}">
        <p14:creationId xmlns:p14="http://schemas.microsoft.com/office/powerpoint/2010/main" val="55406741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Consequence 2: Parallel lines converge at a point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Parallel lines have the same direction but pass through different points</a:t>
                </a:r>
                <a:br>
                  <a:rPr lang="en-US" dirty="0"/>
                </a:br>
                <a14:m>
                  <m:oMath xmlns:m="http://schemas.openxmlformats.org/officeDocument/2006/math">
                    <m:r>
                      <a:rPr lang="en-US" i="1">
                        <a:latin typeface="Cambria Math" charset="0"/>
                      </a:rPr>
                      <m:t>𝑄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charset="0"/>
                          </a:rPr>
                          <m:t>𝜆</m:t>
                        </m:r>
                      </m:e>
                    </m:d>
                    <m:r>
                      <a:rPr lang="en-US" i="1">
                        <a:latin typeface="Cambria Math" charset="0"/>
                      </a:rPr>
                      <m:t>=</m:t>
                    </m:r>
                    <m:r>
                      <a:rPr lang="en-US" i="1">
                        <a:latin typeface="Cambria Math" charset="0"/>
                      </a:rPr>
                      <m:t>𝐴</m:t>
                    </m:r>
                    <m:r>
                      <a:rPr lang="en-US" i="1">
                        <a:latin typeface="Cambria Math" charset="0"/>
                      </a:rPr>
                      <m:t>+</m:t>
                    </m:r>
                    <m:r>
                      <a:rPr lang="en-US" i="1">
                        <a:latin typeface="Cambria Math" charset="0"/>
                      </a:rPr>
                      <m:t>𝜆</m:t>
                    </m:r>
                    <m:r>
                      <a:rPr lang="en-US" i="1">
                        <a:latin typeface="Cambria Math" charset="0"/>
                      </a:rPr>
                      <m:t>𝐷</m:t>
                    </m:r>
                  </m:oMath>
                </a14:m>
                <a:br>
                  <a:rPr lang="en-US" dirty="0"/>
                </a:br>
                <a14:m>
                  <m:oMath xmlns:m="http://schemas.openxmlformats.org/officeDocument/2006/math">
                    <m:r>
                      <a:rPr lang="en-US" i="1">
                        <a:latin typeface="Cambria Math" charset="0"/>
                      </a:rPr>
                      <m:t>𝑅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charset="0"/>
                          </a:rPr>
                          <m:t>𝜆</m:t>
                        </m:r>
                      </m:e>
                    </m:d>
                    <m:r>
                      <a:rPr lang="en-US" i="1">
                        <a:latin typeface="Cambria Math" charset="0"/>
                      </a:rPr>
                      <m:t>=</m:t>
                    </m:r>
                    <m:r>
                      <a:rPr lang="en-US" i="1">
                        <a:latin typeface="Cambria Math" charset="0"/>
                      </a:rPr>
                      <m:t>𝐵</m:t>
                    </m:r>
                    <m:r>
                      <a:rPr lang="en-US" i="1">
                        <a:latin typeface="Cambria Math" charset="0"/>
                      </a:rPr>
                      <m:t>+</m:t>
                    </m:r>
                    <m:r>
                      <a:rPr lang="en-US" i="1">
                        <a:latin typeface="Cambria Math" charset="0"/>
                      </a:rPr>
                      <m:t>𝜆</m:t>
                    </m:r>
                    <m:r>
                      <a:rPr lang="en-US" i="1">
                        <a:latin typeface="Cambria Math" charset="0"/>
                      </a:rPr>
                      <m:t>𝐷</m:t>
                    </m:r>
                  </m:oMath>
                </a14:m>
                <a:endParaRPr lang="en-US" dirty="0"/>
              </a:p>
              <a:p>
                <a:r>
                  <a:rPr lang="en-US" dirty="0"/>
                  <a:t>Parallel lines converge at the same point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charset="0"/>
                      </a:rPr>
                      <m:t>(</m:t>
                    </m:r>
                    <m:f>
                      <m:fPr>
                        <m:ctrlPr>
                          <a:rPr lang="mr-IN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charset="0"/>
                              </a:rPr>
                              <m:t>𝐷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charset="0"/>
                              </a:rPr>
                              <m:t>𝑋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charset="0"/>
                              </a:rPr>
                              <m:t>𝐷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charset="0"/>
                              </a:rPr>
                              <m:t>𝑍</m:t>
                            </m:r>
                          </m:sub>
                        </m:sSub>
                      </m:den>
                    </m:f>
                    <m:r>
                      <a:rPr lang="en-US" b="0" i="1" smtClean="0">
                        <a:latin typeface="Cambria Math" charset="0"/>
                      </a:rPr>
                      <m:t>,</m:t>
                    </m:r>
                    <m:f>
                      <m:fPr>
                        <m:ctrlPr>
                          <a:rPr lang="mr-IN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charset="0"/>
                              </a:rPr>
                              <m:t>𝐷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charset="0"/>
                              </a:rPr>
                              <m:t>𝑌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charset="0"/>
                              </a:rPr>
                              <m:t>𝐷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charset="0"/>
                              </a:rPr>
                              <m:t>𝑍</m:t>
                            </m:r>
                          </m:sub>
                        </m:sSub>
                      </m:den>
                    </m:f>
                    <m:r>
                      <a:rPr lang="en-US" b="0" i="1" smtClean="0">
                        <a:latin typeface="Cambria Math" charset="0"/>
                      </a:rPr>
                      <m:t>)</m:t>
                    </m:r>
                  </m:oMath>
                </a14:m>
                <a:endParaRPr lang="en-US" dirty="0"/>
              </a:p>
              <a:p>
                <a:r>
                  <a:rPr lang="en-US" dirty="0"/>
                  <a:t>This point of convergence is called the </a:t>
                </a:r>
                <a:r>
                  <a:rPr lang="en-US" i="1" dirty="0"/>
                  <a:t>vanishing point</a:t>
                </a:r>
                <a:endParaRPr lang="en-US" dirty="0"/>
              </a:p>
              <a:p>
                <a:r>
                  <a:rPr lang="en-US" dirty="0"/>
                  <a:t>What happens if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charset="0"/>
                          </a:rPr>
                          <m:t>𝐷</m:t>
                        </m:r>
                      </m:e>
                      <m:sub>
                        <m:r>
                          <a:rPr lang="en-US" b="0" i="1" smtClean="0">
                            <a:latin typeface="Cambria Math" charset="0"/>
                          </a:rPr>
                          <m:t>𝑍</m:t>
                        </m:r>
                      </m:sub>
                    </m:sSub>
                    <m:r>
                      <a:rPr lang="en-US" b="0" i="1" smtClean="0">
                        <a:latin typeface="Cambria Math" charset="0"/>
                      </a:rPr>
                      <m:t>=0</m:t>
                    </m:r>
                  </m:oMath>
                </a14:m>
                <a:r>
                  <a:rPr lang="en-US" dirty="0"/>
                  <a:t>?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1391" t="-2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542262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Consequence 2: Parallel lines converge at a point</a:t>
            </a:r>
          </a:p>
        </p:txBody>
      </p:sp>
      <p:pic>
        <p:nvPicPr>
          <p:cNvPr id="4" name="Content Placeholder 5"/>
          <p:cNvPicPr>
            <a:picLocks noGrp="1" noChangeAspect="1"/>
          </p:cNvPicPr>
          <p:nvPr>
            <p:ph sz="half" idx="4294967295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36885" y="2921558"/>
            <a:ext cx="3060192" cy="1622759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2636885" y="3789294"/>
            <a:ext cx="3153156" cy="537210"/>
            <a:chOff x="5042154" y="4057650"/>
            <a:chExt cx="3153156" cy="537210"/>
          </a:xfrm>
        </p:grpSpPr>
        <p:cxnSp>
          <p:nvCxnSpPr>
            <p:cNvPr id="6" name="Straight Connector 5"/>
            <p:cNvCxnSpPr/>
            <p:nvPr/>
          </p:nvCxnSpPr>
          <p:spPr>
            <a:xfrm flipV="1">
              <a:off x="5042154" y="4149090"/>
              <a:ext cx="1324356" cy="445770"/>
            </a:xfrm>
            <a:prstGeom prst="line">
              <a:avLst/>
            </a:prstGeom>
            <a:ln w="381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 flipH="1" flipV="1">
              <a:off x="6766560" y="4149090"/>
              <a:ext cx="1428750" cy="445770"/>
            </a:xfrm>
            <a:prstGeom prst="line">
              <a:avLst/>
            </a:prstGeom>
            <a:ln w="381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 flipV="1">
              <a:off x="6366510" y="4057650"/>
              <a:ext cx="262890" cy="91440"/>
            </a:xfrm>
            <a:prstGeom prst="line">
              <a:avLst/>
            </a:prstGeom>
            <a:ln w="38100">
              <a:solidFill>
                <a:srgbClr val="FFFF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6497955" y="4057650"/>
              <a:ext cx="283845" cy="106680"/>
            </a:xfrm>
            <a:prstGeom prst="line">
              <a:avLst/>
            </a:prstGeom>
            <a:ln w="38100">
              <a:solidFill>
                <a:srgbClr val="FFFF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1" name="Straight Connector 10"/>
          <p:cNvCxnSpPr/>
          <p:nvPr/>
        </p:nvCxnSpPr>
        <p:spPr>
          <a:xfrm flipV="1">
            <a:off x="2941983" y="3140765"/>
            <a:ext cx="0" cy="102373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5320748" y="3140765"/>
            <a:ext cx="0" cy="102373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3084798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What about planes?</a:t>
            </a:r>
            <a:endParaRPr lang="en-US" dirty="0"/>
          </a:p>
        </p:txBody>
      </p:sp>
      <p:pic>
        <p:nvPicPr>
          <p:cNvPr id="4" name="Content Placeholder 5"/>
          <p:cNvPicPr>
            <a:picLocks noGrp="1" noChangeAspect="1"/>
          </p:cNvPicPr>
          <p:nvPr>
            <p:ph sz="half" idx="4294967295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64068" y="1321355"/>
            <a:ext cx="5155402" cy="2733807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1461052" y="3011554"/>
            <a:ext cx="5188226" cy="993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rapezoid 6"/>
          <p:cNvSpPr/>
          <p:nvPr/>
        </p:nvSpPr>
        <p:spPr>
          <a:xfrm>
            <a:off x="1475956" y="3021493"/>
            <a:ext cx="5158417" cy="606287"/>
          </a:xfrm>
          <a:prstGeom prst="trapezoid">
            <a:avLst>
              <a:gd name="adj" fmla="val 372195"/>
            </a:avLst>
          </a:prstGeom>
          <a:solidFill>
            <a:schemeClr val="accent1"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800" y="4193273"/>
            <a:ext cx="2865783" cy="135119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90800" y="5947852"/>
            <a:ext cx="3305037" cy="299607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14" name="TextBox 13"/>
          <p:cNvSpPr txBox="1"/>
          <p:nvPr/>
        </p:nvSpPr>
        <p:spPr>
          <a:xfrm>
            <a:off x="1918252" y="5582652"/>
            <a:ext cx="51584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Take the limit as Z approaches infinity</a:t>
            </a:r>
          </a:p>
        </p:txBody>
      </p:sp>
      <p:sp>
        <p:nvSpPr>
          <p:cNvPr id="16" name="Left Arrow Callout 15"/>
          <p:cNvSpPr/>
          <p:nvPr/>
        </p:nvSpPr>
        <p:spPr>
          <a:xfrm>
            <a:off x="5895837" y="5337311"/>
            <a:ext cx="2711450" cy="1520687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Vanishing line of a plane</a:t>
            </a:r>
          </a:p>
        </p:txBody>
      </p:sp>
    </p:spTree>
    <p:extLst>
      <p:ext uri="{BB962C8B-B14F-4D97-AF65-F5344CB8AC3E}">
        <p14:creationId xmlns:p14="http://schemas.microsoft.com/office/powerpoint/2010/main" val="57553239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about planes?</a:t>
            </a:r>
          </a:p>
        </p:txBody>
      </p:sp>
      <p:pic>
        <p:nvPicPr>
          <p:cNvPr id="4" name="Content Placeholder 5"/>
          <p:cNvPicPr>
            <a:picLocks noGrp="1" noChangeAspect="1"/>
          </p:cNvPicPr>
          <p:nvPr>
            <p:ph sz="half" idx="4294967295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64068" y="1321355"/>
            <a:ext cx="5155402" cy="2733807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1461052" y="3011554"/>
            <a:ext cx="5188226" cy="993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rapezoid 5"/>
          <p:cNvSpPr/>
          <p:nvPr/>
        </p:nvSpPr>
        <p:spPr>
          <a:xfrm>
            <a:off x="1475956" y="3021493"/>
            <a:ext cx="5158417" cy="606287"/>
          </a:xfrm>
          <a:prstGeom prst="trapezoid">
            <a:avLst>
              <a:gd name="adj" fmla="val 372195"/>
            </a:avLst>
          </a:prstGeom>
          <a:solidFill>
            <a:schemeClr val="accent1"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3741" y="4065101"/>
            <a:ext cx="4318277" cy="34289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062494" y="4417930"/>
            <a:ext cx="30190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Normal: (</a:t>
            </a:r>
            <a:r>
              <a:rPr lang="en-US" i="1" dirty="0">
                <a:latin typeface="Cambria Math" charset="0"/>
                <a:ea typeface="Cambria Math" charset="0"/>
                <a:cs typeface="Cambria Math" charset="0"/>
              </a:rPr>
              <a:t>N</a:t>
            </a:r>
            <a:r>
              <a:rPr lang="en-US" i="1" baseline="-25000" dirty="0">
                <a:latin typeface="Cambria Math" charset="0"/>
                <a:ea typeface="Cambria Math" charset="0"/>
                <a:cs typeface="Cambria Math" charset="0"/>
              </a:rPr>
              <a:t>X</a:t>
            </a:r>
            <a:r>
              <a:rPr lang="en-US" i="1" dirty="0">
                <a:latin typeface="Cambria Math" charset="0"/>
                <a:ea typeface="Cambria Math" charset="0"/>
                <a:cs typeface="Cambria Math" charset="0"/>
              </a:rPr>
              <a:t>, N</a:t>
            </a:r>
            <a:r>
              <a:rPr lang="en-US" i="1" baseline="-25000" dirty="0">
                <a:latin typeface="Cambria Math" charset="0"/>
                <a:ea typeface="Cambria Math" charset="0"/>
                <a:cs typeface="Cambria Math" charset="0"/>
              </a:rPr>
              <a:t>Y</a:t>
            </a:r>
            <a:r>
              <a:rPr lang="en-US" i="1" dirty="0">
                <a:latin typeface="Cambria Math" charset="0"/>
                <a:ea typeface="Cambria Math" charset="0"/>
                <a:cs typeface="Cambria Math" charset="0"/>
              </a:rPr>
              <a:t>, N</a:t>
            </a:r>
            <a:r>
              <a:rPr lang="en-US" i="1" baseline="-25000" dirty="0">
                <a:latin typeface="Cambria Math" charset="0"/>
                <a:ea typeface="Cambria Math" charset="0"/>
                <a:cs typeface="Cambria Math" charset="0"/>
              </a:rPr>
              <a:t>Z</a:t>
            </a:r>
            <a:r>
              <a:rPr lang="en-US" dirty="0">
                <a:ea typeface="Cambria Math" charset="0"/>
                <a:cs typeface="Cambria Math" charset="0"/>
              </a:rPr>
              <a:t>)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2613988" y="4674392"/>
            <a:ext cx="37868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What do </a:t>
            </a:r>
            <a:r>
              <a:rPr lang="en-US"/>
              <a:t>parallel planes </a:t>
            </a:r>
            <a:r>
              <a:rPr lang="en-US" dirty="0"/>
              <a:t>look like?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66951" y="5040591"/>
            <a:ext cx="3178307" cy="24631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009" y="5023067"/>
            <a:ext cx="3098800" cy="24605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8009" y="5349939"/>
            <a:ext cx="3305037" cy="299607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66951" y="5353403"/>
            <a:ext cx="3305037" cy="299607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14" name="TextBox 13"/>
          <p:cNvSpPr txBox="1"/>
          <p:nvPr/>
        </p:nvSpPr>
        <p:spPr>
          <a:xfrm>
            <a:off x="1142998" y="6291735"/>
            <a:ext cx="67287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Parallel planes converge!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309730" y="5963478"/>
            <a:ext cx="23555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Vanishing lines</a:t>
            </a:r>
          </a:p>
        </p:txBody>
      </p:sp>
      <p:cxnSp>
        <p:nvCxnSpPr>
          <p:cNvPr id="17" name="Straight Arrow Connector 16"/>
          <p:cNvCxnSpPr>
            <a:stCxn id="15" idx="3"/>
            <a:endCxn id="13" idx="2"/>
          </p:cNvCxnSpPr>
          <p:nvPr/>
        </p:nvCxnSpPr>
        <p:spPr>
          <a:xfrm flipV="1">
            <a:off x="5665304" y="5653010"/>
            <a:ext cx="954166" cy="49513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stCxn id="15" idx="1"/>
            <a:endCxn id="12" idx="2"/>
          </p:cNvCxnSpPr>
          <p:nvPr/>
        </p:nvCxnSpPr>
        <p:spPr>
          <a:xfrm flipH="1" flipV="1">
            <a:off x="2340528" y="5649546"/>
            <a:ext cx="969202" cy="49859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4417960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Vanishing 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What happens if N</a:t>
            </a:r>
            <a:r>
              <a:rPr lang="en-US" baseline="-25000" dirty="0"/>
              <a:t>X</a:t>
            </a:r>
            <a:r>
              <a:rPr lang="en-US" dirty="0"/>
              <a:t> = N</a:t>
            </a:r>
            <a:r>
              <a:rPr lang="en-US" baseline="-25000" dirty="0"/>
              <a:t>Y</a:t>
            </a:r>
            <a:r>
              <a:rPr lang="en-US" dirty="0"/>
              <a:t> = 0?</a:t>
            </a:r>
          </a:p>
          <a:p>
            <a:r>
              <a:rPr lang="en-US" dirty="0"/>
              <a:t>Equation of the plane: Z = c</a:t>
            </a:r>
          </a:p>
          <a:p>
            <a:r>
              <a:rPr lang="en-US" dirty="0"/>
              <a:t>Vanishing line?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5810" y="1948066"/>
            <a:ext cx="4318277" cy="342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50707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B33878-F969-CC4F-B20E-61F0444428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Accidental pinholes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AC8F763-BB2A-CD43-9382-7C1C923F953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8650" y="1447834"/>
            <a:ext cx="7328848" cy="4867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159304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57F499-5571-004B-A98B-8E0B3CC11C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Accidental pinholes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1575500-9F5E-0A42-9B54-47194104A5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8650" y="1566317"/>
            <a:ext cx="7711084" cy="4351338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7FEEBE7-3646-C84A-9CEC-F96197732E06}"/>
              </a:ext>
            </a:extLst>
          </p:cNvPr>
          <p:cNvSpPr/>
          <p:nvPr/>
        </p:nvSpPr>
        <p:spPr>
          <a:xfrm>
            <a:off x="109182" y="5917655"/>
            <a:ext cx="9144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>
                <a:solidFill>
                  <a:srgbClr val="222222"/>
                </a:solidFill>
                <a:latin typeface="Arial" panose="020B0604020202020204" pitchFamily="34" charset="0"/>
              </a:rPr>
              <a:t>Torralba</a:t>
            </a:r>
            <a:r>
              <a:rPr lang="en-US" dirty="0">
                <a:solidFill>
                  <a:srgbClr val="222222"/>
                </a:solidFill>
                <a:latin typeface="Arial" panose="020B0604020202020204" pitchFamily="34" charset="0"/>
              </a:rPr>
              <a:t>, Antonio, and William T. Freeman. "Accidental pinhole and </a:t>
            </a:r>
            <a:r>
              <a:rPr lang="en-US" dirty="0" err="1">
                <a:solidFill>
                  <a:srgbClr val="222222"/>
                </a:solidFill>
                <a:latin typeface="Arial" panose="020B0604020202020204" pitchFamily="34" charset="0"/>
              </a:rPr>
              <a:t>pinspeck</a:t>
            </a:r>
            <a:r>
              <a:rPr lang="en-US" dirty="0">
                <a:solidFill>
                  <a:srgbClr val="222222"/>
                </a:solidFill>
                <a:latin typeface="Arial" panose="020B0604020202020204" pitchFamily="34" charset="0"/>
              </a:rPr>
              <a:t> cameras: Revealing the scene outside the picture." </a:t>
            </a:r>
            <a:r>
              <a:rPr lang="en-US" i="1" dirty="0">
                <a:solidFill>
                  <a:srgbClr val="222222"/>
                </a:solidFill>
                <a:latin typeface="Arial" panose="020B0604020202020204" pitchFamily="34" charset="0"/>
              </a:rPr>
              <a:t>Computer Vision and Pattern Recognition (CVPR), 2012 IEEE Conference on</a:t>
            </a:r>
            <a:r>
              <a:rPr lang="en-US" dirty="0">
                <a:solidFill>
                  <a:srgbClr val="222222"/>
                </a:solidFill>
                <a:latin typeface="Arial" panose="020B0604020202020204" pitchFamily="34" charset="0"/>
              </a:rPr>
              <a:t>. IEEE, 2012.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624989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51411D-65D0-5E45-A9ED-4C01724ED9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Accidental pinholes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6006D66-15B5-DE43-95E6-6F16611835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150" y="2082800"/>
            <a:ext cx="8521700" cy="26924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D76785C-BDDE-804F-90F6-E870808EA66C}"/>
              </a:ext>
            </a:extLst>
          </p:cNvPr>
          <p:cNvSpPr/>
          <p:nvPr/>
        </p:nvSpPr>
        <p:spPr>
          <a:xfrm>
            <a:off x="109182" y="5917655"/>
            <a:ext cx="9144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>
                <a:solidFill>
                  <a:srgbClr val="222222"/>
                </a:solidFill>
                <a:latin typeface="Arial" panose="020B0604020202020204" pitchFamily="34" charset="0"/>
              </a:rPr>
              <a:t>Torralba</a:t>
            </a:r>
            <a:r>
              <a:rPr lang="en-US" dirty="0">
                <a:solidFill>
                  <a:srgbClr val="222222"/>
                </a:solidFill>
                <a:latin typeface="Arial" panose="020B0604020202020204" pitchFamily="34" charset="0"/>
              </a:rPr>
              <a:t>, Antonio, and William T. Freeman. "Accidental pinhole and </a:t>
            </a:r>
            <a:r>
              <a:rPr lang="en-US" dirty="0" err="1">
                <a:solidFill>
                  <a:srgbClr val="222222"/>
                </a:solidFill>
                <a:latin typeface="Arial" panose="020B0604020202020204" pitchFamily="34" charset="0"/>
              </a:rPr>
              <a:t>pinspeck</a:t>
            </a:r>
            <a:r>
              <a:rPr lang="en-US" dirty="0">
                <a:solidFill>
                  <a:srgbClr val="222222"/>
                </a:solidFill>
                <a:latin typeface="Arial" panose="020B0604020202020204" pitchFamily="34" charset="0"/>
              </a:rPr>
              <a:t> cameras: Revealing the scene outside the picture." </a:t>
            </a:r>
            <a:r>
              <a:rPr lang="en-US" i="1" dirty="0">
                <a:solidFill>
                  <a:srgbClr val="222222"/>
                </a:solidFill>
                <a:latin typeface="Arial" panose="020B0604020202020204" pitchFamily="34" charset="0"/>
              </a:rPr>
              <a:t>Computer Vision and Pattern Recognition (CVPR), 2012 IEEE Conference on</a:t>
            </a:r>
            <a:r>
              <a:rPr lang="en-US" dirty="0">
                <a:solidFill>
                  <a:srgbClr val="222222"/>
                </a:solidFill>
                <a:latin typeface="Arial" panose="020B0604020202020204" pitchFamily="34" charset="0"/>
              </a:rPr>
              <a:t>. IEEE, 2012.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391646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BCE68C-2324-6543-A228-E22A80CD3A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Geometry for recognition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61FA8C2-662B-C34F-AC28-A9C15898B1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Which of these is likely to be an adult human?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3429128-2635-B44A-A85D-C6C5F8D5E4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3062" y="3105155"/>
            <a:ext cx="4293602" cy="330929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44A1087-858C-D04B-9BBD-A98D03A2AEE8}"/>
              </a:ext>
            </a:extLst>
          </p:cNvPr>
          <p:cNvSpPr/>
          <p:nvPr/>
        </p:nvSpPr>
        <p:spPr>
          <a:xfrm>
            <a:off x="3193575" y="4776721"/>
            <a:ext cx="696037" cy="152854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5AF67ED-BA3F-F447-B971-E59812F3796B}"/>
              </a:ext>
            </a:extLst>
          </p:cNvPr>
          <p:cNvSpPr/>
          <p:nvPr/>
        </p:nvSpPr>
        <p:spPr>
          <a:xfrm>
            <a:off x="4223981" y="3386924"/>
            <a:ext cx="696037" cy="1528549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C2AE135-C7E1-174C-9BC2-9C7F8BF585D8}"/>
              </a:ext>
            </a:extLst>
          </p:cNvPr>
          <p:cNvSpPr/>
          <p:nvPr/>
        </p:nvSpPr>
        <p:spPr>
          <a:xfrm>
            <a:off x="5400323" y="5718417"/>
            <a:ext cx="290793" cy="586853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52784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143F0E-5E47-8040-8256-E1633258B7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math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4FF9A0EA-CB89-FB4A-8033-233C41CFD974}"/>
              </a:ext>
            </a:extLst>
          </p:cNvPr>
          <p:cNvSpPr/>
          <p:nvPr/>
        </p:nvSpPr>
        <p:spPr>
          <a:xfrm>
            <a:off x="532263" y="2715904"/>
            <a:ext cx="682388" cy="43672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riangle 4">
            <a:extLst>
              <a:ext uri="{FF2B5EF4-FFF2-40B4-BE49-F238E27FC236}">
                <a16:creationId xmlns:a16="http://schemas.microsoft.com/office/drawing/2014/main" id="{3E8B1AF9-C867-8F49-9CA4-4B38E33069FB}"/>
              </a:ext>
            </a:extLst>
          </p:cNvPr>
          <p:cNvSpPr/>
          <p:nvPr/>
        </p:nvSpPr>
        <p:spPr>
          <a:xfrm rot="16200000">
            <a:off x="934871" y="2736375"/>
            <a:ext cx="559559" cy="395785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E81B554-8640-E44D-B6C8-3B8530C61AFD}"/>
              </a:ext>
            </a:extLst>
          </p:cNvPr>
          <p:cNvCxnSpPr>
            <a:cxnSpLocks/>
          </p:cNvCxnSpPr>
          <p:nvPr/>
        </p:nvCxnSpPr>
        <p:spPr>
          <a:xfrm>
            <a:off x="2620370" y="1690689"/>
            <a:ext cx="0" cy="4710111"/>
          </a:xfrm>
          <a:prstGeom prst="line">
            <a:avLst/>
          </a:prstGeom>
          <a:ln w="381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15A187C-8117-6D4A-80BF-37BEE46B9711}"/>
              </a:ext>
            </a:extLst>
          </p:cNvPr>
          <p:cNvCxnSpPr/>
          <p:nvPr/>
        </p:nvCxnSpPr>
        <p:spPr>
          <a:xfrm>
            <a:off x="0" y="5486400"/>
            <a:ext cx="91440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8B85D3E-17F7-054C-8BE7-0FE82D9CE03A}"/>
              </a:ext>
            </a:extLst>
          </p:cNvPr>
          <p:cNvCxnSpPr>
            <a:cxnSpLocks/>
          </p:cNvCxnSpPr>
          <p:nvPr/>
        </p:nvCxnSpPr>
        <p:spPr>
          <a:xfrm>
            <a:off x="95534" y="2934269"/>
            <a:ext cx="885739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C64F84D-2A6D-9D4F-B242-455BC36C50D8}"/>
              </a:ext>
            </a:extLst>
          </p:cNvPr>
          <p:cNvCxnSpPr/>
          <p:nvPr/>
        </p:nvCxnSpPr>
        <p:spPr>
          <a:xfrm>
            <a:off x="1119116" y="1473958"/>
            <a:ext cx="0" cy="492684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407C1A2D-21E8-3240-BF0A-3C60576B70D7}"/>
                  </a:ext>
                </a:extLst>
              </p:cNvPr>
              <p:cNvSpPr txBox="1"/>
              <p:nvPr/>
            </p:nvSpPr>
            <p:spPr>
              <a:xfrm>
                <a:off x="6933062" y="5481935"/>
                <a:ext cx="201986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𝑌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𝑐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407C1A2D-21E8-3240-BF0A-3C60576B70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33062" y="5481935"/>
                <a:ext cx="2019869" cy="461665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TextBox 21">
            <a:extLst>
              <a:ext uri="{FF2B5EF4-FFF2-40B4-BE49-F238E27FC236}">
                <a16:creationId xmlns:a16="http://schemas.microsoft.com/office/drawing/2014/main" id="{006FB6AA-2824-9A4E-BF6B-531262F657D9}"/>
              </a:ext>
            </a:extLst>
          </p:cNvPr>
          <p:cNvSpPr txBox="1"/>
          <p:nvPr/>
        </p:nvSpPr>
        <p:spPr>
          <a:xfrm>
            <a:off x="3848669" y="1310185"/>
            <a:ext cx="48313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What is the vanishing line of the ground plane?</a:t>
            </a:r>
          </a:p>
        </p:txBody>
      </p:sp>
    </p:spTree>
    <p:extLst>
      <p:ext uri="{BB962C8B-B14F-4D97-AF65-F5344CB8AC3E}">
        <p14:creationId xmlns:p14="http://schemas.microsoft.com/office/powerpoint/2010/main" val="13882425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95418E-D3E3-F142-A06A-52ECA643AD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Camera </a:t>
            </a:r>
            <a:r>
              <a:rPr lang="en-US" dirty="0" err="1"/>
              <a:t>obscura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8B5EC22-5BFC-6648-9834-D875EBB07F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50" y="2038350"/>
            <a:ext cx="9004300" cy="461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21812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143F0E-5E47-8040-8256-E1633258B7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math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4FF9A0EA-CB89-FB4A-8033-233C41CFD974}"/>
              </a:ext>
            </a:extLst>
          </p:cNvPr>
          <p:cNvSpPr/>
          <p:nvPr/>
        </p:nvSpPr>
        <p:spPr>
          <a:xfrm>
            <a:off x="532263" y="2715904"/>
            <a:ext cx="682388" cy="43672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riangle 4">
            <a:extLst>
              <a:ext uri="{FF2B5EF4-FFF2-40B4-BE49-F238E27FC236}">
                <a16:creationId xmlns:a16="http://schemas.microsoft.com/office/drawing/2014/main" id="{3E8B1AF9-C867-8F49-9CA4-4B38E33069FB}"/>
              </a:ext>
            </a:extLst>
          </p:cNvPr>
          <p:cNvSpPr/>
          <p:nvPr/>
        </p:nvSpPr>
        <p:spPr>
          <a:xfrm rot="16200000">
            <a:off x="934871" y="2736375"/>
            <a:ext cx="559559" cy="395785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E81B554-8640-E44D-B6C8-3B8530C61AFD}"/>
              </a:ext>
            </a:extLst>
          </p:cNvPr>
          <p:cNvCxnSpPr>
            <a:cxnSpLocks/>
          </p:cNvCxnSpPr>
          <p:nvPr/>
        </p:nvCxnSpPr>
        <p:spPr>
          <a:xfrm>
            <a:off x="2620370" y="1690689"/>
            <a:ext cx="0" cy="4710111"/>
          </a:xfrm>
          <a:prstGeom prst="line">
            <a:avLst/>
          </a:prstGeom>
          <a:ln w="381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15A187C-8117-6D4A-80BF-37BEE46B9711}"/>
              </a:ext>
            </a:extLst>
          </p:cNvPr>
          <p:cNvCxnSpPr/>
          <p:nvPr/>
        </p:nvCxnSpPr>
        <p:spPr>
          <a:xfrm>
            <a:off x="0" y="5486400"/>
            <a:ext cx="91440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8B85D3E-17F7-054C-8BE7-0FE82D9CE03A}"/>
              </a:ext>
            </a:extLst>
          </p:cNvPr>
          <p:cNvCxnSpPr>
            <a:cxnSpLocks/>
          </p:cNvCxnSpPr>
          <p:nvPr/>
        </p:nvCxnSpPr>
        <p:spPr>
          <a:xfrm>
            <a:off x="95534" y="2934269"/>
            <a:ext cx="885739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C64F84D-2A6D-9D4F-B242-455BC36C50D8}"/>
              </a:ext>
            </a:extLst>
          </p:cNvPr>
          <p:cNvCxnSpPr/>
          <p:nvPr/>
        </p:nvCxnSpPr>
        <p:spPr>
          <a:xfrm>
            <a:off x="1119116" y="1473958"/>
            <a:ext cx="0" cy="492684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8CA21CE5-8168-2249-AA50-F1AB7CA431D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85476" y="1690689"/>
            <a:ext cx="7567455" cy="425291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407C1A2D-21E8-3240-BF0A-3C60576B70D7}"/>
                  </a:ext>
                </a:extLst>
              </p:cNvPr>
              <p:cNvSpPr txBox="1"/>
              <p:nvPr/>
            </p:nvSpPr>
            <p:spPr>
              <a:xfrm>
                <a:off x="6933062" y="5481935"/>
                <a:ext cx="201986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𝑌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𝑐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407C1A2D-21E8-3240-BF0A-3C60576B70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33062" y="5481935"/>
                <a:ext cx="2019869" cy="46166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75719204-0708-4640-A51C-50FF9480768B}"/>
                  </a:ext>
                </a:extLst>
              </p:cNvPr>
              <p:cNvSpPr txBox="1"/>
              <p:nvPr/>
            </p:nvSpPr>
            <p:spPr>
              <a:xfrm>
                <a:off x="3022552" y="5020270"/>
                <a:ext cx="1692322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𝑋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, −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𝑐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𝑍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75719204-0708-4640-A51C-50FF948076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22552" y="5020270"/>
                <a:ext cx="1692322" cy="461665"/>
              </a:xfrm>
              <a:prstGeom prst="rect">
                <a:avLst/>
              </a:prstGeom>
              <a:blipFill>
                <a:blip r:embed="rId4"/>
                <a:stretch>
                  <a:fillRect b="-157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5B5F565B-2B00-D84D-987E-37A3B5CC4B70}"/>
                  </a:ext>
                </a:extLst>
              </p:cNvPr>
              <p:cNvSpPr txBox="1"/>
              <p:nvPr/>
            </p:nvSpPr>
            <p:spPr>
              <a:xfrm>
                <a:off x="2886730" y="1809822"/>
                <a:ext cx="226490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𝑋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𝐻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𝑐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𝑍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5B5F565B-2B00-D84D-987E-37A3B5CC4B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86730" y="1809822"/>
                <a:ext cx="2264904" cy="461665"/>
              </a:xfrm>
              <a:prstGeom prst="rect">
                <a:avLst/>
              </a:prstGeom>
              <a:blipFill>
                <a:blip r:embed="rId5"/>
                <a:stretch>
                  <a:fillRect b="-162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9596409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9208BF-419F-8748-B8B5-8589597BBF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math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F8DEF4F-8A4D-244A-8322-12B92C7C9897}"/>
              </a:ext>
            </a:extLst>
          </p:cNvPr>
          <p:cNvSpPr/>
          <p:nvPr/>
        </p:nvSpPr>
        <p:spPr>
          <a:xfrm>
            <a:off x="1337481" y="1690689"/>
            <a:ext cx="5404513" cy="4641872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C7FD2CB-6BDA-ED4D-88E0-B185AE14808F}"/>
              </a:ext>
            </a:extLst>
          </p:cNvPr>
          <p:cNvSpPr/>
          <p:nvPr/>
        </p:nvSpPr>
        <p:spPr>
          <a:xfrm>
            <a:off x="1323833" y="3998794"/>
            <a:ext cx="5418161" cy="2320119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42CF33D-BE1B-2C43-95DD-559E44DF617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8372" y="2655858"/>
            <a:ext cx="6748589" cy="379270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9BDB47A-6F71-F044-8C32-673F5113B6EC}"/>
                  </a:ext>
                </a:extLst>
              </p:cNvPr>
              <p:cNvSpPr txBox="1"/>
              <p:nvPr/>
            </p:nvSpPr>
            <p:spPr>
              <a:xfrm>
                <a:off x="3862316" y="2797791"/>
                <a:ext cx="1050878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, 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9BDB47A-6F71-F044-8C32-673F5113B6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62316" y="2797791"/>
                <a:ext cx="1050878" cy="461665"/>
              </a:xfrm>
              <a:prstGeom prst="rect">
                <a:avLst/>
              </a:prstGeom>
              <a:blipFill>
                <a:blip r:embed="rId3"/>
                <a:stretch>
                  <a:fillRect l="-2381" r="-2381" b="-157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0FCD0EA4-5D29-8A4C-92D1-30618DB6902F}"/>
                  </a:ext>
                </a:extLst>
              </p:cNvPr>
              <p:cNvSpPr txBox="1"/>
              <p:nvPr/>
            </p:nvSpPr>
            <p:spPr>
              <a:xfrm>
                <a:off x="3714465" y="5633240"/>
                <a:ext cx="1050878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, 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0FCD0EA4-5D29-8A4C-92D1-30618DB690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14465" y="5633240"/>
                <a:ext cx="1050878" cy="461665"/>
              </a:xfrm>
              <a:prstGeom prst="rect">
                <a:avLst/>
              </a:prstGeom>
              <a:blipFill>
                <a:blip r:embed="rId4"/>
                <a:stretch>
                  <a:fillRect l="-2381" r="-3571"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2379910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CC75BC-BA8C-7947-9634-10A3F824D4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math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F23B6031-855A-0844-9073-2F64CE2DC7F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𝑍</m:t>
                          </m:r>
                        </m:den>
                      </m:f>
                    </m:oMath>
                  </m:oMathPara>
                </a14:m>
                <a:endParaRPr lang="en-US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⟹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𝑍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num>
                        <m:den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𝑍</m:t>
                          </m:r>
                        </m:den>
                      </m:f>
                    </m:oMath>
                  </m:oMathPara>
                </a14:m>
                <a:endParaRPr lang="en-US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⟹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𝐻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𝑍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𝑐</m:t>
                      </m:r>
                    </m:oMath>
                  </m:oMathPara>
                </a14:m>
                <a:endParaRPr lang="en-US" b="0" dirty="0"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⟹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𝐻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d>
                        </m:num>
                        <m:den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𝑐h</m:t>
                          </m:r>
                        </m:num>
                        <m:den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|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|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F23B6031-855A-0844-9073-2F64CE2DC7F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t="-2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29421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57A212-B0E8-AD4F-A6A7-88B46777F1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Geometry for recognition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98FE43A-D559-E341-9972-1D3D631513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1180" y="1970679"/>
            <a:ext cx="4253268" cy="415319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0463400-FB3B-6849-91BE-8BBCF9DEE26F}"/>
              </a:ext>
            </a:extLst>
          </p:cNvPr>
          <p:cNvSpPr txBox="1"/>
          <p:nvPr/>
        </p:nvSpPr>
        <p:spPr>
          <a:xfrm>
            <a:off x="0" y="612387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Hoiem</a:t>
            </a:r>
            <a:r>
              <a:rPr lang="en-US" dirty="0"/>
              <a:t>, Derek, Alexei A. </a:t>
            </a:r>
            <a:r>
              <a:rPr lang="en-US" dirty="0" err="1"/>
              <a:t>Efros</a:t>
            </a:r>
            <a:r>
              <a:rPr lang="en-US" dirty="0"/>
              <a:t>, and Martial Hebert. "Putting objects in perspective." </a:t>
            </a:r>
            <a:r>
              <a:rPr lang="en-US" i="1" dirty="0"/>
              <a:t>International Journal of Computer Vision</a:t>
            </a:r>
            <a:r>
              <a:rPr lang="en-US" dirty="0"/>
              <a:t> 80.1 (2008): 3-15.</a:t>
            </a:r>
          </a:p>
        </p:txBody>
      </p:sp>
    </p:spTree>
    <p:extLst>
      <p:ext uri="{BB962C8B-B14F-4D97-AF65-F5344CB8AC3E}">
        <p14:creationId xmlns:p14="http://schemas.microsoft.com/office/powerpoint/2010/main" val="403190409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riangle 43"/>
          <p:cNvSpPr/>
          <p:nvPr/>
        </p:nvSpPr>
        <p:spPr>
          <a:xfrm rot="5400000">
            <a:off x="5607844" y="3436145"/>
            <a:ext cx="500059" cy="314326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Changing coordinate systems</a:t>
            </a:r>
          </a:p>
        </p:txBody>
      </p:sp>
      <p:grpSp>
        <p:nvGrpSpPr>
          <p:cNvPr id="42" name="Group 41"/>
          <p:cNvGrpSpPr/>
          <p:nvPr/>
        </p:nvGrpSpPr>
        <p:grpSpPr>
          <a:xfrm>
            <a:off x="2641127" y="2217182"/>
            <a:ext cx="3559648" cy="2560769"/>
            <a:chOff x="4412777" y="2102882"/>
            <a:chExt cx="3559648" cy="2560769"/>
          </a:xfrm>
        </p:grpSpPr>
        <p:sp>
          <p:nvSpPr>
            <p:cNvPr id="13" name="TextBox 12"/>
            <p:cNvSpPr txBox="1"/>
            <p:nvPr/>
          </p:nvSpPr>
          <p:spPr>
            <a:xfrm>
              <a:off x="7429118" y="2102882"/>
              <a:ext cx="54330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/>
                <a:t>Y</a:t>
              </a:r>
            </a:p>
          </p:txBody>
        </p:sp>
        <p:cxnSp>
          <p:nvCxnSpPr>
            <p:cNvPr id="5" name="Straight Arrow Connector 4"/>
            <p:cNvCxnSpPr/>
            <p:nvPr/>
          </p:nvCxnSpPr>
          <p:spPr>
            <a:xfrm flipH="1">
              <a:off x="5967977" y="3499440"/>
              <a:ext cx="1455875" cy="10108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Arrow Connector 5"/>
            <p:cNvCxnSpPr/>
            <p:nvPr/>
          </p:nvCxnSpPr>
          <p:spPr>
            <a:xfrm flipH="1" flipV="1">
              <a:off x="4486275" y="2914650"/>
              <a:ext cx="2924021" cy="561134"/>
            </a:xfrm>
            <a:prstGeom prst="straightConnector1">
              <a:avLst/>
            </a:prstGeom>
            <a:ln w="38100">
              <a:solidFill>
                <a:srgbClr val="FF0000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/>
            <p:nvPr/>
          </p:nvCxnSpPr>
          <p:spPr>
            <a:xfrm flipH="1" flipV="1">
              <a:off x="7395873" y="2104184"/>
              <a:ext cx="17346" cy="1373991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/>
            <p:nvPr/>
          </p:nvCxnSpPr>
          <p:spPr>
            <a:xfrm flipH="1">
              <a:off x="6431536" y="3510073"/>
              <a:ext cx="944469" cy="1153578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/>
            <p:cNvSpPr txBox="1"/>
            <p:nvPr/>
          </p:nvSpPr>
          <p:spPr>
            <a:xfrm>
              <a:off x="6536405" y="4416816"/>
              <a:ext cx="421889" cy="2091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X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5989846" y="3491314"/>
              <a:ext cx="421889" cy="2091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Z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7312264" y="3396661"/>
              <a:ext cx="160322" cy="2614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rgbClr val="FF0000"/>
                  </a:solidFill>
                </a:rPr>
                <a:t>O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4412777" y="2540738"/>
              <a:ext cx="116001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00B0F0"/>
                  </a:solidFill>
                </a:rPr>
                <a:t>P = </a:t>
              </a:r>
              <a:r>
                <a:rPr lang="en-US">
                  <a:solidFill>
                    <a:srgbClr val="00B0F0"/>
                  </a:solidFill>
                </a:rPr>
                <a:t>(X,Y,Z)</a:t>
              </a:r>
              <a:endParaRPr lang="en-US" dirty="0">
                <a:solidFill>
                  <a:srgbClr val="00B0F0"/>
                </a:solidFill>
              </a:endParaRPr>
            </a:p>
          </p:txBody>
        </p:sp>
      </p:grpSp>
      <p:sp>
        <p:nvSpPr>
          <p:cNvPr id="43" name="Rounded Rectangle 42"/>
          <p:cNvSpPr/>
          <p:nvPr/>
        </p:nvSpPr>
        <p:spPr>
          <a:xfrm>
            <a:off x="5857874" y="3400425"/>
            <a:ext cx="614363" cy="4000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Cube 44"/>
          <p:cNvSpPr/>
          <p:nvPr/>
        </p:nvSpPr>
        <p:spPr>
          <a:xfrm>
            <a:off x="1000125" y="3000375"/>
            <a:ext cx="1728788" cy="1500188"/>
          </a:xfrm>
          <a:prstGeom prst="cub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8" name="Straight Arrow Connector 47"/>
          <p:cNvCxnSpPr/>
          <p:nvPr/>
        </p:nvCxnSpPr>
        <p:spPr>
          <a:xfrm flipH="1" flipV="1">
            <a:off x="985838" y="2314575"/>
            <a:ext cx="14287" cy="2185988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/>
          <p:nvPr/>
        </p:nvCxnSpPr>
        <p:spPr>
          <a:xfrm>
            <a:off x="971550" y="4500563"/>
            <a:ext cx="2157413" cy="14287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/>
          <p:nvPr/>
        </p:nvCxnSpPr>
        <p:spPr>
          <a:xfrm flipH="1">
            <a:off x="285750" y="4529138"/>
            <a:ext cx="714375" cy="714375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extBox 55"/>
          <p:cNvSpPr txBox="1"/>
          <p:nvPr/>
        </p:nvSpPr>
        <p:spPr>
          <a:xfrm>
            <a:off x="2716880" y="4526354"/>
            <a:ext cx="5120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X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669006" y="2464190"/>
            <a:ext cx="559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Y</a:t>
            </a:r>
            <a:endParaRPr lang="en-US" dirty="0"/>
          </a:p>
        </p:txBody>
      </p:sp>
      <p:sp>
        <p:nvSpPr>
          <p:cNvPr id="58" name="TextBox 57"/>
          <p:cNvSpPr txBox="1"/>
          <p:nvPr/>
        </p:nvSpPr>
        <p:spPr>
          <a:xfrm>
            <a:off x="392781" y="5102615"/>
            <a:ext cx="559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Z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935275" y="4463460"/>
            <a:ext cx="5220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0070C0"/>
                </a:solidFill>
              </a:rPr>
              <a:t>O’</a:t>
            </a:r>
          </a:p>
        </p:txBody>
      </p:sp>
    </p:spTree>
    <p:extLst>
      <p:ext uri="{BB962C8B-B14F-4D97-AF65-F5344CB8AC3E}">
        <p14:creationId xmlns:p14="http://schemas.microsoft.com/office/powerpoint/2010/main" val="22171854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Changing coordinate systems</a:t>
            </a:r>
          </a:p>
        </p:txBody>
      </p:sp>
      <p:grpSp>
        <p:nvGrpSpPr>
          <p:cNvPr id="22" name="Group 21"/>
          <p:cNvGrpSpPr/>
          <p:nvPr/>
        </p:nvGrpSpPr>
        <p:grpSpPr>
          <a:xfrm>
            <a:off x="971550" y="4500563"/>
            <a:ext cx="2257425" cy="395123"/>
            <a:chOff x="971550" y="4500563"/>
            <a:chExt cx="2257425" cy="395123"/>
          </a:xfrm>
        </p:grpSpPr>
        <p:cxnSp>
          <p:nvCxnSpPr>
            <p:cNvPr id="5" name="Straight Arrow Connector 4"/>
            <p:cNvCxnSpPr/>
            <p:nvPr/>
          </p:nvCxnSpPr>
          <p:spPr>
            <a:xfrm>
              <a:off x="971550" y="4500563"/>
              <a:ext cx="2157413" cy="14287"/>
            </a:xfrm>
            <a:prstGeom prst="straightConnector1">
              <a:avLst/>
            </a:prstGeom>
            <a:ln w="3810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TextBox 6"/>
            <p:cNvSpPr txBox="1"/>
            <p:nvPr/>
          </p:nvSpPr>
          <p:spPr>
            <a:xfrm>
              <a:off x="2716880" y="4526354"/>
              <a:ext cx="51209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X</a:t>
              </a: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669006" y="2314575"/>
            <a:ext cx="559719" cy="2185988"/>
            <a:chOff x="669006" y="2314575"/>
            <a:chExt cx="559719" cy="2185988"/>
          </a:xfrm>
        </p:grpSpPr>
        <p:cxnSp>
          <p:nvCxnSpPr>
            <p:cNvPr id="4" name="Straight Arrow Connector 3"/>
            <p:cNvCxnSpPr/>
            <p:nvPr/>
          </p:nvCxnSpPr>
          <p:spPr>
            <a:xfrm flipH="1" flipV="1">
              <a:off x="985838" y="2314575"/>
              <a:ext cx="14287" cy="2185988"/>
            </a:xfrm>
            <a:prstGeom prst="straightConnector1">
              <a:avLst/>
            </a:prstGeom>
            <a:ln w="3810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/>
            <p:cNvSpPr txBox="1"/>
            <p:nvPr/>
          </p:nvSpPr>
          <p:spPr>
            <a:xfrm>
              <a:off x="669006" y="2464190"/>
              <a:ext cx="55971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/>
                <a:t>Y</a:t>
              </a:r>
              <a:endParaRPr lang="en-US" dirty="0"/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285750" y="4529138"/>
            <a:ext cx="714375" cy="942809"/>
            <a:chOff x="285750" y="4529138"/>
            <a:chExt cx="714375" cy="942809"/>
          </a:xfrm>
        </p:grpSpPr>
        <p:cxnSp>
          <p:nvCxnSpPr>
            <p:cNvPr id="6" name="Straight Arrow Connector 5"/>
            <p:cNvCxnSpPr/>
            <p:nvPr/>
          </p:nvCxnSpPr>
          <p:spPr>
            <a:xfrm flipH="1">
              <a:off x="285750" y="4529138"/>
              <a:ext cx="714375" cy="714375"/>
            </a:xfrm>
            <a:prstGeom prst="straightConnector1">
              <a:avLst/>
            </a:prstGeom>
            <a:ln w="3810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/>
            <p:cNvSpPr txBox="1"/>
            <p:nvPr/>
          </p:nvSpPr>
          <p:spPr>
            <a:xfrm>
              <a:off x="392781" y="5102615"/>
              <a:ext cx="55971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Z</a:t>
              </a: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935275" y="4463460"/>
            <a:ext cx="5220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0070C0"/>
                </a:solidFill>
              </a:rPr>
              <a:t>O’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5267889" y="2217182"/>
            <a:ext cx="2004448" cy="2560769"/>
            <a:chOff x="5967977" y="2102882"/>
            <a:chExt cx="2004448" cy="2560769"/>
          </a:xfrm>
        </p:grpSpPr>
        <p:sp>
          <p:nvSpPr>
            <p:cNvPr id="13" name="TextBox 12"/>
            <p:cNvSpPr txBox="1"/>
            <p:nvPr/>
          </p:nvSpPr>
          <p:spPr>
            <a:xfrm>
              <a:off x="7429118" y="2102882"/>
              <a:ext cx="54330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/>
                <a:t>Y</a:t>
              </a:r>
            </a:p>
          </p:txBody>
        </p:sp>
        <p:cxnSp>
          <p:nvCxnSpPr>
            <p:cNvPr id="14" name="Straight Arrow Connector 13"/>
            <p:cNvCxnSpPr/>
            <p:nvPr/>
          </p:nvCxnSpPr>
          <p:spPr>
            <a:xfrm flipH="1">
              <a:off x="5967977" y="3499440"/>
              <a:ext cx="1455875" cy="10108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/>
            <p:nvPr/>
          </p:nvCxnSpPr>
          <p:spPr>
            <a:xfrm flipH="1" flipV="1">
              <a:off x="7395873" y="2104184"/>
              <a:ext cx="17346" cy="1373991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/>
            <p:nvPr/>
          </p:nvCxnSpPr>
          <p:spPr>
            <a:xfrm flipH="1">
              <a:off x="6431536" y="3510073"/>
              <a:ext cx="944469" cy="1153578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/>
            <p:cNvSpPr txBox="1"/>
            <p:nvPr/>
          </p:nvSpPr>
          <p:spPr>
            <a:xfrm>
              <a:off x="6536405" y="4416816"/>
              <a:ext cx="421889" cy="2091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X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5989846" y="3491314"/>
              <a:ext cx="421889" cy="2091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Z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157855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Changing coordinate systems</a:t>
            </a:r>
          </a:p>
        </p:txBody>
      </p:sp>
      <p:grpSp>
        <p:nvGrpSpPr>
          <p:cNvPr id="22" name="Group 21"/>
          <p:cNvGrpSpPr/>
          <p:nvPr/>
        </p:nvGrpSpPr>
        <p:grpSpPr>
          <a:xfrm rot="1670685">
            <a:off x="785813" y="4986337"/>
            <a:ext cx="2257425" cy="395123"/>
            <a:chOff x="971550" y="4500563"/>
            <a:chExt cx="2257425" cy="395123"/>
          </a:xfrm>
        </p:grpSpPr>
        <p:cxnSp>
          <p:nvCxnSpPr>
            <p:cNvPr id="5" name="Straight Arrow Connector 4"/>
            <p:cNvCxnSpPr/>
            <p:nvPr/>
          </p:nvCxnSpPr>
          <p:spPr>
            <a:xfrm>
              <a:off x="971550" y="4500563"/>
              <a:ext cx="2157413" cy="14287"/>
            </a:xfrm>
            <a:prstGeom prst="straightConnector1">
              <a:avLst/>
            </a:prstGeom>
            <a:ln w="3810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TextBox 6"/>
            <p:cNvSpPr txBox="1"/>
            <p:nvPr/>
          </p:nvSpPr>
          <p:spPr>
            <a:xfrm>
              <a:off x="2716880" y="4526354"/>
              <a:ext cx="51209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X</a:t>
              </a: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669006" y="2314575"/>
            <a:ext cx="559719" cy="2185988"/>
            <a:chOff x="669006" y="2314575"/>
            <a:chExt cx="559719" cy="2185988"/>
          </a:xfrm>
        </p:grpSpPr>
        <p:cxnSp>
          <p:nvCxnSpPr>
            <p:cNvPr id="4" name="Straight Arrow Connector 3"/>
            <p:cNvCxnSpPr/>
            <p:nvPr/>
          </p:nvCxnSpPr>
          <p:spPr>
            <a:xfrm flipH="1" flipV="1">
              <a:off x="985838" y="2314575"/>
              <a:ext cx="14287" cy="2185988"/>
            </a:xfrm>
            <a:prstGeom prst="straightConnector1">
              <a:avLst/>
            </a:prstGeom>
            <a:ln w="3810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/>
            <p:cNvSpPr txBox="1"/>
            <p:nvPr/>
          </p:nvSpPr>
          <p:spPr>
            <a:xfrm>
              <a:off x="669006" y="2464190"/>
              <a:ext cx="55971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/>
                <a:t>Y</a:t>
              </a:r>
              <a:endParaRPr lang="en-US" dirty="0"/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257175" y="4486277"/>
            <a:ext cx="714375" cy="942809"/>
            <a:chOff x="285750" y="4529138"/>
            <a:chExt cx="714375" cy="942809"/>
          </a:xfrm>
        </p:grpSpPr>
        <p:cxnSp>
          <p:nvCxnSpPr>
            <p:cNvPr id="6" name="Straight Arrow Connector 5"/>
            <p:cNvCxnSpPr/>
            <p:nvPr/>
          </p:nvCxnSpPr>
          <p:spPr>
            <a:xfrm flipH="1">
              <a:off x="285750" y="4529138"/>
              <a:ext cx="714375" cy="714375"/>
            </a:xfrm>
            <a:prstGeom prst="straightConnector1">
              <a:avLst/>
            </a:prstGeom>
            <a:ln w="3810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/>
            <p:cNvSpPr txBox="1"/>
            <p:nvPr/>
          </p:nvSpPr>
          <p:spPr>
            <a:xfrm>
              <a:off x="392781" y="5102615"/>
              <a:ext cx="55971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Z</a:t>
              </a: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935275" y="4463460"/>
            <a:ext cx="5220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0070C0"/>
                </a:solidFill>
              </a:rPr>
              <a:t>O’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5267889" y="2217182"/>
            <a:ext cx="2004448" cy="2560769"/>
            <a:chOff x="5967977" y="2102882"/>
            <a:chExt cx="2004448" cy="2560769"/>
          </a:xfrm>
        </p:grpSpPr>
        <p:sp>
          <p:nvSpPr>
            <p:cNvPr id="13" name="TextBox 12"/>
            <p:cNvSpPr txBox="1"/>
            <p:nvPr/>
          </p:nvSpPr>
          <p:spPr>
            <a:xfrm>
              <a:off x="7429118" y="2102882"/>
              <a:ext cx="54330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/>
                <a:t>Y</a:t>
              </a:r>
            </a:p>
          </p:txBody>
        </p:sp>
        <p:cxnSp>
          <p:nvCxnSpPr>
            <p:cNvPr id="14" name="Straight Arrow Connector 13"/>
            <p:cNvCxnSpPr/>
            <p:nvPr/>
          </p:nvCxnSpPr>
          <p:spPr>
            <a:xfrm flipH="1">
              <a:off x="5967977" y="3499440"/>
              <a:ext cx="1455875" cy="10108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/>
            <p:nvPr/>
          </p:nvCxnSpPr>
          <p:spPr>
            <a:xfrm flipH="1" flipV="1">
              <a:off x="7395873" y="2104184"/>
              <a:ext cx="17346" cy="1373991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/>
            <p:nvPr/>
          </p:nvCxnSpPr>
          <p:spPr>
            <a:xfrm flipH="1">
              <a:off x="6431536" y="3510073"/>
              <a:ext cx="944469" cy="1153578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/>
            <p:cNvSpPr txBox="1"/>
            <p:nvPr/>
          </p:nvSpPr>
          <p:spPr>
            <a:xfrm>
              <a:off x="6536405" y="4416816"/>
              <a:ext cx="421889" cy="2091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X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5989846" y="3491314"/>
              <a:ext cx="421889" cy="2091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Z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9445580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Changing coordinate systems</a:t>
            </a:r>
          </a:p>
        </p:txBody>
      </p:sp>
      <p:grpSp>
        <p:nvGrpSpPr>
          <p:cNvPr id="22" name="Group 21"/>
          <p:cNvGrpSpPr/>
          <p:nvPr/>
        </p:nvGrpSpPr>
        <p:grpSpPr>
          <a:xfrm rot="4498265">
            <a:off x="0" y="5519105"/>
            <a:ext cx="2257425" cy="395123"/>
            <a:chOff x="971550" y="4500563"/>
            <a:chExt cx="2257425" cy="395123"/>
          </a:xfrm>
        </p:grpSpPr>
        <p:cxnSp>
          <p:nvCxnSpPr>
            <p:cNvPr id="5" name="Straight Arrow Connector 4"/>
            <p:cNvCxnSpPr/>
            <p:nvPr/>
          </p:nvCxnSpPr>
          <p:spPr>
            <a:xfrm>
              <a:off x="971550" y="4500563"/>
              <a:ext cx="2157413" cy="14287"/>
            </a:xfrm>
            <a:prstGeom prst="straightConnector1">
              <a:avLst/>
            </a:prstGeom>
            <a:ln w="3810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TextBox 6"/>
            <p:cNvSpPr txBox="1"/>
            <p:nvPr/>
          </p:nvSpPr>
          <p:spPr>
            <a:xfrm>
              <a:off x="2716880" y="4526354"/>
              <a:ext cx="51209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X</a:t>
              </a: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669006" y="2314575"/>
            <a:ext cx="559719" cy="2185988"/>
            <a:chOff x="669006" y="2314575"/>
            <a:chExt cx="559719" cy="2185988"/>
          </a:xfrm>
        </p:grpSpPr>
        <p:cxnSp>
          <p:nvCxnSpPr>
            <p:cNvPr id="4" name="Straight Arrow Connector 3"/>
            <p:cNvCxnSpPr/>
            <p:nvPr/>
          </p:nvCxnSpPr>
          <p:spPr>
            <a:xfrm flipH="1" flipV="1">
              <a:off x="985838" y="2314575"/>
              <a:ext cx="14287" cy="2185988"/>
            </a:xfrm>
            <a:prstGeom prst="straightConnector1">
              <a:avLst/>
            </a:prstGeom>
            <a:ln w="3810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/>
            <p:cNvSpPr txBox="1"/>
            <p:nvPr/>
          </p:nvSpPr>
          <p:spPr>
            <a:xfrm>
              <a:off x="669006" y="2464190"/>
              <a:ext cx="55971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/>
                <a:t>Y</a:t>
              </a:r>
              <a:endParaRPr lang="en-US" dirty="0"/>
            </a:p>
          </p:txBody>
        </p:sp>
      </p:grpSp>
      <p:grpSp>
        <p:nvGrpSpPr>
          <p:cNvPr id="24" name="Group 23"/>
          <p:cNvGrpSpPr/>
          <p:nvPr/>
        </p:nvGrpSpPr>
        <p:grpSpPr>
          <a:xfrm rot="1878852">
            <a:off x="135820" y="4271965"/>
            <a:ext cx="714375" cy="942809"/>
            <a:chOff x="285750" y="4529138"/>
            <a:chExt cx="714375" cy="942809"/>
          </a:xfrm>
        </p:grpSpPr>
        <p:cxnSp>
          <p:nvCxnSpPr>
            <p:cNvPr id="6" name="Straight Arrow Connector 5"/>
            <p:cNvCxnSpPr/>
            <p:nvPr/>
          </p:nvCxnSpPr>
          <p:spPr>
            <a:xfrm flipH="1">
              <a:off x="285750" y="4529138"/>
              <a:ext cx="714375" cy="714375"/>
            </a:xfrm>
            <a:prstGeom prst="straightConnector1">
              <a:avLst/>
            </a:prstGeom>
            <a:ln w="3810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/>
            <p:cNvSpPr txBox="1"/>
            <p:nvPr/>
          </p:nvSpPr>
          <p:spPr>
            <a:xfrm>
              <a:off x="392781" y="5102615"/>
              <a:ext cx="55971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Z</a:t>
              </a: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935275" y="4463460"/>
            <a:ext cx="5220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0070C0"/>
                </a:solidFill>
              </a:rPr>
              <a:t>O’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5267889" y="2217182"/>
            <a:ext cx="2004448" cy="2560769"/>
            <a:chOff x="5967977" y="2102882"/>
            <a:chExt cx="2004448" cy="2560769"/>
          </a:xfrm>
        </p:grpSpPr>
        <p:sp>
          <p:nvSpPr>
            <p:cNvPr id="13" name="TextBox 12"/>
            <p:cNvSpPr txBox="1"/>
            <p:nvPr/>
          </p:nvSpPr>
          <p:spPr>
            <a:xfrm>
              <a:off x="7429118" y="2102882"/>
              <a:ext cx="54330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/>
                <a:t>Y</a:t>
              </a:r>
            </a:p>
          </p:txBody>
        </p:sp>
        <p:cxnSp>
          <p:nvCxnSpPr>
            <p:cNvPr id="14" name="Straight Arrow Connector 13"/>
            <p:cNvCxnSpPr/>
            <p:nvPr/>
          </p:nvCxnSpPr>
          <p:spPr>
            <a:xfrm flipH="1">
              <a:off x="5967977" y="3499440"/>
              <a:ext cx="1455875" cy="10108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/>
            <p:nvPr/>
          </p:nvCxnSpPr>
          <p:spPr>
            <a:xfrm flipH="1" flipV="1">
              <a:off x="7395873" y="2104184"/>
              <a:ext cx="17346" cy="1373991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/>
            <p:nvPr/>
          </p:nvCxnSpPr>
          <p:spPr>
            <a:xfrm flipH="1">
              <a:off x="6431536" y="3510073"/>
              <a:ext cx="944469" cy="1153578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/>
            <p:cNvSpPr txBox="1"/>
            <p:nvPr/>
          </p:nvSpPr>
          <p:spPr>
            <a:xfrm>
              <a:off x="6536405" y="4416816"/>
              <a:ext cx="421889" cy="2091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X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5989846" y="3491314"/>
              <a:ext cx="421889" cy="2091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Z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4269824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Changing coordinate systems</a:t>
            </a:r>
          </a:p>
        </p:txBody>
      </p:sp>
      <p:grpSp>
        <p:nvGrpSpPr>
          <p:cNvPr id="22" name="Group 21"/>
          <p:cNvGrpSpPr/>
          <p:nvPr/>
        </p:nvGrpSpPr>
        <p:grpSpPr>
          <a:xfrm rot="7807704">
            <a:off x="-73545" y="4690769"/>
            <a:ext cx="1211368" cy="892802"/>
            <a:chOff x="1137549" y="4062253"/>
            <a:chExt cx="1211368" cy="892802"/>
          </a:xfrm>
        </p:grpSpPr>
        <p:cxnSp>
          <p:nvCxnSpPr>
            <p:cNvPr id="5" name="Straight Arrow Connector 4"/>
            <p:cNvCxnSpPr/>
            <p:nvPr/>
          </p:nvCxnSpPr>
          <p:spPr>
            <a:xfrm rot="13792296" flipH="1">
              <a:off x="1208177" y="3991625"/>
              <a:ext cx="892802" cy="1034058"/>
            </a:xfrm>
            <a:prstGeom prst="straightConnector1">
              <a:avLst/>
            </a:prstGeom>
            <a:ln w="3810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TextBox 6"/>
            <p:cNvSpPr txBox="1"/>
            <p:nvPr/>
          </p:nvSpPr>
          <p:spPr>
            <a:xfrm>
              <a:off x="1836822" y="4502044"/>
              <a:ext cx="51209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X</a:t>
              </a: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669006" y="2314575"/>
            <a:ext cx="559719" cy="2185988"/>
            <a:chOff x="669006" y="2314575"/>
            <a:chExt cx="559719" cy="2185988"/>
          </a:xfrm>
        </p:grpSpPr>
        <p:cxnSp>
          <p:nvCxnSpPr>
            <p:cNvPr id="4" name="Straight Arrow Connector 3"/>
            <p:cNvCxnSpPr/>
            <p:nvPr/>
          </p:nvCxnSpPr>
          <p:spPr>
            <a:xfrm flipH="1" flipV="1">
              <a:off x="985838" y="2314575"/>
              <a:ext cx="14287" cy="2185988"/>
            </a:xfrm>
            <a:prstGeom prst="straightConnector1">
              <a:avLst/>
            </a:prstGeom>
            <a:ln w="3810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/>
            <p:cNvSpPr txBox="1"/>
            <p:nvPr/>
          </p:nvSpPr>
          <p:spPr>
            <a:xfrm>
              <a:off x="669006" y="2464190"/>
              <a:ext cx="55971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/>
                <a:t>Y</a:t>
              </a:r>
              <a:endParaRPr lang="en-US" dirty="0"/>
            </a:p>
          </p:txBody>
        </p:sp>
      </p:grpSp>
      <p:grpSp>
        <p:nvGrpSpPr>
          <p:cNvPr id="24" name="Group 23"/>
          <p:cNvGrpSpPr/>
          <p:nvPr/>
        </p:nvGrpSpPr>
        <p:grpSpPr>
          <a:xfrm rot="2782707">
            <a:off x="78670" y="4129091"/>
            <a:ext cx="714375" cy="942809"/>
            <a:chOff x="285750" y="4529138"/>
            <a:chExt cx="714375" cy="942809"/>
          </a:xfrm>
        </p:grpSpPr>
        <p:cxnSp>
          <p:nvCxnSpPr>
            <p:cNvPr id="6" name="Straight Arrow Connector 5"/>
            <p:cNvCxnSpPr/>
            <p:nvPr/>
          </p:nvCxnSpPr>
          <p:spPr>
            <a:xfrm flipH="1">
              <a:off x="285750" y="4529138"/>
              <a:ext cx="714375" cy="714375"/>
            </a:xfrm>
            <a:prstGeom prst="straightConnector1">
              <a:avLst/>
            </a:prstGeom>
            <a:ln w="3810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/>
            <p:cNvSpPr txBox="1"/>
            <p:nvPr/>
          </p:nvSpPr>
          <p:spPr>
            <a:xfrm>
              <a:off x="392781" y="5102615"/>
              <a:ext cx="55971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Z</a:t>
              </a: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935275" y="4463460"/>
            <a:ext cx="5220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0070C0"/>
                </a:solidFill>
              </a:rPr>
              <a:t>O’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5267889" y="2217182"/>
            <a:ext cx="2004448" cy="2560769"/>
            <a:chOff x="5967977" y="2102882"/>
            <a:chExt cx="2004448" cy="2560769"/>
          </a:xfrm>
        </p:grpSpPr>
        <p:sp>
          <p:nvSpPr>
            <p:cNvPr id="13" name="TextBox 12"/>
            <p:cNvSpPr txBox="1"/>
            <p:nvPr/>
          </p:nvSpPr>
          <p:spPr>
            <a:xfrm>
              <a:off x="7429118" y="2102882"/>
              <a:ext cx="54330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/>
                <a:t>Y</a:t>
              </a:r>
            </a:p>
          </p:txBody>
        </p:sp>
        <p:cxnSp>
          <p:nvCxnSpPr>
            <p:cNvPr id="14" name="Straight Arrow Connector 13"/>
            <p:cNvCxnSpPr/>
            <p:nvPr/>
          </p:nvCxnSpPr>
          <p:spPr>
            <a:xfrm flipH="1">
              <a:off x="5967977" y="3499440"/>
              <a:ext cx="1455875" cy="10108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/>
            <p:nvPr/>
          </p:nvCxnSpPr>
          <p:spPr>
            <a:xfrm flipH="1" flipV="1">
              <a:off x="7395873" y="2104184"/>
              <a:ext cx="17346" cy="1373991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/>
            <p:nvPr/>
          </p:nvCxnSpPr>
          <p:spPr>
            <a:xfrm flipH="1">
              <a:off x="6431536" y="3510073"/>
              <a:ext cx="944469" cy="1153578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/>
            <p:cNvSpPr txBox="1"/>
            <p:nvPr/>
          </p:nvSpPr>
          <p:spPr>
            <a:xfrm>
              <a:off x="6536405" y="4416816"/>
              <a:ext cx="421889" cy="2091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X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5989846" y="3491314"/>
              <a:ext cx="421889" cy="2091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Z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8720678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Changing coordinate systems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-35547" y="2314575"/>
            <a:ext cx="1492872" cy="3428279"/>
            <a:chOff x="-35547" y="2314575"/>
            <a:chExt cx="1492872" cy="3428279"/>
          </a:xfrm>
        </p:grpSpPr>
        <p:grpSp>
          <p:nvGrpSpPr>
            <p:cNvPr id="22" name="Group 21"/>
            <p:cNvGrpSpPr/>
            <p:nvPr/>
          </p:nvGrpSpPr>
          <p:grpSpPr>
            <a:xfrm rot="7807704">
              <a:off x="-73545" y="4690769"/>
              <a:ext cx="1211368" cy="892802"/>
              <a:chOff x="1137549" y="4062253"/>
              <a:chExt cx="1211368" cy="892802"/>
            </a:xfrm>
          </p:grpSpPr>
          <p:cxnSp>
            <p:nvCxnSpPr>
              <p:cNvPr id="5" name="Straight Arrow Connector 4"/>
              <p:cNvCxnSpPr/>
              <p:nvPr/>
            </p:nvCxnSpPr>
            <p:spPr>
              <a:xfrm rot="13792296" flipH="1">
                <a:off x="1208177" y="3991625"/>
                <a:ext cx="892802" cy="1034058"/>
              </a:xfrm>
              <a:prstGeom prst="straightConnector1">
                <a:avLst/>
              </a:prstGeom>
              <a:ln w="38100">
                <a:solidFill>
                  <a:srgbClr val="0070C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" name="TextBox 6"/>
              <p:cNvSpPr txBox="1"/>
              <p:nvPr/>
            </p:nvSpPr>
            <p:spPr>
              <a:xfrm>
                <a:off x="1836822" y="4502044"/>
                <a:ext cx="51209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X</a:t>
                </a:r>
              </a:p>
            </p:txBody>
          </p:sp>
        </p:grpSp>
        <p:grpSp>
          <p:nvGrpSpPr>
            <p:cNvPr id="23" name="Group 22"/>
            <p:cNvGrpSpPr/>
            <p:nvPr/>
          </p:nvGrpSpPr>
          <p:grpSpPr>
            <a:xfrm>
              <a:off x="669006" y="2314575"/>
              <a:ext cx="559719" cy="2185988"/>
              <a:chOff x="669006" y="2314575"/>
              <a:chExt cx="559719" cy="2185988"/>
            </a:xfrm>
          </p:grpSpPr>
          <p:cxnSp>
            <p:nvCxnSpPr>
              <p:cNvPr id="4" name="Straight Arrow Connector 3"/>
              <p:cNvCxnSpPr/>
              <p:nvPr/>
            </p:nvCxnSpPr>
            <p:spPr>
              <a:xfrm flipH="1" flipV="1">
                <a:off x="985838" y="2314575"/>
                <a:ext cx="14287" cy="2185988"/>
              </a:xfrm>
              <a:prstGeom prst="straightConnector1">
                <a:avLst/>
              </a:prstGeom>
              <a:ln w="38100">
                <a:solidFill>
                  <a:srgbClr val="0070C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" name="TextBox 7"/>
              <p:cNvSpPr txBox="1"/>
              <p:nvPr/>
            </p:nvSpPr>
            <p:spPr>
              <a:xfrm>
                <a:off x="669006" y="2464190"/>
                <a:ext cx="55971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/>
                  <a:t>Y</a:t>
                </a:r>
                <a:endParaRPr lang="en-US" dirty="0"/>
              </a:p>
            </p:txBody>
          </p:sp>
        </p:grpSp>
        <p:grpSp>
          <p:nvGrpSpPr>
            <p:cNvPr id="24" name="Group 23"/>
            <p:cNvGrpSpPr/>
            <p:nvPr/>
          </p:nvGrpSpPr>
          <p:grpSpPr>
            <a:xfrm rot="2782707">
              <a:off x="78670" y="4129091"/>
              <a:ext cx="714375" cy="942809"/>
              <a:chOff x="285750" y="4529138"/>
              <a:chExt cx="714375" cy="942809"/>
            </a:xfrm>
          </p:grpSpPr>
          <p:cxnSp>
            <p:nvCxnSpPr>
              <p:cNvPr id="6" name="Straight Arrow Connector 5"/>
              <p:cNvCxnSpPr/>
              <p:nvPr/>
            </p:nvCxnSpPr>
            <p:spPr>
              <a:xfrm flipH="1">
                <a:off x="285750" y="4529138"/>
                <a:ext cx="714375" cy="714375"/>
              </a:xfrm>
              <a:prstGeom prst="straightConnector1">
                <a:avLst/>
              </a:prstGeom>
              <a:ln w="38100">
                <a:solidFill>
                  <a:srgbClr val="0070C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" name="TextBox 8"/>
              <p:cNvSpPr txBox="1"/>
              <p:nvPr/>
            </p:nvSpPr>
            <p:spPr>
              <a:xfrm>
                <a:off x="392781" y="5102615"/>
                <a:ext cx="55971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Z</a:t>
                </a:r>
              </a:p>
            </p:txBody>
          </p:sp>
        </p:grpSp>
        <p:sp>
          <p:nvSpPr>
            <p:cNvPr id="10" name="TextBox 9"/>
            <p:cNvSpPr txBox="1"/>
            <p:nvPr/>
          </p:nvSpPr>
          <p:spPr>
            <a:xfrm>
              <a:off x="935275" y="4463460"/>
              <a:ext cx="52205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rgbClr val="0070C0"/>
                  </a:solidFill>
                </a:rPr>
                <a:t>O’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5267889" y="2217182"/>
            <a:ext cx="2004448" cy="2560769"/>
            <a:chOff x="5967977" y="2102882"/>
            <a:chExt cx="2004448" cy="2560769"/>
          </a:xfrm>
        </p:grpSpPr>
        <p:sp>
          <p:nvSpPr>
            <p:cNvPr id="13" name="TextBox 12"/>
            <p:cNvSpPr txBox="1"/>
            <p:nvPr/>
          </p:nvSpPr>
          <p:spPr>
            <a:xfrm>
              <a:off x="7429118" y="2102882"/>
              <a:ext cx="54330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/>
                <a:t>Y</a:t>
              </a:r>
            </a:p>
          </p:txBody>
        </p:sp>
        <p:cxnSp>
          <p:nvCxnSpPr>
            <p:cNvPr id="14" name="Straight Arrow Connector 13"/>
            <p:cNvCxnSpPr/>
            <p:nvPr/>
          </p:nvCxnSpPr>
          <p:spPr>
            <a:xfrm flipH="1">
              <a:off x="5967977" y="3499440"/>
              <a:ext cx="1455875" cy="10108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/>
            <p:nvPr/>
          </p:nvCxnSpPr>
          <p:spPr>
            <a:xfrm flipH="1" flipV="1">
              <a:off x="7395873" y="2104184"/>
              <a:ext cx="17346" cy="1373991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/>
            <p:nvPr/>
          </p:nvCxnSpPr>
          <p:spPr>
            <a:xfrm flipH="1">
              <a:off x="6431536" y="3510073"/>
              <a:ext cx="944469" cy="1153578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/>
            <p:cNvSpPr txBox="1"/>
            <p:nvPr/>
          </p:nvSpPr>
          <p:spPr>
            <a:xfrm>
              <a:off x="6536405" y="4416816"/>
              <a:ext cx="421889" cy="2091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X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5989846" y="3491314"/>
              <a:ext cx="421889" cy="2091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Z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95242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6 -0.00208 L 0.62222 -0.1354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81" y="-6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285" y="1879601"/>
            <a:ext cx="2824270" cy="297542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7516222" y="2597816"/>
            <a:ext cx="2010371" cy="1800919"/>
          </a:xfrm>
          <a:prstGeom prst="rect">
            <a:avLst/>
          </a:prstGeom>
          <a:ln>
            <a:solidFill>
              <a:schemeClr val="tx1"/>
            </a:solidFill>
          </a:ln>
          <a:scene3d>
            <a:camera prst="isometricOffAxis2Right">
              <a:rot lat="1080000" lon="17400000" rev="0"/>
            </a:camera>
            <a:lightRig rig="threePt" dir="t"/>
          </a:scene3d>
        </p:spPr>
      </p:pic>
      <p:cxnSp>
        <p:nvCxnSpPr>
          <p:cNvPr id="21" name="Straight Arrow Connector 20"/>
          <p:cNvCxnSpPr>
            <a:stCxn id="13" idx="2"/>
          </p:cNvCxnSpPr>
          <p:nvPr/>
        </p:nvCxnSpPr>
        <p:spPr>
          <a:xfrm flipH="1" flipV="1">
            <a:off x="1483420" y="2831705"/>
            <a:ext cx="5355711" cy="701617"/>
          </a:xfrm>
          <a:prstGeom prst="straightConnector1">
            <a:avLst/>
          </a:prstGeom>
          <a:ln w="38100">
            <a:solidFill>
              <a:srgbClr val="FF000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Parallelogram 7"/>
          <p:cNvSpPr/>
          <p:nvPr/>
        </p:nvSpPr>
        <p:spPr>
          <a:xfrm rot="5400000" flipV="1">
            <a:off x="5754189" y="3150508"/>
            <a:ext cx="2169885" cy="631372"/>
          </a:xfrm>
          <a:prstGeom prst="parallelogram">
            <a:avLst>
              <a:gd name="adj" fmla="val 85536"/>
            </a:avLst>
          </a:prstGeom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pinhole camera</a:t>
            </a:r>
          </a:p>
        </p:txBody>
      </p:sp>
      <p:sp>
        <p:nvSpPr>
          <p:cNvPr id="6" name="Rectangle 5"/>
          <p:cNvSpPr/>
          <p:nvPr/>
        </p:nvSpPr>
        <p:spPr>
          <a:xfrm>
            <a:off x="7154818" y="2381251"/>
            <a:ext cx="1683657" cy="1640114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6523445" y="2911022"/>
            <a:ext cx="1683657" cy="1640114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/>
          <p:cNvCxnSpPr>
            <a:endCxn id="13" idx="6"/>
          </p:cNvCxnSpPr>
          <p:nvPr/>
        </p:nvCxnSpPr>
        <p:spPr>
          <a:xfrm flipH="1" flipV="1">
            <a:off x="6884850" y="3533322"/>
            <a:ext cx="1637939" cy="19775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Parallelogram 11"/>
          <p:cNvSpPr/>
          <p:nvPr/>
        </p:nvSpPr>
        <p:spPr>
          <a:xfrm rot="5400000" flipV="1">
            <a:off x="7437847" y="3150508"/>
            <a:ext cx="2169885" cy="631372"/>
          </a:xfrm>
          <a:prstGeom prst="parallelogram">
            <a:avLst>
              <a:gd name="adj" fmla="val 85536"/>
            </a:avLst>
          </a:prstGeom>
          <a:solidFill>
            <a:schemeClr val="bg2">
              <a:lumMod val="90000"/>
              <a:alpha val="72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6839131" y="3466194"/>
            <a:ext cx="45719" cy="134256"/>
          </a:xfrm>
          <a:prstGeom prst="ellipse">
            <a:avLst/>
          </a:prstGeom>
          <a:solidFill>
            <a:schemeClr val="bg2">
              <a:lumMod val="9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8522789" y="3661228"/>
            <a:ext cx="45719" cy="9887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4100285" y="5816600"/>
            <a:ext cx="46500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Let’s get into the math</a:t>
            </a:r>
          </a:p>
        </p:txBody>
      </p:sp>
    </p:spTree>
    <p:extLst>
      <p:ext uri="{BB962C8B-B14F-4D97-AF65-F5344CB8AC3E}">
        <p14:creationId xmlns:p14="http://schemas.microsoft.com/office/powerpoint/2010/main" val="2050323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Rotations and translations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How do you represent a rotation?</a:t>
            </a:r>
          </a:p>
          <a:p>
            <a:r>
              <a:rPr lang="en-US" dirty="0"/>
              <a:t>A point in 3D: (X,Y,Z)</a:t>
            </a:r>
          </a:p>
          <a:p>
            <a:r>
              <a:rPr lang="en-US" dirty="0"/>
              <a:t>Rotations can be represented as a matrix multiplication</a:t>
            </a:r>
          </a:p>
          <a:p>
            <a:endParaRPr lang="en-US" dirty="0"/>
          </a:p>
          <a:p>
            <a:r>
              <a:rPr lang="en-US" dirty="0"/>
              <a:t>What are the properties of rotation matrices?</a:t>
            </a:r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4238" y="3709987"/>
            <a:ext cx="1638300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48526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Properties of rotation matrices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Rotation does not change the length of vectors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2711" y="2638425"/>
            <a:ext cx="1638300" cy="381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4750" y="3244850"/>
            <a:ext cx="3454400" cy="11684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89200" y="4640262"/>
            <a:ext cx="2336800" cy="5207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78000" y="5370513"/>
            <a:ext cx="2387600" cy="43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4043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Properties of rotation matrices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20975" y="2070894"/>
            <a:ext cx="2387600" cy="431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0000" y="2697162"/>
            <a:ext cx="3035300" cy="1206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1825" y="4394200"/>
            <a:ext cx="2108200" cy="4699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11775" y="4379913"/>
            <a:ext cx="2463800" cy="4699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14350" y="4929188"/>
            <a:ext cx="2514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Rotation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224462" y="4810126"/>
            <a:ext cx="2514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Reflection</a:t>
            </a:r>
          </a:p>
        </p:txBody>
      </p:sp>
    </p:spTree>
    <p:extLst>
      <p:ext uri="{BB962C8B-B14F-4D97-AF65-F5344CB8AC3E}">
        <p14:creationId xmlns:p14="http://schemas.microsoft.com/office/powerpoint/2010/main" val="344987674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Rotation matrices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4443413" cy="4351338"/>
          </a:xfrm>
        </p:spPr>
        <p:txBody>
          <a:bodyPr/>
          <a:lstStyle/>
          <a:p>
            <a:r>
              <a:rPr lang="en-US" dirty="0"/>
              <a:t>Rotations in 3D have an axis and an angle</a:t>
            </a:r>
          </a:p>
          <a:p>
            <a:r>
              <a:rPr lang="en-US" dirty="0"/>
              <a:t>Axis: vector that does not change when rotated</a:t>
            </a:r>
          </a:p>
          <a:p>
            <a:endParaRPr lang="en-US" dirty="0"/>
          </a:p>
          <a:p>
            <a:r>
              <a:rPr lang="en-US" dirty="0"/>
              <a:t>Rotation matrix has eigenvector that has eigenvalue 1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 flipV="1">
            <a:off x="7086600" y="1614488"/>
            <a:ext cx="671513" cy="421481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Freeform 6"/>
          <p:cNvSpPr/>
          <p:nvPr/>
        </p:nvSpPr>
        <p:spPr>
          <a:xfrm>
            <a:off x="6639885" y="3586163"/>
            <a:ext cx="1335266" cy="331787"/>
          </a:xfrm>
          <a:custGeom>
            <a:avLst/>
            <a:gdLst>
              <a:gd name="connsiteX0" fmla="*/ 503865 w 1335266"/>
              <a:gd name="connsiteY0" fmla="*/ 0 h 331787"/>
              <a:gd name="connsiteX1" fmla="*/ 32378 w 1335266"/>
              <a:gd name="connsiteY1" fmla="*/ 157162 h 331787"/>
              <a:gd name="connsiteX2" fmla="*/ 1303965 w 1335266"/>
              <a:gd name="connsiteY2" fmla="*/ 328612 h 331787"/>
              <a:gd name="connsiteX3" fmla="*/ 975353 w 1335266"/>
              <a:gd name="connsiteY3" fmla="*/ 0 h 3317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35266" h="331787">
                <a:moveTo>
                  <a:pt x="503865" y="0"/>
                </a:moveTo>
                <a:cubicBezTo>
                  <a:pt x="201446" y="51196"/>
                  <a:pt x="-100972" y="102393"/>
                  <a:pt x="32378" y="157162"/>
                </a:cubicBezTo>
                <a:cubicBezTo>
                  <a:pt x="165728" y="211931"/>
                  <a:pt x="1146803" y="354806"/>
                  <a:pt x="1303965" y="328612"/>
                </a:cubicBezTo>
                <a:cubicBezTo>
                  <a:pt x="1461127" y="302418"/>
                  <a:pt x="975353" y="0"/>
                  <a:pt x="975353" y="0"/>
                </a:cubicBezTo>
              </a:path>
            </a:pathLst>
          </a:custGeom>
          <a:noFill/>
          <a:ln w="38100"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3900" y="3657600"/>
            <a:ext cx="1498600" cy="34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002148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Rotation matrices from axis and angle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lnSpcReduction="10000"/>
              </a:bodyPr>
              <a:lstStyle/>
              <a:p>
                <a:r>
                  <a:rPr lang="en-US" dirty="0"/>
                  <a:t>Rotation matrix for rotation about axis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charset="0"/>
                      </a:rPr>
                      <m:t>𝒗</m:t>
                    </m:r>
                  </m:oMath>
                </a14:m>
                <a:r>
                  <a:rPr lang="en-US" b="1" dirty="0"/>
                  <a:t> </a:t>
                </a:r>
                <a:r>
                  <a:rPr lang="en-US" dirty="0"/>
                  <a:t>and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charset="0"/>
                      </a:rPr>
                      <m:t>𝜃</m:t>
                    </m:r>
                  </m:oMath>
                </a14:m>
                <a:endParaRPr lang="en-US" b="1" dirty="0"/>
              </a:p>
              <a:p>
                <a:r>
                  <a:rPr lang="en-US" dirty="0"/>
                  <a:t>First define the following matrix</a:t>
                </a:r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r>
                  <a:rPr lang="en-US" dirty="0"/>
                  <a:t>Interesting fact: this matrix represents cross product</a:t>
                </a:r>
              </a:p>
              <a:p>
                <a:pPr lvl="1"/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1391" t="-30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7550" y="3103562"/>
            <a:ext cx="5168900" cy="1651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60675" y="6022975"/>
            <a:ext cx="2794000" cy="46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87279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Rotation matrices from axis and angle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dirty="0"/>
                  <a:t>Rotation matrix for rotation about axis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charset="0"/>
                      </a:rPr>
                      <m:t>𝒗</m:t>
                    </m:r>
                  </m:oMath>
                </a14:m>
                <a:r>
                  <a:rPr lang="en-US" b="1" dirty="0"/>
                  <a:t> </a:t>
                </a:r>
                <a:r>
                  <a:rPr lang="en-US" dirty="0"/>
                  <a:t>and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charset="0"/>
                      </a:rPr>
                      <m:t>𝜃</m:t>
                    </m:r>
                  </m:oMath>
                </a14:m>
                <a:endParaRPr lang="en-US" b="1" dirty="0"/>
              </a:p>
              <a:p>
                <a:r>
                  <a:rPr lang="en-US" dirty="0"/>
                  <a:t>Rodrigues’ formula for rotation matrices</a:t>
                </a:r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pPr lvl="1"/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1391" t="-2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2825" y="2990850"/>
            <a:ext cx="7175500" cy="53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1893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Translations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Can this be written as a matrix multiplication?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6450" y="2419350"/>
            <a:ext cx="2019300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45021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Putting everything together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Change coordinate system so that center of the coordinate system is at pinhole and Z axis is along viewing direction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Perspective projection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9600" y="3181350"/>
            <a:ext cx="2844800" cy="4953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063" y="4678363"/>
            <a:ext cx="3289300" cy="1244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82578" y="4538027"/>
            <a:ext cx="1094375" cy="168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53648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projection equation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628650" y="3611879"/>
            <a:ext cx="7886700" cy="2565083"/>
          </a:xfrm>
        </p:spPr>
        <p:txBody>
          <a:bodyPr/>
          <a:lstStyle/>
          <a:p>
            <a:r>
              <a:rPr lang="en-US" dirty="0"/>
              <a:t>Is this equation linear?</a:t>
            </a:r>
          </a:p>
          <a:p>
            <a:r>
              <a:rPr lang="en-US" dirty="0"/>
              <a:t>Can this equation be represented by a matrix multiplication?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3624580" y="1463040"/>
            <a:ext cx="1276209" cy="2068830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0940" y="1580515"/>
            <a:ext cx="1094375" cy="168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419257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Is projection linear?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760" y="2373630"/>
            <a:ext cx="2552700" cy="4191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8990" y="2865120"/>
            <a:ext cx="2451100" cy="4191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2960" y="3322320"/>
            <a:ext cx="2400300" cy="4191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18050" y="2007870"/>
            <a:ext cx="2451100" cy="990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38370" y="3116580"/>
            <a:ext cx="2387600" cy="99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41257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285" y="1879601"/>
            <a:ext cx="2824270" cy="297542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7516222" y="2597816"/>
            <a:ext cx="2010371" cy="1800919"/>
          </a:xfrm>
          <a:prstGeom prst="rect">
            <a:avLst/>
          </a:prstGeom>
          <a:ln>
            <a:solidFill>
              <a:schemeClr val="tx1"/>
            </a:solidFill>
          </a:ln>
          <a:scene3d>
            <a:camera prst="isometricOffAxis2Right">
              <a:rot lat="1080000" lon="17400000" rev="0"/>
            </a:camera>
            <a:lightRig rig="threePt" dir="t"/>
          </a:scene3d>
        </p:spPr>
      </p:pic>
      <p:cxnSp>
        <p:nvCxnSpPr>
          <p:cNvPr id="21" name="Straight Arrow Connector 20"/>
          <p:cNvCxnSpPr>
            <a:stCxn id="13" idx="2"/>
          </p:cNvCxnSpPr>
          <p:nvPr/>
        </p:nvCxnSpPr>
        <p:spPr>
          <a:xfrm flipH="1" flipV="1">
            <a:off x="1483420" y="2831705"/>
            <a:ext cx="5355711" cy="701617"/>
          </a:xfrm>
          <a:prstGeom prst="straightConnector1">
            <a:avLst/>
          </a:prstGeom>
          <a:ln w="38100">
            <a:solidFill>
              <a:srgbClr val="FF000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Parallelogram 7"/>
          <p:cNvSpPr/>
          <p:nvPr/>
        </p:nvSpPr>
        <p:spPr>
          <a:xfrm rot="5400000" flipV="1">
            <a:off x="5754189" y="3150508"/>
            <a:ext cx="2169885" cy="631372"/>
          </a:xfrm>
          <a:prstGeom prst="parallelogram">
            <a:avLst>
              <a:gd name="adj" fmla="val 85536"/>
            </a:avLst>
          </a:prstGeom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pinhole camera</a:t>
            </a:r>
          </a:p>
        </p:txBody>
      </p:sp>
      <p:cxnSp>
        <p:nvCxnSpPr>
          <p:cNvPr id="15" name="Straight Connector 14"/>
          <p:cNvCxnSpPr>
            <a:endCxn id="13" idx="6"/>
          </p:cNvCxnSpPr>
          <p:nvPr/>
        </p:nvCxnSpPr>
        <p:spPr>
          <a:xfrm flipH="1" flipV="1">
            <a:off x="6884850" y="3533322"/>
            <a:ext cx="1637939" cy="19775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Parallelogram 11"/>
          <p:cNvSpPr/>
          <p:nvPr/>
        </p:nvSpPr>
        <p:spPr>
          <a:xfrm rot="5400000" flipV="1">
            <a:off x="7437847" y="3150508"/>
            <a:ext cx="2169885" cy="631372"/>
          </a:xfrm>
          <a:prstGeom prst="parallelogram">
            <a:avLst>
              <a:gd name="adj" fmla="val 85536"/>
            </a:avLst>
          </a:prstGeom>
          <a:solidFill>
            <a:schemeClr val="bg2">
              <a:lumMod val="90000"/>
              <a:alpha val="72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6839131" y="3466194"/>
            <a:ext cx="45719" cy="134256"/>
          </a:xfrm>
          <a:prstGeom prst="ellipse">
            <a:avLst/>
          </a:prstGeom>
          <a:solidFill>
            <a:schemeClr val="bg2">
              <a:lumMod val="9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8522789" y="3661228"/>
            <a:ext cx="45719" cy="9887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183304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Can projection be represented as a matrix multiplication?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0410" y="1814830"/>
            <a:ext cx="5656580" cy="134434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4070" y="3729355"/>
            <a:ext cx="1094375" cy="168846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28600" y="2217420"/>
            <a:ext cx="28917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Matrix multiplication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43840" y="4278630"/>
            <a:ext cx="28917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Perspective projection</a:t>
            </a:r>
          </a:p>
        </p:txBody>
      </p:sp>
    </p:spTree>
    <p:extLst>
      <p:ext uri="{BB962C8B-B14F-4D97-AF65-F5344CB8AC3E}">
        <p14:creationId xmlns:p14="http://schemas.microsoft.com/office/powerpoint/2010/main" val="27152346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space of rays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/>
              <p:cNvSpPr>
                <a:spLocks noGrp="1"/>
              </p:cNvSpPr>
              <p:nvPr>
                <p:ph idx="1"/>
              </p:nvPr>
            </p:nvSpPr>
            <p:spPr>
              <a:xfrm>
                <a:off x="628649" y="1825625"/>
                <a:ext cx="3638207" cy="4351338"/>
              </a:xfrm>
            </p:spPr>
            <p:txBody>
              <a:bodyPr/>
              <a:lstStyle/>
              <a:p>
                <a:r>
                  <a:rPr lang="en-US" dirty="0"/>
                  <a:t>Every point on a ray maps it to a point on image plane</a:t>
                </a:r>
              </a:p>
              <a:p>
                <a:r>
                  <a:rPr lang="en-US" dirty="0"/>
                  <a:t>Perspective projection maps rays to points</a:t>
                </a:r>
              </a:p>
              <a:p>
                <a:r>
                  <a:rPr lang="en-US" dirty="0"/>
                  <a:t>All points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charset="0"/>
                      </a:rPr>
                      <m:t>(</m:t>
                    </m:r>
                    <m:r>
                      <a:rPr lang="en-US" b="0" i="1" smtClean="0">
                        <a:latin typeface="Cambria Math" charset="0"/>
                      </a:rPr>
                      <m:t>𝜆</m:t>
                    </m:r>
                    <m:r>
                      <a:rPr lang="en-US" b="0" i="1" smtClean="0">
                        <a:latin typeface="Cambria Math" charset="0"/>
                      </a:rPr>
                      <m:t>𝑥</m:t>
                    </m:r>
                    <m:r>
                      <a:rPr lang="en-US" b="0" i="1" smtClean="0">
                        <a:latin typeface="Cambria Math" charset="0"/>
                      </a:rPr>
                      <m:t>, </m:t>
                    </m:r>
                    <m:r>
                      <a:rPr lang="en-US" b="0" i="1" smtClean="0">
                        <a:latin typeface="Cambria Math" charset="0"/>
                      </a:rPr>
                      <m:t>𝜆</m:t>
                    </m:r>
                    <m:r>
                      <a:rPr lang="en-US" b="0" i="1" smtClean="0">
                        <a:latin typeface="Cambria Math" charset="0"/>
                      </a:rPr>
                      <m:t>𝑦</m:t>
                    </m:r>
                    <m:r>
                      <a:rPr lang="en-US" b="0" i="1" smtClean="0">
                        <a:latin typeface="Cambria Math" charset="0"/>
                      </a:rPr>
                      <m:t>, </m:t>
                    </m:r>
                    <m:r>
                      <a:rPr lang="en-US" b="0" i="1" smtClean="0">
                        <a:latin typeface="Cambria Math" charset="0"/>
                      </a:rPr>
                      <m:t>𝜆</m:t>
                    </m:r>
                  </m:oMath>
                </a14:m>
                <a:r>
                  <a:rPr lang="en-US" dirty="0"/>
                  <a:t>) map to the same image point (x,y,1)</a:t>
                </a:r>
              </a:p>
            </p:txBody>
          </p:sp>
        </mc:Choice>
        <mc:Fallback xmlns="">
          <p:sp>
            <p:nvSpPr>
              <p:cNvPr id="4" name="Content Placeholder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8649" y="1825625"/>
                <a:ext cx="3638207" cy="4351338"/>
              </a:xfrm>
              <a:blipFill rotWithShape="0">
                <a:blip r:embed="rId2"/>
                <a:stretch>
                  <a:fillRect l="-3015" t="-2241" r="-55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" name="Group 4"/>
          <p:cNvGrpSpPr/>
          <p:nvPr/>
        </p:nvGrpSpPr>
        <p:grpSpPr>
          <a:xfrm>
            <a:off x="4674870" y="2099945"/>
            <a:ext cx="4469130" cy="3283586"/>
            <a:chOff x="397565" y="1398831"/>
            <a:chExt cx="5198510" cy="3939148"/>
          </a:xfrm>
        </p:grpSpPr>
        <p:cxnSp>
          <p:nvCxnSpPr>
            <p:cNvPr id="6" name="Straight Arrow Connector 5"/>
            <p:cNvCxnSpPr/>
            <p:nvPr/>
          </p:nvCxnSpPr>
          <p:spPr>
            <a:xfrm flipH="1">
              <a:off x="4036596" y="1398831"/>
              <a:ext cx="41268" cy="3939147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Arrow Connector 6"/>
            <p:cNvCxnSpPr/>
            <p:nvPr/>
          </p:nvCxnSpPr>
          <p:spPr>
            <a:xfrm>
              <a:off x="397565" y="3558209"/>
              <a:ext cx="5198510" cy="1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1441173" y="2246243"/>
              <a:ext cx="2595422" cy="1315878"/>
            </a:xfrm>
            <a:prstGeom prst="line">
              <a:avLst/>
            </a:prstGeom>
            <a:ln w="38100">
              <a:solidFill>
                <a:srgbClr val="FF0000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1441174" y="2246243"/>
              <a:ext cx="0" cy="1311966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2425147" y="1515718"/>
              <a:ext cx="0" cy="3822261"/>
            </a:xfrm>
            <a:prstGeom prst="line">
              <a:avLst/>
            </a:prstGeom>
            <a:ln w="381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2425148" y="2739807"/>
              <a:ext cx="0" cy="834886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/>
            <p:cNvSpPr txBox="1"/>
            <p:nvPr/>
          </p:nvSpPr>
          <p:spPr>
            <a:xfrm>
              <a:off x="1351724" y="1876910"/>
              <a:ext cx="1073424" cy="4430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4036595" y="3708712"/>
              <a:ext cx="924340" cy="3693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/>
                <a:t>O</a:t>
              </a:r>
              <a:endParaRPr lang="en-US" dirty="0"/>
            </a:p>
          </p:txBody>
        </p:sp>
        <p:sp>
          <p:nvSpPr>
            <p:cNvPr id="14" name="Arc 13"/>
            <p:cNvSpPr/>
            <p:nvPr/>
          </p:nvSpPr>
          <p:spPr>
            <a:xfrm rot="10800000">
              <a:off x="3322962" y="3191781"/>
              <a:ext cx="376443" cy="370340"/>
            </a:xfrm>
            <a:prstGeom prst="arc">
              <a:avLst>
                <a:gd name="adj1" fmla="val 18585036"/>
                <a:gd name="adj2" fmla="val 3295404"/>
              </a:avLst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6403670" y="2909885"/>
            <a:ext cx="10115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/>
              <a:t>(x,y,1)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4908031" y="2373006"/>
                <a:ext cx="1328046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(</a:t>
                </a:r>
                <a14:m>
                  <m:oMath xmlns:m="http://schemas.openxmlformats.org/officeDocument/2006/math">
                    <m:r>
                      <a:rPr lang="en-US" sz="2000" b="0" i="1" dirty="0" smtClean="0">
                        <a:latin typeface="Cambria Math" charset="0"/>
                      </a:rPr>
                      <m:t>𝜆</m:t>
                    </m:r>
                    <m:r>
                      <a:rPr lang="en-US" sz="2000" b="0" i="1" dirty="0" smtClean="0">
                        <a:latin typeface="Cambria Math" charset="0"/>
                      </a:rPr>
                      <m:t>𝑥</m:t>
                    </m:r>
                    <m:r>
                      <a:rPr lang="en-US" sz="2000" b="0" i="1" dirty="0" smtClean="0">
                        <a:latin typeface="Cambria Math" charset="0"/>
                      </a:rPr>
                      <m:t>, </m:t>
                    </m:r>
                    <m:r>
                      <a:rPr lang="en-US" sz="2000" b="0" i="1" dirty="0" smtClean="0">
                        <a:latin typeface="Cambria Math" charset="0"/>
                      </a:rPr>
                      <m:t>𝜆</m:t>
                    </m:r>
                    <m:r>
                      <a:rPr lang="en-US" sz="2000" b="0" i="1" dirty="0" smtClean="0">
                        <a:latin typeface="Cambria Math" charset="0"/>
                      </a:rPr>
                      <m:t>𝑦</m:t>
                    </m:r>
                    <m:r>
                      <a:rPr lang="en-US" sz="2000" b="0" i="1" dirty="0" smtClean="0">
                        <a:latin typeface="Cambria Math" charset="0"/>
                      </a:rPr>
                      <m:t>, </m:t>
                    </m:r>
                    <m:r>
                      <a:rPr lang="en-US" sz="2000" b="0" i="1" dirty="0" smtClean="0">
                        <a:latin typeface="Cambria Math" charset="0"/>
                      </a:rPr>
                      <m:t>𝜆</m:t>
                    </m:r>
                  </m:oMath>
                </a14:m>
                <a:r>
                  <a:rPr lang="en-US" sz="2000" dirty="0"/>
                  <a:t>)</a:t>
                </a:r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08031" y="2373006"/>
                <a:ext cx="1328046" cy="400110"/>
              </a:xfrm>
              <a:prstGeom prst="rect">
                <a:avLst/>
              </a:prstGeom>
              <a:blipFill rotWithShape="0">
                <a:blip r:embed="rId3"/>
                <a:stretch>
                  <a:fillRect l="-4587" t="-7576" b="-257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Oval 22"/>
          <p:cNvSpPr/>
          <p:nvPr/>
        </p:nvSpPr>
        <p:spPr>
          <a:xfrm>
            <a:off x="6369380" y="3167090"/>
            <a:ext cx="73152" cy="7352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" name="Straight Connector 24"/>
          <p:cNvCxnSpPr/>
          <p:nvPr/>
        </p:nvCxnSpPr>
        <p:spPr>
          <a:xfrm flipH="1" flipV="1">
            <a:off x="4423410" y="2197380"/>
            <a:ext cx="1148644" cy="6056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964414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Projective space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628650" y="1825624"/>
                <a:ext cx="7886700" cy="5032375"/>
              </a:xfrm>
            </p:spPr>
            <p:txBody>
              <a:bodyPr/>
              <a:lstStyle/>
              <a:p>
                <a:r>
                  <a:rPr lang="en-US" dirty="0"/>
                  <a:t>Standard 2D space (plane)          : Each point represented by 2 coordinates (</a:t>
                </a:r>
                <a:r>
                  <a:rPr lang="en-US" dirty="0" err="1"/>
                  <a:t>x,y</a:t>
                </a:r>
                <a:r>
                  <a:rPr lang="en-US" dirty="0"/>
                  <a:t>)</a:t>
                </a:r>
              </a:p>
              <a:p>
                <a:r>
                  <a:rPr lang="en-US" dirty="0"/>
                  <a:t>Projective 2D space (plane)       : Each “point”</a:t>
                </a:r>
                <a:br>
                  <a:rPr lang="en-US" dirty="0"/>
                </a:br>
                <a:r>
                  <a:rPr lang="en-US" dirty="0"/>
                  <a:t> represented by </a:t>
                </a:r>
                <a:r>
                  <a:rPr lang="en-US" i="1" dirty="0"/>
                  <a:t>3 </a:t>
                </a:r>
                <a:r>
                  <a:rPr lang="en-US" dirty="0"/>
                  <a:t>coordinates (</a:t>
                </a:r>
                <a:r>
                  <a:rPr lang="en-US" dirty="0" err="1"/>
                  <a:t>x,y,z</a:t>
                </a:r>
                <a:r>
                  <a:rPr lang="en-US" dirty="0"/>
                  <a:t>), BUT:</a:t>
                </a:r>
              </a:p>
              <a:p>
                <a:pPr lvl="1"/>
                <a14:m>
                  <m:oMath xmlns:m="http://schemas.openxmlformats.org/officeDocument/2006/math"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charset="0"/>
                          </a:rPr>
                          <m:t>𝜆</m:t>
                        </m:r>
                        <m:r>
                          <a:rPr lang="en-US" b="0" i="1" smtClean="0">
                            <a:latin typeface="Cambria Math" charset="0"/>
                          </a:rPr>
                          <m:t>𝑥</m:t>
                        </m:r>
                        <m:r>
                          <a:rPr lang="en-US" b="0" i="1" smtClean="0">
                            <a:latin typeface="Cambria Math" charset="0"/>
                          </a:rPr>
                          <m:t>, </m:t>
                        </m:r>
                        <m:r>
                          <a:rPr lang="en-US" b="0" i="1" smtClean="0">
                            <a:latin typeface="Cambria Math" charset="0"/>
                          </a:rPr>
                          <m:t>𝜆</m:t>
                        </m:r>
                        <m:r>
                          <a:rPr lang="en-US" b="0" i="1" smtClean="0">
                            <a:latin typeface="Cambria Math" charset="0"/>
                          </a:rPr>
                          <m:t>𝑦</m:t>
                        </m:r>
                        <m:r>
                          <a:rPr lang="en-US" b="0" i="1" smtClean="0">
                            <a:latin typeface="Cambria Math" charset="0"/>
                          </a:rPr>
                          <m:t>, </m:t>
                        </m:r>
                        <m:r>
                          <a:rPr lang="en-US" b="0" i="1" smtClean="0">
                            <a:latin typeface="Cambria Math" charset="0"/>
                          </a:rPr>
                          <m:t>𝜆</m:t>
                        </m:r>
                        <m:r>
                          <a:rPr lang="en-US" b="0" i="1" smtClean="0">
                            <a:latin typeface="Cambria Math" charset="0"/>
                          </a:rPr>
                          <m:t>𝑧</m:t>
                        </m:r>
                      </m:e>
                    </m:d>
                    <m:r>
                      <a:rPr lang="en-US" b="0" i="1" smtClean="0">
                        <a:latin typeface="Cambria Math" charset="0"/>
                      </a:rPr>
                      <m:t>≡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charset="0"/>
                          </a:rPr>
                          <m:t>𝑥</m:t>
                        </m:r>
                        <m:r>
                          <a:rPr lang="en-US" b="0" i="1" smtClean="0">
                            <a:latin typeface="Cambria Math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charset="0"/>
                          </a:rPr>
                          <m:t>𝑦</m:t>
                        </m:r>
                        <m:r>
                          <a:rPr lang="en-US" b="0" i="1" smtClean="0">
                            <a:latin typeface="Cambria Math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charset="0"/>
                          </a:rPr>
                          <m:t>𝑧</m:t>
                        </m:r>
                      </m:e>
                    </m:d>
                  </m:oMath>
                </a14:m>
                <a:endParaRPr lang="en-US" b="0" dirty="0"/>
              </a:p>
              <a:p>
                <a:endParaRPr lang="en-US" dirty="0"/>
              </a:p>
              <a:p>
                <a:r>
                  <a:rPr lang="en-US" dirty="0"/>
                  <a:t>Mapping         to        (points to rays):</a:t>
                </a:r>
              </a:p>
              <a:p>
                <a:endParaRPr lang="en-US" dirty="0"/>
              </a:p>
              <a:p>
                <a:r>
                  <a:rPr lang="en-US" dirty="0"/>
                  <a:t>Mapping         to        (rays to points):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8650" y="1825624"/>
                <a:ext cx="7886700" cy="5032375"/>
              </a:xfrm>
              <a:blipFill rotWithShape="0">
                <a:blip r:embed="rId2"/>
                <a:stretch>
                  <a:fillRect l="-1391" t="-19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3480" y="1837055"/>
            <a:ext cx="393918" cy="32321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83480" y="2780030"/>
            <a:ext cx="347266" cy="317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64460" y="5022850"/>
            <a:ext cx="2712938" cy="4015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3422" y="4573905"/>
            <a:ext cx="345936" cy="28384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21380" y="4578350"/>
            <a:ext cx="305594" cy="279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51642" y="5594985"/>
            <a:ext cx="345936" cy="28384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3640" y="5633720"/>
            <a:ext cx="305594" cy="2794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13660" y="6019800"/>
            <a:ext cx="2975610" cy="735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360279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Projective space and homogenous coordinates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Mapping         to        (points to rays):</a:t>
            </a:r>
          </a:p>
          <a:p>
            <a:endParaRPr lang="en-US" dirty="0"/>
          </a:p>
          <a:p>
            <a:r>
              <a:rPr lang="en-US" dirty="0"/>
              <a:t>Mapping         to        (rays to points):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A change of coordinates</a:t>
            </a:r>
          </a:p>
          <a:p>
            <a:r>
              <a:rPr lang="en-US" dirty="0"/>
              <a:t>Also called </a:t>
            </a:r>
            <a:r>
              <a:rPr lang="en-US" i="1" dirty="0"/>
              <a:t>homogenous coordinates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3422" y="1899285"/>
            <a:ext cx="345936" cy="28384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1380" y="1903730"/>
            <a:ext cx="305594" cy="2794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1642" y="2920365"/>
            <a:ext cx="345936" cy="28384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3640" y="2959100"/>
            <a:ext cx="305594" cy="279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64460" y="2371090"/>
            <a:ext cx="2712938" cy="40151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3660" y="3368040"/>
            <a:ext cx="2975610" cy="735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57657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Homogenous coordinates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 standard Euclidean coordinates</a:t>
            </a:r>
          </a:p>
          <a:p>
            <a:pPr lvl="1"/>
            <a:r>
              <a:rPr lang="en-US" dirty="0"/>
              <a:t>2D points : (</a:t>
            </a:r>
            <a:r>
              <a:rPr lang="en-US" dirty="0" err="1"/>
              <a:t>x,y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3D points : (</a:t>
            </a:r>
            <a:r>
              <a:rPr lang="en-US" dirty="0" err="1"/>
              <a:t>x,y,z</a:t>
            </a:r>
            <a:r>
              <a:rPr lang="en-US" dirty="0"/>
              <a:t>)</a:t>
            </a:r>
          </a:p>
          <a:p>
            <a:pPr lvl="1"/>
            <a:endParaRPr lang="en-US" dirty="0"/>
          </a:p>
          <a:p>
            <a:r>
              <a:rPr lang="en-US" dirty="0"/>
              <a:t>In homogenous coordinates</a:t>
            </a:r>
          </a:p>
          <a:p>
            <a:pPr lvl="1"/>
            <a:r>
              <a:rPr lang="en-US" dirty="0"/>
              <a:t>2D points : (x,y,1)</a:t>
            </a:r>
          </a:p>
          <a:p>
            <a:pPr lvl="1"/>
            <a:r>
              <a:rPr lang="en-US" dirty="0"/>
              <a:t>3D points : (x,y,z,1)</a:t>
            </a:r>
          </a:p>
        </p:txBody>
      </p:sp>
    </p:spTree>
    <p:extLst>
      <p:ext uri="{BB962C8B-B14F-4D97-AF65-F5344CB8AC3E}">
        <p14:creationId xmlns:p14="http://schemas.microsoft.com/office/powerpoint/2010/main" val="151802495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homogenous coordinates?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3960" y="1941830"/>
            <a:ext cx="2476500" cy="147228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7510" y="2020570"/>
            <a:ext cx="1084580" cy="133014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18480" y="1888490"/>
            <a:ext cx="1358900" cy="1663700"/>
          </a:xfrm>
          <a:prstGeom prst="rect">
            <a:avLst/>
          </a:prstGeom>
        </p:spPr>
      </p:pic>
      <p:sp>
        <p:nvSpPr>
          <p:cNvPr id="10" name="Up Arrow Callout 9"/>
          <p:cNvSpPr/>
          <p:nvPr/>
        </p:nvSpPr>
        <p:spPr>
          <a:xfrm>
            <a:off x="2526030" y="3451860"/>
            <a:ext cx="1783080" cy="2446020"/>
          </a:xfrm>
          <a:prstGeom prst="up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Homogenous coordinates of world point</a:t>
            </a:r>
          </a:p>
        </p:txBody>
      </p:sp>
      <p:sp>
        <p:nvSpPr>
          <p:cNvPr id="11" name="Up Arrow Callout 10"/>
          <p:cNvSpPr/>
          <p:nvPr/>
        </p:nvSpPr>
        <p:spPr>
          <a:xfrm>
            <a:off x="5707380" y="3478530"/>
            <a:ext cx="1783080" cy="2446020"/>
          </a:xfrm>
          <a:prstGeom prst="up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Homogenous coordinates of image point</a:t>
            </a:r>
          </a:p>
        </p:txBody>
      </p:sp>
    </p:spTree>
    <p:extLst>
      <p:ext uri="{BB962C8B-B14F-4D97-AF65-F5344CB8AC3E}">
        <p14:creationId xmlns:p14="http://schemas.microsoft.com/office/powerpoint/2010/main" val="62437336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homogenous coordinates?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628650" y="4434839"/>
            <a:ext cx="7886700" cy="1742123"/>
          </a:xfrm>
        </p:spPr>
        <p:txBody>
          <a:bodyPr/>
          <a:lstStyle/>
          <a:p>
            <a:r>
              <a:rPr lang="en-US" dirty="0"/>
              <a:t>Perspective projection is matrix multiplication in homogenous coordinates!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3960" y="1941830"/>
            <a:ext cx="2476500" cy="147228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7510" y="2020570"/>
            <a:ext cx="1084580" cy="133014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18480" y="1888490"/>
            <a:ext cx="1358900" cy="16637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30575" y="3879850"/>
            <a:ext cx="2425700" cy="46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7234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homogenous coordinates?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Translation is matrix multiplication in homogenous coordinates!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5412" y="1687512"/>
            <a:ext cx="5776913" cy="197121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943475" y="1543050"/>
            <a:ext cx="2486025" cy="23002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2166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Homogenous coordinates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1687513"/>
            <a:ext cx="9067800" cy="21971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3375" y="4305301"/>
            <a:ext cx="5537200" cy="110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42804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Homogenous coordinates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2088" y="3760787"/>
            <a:ext cx="2169796" cy="138271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3960" y="1784662"/>
            <a:ext cx="2476500" cy="147228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07510" y="1863402"/>
            <a:ext cx="1084580" cy="133014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18480" y="1731322"/>
            <a:ext cx="1358900" cy="16637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94287" y="4135438"/>
            <a:ext cx="1155700" cy="558800"/>
          </a:xfrm>
          <a:prstGeom prst="rect">
            <a:avLst/>
          </a:prstGeom>
        </p:spPr>
      </p:pic>
      <p:sp>
        <p:nvSpPr>
          <p:cNvPr id="9" name="Right Arrow 8"/>
          <p:cNvSpPr/>
          <p:nvPr/>
        </p:nvSpPr>
        <p:spPr>
          <a:xfrm>
            <a:off x="3914775" y="4214813"/>
            <a:ext cx="985838" cy="41433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71189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Straight Arrow Connector 20"/>
          <p:cNvCxnSpPr>
            <a:stCxn id="13" idx="2"/>
          </p:cNvCxnSpPr>
          <p:nvPr/>
        </p:nvCxnSpPr>
        <p:spPr>
          <a:xfrm flipH="1" flipV="1">
            <a:off x="1483420" y="2831705"/>
            <a:ext cx="5355711" cy="701617"/>
          </a:xfrm>
          <a:prstGeom prst="straightConnector1">
            <a:avLst/>
          </a:prstGeom>
          <a:ln w="38100">
            <a:solidFill>
              <a:srgbClr val="FF000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Parallelogram 7"/>
          <p:cNvSpPr/>
          <p:nvPr/>
        </p:nvSpPr>
        <p:spPr>
          <a:xfrm rot="5400000" flipV="1">
            <a:off x="5754189" y="3150508"/>
            <a:ext cx="2169885" cy="631372"/>
          </a:xfrm>
          <a:prstGeom prst="parallelogram">
            <a:avLst>
              <a:gd name="adj" fmla="val 85536"/>
            </a:avLst>
          </a:prstGeom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pinhole camera</a:t>
            </a:r>
          </a:p>
        </p:txBody>
      </p:sp>
      <p:cxnSp>
        <p:nvCxnSpPr>
          <p:cNvPr id="15" name="Straight Connector 14"/>
          <p:cNvCxnSpPr>
            <a:endCxn id="13" idx="6"/>
          </p:cNvCxnSpPr>
          <p:nvPr/>
        </p:nvCxnSpPr>
        <p:spPr>
          <a:xfrm flipH="1" flipV="1">
            <a:off x="6884850" y="3533322"/>
            <a:ext cx="1637939" cy="19775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Parallelogram 11"/>
          <p:cNvSpPr/>
          <p:nvPr/>
        </p:nvSpPr>
        <p:spPr>
          <a:xfrm rot="5400000" flipV="1">
            <a:off x="7460706" y="3150509"/>
            <a:ext cx="2169885" cy="631372"/>
          </a:xfrm>
          <a:prstGeom prst="parallelogram">
            <a:avLst>
              <a:gd name="adj" fmla="val 85536"/>
            </a:avLst>
          </a:prstGeom>
          <a:solidFill>
            <a:schemeClr val="bg2">
              <a:lumMod val="90000"/>
              <a:alpha val="72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6839131" y="3466194"/>
            <a:ext cx="45719" cy="134256"/>
          </a:xfrm>
          <a:prstGeom prst="ellipse">
            <a:avLst/>
          </a:prstGeom>
          <a:solidFill>
            <a:schemeClr val="bg2">
              <a:lumMod val="9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8522789" y="3661228"/>
            <a:ext cx="45719" cy="9887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122507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Perspective projection in homogenous coordinates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1013" y="1990725"/>
            <a:ext cx="5270500" cy="11049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8925" y="3649662"/>
            <a:ext cx="3543300" cy="55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21014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More about matrix transformations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612" y="1963738"/>
            <a:ext cx="1155700" cy="5588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100263" y="1971675"/>
            <a:ext cx="48434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3 x 4 : </a:t>
            </a:r>
            <a:r>
              <a:rPr lang="en-US" sz="2800"/>
              <a:t>Perspective projection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9462" y="3548061"/>
            <a:ext cx="1220788" cy="90007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8037" y="2590800"/>
            <a:ext cx="1175627" cy="86677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066926" y="2609850"/>
            <a:ext cx="48434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4 x 4 </a:t>
            </a:r>
            <a:r>
              <a:rPr lang="en-US" sz="2800"/>
              <a:t>: Translation </a:t>
            </a:r>
            <a:endParaRPr lang="en-US" sz="2800" dirty="0"/>
          </a:p>
        </p:txBody>
      </p:sp>
      <p:sp>
        <p:nvSpPr>
          <p:cNvPr id="12" name="TextBox 11"/>
          <p:cNvSpPr txBox="1"/>
          <p:nvPr/>
        </p:nvSpPr>
        <p:spPr>
          <a:xfrm>
            <a:off x="2047876" y="3690938"/>
            <a:ext cx="484346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4 x 4 : Affine transformation (linear transformation + translation) </a:t>
            </a:r>
          </a:p>
        </p:txBody>
      </p:sp>
    </p:spTree>
    <p:extLst>
      <p:ext uri="{BB962C8B-B14F-4D97-AF65-F5344CB8AC3E}">
        <p14:creationId xmlns:p14="http://schemas.microsoft.com/office/powerpoint/2010/main" val="356733040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More about matrix transformations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9462" y="1804986"/>
            <a:ext cx="1220788" cy="90007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875" y="3725863"/>
            <a:ext cx="2095500" cy="4064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00063" y="4329112"/>
            <a:ext cx="20288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Euclidean</a:t>
            </a:r>
          </a:p>
        </p:txBody>
      </p:sp>
      <p:sp>
        <p:nvSpPr>
          <p:cNvPr id="9" name="Cube 8"/>
          <p:cNvSpPr/>
          <p:nvPr/>
        </p:nvSpPr>
        <p:spPr>
          <a:xfrm>
            <a:off x="3257550" y="3771900"/>
            <a:ext cx="1271588" cy="1285875"/>
          </a:xfrm>
          <a:prstGeom prst="cub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ube 9"/>
          <p:cNvSpPr/>
          <p:nvPr/>
        </p:nvSpPr>
        <p:spPr>
          <a:xfrm rot="19445982">
            <a:off x="4981575" y="3581400"/>
            <a:ext cx="1271588" cy="1285875"/>
          </a:xfrm>
          <a:prstGeom prst="cub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36244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More about matrix transformations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9462" y="1804986"/>
            <a:ext cx="1220788" cy="900073"/>
          </a:xfrm>
          <a:prstGeom prst="rect">
            <a:avLst/>
          </a:prstGeom>
        </p:spPr>
      </p:pic>
      <p:sp>
        <p:nvSpPr>
          <p:cNvPr id="9" name="Cube 8"/>
          <p:cNvSpPr/>
          <p:nvPr/>
        </p:nvSpPr>
        <p:spPr>
          <a:xfrm>
            <a:off x="3271837" y="3543300"/>
            <a:ext cx="1271588" cy="1285875"/>
          </a:xfrm>
          <a:prstGeom prst="cub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ube 9"/>
          <p:cNvSpPr/>
          <p:nvPr/>
        </p:nvSpPr>
        <p:spPr>
          <a:xfrm rot="19445982">
            <a:off x="5294113" y="3093986"/>
            <a:ext cx="2138121" cy="2388939"/>
          </a:xfrm>
          <a:prstGeom prst="cub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287" y="3289301"/>
            <a:ext cx="1557038" cy="92551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38125" y="4181475"/>
            <a:ext cx="306228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Similarity transformation</a:t>
            </a:r>
          </a:p>
        </p:txBody>
      </p:sp>
    </p:spTree>
    <p:extLst>
      <p:ext uri="{BB962C8B-B14F-4D97-AF65-F5344CB8AC3E}">
        <p14:creationId xmlns:p14="http://schemas.microsoft.com/office/powerpoint/2010/main" val="50339271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More about matrix transformations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9462" y="1804986"/>
            <a:ext cx="1220788" cy="900073"/>
          </a:xfrm>
          <a:prstGeom prst="rect">
            <a:avLst/>
          </a:prstGeom>
        </p:spPr>
      </p:pic>
      <p:sp>
        <p:nvSpPr>
          <p:cNvPr id="9" name="Cube 8"/>
          <p:cNvSpPr/>
          <p:nvPr/>
        </p:nvSpPr>
        <p:spPr>
          <a:xfrm>
            <a:off x="3471862" y="3800474"/>
            <a:ext cx="1271588" cy="1285875"/>
          </a:xfrm>
          <a:prstGeom prst="cub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ube 9"/>
          <p:cNvSpPr/>
          <p:nvPr/>
        </p:nvSpPr>
        <p:spPr>
          <a:xfrm>
            <a:off x="5294113" y="3093986"/>
            <a:ext cx="3306962" cy="2388939"/>
          </a:xfrm>
          <a:prstGeom prst="cube">
            <a:avLst>
              <a:gd name="adj" fmla="val 4712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150" y="3032125"/>
            <a:ext cx="2497700" cy="109696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14325" y="4214813"/>
            <a:ext cx="32146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Anisotropic scaling </a:t>
            </a:r>
            <a:r>
              <a:rPr lang="en-US" sz="2400"/>
              <a:t>and translation</a:t>
            </a:r>
          </a:p>
        </p:txBody>
      </p:sp>
    </p:spTree>
    <p:extLst>
      <p:ext uri="{BB962C8B-B14F-4D97-AF65-F5344CB8AC3E}">
        <p14:creationId xmlns:p14="http://schemas.microsoft.com/office/powerpoint/2010/main" val="282516018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More about matrix transformations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9462" y="1804986"/>
            <a:ext cx="1220788" cy="900073"/>
          </a:xfrm>
          <a:prstGeom prst="rect">
            <a:avLst/>
          </a:prstGeom>
        </p:spPr>
      </p:pic>
      <p:sp>
        <p:nvSpPr>
          <p:cNvPr id="9" name="Cube 8"/>
          <p:cNvSpPr/>
          <p:nvPr/>
        </p:nvSpPr>
        <p:spPr>
          <a:xfrm>
            <a:off x="771525" y="4186237"/>
            <a:ext cx="1271588" cy="1285875"/>
          </a:xfrm>
          <a:prstGeom prst="cub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500062" y="2757488"/>
            <a:ext cx="32146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General </a:t>
            </a:r>
            <a:r>
              <a:rPr lang="en-US" sz="2400"/>
              <a:t>affine transformation</a:t>
            </a:r>
            <a:endParaRPr lang="en-US" sz="2400" dirty="0"/>
          </a:p>
        </p:txBody>
      </p:sp>
      <p:sp>
        <p:nvSpPr>
          <p:cNvPr id="7" name="Parallelogram 6"/>
          <p:cNvSpPr/>
          <p:nvPr/>
        </p:nvSpPr>
        <p:spPr>
          <a:xfrm>
            <a:off x="3557588" y="4143375"/>
            <a:ext cx="1571625" cy="1228725"/>
          </a:xfrm>
          <a:prstGeom prst="parallelogram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Parallelogram 10"/>
          <p:cNvSpPr/>
          <p:nvPr/>
        </p:nvSpPr>
        <p:spPr>
          <a:xfrm>
            <a:off x="3871912" y="3757613"/>
            <a:ext cx="2443163" cy="380999"/>
          </a:xfrm>
          <a:prstGeom prst="parallelogram">
            <a:avLst>
              <a:gd name="adj" fmla="val 315237"/>
            </a:avLst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Parallelogram 11"/>
          <p:cNvSpPr/>
          <p:nvPr/>
        </p:nvSpPr>
        <p:spPr>
          <a:xfrm rot="20491708">
            <a:off x="4594353" y="4037411"/>
            <a:ext cx="1943186" cy="1088321"/>
          </a:xfrm>
          <a:prstGeom prst="parallelogram">
            <a:avLst>
              <a:gd name="adj" fmla="val 63436"/>
            </a:avLst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23513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Matrix transformations in 2D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9113" y="2128838"/>
            <a:ext cx="8096253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2890986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Perspective projection in homogenous coordinates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6750" y="2156460"/>
            <a:ext cx="5270500" cy="11049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7510" y="3743960"/>
            <a:ext cx="3543300" cy="55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4915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Matrix transformations in 2D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8990" y="2969260"/>
            <a:ext cx="2688590" cy="13653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00100" y="4343400"/>
            <a:ext cx="27089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Translation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0020" y="2969260"/>
            <a:ext cx="2902360" cy="130556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855970" y="4210050"/>
            <a:ext cx="270891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Scaling of Image x and y (conversion from “meters” to “pixels”)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79750" y="4869180"/>
            <a:ext cx="2851541" cy="12827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895600" y="6164580"/>
            <a:ext cx="28994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Added skew if image x and y axes are </a:t>
            </a:r>
            <a:r>
              <a:rPr lang="en-US"/>
              <a:t>not perpendicular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52700" y="1640840"/>
            <a:ext cx="4038600" cy="55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64429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Up Arrow Callout 13"/>
          <p:cNvSpPr/>
          <p:nvPr/>
        </p:nvSpPr>
        <p:spPr>
          <a:xfrm>
            <a:off x="4606290" y="1943100"/>
            <a:ext cx="1314450" cy="1062990"/>
          </a:xfrm>
          <a:prstGeom prst="upArrowCallout">
            <a:avLst>
              <a:gd name="adj1" fmla="val 25000"/>
              <a:gd name="adj2" fmla="val 25000"/>
              <a:gd name="adj3" fmla="val 25000"/>
              <a:gd name="adj4" fmla="val 62826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Down Arrow Callout 11"/>
          <p:cNvSpPr/>
          <p:nvPr/>
        </p:nvSpPr>
        <p:spPr>
          <a:xfrm>
            <a:off x="3989070" y="2400300"/>
            <a:ext cx="605790" cy="868680"/>
          </a:xfrm>
          <a:prstGeom prst="downArrowCallou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Final perspective projection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8410" y="2360930"/>
            <a:ext cx="4038600" cy="5588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2790" y="5011420"/>
            <a:ext cx="2438400" cy="4699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246120" y="3234690"/>
            <a:ext cx="2103120" cy="147732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Camera </a:t>
            </a:r>
            <a:r>
              <a:rPr lang="en-US" dirty="0" err="1"/>
              <a:t>intrinsics</a:t>
            </a:r>
            <a:r>
              <a:rPr lang="en-US" dirty="0"/>
              <a:t>: how your camera handles pixel. Changes if you change your camera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846070" y="1348740"/>
            <a:ext cx="4914900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Camera </a:t>
            </a:r>
            <a:r>
              <a:rPr lang="en-US" dirty="0" err="1"/>
              <a:t>extrinsics</a:t>
            </a:r>
            <a:r>
              <a:rPr lang="en-US" dirty="0"/>
              <a:t>: where your camera is relative to the world. Changes if you move the camera</a:t>
            </a:r>
          </a:p>
        </p:txBody>
      </p:sp>
    </p:spTree>
    <p:extLst>
      <p:ext uri="{BB962C8B-B14F-4D97-AF65-F5344CB8AC3E}">
        <p14:creationId xmlns:p14="http://schemas.microsoft.com/office/powerpoint/2010/main" val="805376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2" grpId="0" animBg="1"/>
      <p:bldP spid="13" grpId="0" animBg="1"/>
      <p:bldP spid="1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Straight Arrow Connector 15"/>
          <p:cNvCxnSpPr>
            <a:stCxn id="13" idx="2"/>
          </p:cNvCxnSpPr>
          <p:nvPr/>
        </p:nvCxnSpPr>
        <p:spPr>
          <a:xfrm flipH="1">
            <a:off x="3177540" y="3533322"/>
            <a:ext cx="3661591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stCxn id="13" idx="2"/>
          </p:cNvCxnSpPr>
          <p:nvPr/>
        </p:nvCxnSpPr>
        <p:spPr>
          <a:xfrm flipH="1" flipV="1">
            <a:off x="1483420" y="2831705"/>
            <a:ext cx="5355711" cy="701617"/>
          </a:xfrm>
          <a:prstGeom prst="straightConnector1">
            <a:avLst/>
          </a:prstGeom>
          <a:ln w="38100">
            <a:solidFill>
              <a:srgbClr val="FF000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Parallelogram 7"/>
          <p:cNvSpPr/>
          <p:nvPr/>
        </p:nvSpPr>
        <p:spPr>
          <a:xfrm rot="5400000" flipV="1">
            <a:off x="5754189" y="3150508"/>
            <a:ext cx="2169885" cy="631372"/>
          </a:xfrm>
          <a:prstGeom prst="parallelogram">
            <a:avLst>
              <a:gd name="adj" fmla="val 85536"/>
            </a:avLst>
          </a:prstGeom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pinhole camera</a:t>
            </a:r>
          </a:p>
        </p:txBody>
      </p:sp>
      <p:cxnSp>
        <p:nvCxnSpPr>
          <p:cNvPr id="15" name="Straight Connector 14"/>
          <p:cNvCxnSpPr>
            <a:endCxn id="13" idx="6"/>
          </p:cNvCxnSpPr>
          <p:nvPr/>
        </p:nvCxnSpPr>
        <p:spPr>
          <a:xfrm flipH="1" flipV="1">
            <a:off x="6884850" y="3533322"/>
            <a:ext cx="1637939" cy="19775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Parallelogram 11"/>
          <p:cNvSpPr/>
          <p:nvPr/>
        </p:nvSpPr>
        <p:spPr>
          <a:xfrm rot="5400000" flipV="1">
            <a:off x="7460706" y="3150509"/>
            <a:ext cx="2169885" cy="631372"/>
          </a:xfrm>
          <a:prstGeom prst="parallelogram">
            <a:avLst>
              <a:gd name="adj" fmla="val 85536"/>
            </a:avLst>
          </a:prstGeom>
          <a:solidFill>
            <a:schemeClr val="bg2">
              <a:lumMod val="90000"/>
              <a:alpha val="72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6839131" y="3466194"/>
            <a:ext cx="45719" cy="134256"/>
          </a:xfrm>
          <a:prstGeom prst="ellipse">
            <a:avLst/>
          </a:prstGeom>
          <a:solidFill>
            <a:schemeClr val="bg2">
              <a:lumMod val="9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8522789" y="3661228"/>
            <a:ext cx="45719" cy="9887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Arrow Connector 4"/>
          <p:cNvCxnSpPr>
            <a:stCxn id="13" idx="1"/>
          </p:cNvCxnSpPr>
          <p:nvPr/>
        </p:nvCxnSpPr>
        <p:spPr>
          <a:xfrm flipH="1" flipV="1">
            <a:off x="6839131" y="1051560"/>
            <a:ext cx="6695" cy="243429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13" idx="2"/>
          </p:cNvCxnSpPr>
          <p:nvPr/>
        </p:nvCxnSpPr>
        <p:spPr>
          <a:xfrm flipH="1">
            <a:off x="4366260" y="3533322"/>
            <a:ext cx="2472871" cy="203805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6845826" y="1061232"/>
            <a:ext cx="10818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Y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520835" y="5324656"/>
            <a:ext cx="10818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X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779611" y="3526001"/>
            <a:ext cx="10818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Z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720840" y="3574778"/>
            <a:ext cx="4111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FF0000"/>
                </a:solidFill>
              </a:rPr>
              <a:t>O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8178252" y="4394301"/>
            <a:ext cx="8140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FF0000"/>
                </a:solidFill>
              </a:rPr>
              <a:t>Z=-1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277860" y="2831704"/>
            <a:ext cx="8762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00B0F0"/>
                </a:solidFill>
              </a:rPr>
              <a:t>P = (X,Y,Z)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8245443" y="3020966"/>
            <a:ext cx="6856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F0"/>
                </a:solidFill>
              </a:rPr>
              <a:t>p = (</a:t>
            </a:r>
            <a:r>
              <a:rPr lang="en-US" dirty="0" err="1">
                <a:solidFill>
                  <a:srgbClr val="00B0F0"/>
                </a:solidFill>
              </a:rPr>
              <a:t>x,y</a:t>
            </a:r>
            <a:r>
              <a:rPr lang="en-US" dirty="0">
                <a:solidFill>
                  <a:srgbClr val="00B0F0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99800090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own Arrow Callout 2"/>
          <p:cNvSpPr/>
          <p:nvPr/>
        </p:nvSpPr>
        <p:spPr>
          <a:xfrm>
            <a:off x="4034790" y="2263140"/>
            <a:ext cx="1908810" cy="1280160"/>
          </a:xfrm>
          <a:prstGeom prst="downArrowCallou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Final perspective projection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8410" y="2360930"/>
            <a:ext cx="4038600" cy="5588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4210" y="4977130"/>
            <a:ext cx="2438400" cy="4699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749040" y="3554730"/>
            <a:ext cx="2560320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Camera parameters</a:t>
            </a:r>
          </a:p>
        </p:txBody>
      </p:sp>
    </p:spTree>
    <p:extLst>
      <p:ext uri="{BB962C8B-B14F-4D97-AF65-F5344CB8AC3E}">
        <p14:creationId xmlns:p14="http://schemas.microsoft.com/office/powerpoint/2010/main" val="8871312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Straight Arrow Connector 15"/>
          <p:cNvCxnSpPr>
            <a:stCxn id="13" idx="2"/>
          </p:cNvCxnSpPr>
          <p:nvPr/>
        </p:nvCxnSpPr>
        <p:spPr>
          <a:xfrm flipH="1">
            <a:off x="3177540" y="3533322"/>
            <a:ext cx="3661591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stCxn id="13" idx="2"/>
          </p:cNvCxnSpPr>
          <p:nvPr/>
        </p:nvCxnSpPr>
        <p:spPr>
          <a:xfrm flipH="1" flipV="1">
            <a:off x="1483420" y="2831705"/>
            <a:ext cx="5355711" cy="701617"/>
          </a:xfrm>
          <a:prstGeom prst="straightConnector1">
            <a:avLst/>
          </a:prstGeom>
          <a:ln w="38100">
            <a:solidFill>
              <a:srgbClr val="FF000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pinhole camera</a:t>
            </a:r>
          </a:p>
        </p:txBody>
      </p:sp>
      <p:cxnSp>
        <p:nvCxnSpPr>
          <p:cNvPr id="15" name="Straight Connector 14"/>
          <p:cNvCxnSpPr>
            <a:endCxn id="13" idx="6"/>
          </p:cNvCxnSpPr>
          <p:nvPr/>
        </p:nvCxnSpPr>
        <p:spPr>
          <a:xfrm flipH="1" flipV="1">
            <a:off x="6884850" y="3533322"/>
            <a:ext cx="1637939" cy="19775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Parallelogram 11"/>
          <p:cNvSpPr/>
          <p:nvPr/>
        </p:nvSpPr>
        <p:spPr>
          <a:xfrm rot="5400000" flipV="1">
            <a:off x="7460706" y="3150509"/>
            <a:ext cx="2169885" cy="631372"/>
          </a:xfrm>
          <a:prstGeom prst="parallelogram">
            <a:avLst>
              <a:gd name="adj" fmla="val 85536"/>
            </a:avLst>
          </a:prstGeom>
          <a:solidFill>
            <a:schemeClr val="bg2">
              <a:lumMod val="90000"/>
              <a:alpha val="72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6839131" y="3466194"/>
            <a:ext cx="45719" cy="134256"/>
          </a:xfrm>
          <a:prstGeom prst="ellipse">
            <a:avLst/>
          </a:prstGeom>
          <a:solidFill>
            <a:schemeClr val="bg2">
              <a:lumMod val="9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8522789" y="3661228"/>
            <a:ext cx="45719" cy="9887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Arrow Connector 4"/>
          <p:cNvCxnSpPr>
            <a:stCxn id="13" idx="1"/>
          </p:cNvCxnSpPr>
          <p:nvPr/>
        </p:nvCxnSpPr>
        <p:spPr>
          <a:xfrm flipH="1" flipV="1">
            <a:off x="6839131" y="1051560"/>
            <a:ext cx="6695" cy="243429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13" idx="2"/>
          </p:cNvCxnSpPr>
          <p:nvPr/>
        </p:nvCxnSpPr>
        <p:spPr>
          <a:xfrm flipH="1">
            <a:off x="4366260" y="3533322"/>
            <a:ext cx="2472871" cy="203805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6845826" y="1061232"/>
            <a:ext cx="10818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Y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520835" y="5324656"/>
            <a:ext cx="10818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X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779611" y="3526001"/>
            <a:ext cx="10818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Z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720840" y="3574778"/>
            <a:ext cx="4111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FF0000"/>
                </a:solidFill>
              </a:rPr>
              <a:t>O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8178252" y="4394301"/>
            <a:ext cx="8140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FF0000"/>
                </a:solidFill>
              </a:rPr>
              <a:t>Z=-1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277860" y="2831704"/>
            <a:ext cx="8762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00B0F0"/>
                </a:solidFill>
              </a:rPr>
              <a:t>P = (X,Y,Z)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245443" y="3020966"/>
            <a:ext cx="6856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F0"/>
                </a:solidFill>
              </a:rPr>
              <a:t>p = (</a:t>
            </a:r>
            <a:r>
              <a:rPr lang="en-US" dirty="0" err="1">
                <a:solidFill>
                  <a:srgbClr val="00B0F0"/>
                </a:solidFill>
              </a:rPr>
              <a:t>x,y</a:t>
            </a:r>
            <a:r>
              <a:rPr lang="en-US" dirty="0">
                <a:solidFill>
                  <a:srgbClr val="00B0F0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0165608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Straight Arrow Connector 15"/>
          <p:cNvCxnSpPr>
            <a:stCxn id="13" idx="2"/>
          </p:cNvCxnSpPr>
          <p:nvPr/>
        </p:nvCxnSpPr>
        <p:spPr>
          <a:xfrm flipH="1">
            <a:off x="3177540" y="3533322"/>
            <a:ext cx="3661591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stCxn id="13" idx="2"/>
          </p:cNvCxnSpPr>
          <p:nvPr/>
        </p:nvCxnSpPr>
        <p:spPr>
          <a:xfrm flipH="1" flipV="1">
            <a:off x="1483420" y="2831705"/>
            <a:ext cx="5355711" cy="701617"/>
          </a:xfrm>
          <a:prstGeom prst="straightConnector1">
            <a:avLst/>
          </a:prstGeom>
          <a:ln w="38100">
            <a:solidFill>
              <a:srgbClr val="FF000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pinhole camera</a:t>
            </a:r>
          </a:p>
        </p:txBody>
      </p:sp>
      <p:cxnSp>
        <p:nvCxnSpPr>
          <p:cNvPr id="15" name="Straight Connector 14"/>
          <p:cNvCxnSpPr>
            <a:endCxn id="13" idx="6"/>
          </p:cNvCxnSpPr>
          <p:nvPr/>
        </p:nvCxnSpPr>
        <p:spPr>
          <a:xfrm flipH="1" flipV="1">
            <a:off x="6884850" y="3533322"/>
            <a:ext cx="1637939" cy="19775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Parallelogram 11"/>
          <p:cNvSpPr/>
          <p:nvPr/>
        </p:nvSpPr>
        <p:spPr>
          <a:xfrm rot="5400000" flipV="1">
            <a:off x="7460706" y="3150509"/>
            <a:ext cx="2169885" cy="631372"/>
          </a:xfrm>
          <a:prstGeom prst="parallelogram">
            <a:avLst>
              <a:gd name="adj" fmla="val 85536"/>
            </a:avLst>
          </a:prstGeom>
          <a:solidFill>
            <a:schemeClr val="bg2">
              <a:lumMod val="90000"/>
              <a:alpha val="72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6839131" y="3466194"/>
            <a:ext cx="45719" cy="134256"/>
          </a:xfrm>
          <a:prstGeom prst="ellipse">
            <a:avLst/>
          </a:prstGeom>
          <a:solidFill>
            <a:schemeClr val="bg2">
              <a:lumMod val="9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8522789" y="3661228"/>
            <a:ext cx="45719" cy="9887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Arrow Connector 4"/>
          <p:cNvCxnSpPr>
            <a:stCxn id="13" idx="1"/>
          </p:cNvCxnSpPr>
          <p:nvPr/>
        </p:nvCxnSpPr>
        <p:spPr>
          <a:xfrm flipH="1" flipV="1">
            <a:off x="6839131" y="1051560"/>
            <a:ext cx="6695" cy="243429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13" idx="2"/>
          </p:cNvCxnSpPr>
          <p:nvPr/>
        </p:nvCxnSpPr>
        <p:spPr>
          <a:xfrm flipH="1">
            <a:off x="4366260" y="3533322"/>
            <a:ext cx="2472871" cy="203805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6845826" y="1061232"/>
            <a:ext cx="10818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Y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520835" y="5324656"/>
            <a:ext cx="10818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X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779611" y="3526001"/>
            <a:ext cx="10818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Z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720840" y="3574778"/>
            <a:ext cx="4111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FF0000"/>
                </a:solidFill>
              </a:rPr>
              <a:t>O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8178252" y="4394301"/>
            <a:ext cx="8140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FF0000"/>
                </a:solidFill>
              </a:rPr>
              <a:t>Z=-1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277860" y="2831704"/>
            <a:ext cx="8762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00B0F0"/>
                </a:solidFill>
              </a:rPr>
              <a:t>P = (X,Y,Z)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245443" y="3020966"/>
            <a:ext cx="6856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F0"/>
                </a:solidFill>
              </a:rPr>
              <a:t>p = (</a:t>
            </a:r>
            <a:r>
              <a:rPr lang="en-US" dirty="0" err="1">
                <a:solidFill>
                  <a:srgbClr val="00B0F0"/>
                </a:solidFill>
              </a:rPr>
              <a:t>x,y</a:t>
            </a:r>
            <a:r>
              <a:rPr lang="en-US" dirty="0">
                <a:solidFill>
                  <a:srgbClr val="00B0F0"/>
                </a:solidFill>
              </a:rPr>
              <a:t>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 rot="444463">
                <a:off x="2285112" y="3043411"/>
                <a:ext cx="231190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charset="0"/>
                        </a:rPr>
                        <m:t>𝑄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charset="0"/>
                            </a:rPr>
                            <m:t>𝜆</m:t>
                          </m:r>
                        </m:e>
                      </m:d>
                      <m:r>
                        <a:rPr lang="en-US" b="0" i="1" smtClean="0">
                          <a:latin typeface="Cambria Math" charset="0"/>
                        </a:rPr>
                        <m:t>=</m:t>
                      </m:r>
                      <m:r>
                        <a:rPr lang="en-US" b="0" i="1" smtClean="0">
                          <a:latin typeface="Cambria Math" charset="0"/>
                        </a:rPr>
                        <m:t>𝑂</m:t>
                      </m:r>
                      <m:r>
                        <a:rPr lang="en-US" b="0" i="1" smtClean="0">
                          <a:latin typeface="Cambria Math" charset="0"/>
                        </a:rPr>
                        <m:t>+</m:t>
                      </m:r>
                      <m:r>
                        <a:rPr lang="en-US" b="0" i="1" smtClean="0">
                          <a:latin typeface="Cambria Math" charset="0"/>
                        </a:rPr>
                        <m:t>𝜆</m:t>
                      </m:r>
                      <m:r>
                        <a:rPr lang="en-US" b="0" i="1" smtClean="0">
                          <a:latin typeface="Cambria Math" charset="0"/>
                        </a:rPr>
                        <m:t>(</m:t>
                      </m:r>
                      <m:r>
                        <a:rPr lang="en-US" b="0" i="1" smtClean="0">
                          <a:latin typeface="Cambria Math" charset="0"/>
                        </a:rPr>
                        <m:t>𝑃</m:t>
                      </m:r>
                      <m:r>
                        <a:rPr lang="en-US" b="0" i="1" smtClean="0">
                          <a:latin typeface="Cambria Math" charset="0"/>
                        </a:rPr>
                        <m:t>−</m:t>
                      </m:r>
                      <m:r>
                        <a:rPr lang="en-US" b="0" i="1" smtClean="0">
                          <a:latin typeface="Cambria Math" charset="0"/>
                        </a:rPr>
                        <m:t>𝑂</m:t>
                      </m:r>
                      <m:r>
                        <a:rPr lang="en-US" b="0" i="1" smtClean="0">
                          <a:latin typeface="Cambria Math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444463">
                <a:off x="2285112" y="3043411"/>
                <a:ext cx="2311906" cy="369332"/>
              </a:xfrm>
              <a:prstGeom prst="rect">
                <a:avLst/>
              </a:prstGeom>
              <a:blipFill rotWithShape="0">
                <a:blip r:embed="rId2"/>
                <a:stretch>
                  <a:fillRect b="-63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247571" y="4113849"/>
                <a:ext cx="277956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charset="0"/>
                        </a:rPr>
                        <m:t>𝜆</m:t>
                      </m:r>
                      <m:r>
                        <a:rPr lang="en-US" b="0" i="1" smtClean="0">
                          <a:latin typeface="Cambria Math" charset="0"/>
                        </a:rPr>
                        <m:t>=0⇒</m:t>
                      </m:r>
                      <m:r>
                        <a:rPr lang="en-US" b="0" i="1" smtClean="0">
                          <a:latin typeface="Cambria Math" charset="0"/>
                        </a:rPr>
                        <m:t>𝑄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charset="0"/>
                            </a:rPr>
                            <m:t>𝜆</m:t>
                          </m:r>
                        </m:e>
                      </m:d>
                      <m:r>
                        <a:rPr lang="en-US" b="0" i="1" smtClean="0">
                          <a:latin typeface="Cambria Math" charset="0"/>
                        </a:rPr>
                        <m:t>=</m:t>
                      </m:r>
                      <m:r>
                        <a:rPr lang="en-US" b="0" i="1" smtClean="0">
                          <a:latin typeface="Cambria Math" charset="0"/>
                        </a:rPr>
                        <m:t>𝑂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7571" y="4113849"/>
                <a:ext cx="2779567" cy="369332"/>
              </a:xfrm>
              <a:prstGeom prst="rect">
                <a:avLst/>
              </a:prstGeom>
              <a:blipFill rotWithShape="0">
                <a:blip r:embed="rId3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/>
              <p:cNvSpPr txBox="1"/>
              <p:nvPr/>
            </p:nvSpPr>
            <p:spPr>
              <a:xfrm>
                <a:off x="247571" y="4394301"/>
                <a:ext cx="277956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charset="0"/>
                        </a:rPr>
                        <m:t>𝜆</m:t>
                      </m:r>
                      <m:r>
                        <a:rPr lang="en-US" b="0" i="1" smtClean="0">
                          <a:latin typeface="Cambria Math" charset="0"/>
                        </a:rPr>
                        <m:t>=1⇒</m:t>
                      </m:r>
                      <m:r>
                        <a:rPr lang="en-US" b="0" i="1" smtClean="0">
                          <a:latin typeface="Cambria Math" charset="0"/>
                        </a:rPr>
                        <m:t>𝑄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charset="0"/>
                            </a:rPr>
                            <m:t>𝜆</m:t>
                          </m:r>
                        </m:e>
                      </m:d>
                      <m:r>
                        <a:rPr lang="en-US" b="0" i="1" smtClean="0">
                          <a:latin typeface="Cambria Math" charset="0"/>
                        </a:rPr>
                        <m:t>=</m:t>
                      </m:r>
                      <m:r>
                        <a:rPr lang="en-US" b="0" i="1" smtClean="0">
                          <a:latin typeface="Cambria Math" charset="0"/>
                        </a:rPr>
                        <m:t>𝑃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7571" y="4394301"/>
                <a:ext cx="2779567" cy="369332"/>
              </a:xfrm>
              <a:prstGeom prst="rect">
                <a:avLst/>
              </a:prstGeom>
              <a:blipFill rotWithShape="0">
                <a:blip r:embed="rId4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/>
              <p:cNvSpPr txBox="1"/>
              <p:nvPr/>
            </p:nvSpPr>
            <p:spPr>
              <a:xfrm>
                <a:off x="436865" y="5406044"/>
                <a:ext cx="5077127" cy="9526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charset="0"/>
                        </a:rPr>
                        <m:t>𝑄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charset="0"/>
                            </a:rPr>
                            <m:t>𝜆</m:t>
                          </m:r>
                        </m:e>
                      </m:d>
                      <m:r>
                        <a:rPr lang="en-US" b="0" i="1" smtClean="0">
                          <a:latin typeface="Cambria Math" charset="0"/>
                        </a:rPr>
                        <m:t>=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charset="0"/>
                            </a:rPr>
                            <m:t>0+</m:t>
                          </m:r>
                          <m:r>
                            <a:rPr lang="en-US" b="0" i="1" smtClean="0">
                              <a:latin typeface="Cambria Math" charset="0"/>
                            </a:rPr>
                            <m:t>𝜆</m:t>
                          </m:r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charset="0"/>
                                </a:rPr>
                                <m:t>𝑋</m:t>
                              </m:r>
                              <m:r>
                                <a:rPr lang="en-US" b="0" i="1" smtClean="0">
                                  <a:latin typeface="Cambria Math" charset="0"/>
                                </a:rPr>
                                <m:t>−0</m:t>
                              </m:r>
                            </m:e>
                          </m:d>
                          <m:r>
                            <a:rPr lang="en-US" b="0" i="1" smtClean="0">
                              <a:latin typeface="Cambria Math" charset="0"/>
                            </a:rPr>
                            <m:t>, 0+</m:t>
                          </m:r>
                          <m:r>
                            <a:rPr lang="en-US" b="0" i="1" smtClean="0">
                              <a:latin typeface="Cambria Math" charset="0"/>
                            </a:rPr>
                            <m:t>𝜆</m:t>
                          </m:r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charset="0"/>
                                </a:rPr>
                                <m:t>𝑌</m:t>
                              </m:r>
                              <m:r>
                                <a:rPr lang="en-US" b="0" i="1" smtClean="0">
                                  <a:latin typeface="Cambria Math" charset="0"/>
                                </a:rPr>
                                <m:t>−0</m:t>
                              </m:r>
                            </m:e>
                          </m:d>
                          <m:r>
                            <a:rPr lang="en-US" b="0" i="1" smtClean="0">
                              <a:latin typeface="Cambria Math" charset="0"/>
                            </a:rPr>
                            <m:t>, 0+</m:t>
                          </m:r>
                          <m:r>
                            <a:rPr lang="en-US" b="0" i="1" smtClean="0">
                              <a:latin typeface="Cambria Math" charset="0"/>
                            </a:rPr>
                            <m:t>𝜆</m:t>
                          </m:r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charset="0"/>
                                </a:rPr>
                                <m:t>𝑍</m:t>
                              </m:r>
                              <m:r>
                                <a:rPr lang="en-US" b="0" i="1" smtClean="0">
                                  <a:latin typeface="Cambria Math" charset="0"/>
                                </a:rPr>
                                <m:t>−0</m:t>
                              </m:r>
                            </m:e>
                          </m:d>
                        </m:e>
                      </m:d>
                      <m:r>
                        <a:rPr lang="en-US" b="0" i="1" smtClean="0">
                          <a:latin typeface="Cambria Math" charset="0"/>
                        </a:rPr>
                        <m:t>=(</m:t>
                      </m:r>
                      <m:r>
                        <a:rPr lang="en-US" b="0" i="1" smtClean="0">
                          <a:latin typeface="Cambria Math" charset="0"/>
                        </a:rPr>
                        <m:t>𝜆</m:t>
                      </m:r>
                      <m:r>
                        <a:rPr lang="en-US" b="0" i="1" smtClean="0">
                          <a:latin typeface="Cambria Math" charset="0"/>
                        </a:rPr>
                        <m:t>𝑋</m:t>
                      </m:r>
                      <m:r>
                        <a:rPr lang="en-US" b="0" i="1" smtClean="0">
                          <a:latin typeface="Cambria Math" charset="0"/>
                        </a:rPr>
                        <m:t>, </m:t>
                      </m:r>
                      <m:r>
                        <a:rPr lang="en-US" b="0" i="1" smtClean="0">
                          <a:latin typeface="Cambria Math" charset="0"/>
                        </a:rPr>
                        <m:t>𝜆</m:t>
                      </m:r>
                      <m:r>
                        <a:rPr lang="en-US" b="0" i="1" smtClean="0">
                          <a:latin typeface="Cambria Math" charset="0"/>
                        </a:rPr>
                        <m:t>𝑌</m:t>
                      </m:r>
                      <m:r>
                        <a:rPr lang="en-US" b="0" i="1" smtClean="0">
                          <a:latin typeface="Cambria Math" charset="0"/>
                        </a:rPr>
                        <m:t>, </m:t>
                      </m:r>
                      <m:r>
                        <a:rPr lang="en-US" b="0" i="1" smtClean="0">
                          <a:latin typeface="Cambria Math" charset="0"/>
                        </a:rPr>
                        <m:t>𝜆</m:t>
                      </m:r>
                      <m:r>
                        <a:rPr lang="en-US" b="0" i="1" smtClean="0">
                          <a:latin typeface="Cambria Math" charset="0"/>
                        </a:rPr>
                        <m:t>𝑍</m:t>
                      </m:r>
                      <m:r>
                        <a:rPr lang="en-US" b="0" i="1" smtClean="0">
                          <a:latin typeface="Cambria Math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7" name="TextBox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6865" y="5406044"/>
                <a:ext cx="5077127" cy="952633"/>
              </a:xfrm>
              <a:prstGeom prst="rect">
                <a:avLst/>
              </a:prstGeom>
              <a:blipFill rotWithShape="0">
                <a:blip r:embed="rId5"/>
                <a:stretch>
                  <a:fillRect b="-44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6500199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14180</TotalTime>
  <Words>1327</Words>
  <Application>Microsoft Macintosh PowerPoint</Application>
  <PresentationFormat>On-screen Show (4:3)</PresentationFormat>
  <Paragraphs>326</Paragraphs>
  <Slides>70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70</vt:i4>
      </vt:variant>
    </vt:vector>
  </HeadingPairs>
  <TitlesOfParts>
    <vt:vector size="75" baseType="lpstr">
      <vt:lpstr>Arial</vt:lpstr>
      <vt:lpstr>Calibri</vt:lpstr>
      <vt:lpstr>Calibri Light</vt:lpstr>
      <vt:lpstr>Cambria Math</vt:lpstr>
      <vt:lpstr>Office Theme</vt:lpstr>
      <vt:lpstr>Geometry of Image Formation</vt:lpstr>
      <vt:lpstr>Today</vt:lpstr>
      <vt:lpstr>Camera obscura</vt:lpstr>
      <vt:lpstr>The pinhole camera</vt:lpstr>
      <vt:lpstr>The pinhole camera</vt:lpstr>
      <vt:lpstr>The pinhole camera</vt:lpstr>
      <vt:lpstr>The pinhole camera</vt:lpstr>
      <vt:lpstr>The pinhole camera</vt:lpstr>
      <vt:lpstr>The pinhole camera</vt:lpstr>
      <vt:lpstr>The pinhole camera</vt:lpstr>
      <vt:lpstr>The projection equation</vt:lpstr>
      <vt:lpstr>Another derivation</vt:lpstr>
      <vt:lpstr>A virtual image plane</vt:lpstr>
      <vt:lpstr>The projection equation</vt:lpstr>
      <vt:lpstr>Consequence 1: Farther away objects are smaller</vt:lpstr>
      <vt:lpstr>Consequence 2: Parallel lines converge at a point</vt:lpstr>
      <vt:lpstr>Consequence 2: Parallel lines converge at a point</vt:lpstr>
      <vt:lpstr>Consequence 2: Parallel lines converge at a point</vt:lpstr>
      <vt:lpstr>Consequence 2: Parallel lines converge at a point</vt:lpstr>
      <vt:lpstr>Consequence 2: Parallel lines converge at a point</vt:lpstr>
      <vt:lpstr>Consequence 2: Parallel lines converge at a point</vt:lpstr>
      <vt:lpstr>What about planes?</vt:lpstr>
      <vt:lpstr>What about planes?</vt:lpstr>
      <vt:lpstr>Vanishing line</vt:lpstr>
      <vt:lpstr>Accidental pinholes</vt:lpstr>
      <vt:lpstr>Accidental pinholes</vt:lpstr>
      <vt:lpstr>Accidental pinholes</vt:lpstr>
      <vt:lpstr>Geometry for recognition</vt:lpstr>
      <vt:lpstr>The math</vt:lpstr>
      <vt:lpstr>The math</vt:lpstr>
      <vt:lpstr>The math</vt:lpstr>
      <vt:lpstr>The math</vt:lpstr>
      <vt:lpstr>Geometry for recognition</vt:lpstr>
      <vt:lpstr>Changing coordinate systems</vt:lpstr>
      <vt:lpstr>Changing coordinate systems</vt:lpstr>
      <vt:lpstr>Changing coordinate systems</vt:lpstr>
      <vt:lpstr>Changing coordinate systems</vt:lpstr>
      <vt:lpstr>Changing coordinate systems</vt:lpstr>
      <vt:lpstr>Changing coordinate systems</vt:lpstr>
      <vt:lpstr>Rotations and translations</vt:lpstr>
      <vt:lpstr>Properties of rotation matrices</vt:lpstr>
      <vt:lpstr>Properties of rotation matrices</vt:lpstr>
      <vt:lpstr>Rotation matrices</vt:lpstr>
      <vt:lpstr>Rotation matrices from axis and angle</vt:lpstr>
      <vt:lpstr>Rotation matrices from axis and angle</vt:lpstr>
      <vt:lpstr>Translations</vt:lpstr>
      <vt:lpstr>Putting everything together</vt:lpstr>
      <vt:lpstr>The projection equation</vt:lpstr>
      <vt:lpstr>Is projection linear?</vt:lpstr>
      <vt:lpstr>Can projection be represented as a matrix multiplication?</vt:lpstr>
      <vt:lpstr>The space of rays</vt:lpstr>
      <vt:lpstr>Projective space</vt:lpstr>
      <vt:lpstr>Projective space and homogenous coordinates</vt:lpstr>
      <vt:lpstr>Homogenous coordinates</vt:lpstr>
      <vt:lpstr>Why homogenous coordinates?</vt:lpstr>
      <vt:lpstr>Why homogenous coordinates?</vt:lpstr>
      <vt:lpstr>Why homogenous coordinates?</vt:lpstr>
      <vt:lpstr>Homogenous coordinates</vt:lpstr>
      <vt:lpstr>Homogenous coordinates</vt:lpstr>
      <vt:lpstr>Perspective projection in homogenous coordinates</vt:lpstr>
      <vt:lpstr>More about matrix transformations</vt:lpstr>
      <vt:lpstr>More about matrix transformations</vt:lpstr>
      <vt:lpstr>More about matrix transformations</vt:lpstr>
      <vt:lpstr>More about matrix transformations</vt:lpstr>
      <vt:lpstr>More about matrix transformations</vt:lpstr>
      <vt:lpstr>Matrix transformations in 2D</vt:lpstr>
      <vt:lpstr>Perspective projection in homogenous coordinates</vt:lpstr>
      <vt:lpstr>Matrix transformations in 2D</vt:lpstr>
      <vt:lpstr>Final perspective projection</vt:lpstr>
      <vt:lpstr>Final perspective projection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Geometry of Image Formation</dc:title>
  <dc:creator>Bharath Hariharan</dc:creator>
  <cp:lastModifiedBy>Bharath Hariharan</cp:lastModifiedBy>
  <cp:revision>69</cp:revision>
  <cp:lastPrinted>2018-08-28T14:46:40Z</cp:lastPrinted>
  <dcterms:created xsi:type="dcterms:W3CDTF">2018-02-27T19:10:17Z</dcterms:created>
  <dcterms:modified xsi:type="dcterms:W3CDTF">2019-09-02T20:42:14Z</dcterms:modified>
</cp:coreProperties>
</file>