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8"/>
  </p:notesMasterIdLst>
  <p:sldIdLst>
    <p:sldId id="382" r:id="rId2"/>
    <p:sldId id="727" r:id="rId3"/>
    <p:sldId id="728" r:id="rId4"/>
    <p:sldId id="729" r:id="rId5"/>
    <p:sldId id="730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8" r:id="rId14"/>
    <p:sldId id="739" r:id="rId15"/>
    <p:sldId id="740" r:id="rId16"/>
    <p:sldId id="741" r:id="rId17"/>
    <p:sldId id="742" r:id="rId18"/>
    <p:sldId id="743" r:id="rId19"/>
    <p:sldId id="744" r:id="rId20"/>
    <p:sldId id="745" r:id="rId21"/>
    <p:sldId id="746" r:id="rId22"/>
    <p:sldId id="747" r:id="rId23"/>
    <p:sldId id="748" r:id="rId24"/>
    <p:sldId id="749" r:id="rId25"/>
    <p:sldId id="750" r:id="rId26"/>
    <p:sldId id="751" r:id="rId27"/>
    <p:sldId id="752" r:id="rId28"/>
    <p:sldId id="753" r:id="rId29"/>
    <p:sldId id="754" r:id="rId30"/>
    <p:sldId id="755" r:id="rId31"/>
    <p:sldId id="756" r:id="rId32"/>
    <p:sldId id="757" r:id="rId33"/>
    <p:sldId id="758" r:id="rId34"/>
    <p:sldId id="759" r:id="rId35"/>
    <p:sldId id="760" r:id="rId36"/>
    <p:sldId id="761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10" y="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04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 record on each message</a:t>
            </a:r>
          </a:p>
        </p:txBody>
      </p:sp>
    </p:spTree>
    <p:extLst>
      <p:ext uri="{BB962C8B-B14F-4D97-AF65-F5344CB8AC3E}">
        <p14:creationId xmlns:p14="http://schemas.microsoft.com/office/powerpoint/2010/main" val="293636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Might need to change the diagram</a:t>
            </a:r>
          </a:p>
        </p:txBody>
      </p:sp>
    </p:spTree>
    <p:extLst>
      <p:ext uri="{BB962C8B-B14F-4D97-AF65-F5344CB8AC3E}">
        <p14:creationId xmlns:p14="http://schemas.microsoft.com/office/powerpoint/2010/main" val="2418208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Protocol needs exactly once delivery</a:t>
            </a:r>
          </a:p>
        </p:txBody>
      </p:sp>
    </p:spTree>
    <p:extLst>
      <p:ext uri="{BB962C8B-B14F-4D97-AF65-F5344CB8AC3E}">
        <p14:creationId xmlns:p14="http://schemas.microsoft.com/office/powerpoint/2010/main" val="350599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221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Processes receive/multicast membership changes in the same relative order</a:t>
            </a:r>
          </a:p>
        </p:txBody>
      </p:sp>
    </p:spTree>
    <p:extLst>
      <p:ext uri="{BB962C8B-B14F-4D97-AF65-F5344CB8AC3E}">
        <p14:creationId xmlns:p14="http://schemas.microsoft.com/office/powerpoint/2010/main" val="123516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70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Speed of system same as the slowest member</a:t>
            </a:r>
          </a:p>
        </p:txBody>
      </p:sp>
    </p:spTree>
    <p:extLst>
      <p:ext uri="{BB962C8B-B14F-4D97-AF65-F5344CB8AC3E}">
        <p14:creationId xmlns:p14="http://schemas.microsoft.com/office/powerpoint/2010/main" val="255220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659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is VS with abcast different from CS?</a:t>
            </a:r>
          </a:p>
        </p:txBody>
      </p:sp>
    </p:spTree>
    <p:extLst>
      <p:ext uri="{BB962C8B-B14F-4D97-AF65-F5344CB8AC3E}">
        <p14:creationId xmlns:p14="http://schemas.microsoft.com/office/powerpoint/2010/main" val="116102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Isis “glues the system together.”</a:t>
            </a:r>
          </a:p>
        </p:txBody>
      </p:sp>
    </p:spTree>
    <p:extLst>
      <p:ext uri="{BB962C8B-B14F-4D97-AF65-F5344CB8AC3E}">
        <p14:creationId xmlns:p14="http://schemas.microsoft.com/office/powerpoint/2010/main" val="127530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use vc instead of lamport clock</a:t>
            </a:r>
          </a:p>
        </p:txBody>
      </p:sp>
    </p:spTree>
    <p:extLst>
      <p:ext uri="{BB962C8B-B14F-4D97-AF65-F5344CB8AC3E}">
        <p14:creationId xmlns:p14="http://schemas.microsoft.com/office/powerpoint/2010/main" val="613205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1605707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Implementation details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319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274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28857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42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11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176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629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about ip mutlicast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53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350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bimodal diagram </a:t>
            </a:r>
          </a:p>
        </p:txBody>
      </p:sp>
    </p:spTree>
    <p:extLst>
      <p:ext uri="{BB962C8B-B14F-4D97-AF65-F5344CB8AC3E}">
        <p14:creationId xmlns:p14="http://schemas.microsoft.com/office/powerpoint/2010/main" val="1005127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00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165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272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63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316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10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0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89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40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94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748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654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15619"/>
            <a:ext cx="12039600" cy="1828800"/>
          </a:xfrm>
        </p:spPr>
        <p:txBody>
          <a:bodyPr/>
          <a:lstStyle/>
          <a:p>
            <a:r>
              <a:rPr lang="en-US" dirty="0" smtClean="0"/>
              <a:t>Distributed </a:t>
            </a:r>
            <a:r>
              <a:rPr lang="en-US" dirty="0" smtClean="0"/>
              <a:t>systems: </a:t>
            </a:r>
            <a:r>
              <a:rPr lang="en-US" dirty="0" smtClean="0"/>
              <a:t>Group communication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49600" y="6504196"/>
            <a:ext cx="927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Slides borrowed liberally from past presentations </a:t>
            </a:r>
            <a:r>
              <a:rPr lang="en-US" sz="1400" dirty="0"/>
              <a:t>from </a:t>
            </a:r>
            <a:r>
              <a:rPr lang="en-US" sz="1400" dirty="0"/>
              <a:t>Julia </a:t>
            </a:r>
            <a:r>
              <a:rPr lang="en-US" sz="1400" dirty="0" smtClean="0"/>
              <a:t>Proft, </a:t>
            </a:r>
            <a:r>
              <a:rPr lang="en-US" sz="1400" dirty="0" err="1" smtClean="0"/>
              <a:t>Utkarsh</a:t>
            </a:r>
            <a:r>
              <a:rPr lang="en-US" sz="1400" dirty="0" smtClean="0"/>
              <a:t> Mall, Scott </a:t>
            </a:r>
            <a:r>
              <a:rPr lang="en-US" sz="1400" dirty="0" err="1" smtClean="0"/>
              <a:t>Phung</a:t>
            </a:r>
            <a:r>
              <a:rPr lang="en-US" sz="1400" dirty="0" smtClean="0"/>
              <a:t>, and Jared Cantwell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Membership changes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21392" b="11610"/>
          <a:stretch/>
        </p:blipFill>
        <p:spPr>
          <a:xfrm>
            <a:off x="923600" y="2014401"/>
            <a:ext cx="10160000" cy="243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15600" y="5092644"/>
            <a:ext cx="11360800" cy="1084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Group membership changes do not happen instantaneously</a:t>
            </a:r>
          </a:p>
          <a:p>
            <a:pPr marL="609585" indent="-457189"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make sure messages reach the latest group members?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l="30508" r="33909" b="86197"/>
          <a:stretch/>
        </p:blipFill>
        <p:spPr>
          <a:xfrm>
            <a:off x="5117793" y="1539648"/>
            <a:ext cx="3615067" cy="50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30943" t="87914" r="53096"/>
          <a:stretch/>
        </p:blipFill>
        <p:spPr>
          <a:xfrm>
            <a:off x="3561933" y="4323893"/>
            <a:ext cx="1621467" cy="43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Delivery ordering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00" y="2059300"/>
            <a:ext cx="10160000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15600" y="5092633"/>
            <a:ext cx="11360800" cy="1104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Messages need to be ordered by causality</a:t>
            </a:r>
          </a:p>
          <a:p>
            <a:pPr marL="609585" indent="-457189"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deliver in causal ordering?</a:t>
            </a:r>
          </a:p>
        </p:txBody>
      </p:sp>
    </p:spTree>
    <p:extLst>
      <p:ext uri="{BB962C8B-B14F-4D97-AF65-F5344CB8AC3E}">
        <p14:creationId xmlns:p14="http://schemas.microsoft.com/office/powerpoint/2010/main" val="1709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State transfer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00" y="2236531"/>
            <a:ext cx="101600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15600" y="5092633"/>
            <a:ext cx="11360800" cy="119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Processes joining group must get latest state</a:t>
            </a:r>
          </a:p>
          <a:p>
            <a:pPr marL="609585" indent="-457189"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handle inconsistencies from concurrent messages?</a:t>
            </a:r>
          </a:p>
        </p:txBody>
      </p:sp>
    </p:spTree>
    <p:extLst>
      <p:ext uri="{BB962C8B-B14F-4D97-AF65-F5344CB8AC3E}">
        <p14:creationId xmlns:p14="http://schemas.microsoft.com/office/powerpoint/2010/main" val="15264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Failure atomicity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5600" y="5092633"/>
            <a:ext cx="11360800" cy="1306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Need to achieve all-or-nothing message delivery</a:t>
            </a:r>
          </a:p>
          <a:p>
            <a:pPr marL="609585" indent="-457189"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handle mid-transmission failures?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01" y="1659267"/>
            <a:ext cx="9405799" cy="27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9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Close Synchrony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A </a:t>
            </a:r>
            <a:r>
              <a:rPr lang="en" b="1"/>
              <a:t>synchronous</a:t>
            </a:r>
            <a:r>
              <a:rPr lang="en"/>
              <a:t> execution model.</a:t>
            </a:r>
          </a:p>
          <a:p>
            <a:pPr marL="609585" indent="-457189"/>
            <a:r>
              <a:rPr lang="en" i="1"/>
              <a:t>Multicasts</a:t>
            </a:r>
            <a:r>
              <a:rPr lang="en"/>
              <a:t> to a process group are delivered to all members</a:t>
            </a:r>
          </a:p>
          <a:p>
            <a:pPr marL="609585" indent="-457189"/>
            <a:r>
              <a:rPr lang="en"/>
              <a:t>Send and delivery events occur as a single, instantaneous event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2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15600" y="5092633"/>
            <a:ext cx="11360800" cy="1306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endParaRPr/>
          </a:p>
          <a:p>
            <a:pPr marL="609585" indent="-457189"/>
            <a:r>
              <a:rPr lang="en"/>
              <a:t>Execution runs in genuine lockstep.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Close Synchrony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933" y="1752600"/>
            <a:ext cx="10160000" cy="375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4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Close Synchrony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Unreliable Communication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Membership changes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Delivery Ordering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State Transfer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Failure Atomicity</a:t>
            </a:r>
          </a:p>
          <a:p>
            <a:pPr marL="1219170" lvl="1" indent="-423323"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Multicast is always reliable</a:t>
            </a:r>
          </a:p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Consistent membership at any logical instant</a:t>
            </a:r>
          </a:p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Concurrent multicasts are distinct events</a:t>
            </a:r>
          </a:p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Happens instantaneously</a:t>
            </a:r>
          </a:p>
          <a:p>
            <a:pPr marL="609585" indent="-457189"/>
            <a:endParaRPr/>
          </a:p>
          <a:p>
            <a:pPr marL="1219170" lvl="1" indent="-423323"/>
            <a:r>
              <a:rPr lang="en"/>
              <a:t>Multicast is a single logical event</a:t>
            </a:r>
          </a:p>
        </p:txBody>
      </p:sp>
    </p:spTree>
    <p:extLst>
      <p:ext uri="{BB962C8B-B14F-4D97-AF65-F5344CB8AC3E}">
        <p14:creationId xmlns:p14="http://schemas.microsoft.com/office/powerpoint/2010/main" val="20459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Problems with Close Synchrony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In the real world, events are not instantaneous!</a:t>
            </a:r>
          </a:p>
          <a:p>
            <a:pPr marL="609585" indent="-457189"/>
            <a:r>
              <a:rPr lang="en"/>
              <a:t>Expensive: execution runs in genuine lockstep!</a:t>
            </a:r>
          </a:p>
          <a:p>
            <a:pPr marL="609585" indent="-457189"/>
            <a:r>
              <a:rPr lang="en"/>
              <a:t>Impossible to achieve in presence of failures (why?)</a:t>
            </a:r>
          </a:p>
          <a:p>
            <a:pPr>
              <a:buNone/>
            </a:pPr>
            <a:r>
              <a:rPr lang="en" b="1"/>
              <a:t>What do we do?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7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Virtual Synchrony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038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 b="1"/>
              <a:t>Asynchronous</a:t>
            </a:r>
            <a:r>
              <a:rPr lang="en"/>
              <a:t> Close Synchrony</a:t>
            </a:r>
          </a:p>
          <a:p>
            <a:pPr marL="609585" indent="-457189"/>
            <a:r>
              <a:rPr lang="en"/>
              <a:t>Synchronization needed only for events sensitive to ordering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676467"/>
            <a:ext cx="10790701" cy="399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Virtual Synchrony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Group Membership Service</a:t>
            </a:r>
          </a:p>
          <a:p>
            <a:pPr marL="1219170" lvl="1" indent="-423323"/>
            <a:r>
              <a:rPr lang="en"/>
              <a:t>Replicated service within the process group itself</a:t>
            </a:r>
          </a:p>
          <a:p>
            <a:pPr marL="1219170" lvl="1" indent="-423323"/>
            <a:r>
              <a:rPr lang="en"/>
              <a:t>Membership change needs to be done synchronously</a:t>
            </a:r>
          </a:p>
          <a:p>
            <a:pPr marL="609585" indent="-457189"/>
            <a:r>
              <a:rPr lang="en"/>
              <a:t>Group Communication Service</a:t>
            </a:r>
          </a:p>
          <a:p>
            <a:pPr marL="1219170" lvl="1" indent="-423323"/>
            <a:r>
              <a:rPr lang="en"/>
              <a:t>Uses Lamport’s happened before relationship</a:t>
            </a:r>
          </a:p>
          <a:p>
            <a:pPr marL="1219170" lvl="1" indent="-423323"/>
            <a:r>
              <a:rPr lang="en"/>
              <a:t>CBcast (Causal Broadcast) or ABcast (Atomic Broadcast)</a:t>
            </a:r>
          </a:p>
          <a:p>
            <a:pPr marL="1219170" lvl="1" indent="-423323"/>
            <a:r>
              <a:rPr lang="en"/>
              <a:t>Multicasts are going to be a total event ordering equivalent to some close synchrony execution</a:t>
            </a:r>
          </a:p>
          <a:p>
            <a:pPr>
              <a:lnSpc>
                <a:spcPct val="115000"/>
              </a:lnSpc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4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00" y="1328967"/>
            <a:ext cx="11360800" cy="2853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 dirty="0"/>
              <a:t>The Process Group Approach</a:t>
            </a:r>
          </a:p>
          <a:p>
            <a:r>
              <a:rPr lang="en" dirty="0"/>
              <a:t>to Reliable Distributed Computing</a:t>
            </a:r>
          </a:p>
          <a:p>
            <a:pPr>
              <a:spcBef>
                <a:spcPts val="800"/>
              </a:spcBef>
            </a:pPr>
            <a:r>
              <a:rPr lang="en" sz="2933" dirty="0">
                <a:solidFill>
                  <a:schemeClr val="dk2"/>
                </a:solidFill>
              </a:rPr>
              <a:t>Communications of the ACM, Dec. 1993</a:t>
            </a:r>
          </a:p>
          <a:p>
            <a:pPr>
              <a:spcBef>
                <a:spcPts val="800"/>
              </a:spcBef>
            </a:pPr>
            <a:endParaRPr sz="1067" dirty="0">
              <a:solidFill>
                <a:schemeClr val="dk2"/>
              </a:solidFill>
            </a:endParaRPr>
          </a:p>
          <a:p>
            <a:pPr>
              <a:spcBef>
                <a:spcPts val="800"/>
              </a:spcBef>
            </a:pPr>
            <a:r>
              <a:rPr lang="en" sz="2933" dirty="0"/>
              <a:t>Ken Birman, Cornell University</a:t>
            </a:r>
          </a:p>
        </p:txBody>
      </p:sp>
      <p:pic>
        <p:nvPicPr>
          <p:cNvPr id="62" name="Shape 62" descr="isis_smal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687500" y="3949267"/>
            <a:ext cx="1056867" cy="259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Shape 63"/>
          <p:cNvGrpSpPr/>
          <p:nvPr/>
        </p:nvGrpSpPr>
        <p:grpSpPr>
          <a:xfrm>
            <a:off x="415600" y="4283767"/>
            <a:ext cx="7832000" cy="2263600"/>
            <a:chOff x="311700" y="3060425"/>
            <a:chExt cx="5874000" cy="1697700"/>
          </a:xfrm>
        </p:grpSpPr>
        <p:sp>
          <p:nvSpPr>
            <p:cNvPr id="64" name="Shape 64"/>
            <p:cNvSpPr txBox="1"/>
            <p:nvPr/>
          </p:nvSpPr>
          <p:spPr>
            <a:xfrm>
              <a:off x="311700" y="3136625"/>
              <a:ext cx="5721600" cy="162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2400"/>
                <a:t>Reviews a decade of research on the Isis system.</a:t>
              </a:r>
            </a:p>
            <a:p>
              <a:pPr>
                <a:spcBef>
                  <a:spcPts val="0"/>
                </a:spcBef>
              </a:pPr>
              <a:endParaRPr sz="2400"/>
            </a:p>
            <a:p>
              <a:pPr>
                <a:spcBef>
                  <a:spcPts val="0"/>
                </a:spcBef>
              </a:pPr>
              <a:endParaRPr sz="2400"/>
            </a:p>
          </p:txBody>
        </p:sp>
        <p:sp>
          <p:nvSpPr>
            <p:cNvPr id="65" name="Shape 65"/>
            <p:cNvSpPr txBox="1"/>
            <p:nvPr/>
          </p:nvSpPr>
          <p:spPr>
            <a:xfrm>
              <a:off x="464100" y="3060425"/>
              <a:ext cx="5721600" cy="162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2400"/>
            </a:p>
            <a:p>
              <a:pPr>
                <a:spcBef>
                  <a:spcPts val="0"/>
                </a:spcBef>
              </a:pPr>
              <a:endParaRPr sz="2400"/>
            </a:p>
            <a:p>
              <a:pPr>
                <a:spcBef>
                  <a:spcPts val="0"/>
                </a:spcBef>
              </a:pPr>
              <a:r>
                <a:rPr lang="en" sz="2400">
                  <a:solidFill>
                    <a:schemeClr val="accent5"/>
                  </a:solidFill>
                </a:rPr>
                <a:t>By naming our system ‘The Isis Toolkit’ we wanted to evoke this very old image of something that picks up the pieces and restores a computing system to life.</a:t>
              </a:r>
            </a:p>
          </p:txBody>
        </p:sp>
        <p:cxnSp>
          <p:nvCxnSpPr>
            <p:cNvPr id="66" name="Shape 66"/>
            <p:cNvCxnSpPr/>
            <p:nvPr/>
          </p:nvCxnSpPr>
          <p:spPr>
            <a:xfrm>
              <a:off x="437519" y="3685083"/>
              <a:ext cx="0" cy="8838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4400" y="1576753"/>
            <a:ext cx="1981200" cy="23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Vector Clocks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Array of clocks, indexed by processes in the process group</a:t>
            </a:r>
          </a:p>
          <a:p>
            <a:pPr marL="609585" indent="-457189"/>
            <a:r>
              <a:rPr lang="en"/>
              <a:t>Protocol:</a:t>
            </a:r>
          </a:p>
          <a:p>
            <a:pPr marL="1219170" lvl="1" indent="-457189">
              <a:buSzPct val="100000"/>
            </a:pPr>
            <a:r>
              <a:rPr lang="en" sz="2400"/>
              <a:t>VT(p</a:t>
            </a:r>
            <a:r>
              <a:rPr lang="en" sz="2400" baseline="-25000"/>
              <a:t>i</a:t>
            </a:r>
            <a:r>
              <a:rPr lang="en" sz="2400"/>
              <a:t>) = clock maintained by process p</a:t>
            </a:r>
            <a:r>
              <a:rPr lang="en" sz="2400" baseline="-25000"/>
              <a:t>i</a:t>
            </a:r>
          </a:p>
          <a:p>
            <a:pPr marL="1219170" lvl="1" indent="-457189">
              <a:buSzPct val="100000"/>
            </a:pPr>
            <a:r>
              <a:rPr lang="en" sz="2400"/>
              <a:t>VT(p</a:t>
            </a:r>
            <a:r>
              <a:rPr lang="en" sz="2400" baseline="-25000"/>
              <a:t>i</a:t>
            </a:r>
            <a:r>
              <a:rPr lang="en" sz="2400"/>
              <a:t>) initialized to zero</a:t>
            </a:r>
          </a:p>
          <a:p>
            <a:pPr marL="1219170" lvl="1" indent="-457189">
              <a:buSzPct val="100000"/>
            </a:pPr>
            <a:r>
              <a:rPr lang="en" sz="2400"/>
              <a:t>For each send(m) at p</a:t>
            </a:r>
            <a:r>
              <a:rPr lang="en" sz="2400" baseline="-25000"/>
              <a:t>i</a:t>
            </a:r>
            <a:r>
              <a:rPr lang="en" sz="2400"/>
              <a:t>, VT(p</a:t>
            </a:r>
            <a:r>
              <a:rPr lang="en" sz="2400" baseline="-25000"/>
              <a:t>i</a:t>
            </a:r>
            <a:r>
              <a:rPr lang="en" sz="2400"/>
              <a:t>)[i]+=1 and VT(m) = VT(p</a:t>
            </a:r>
            <a:r>
              <a:rPr lang="en" sz="2400" baseline="-25000"/>
              <a:t>i</a:t>
            </a:r>
            <a:r>
              <a:rPr lang="en" sz="2400"/>
              <a:t>)</a:t>
            </a:r>
          </a:p>
          <a:p>
            <a:pPr marL="1219170" lvl="1" indent="-457189">
              <a:buSzPct val="100000"/>
            </a:pPr>
            <a:r>
              <a:rPr lang="en" sz="2400"/>
              <a:t>If p</a:t>
            </a:r>
            <a:r>
              <a:rPr lang="en" sz="2400" baseline="-25000"/>
              <a:t>j</a:t>
            </a:r>
            <a:r>
              <a:rPr lang="en" sz="2400"/>
              <a:t> delivers a message, received from p</a:t>
            </a:r>
            <a:r>
              <a:rPr lang="en" sz="2400" baseline="-25000"/>
              <a:t>i</a:t>
            </a:r>
            <a:r>
              <a:rPr lang="en" sz="2400"/>
              <a:t>:</a:t>
            </a:r>
          </a:p>
          <a:p>
            <a:pPr marL="1828754" lvl="2" indent="-457189">
              <a:buSzPct val="100000"/>
            </a:pPr>
            <a:r>
              <a:rPr lang="en" sz="2400"/>
              <a:t>For k in 1..n: VT(p</a:t>
            </a:r>
            <a:r>
              <a:rPr lang="en" sz="2400" baseline="-25000"/>
              <a:t>j</a:t>
            </a:r>
            <a:r>
              <a:rPr lang="en" sz="2400"/>
              <a:t>)[k] = max(VT(m)[k],VT(p</a:t>
            </a:r>
            <a:r>
              <a:rPr lang="en" sz="2400" baseline="-25000"/>
              <a:t>i</a:t>
            </a:r>
            <a:r>
              <a:rPr lang="en" sz="2400"/>
              <a:t>)[k])</a:t>
            </a:r>
          </a:p>
          <a:p>
            <a:pPr marL="609585" indent="-457189">
              <a:buSzPct val="100000"/>
            </a:pPr>
            <a:r>
              <a:rPr lang="en"/>
              <a:t>Ordering</a:t>
            </a:r>
          </a:p>
          <a:p>
            <a:pPr marL="1219170" lvl="1" indent="-457189">
              <a:buSzPct val="100000"/>
            </a:pPr>
            <a:r>
              <a:rPr lang="en" sz="2400"/>
              <a:t>VT</a:t>
            </a:r>
            <a:r>
              <a:rPr lang="en" sz="2400" baseline="-25000"/>
              <a:t>1</a:t>
            </a:r>
            <a:r>
              <a:rPr lang="en" sz="2400"/>
              <a:t> ≤ VT</a:t>
            </a:r>
            <a:r>
              <a:rPr lang="en" sz="2400" baseline="-25000"/>
              <a:t>2</a:t>
            </a:r>
            <a:r>
              <a:rPr lang="en" sz="2400"/>
              <a:t> iff ∀i, VT</a:t>
            </a:r>
            <a:r>
              <a:rPr lang="en" sz="2400" baseline="-25000"/>
              <a:t>1</a:t>
            </a:r>
            <a:r>
              <a:rPr lang="en" sz="2400"/>
              <a:t>[i] ≤ VT</a:t>
            </a:r>
            <a:r>
              <a:rPr lang="en" sz="2400" baseline="-25000"/>
              <a:t>2</a:t>
            </a:r>
            <a:r>
              <a:rPr lang="en" sz="2400"/>
              <a:t>[i]</a:t>
            </a:r>
          </a:p>
          <a:p>
            <a:pPr marL="1219170" lvl="1" indent="-457189">
              <a:buSzPct val="100000"/>
            </a:pPr>
            <a:r>
              <a:rPr lang="en" sz="2400"/>
              <a:t>VT</a:t>
            </a:r>
            <a:r>
              <a:rPr lang="en" sz="2400" baseline="-25000"/>
              <a:t>1</a:t>
            </a:r>
            <a:r>
              <a:rPr lang="en" sz="2400"/>
              <a:t> &lt; VT</a:t>
            </a:r>
            <a:r>
              <a:rPr lang="en" sz="2400" baseline="-25000"/>
              <a:t>2</a:t>
            </a:r>
            <a:r>
              <a:rPr lang="en" sz="2400"/>
              <a:t> iff VT</a:t>
            </a:r>
            <a:r>
              <a:rPr lang="en" sz="2400" baseline="-25000"/>
              <a:t>1</a:t>
            </a:r>
            <a:r>
              <a:rPr lang="en" sz="2400"/>
              <a:t> ≤ VT</a:t>
            </a:r>
            <a:r>
              <a:rPr lang="en" sz="2400" baseline="-25000"/>
              <a:t>2</a:t>
            </a:r>
            <a:r>
              <a:rPr lang="en" sz="2400"/>
              <a:t> and ∃i, VT</a:t>
            </a:r>
            <a:r>
              <a:rPr lang="en" sz="2400" baseline="-25000"/>
              <a:t>1</a:t>
            </a:r>
            <a:r>
              <a:rPr lang="en" sz="2400"/>
              <a:t>[i] &lt; VT</a:t>
            </a:r>
            <a:r>
              <a:rPr lang="en" sz="2400" baseline="-25000"/>
              <a:t>2</a:t>
            </a:r>
            <a:r>
              <a:rPr lang="en" sz="2400"/>
              <a:t>[i]</a:t>
            </a:r>
          </a:p>
          <a:p>
            <a:pPr marL="0" indent="0"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07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CBcast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24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Uses vector clocks to detect causality</a:t>
            </a:r>
          </a:p>
          <a:p>
            <a:pPr marL="609585" indent="-457189"/>
            <a:r>
              <a:rPr lang="en"/>
              <a:t>Delivery of received messages delayed until “happened before” messages are delivered</a:t>
            </a:r>
          </a:p>
          <a:p>
            <a:pPr marL="609585" indent="-457189"/>
            <a:r>
              <a:rPr lang="en"/>
              <a:t>Protocol:</a:t>
            </a:r>
          </a:p>
          <a:p>
            <a:pPr marL="1219170" lvl="1" indent="-457189">
              <a:buSzPct val="100000"/>
            </a:pPr>
            <a:r>
              <a:rPr lang="en" sz="2400"/>
              <a:t>p</a:t>
            </a:r>
            <a:r>
              <a:rPr lang="en" sz="2400" baseline="-25000"/>
              <a:t>j </a:t>
            </a:r>
            <a:r>
              <a:rPr lang="en" sz="2400"/>
              <a:t>on receiving message m from p</a:t>
            </a:r>
            <a:r>
              <a:rPr lang="en" sz="2400" baseline="-25000"/>
              <a:t>i</a:t>
            </a:r>
            <a:r>
              <a:rPr lang="en" sz="2400"/>
              <a:t>, delays delivery until</a:t>
            </a:r>
          </a:p>
          <a:p>
            <a:pPr marL="1828754" lvl="2" indent="-457189">
              <a:buSzPct val="100000"/>
            </a:pPr>
            <a:r>
              <a:rPr lang="en" sz="2400"/>
              <a:t>VT(m)[k] = VT(p</a:t>
            </a:r>
            <a:r>
              <a:rPr lang="en" sz="2400" baseline="-25000"/>
              <a:t>j</a:t>
            </a:r>
            <a:r>
              <a:rPr lang="en" sz="2400"/>
              <a:t>)[k]+1		if k=i</a:t>
            </a:r>
          </a:p>
          <a:p>
            <a:pPr marL="1828754" lvl="2" indent="-457189">
              <a:buSzPct val="100000"/>
            </a:pPr>
            <a:r>
              <a:rPr lang="en" sz="2400"/>
              <a:t>VT(m)[k] ≤ VT(p</a:t>
            </a:r>
            <a:r>
              <a:rPr lang="en" sz="2400" baseline="-25000"/>
              <a:t>j</a:t>
            </a:r>
            <a:r>
              <a:rPr lang="en" sz="2400"/>
              <a:t>)[k]		otherwise</a:t>
            </a:r>
          </a:p>
          <a:p>
            <a:pPr marL="1219170" lvl="1" indent="-457189">
              <a:buSzPct val="100000"/>
            </a:pPr>
            <a:r>
              <a:rPr lang="en" sz="2400"/>
              <a:t>When m is delivered follow vector clock protocol</a:t>
            </a:r>
          </a:p>
          <a:p>
            <a:pPr marL="609585" indent="-457189">
              <a:buSzPct val="100000"/>
            </a:pPr>
            <a:r>
              <a:rPr lang="en"/>
              <a:t>Delayed messages stored in CBcast delay queue</a:t>
            </a:r>
          </a:p>
          <a:p>
            <a:pPr marL="609585" indent="-457189"/>
            <a:r>
              <a:rPr lang="en"/>
              <a:t>Concurrent messages delivered out of order</a:t>
            </a:r>
          </a:p>
          <a:p>
            <a:pPr marL="609585" indent="-457189"/>
            <a:r>
              <a:rPr lang="en"/>
              <a:t>Fast because asynchronous</a:t>
            </a:r>
          </a:p>
        </p:txBody>
      </p:sp>
    </p:spTree>
    <p:extLst>
      <p:ext uri="{BB962C8B-B14F-4D97-AF65-F5344CB8AC3E}">
        <p14:creationId xmlns:p14="http://schemas.microsoft.com/office/powerpoint/2010/main" val="42881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ABcast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Stronger ordering guarantee than CBcast</a:t>
            </a:r>
          </a:p>
          <a:p>
            <a:pPr marL="609585" indent="-457189"/>
            <a:r>
              <a:rPr lang="en"/>
              <a:t>Total message ordering within a group</a:t>
            </a:r>
          </a:p>
          <a:p>
            <a:pPr marL="609585" indent="-457189"/>
            <a:r>
              <a:rPr lang="en"/>
              <a:t>Messages can only be delivered if, no prior ABcast is undelivered</a:t>
            </a:r>
          </a:p>
          <a:p>
            <a:pPr marL="609585" indent="-457189"/>
            <a:r>
              <a:rPr lang="en"/>
              <a:t>Slow</a:t>
            </a:r>
          </a:p>
          <a:p>
            <a:pPr marL="609585" indent="-457189"/>
            <a:r>
              <a:rPr lang="en"/>
              <a:t>Protocol:</a:t>
            </a:r>
          </a:p>
          <a:p>
            <a:pPr marL="1219170" lvl="1" indent="-457189">
              <a:buSzPct val="100000"/>
            </a:pPr>
            <a:r>
              <a:rPr lang="en" sz="2400"/>
              <a:t>A process p</a:t>
            </a:r>
            <a:r>
              <a:rPr lang="en" sz="2400" baseline="-25000"/>
              <a:t>i </a:t>
            </a:r>
            <a:r>
              <a:rPr lang="en" sz="2400"/>
              <a:t>holding token CBcasts message</a:t>
            </a:r>
          </a:p>
          <a:p>
            <a:pPr marL="1219170" lvl="1" indent="-457189">
              <a:buSzPct val="100000"/>
            </a:pPr>
            <a:r>
              <a:rPr lang="en" sz="2400"/>
              <a:t>If p</a:t>
            </a:r>
            <a:r>
              <a:rPr lang="en" sz="2400" baseline="-25000"/>
              <a:t>i</a:t>
            </a:r>
            <a:r>
              <a:rPr lang="en" sz="2400"/>
              <a:t> is not holding the token </a:t>
            </a:r>
          </a:p>
          <a:p>
            <a:pPr marL="1828754" lvl="2" indent="-457189">
              <a:buSzPct val="100000"/>
            </a:pPr>
            <a:r>
              <a:rPr lang="en" sz="2400"/>
              <a:t>CBcast but mark undeliverable</a:t>
            </a:r>
          </a:p>
          <a:p>
            <a:pPr marL="1828754" lvl="2" indent="-457189">
              <a:buSzPct val="100000"/>
            </a:pPr>
            <a:r>
              <a:rPr lang="en" sz="2400"/>
              <a:t>Token holder delivers and CBcasts a set-order</a:t>
            </a:r>
          </a:p>
          <a:p>
            <a:pPr marL="1828754" lvl="2" indent="-457189">
              <a:buSzPct val="100000"/>
            </a:pPr>
            <a:r>
              <a:rPr lang="en" sz="2400"/>
              <a:t>Other follow the set-order</a:t>
            </a:r>
          </a:p>
        </p:txBody>
      </p:sp>
    </p:spTree>
    <p:extLst>
      <p:ext uri="{BB962C8B-B14F-4D97-AF65-F5344CB8AC3E}">
        <p14:creationId xmlns:p14="http://schemas.microsoft.com/office/powerpoint/2010/main" val="300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Virtual Synchrony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Unreliable Communication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Membership changes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Delivery Ordering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State Transfer</a:t>
            </a:r>
          </a:p>
          <a:p>
            <a:pPr marL="1219170" lvl="1" indent="-423323">
              <a:spcAft>
                <a:spcPts val="1333"/>
              </a:spcAft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  <a:p>
            <a:pPr marL="609585" indent="-457189"/>
            <a:r>
              <a:rPr lang="en"/>
              <a:t>Failure Atomicity</a:t>
            </a:r>
          </a:p>
          <a:p>
            <a:pPr marL="1219170" lvl="1" indent="-423323"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Group communication service</a:t>
            </a:r>
          </a:p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Group membership service</a:t>
            </a:r>
          </a:p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ABcast, CBcast</a:t>
            </a:r>
          </a:p>
          <a:p>
            <a:pPr marL="609585" indent="-457189"/>
            <a:endParaRPr/>
          </a:p>
          <a:p>
            <a:pPr marL="1219170" lvl="1" indent="-423323">
              <a:spcAft>
                <a:spcPts val="1333"/>
              </a:spcAft>
            </a:pPr>
            <a:r>
              <a:rPr lang="en"/>
              <a:t>Group membership service</a:t>
            </a:r>
          </a:p>
          <a:p>
            <a:pPr marL="609585" indent="-457189"/>
            <a:endParaRPr/>
          </a:p>
          <a:p>
            <a:pPr marL="1219170" lvl="1" indent="-423323"/>
            <a:r>
              <a:rPr lang="en"/>
              <a:t>Group communication service, group membership service</a:t>
            </a:r>
          </a:p>
        </p:txBody>
      </p:sp>
    </p:spTree>
    <p:extLst>
      <p:ext uri="{BB962C8B-B14F-4D97-AF65-F5344CB8AC3E}">
        <p14:creationId xmlns:p14="http://schemas.microsoft.com/office/powerpoint/2010/main" val="7648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Isis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9016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An implementation of virtual synchrony</a:t>
            </a:r>
          </a:p>
          <a:p>
            <a:pPr marL="609585" indent="-457189"/>
            <a:r>
              <a:rPr lang="en"/>
              <a:t>Used by</a:t>
            </a:r>
          </a:p>
          <a:p>
            <a:pPr marL="1219170" lvl="1" indent="-423323"/>
            <a:r>
              <a:rPr lang="en"/>
              <a:t>New York/Swiss stock exchange</a:t>
            </a:r>
          </a:p>
          <a:p>
            <a:pPr marL="1219170" lvl="1" indent="-423323"/>
            <a:r>
              <a:rPr lang="en"/>
              <a:t>French air traffic control system (PHIDIAS)</a:t>
            </a:r>
          </a:p>
          <a:p>
            <a:pPr marL="609585" indent="-457189"/>
            <a:r>
              <a:rPr lang="en"/>
              <a:t>Also provides</a:t>
            </a:r>
          </a:p>
          <a:p>
            <a:pPr marL="1219170" lvl="1" indent="-423323"/>
            <a:r>
              <a:rPr lang="en"/>
              <a:t>monitoring facilities: site failures, triggers</a:t>
            </a:r>
          </a:p>
          <a:p>
            <a:pPr marL="1219170" lvl="1" indent="-423323"/>
            <a:r>
              <a:rPr lang="en"/>
              <a:t>Automated recovery</a:t>
            </a:r>
          </a:p>
          <a:p>
            <a:pPr marL="1219170" lvl="1" indent="-423323"/>
            <a:r>
              <a:rPr lang="en"/>
              <a:t>Styles of group</a:t>
            </a:r>
          </a:p>
        </p:txBody>
      </p:sp>
      <p:pic>
        <p:nvPicPr>
          <p:cNvPr id="241" name="Shape 241" descr="fig9.png"/>
          <p:cNvPicPr preferRelativeResize="0"/>
          <p:nvPr/>
        </p:nvPicPr>
        <p:blipFill rotWithShape="1">
          <a:blip r:embed="rId3">
            <a:alphaModFix/>
          </a:blip>
          <a:srcRect l="49781" t="7717" b="3982"/>
          <a:stretch/>
        </p:blipFill>
        <p:spPr>
          <a:xfrm>
            <a:off x="7138634" y="3419034"/>
            <a:ext cx="4487967" cy="32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fig9.png"/>
          <p:cNvPicPr preferRelativeResize="0"/>
          <p:nvPr/>
        </p:nvPicPr>
        <p:blipFill rotWithShape="1">
          <a:blip r:embed="rId3">
            <a:alphaModFix/>
          </a:blip>
          <a:srcRect t="7022" r="52671" b="5312"/>
          <a:stretch/>
        </p:blipFill>
        <p:spPr>
          <a:xfrm>
            <a:off x="7138634" y="122101"/>
            <a:ext cx="4102300" cy="3165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1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Discussion Questions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How is virtual synchrony with ABcast different from close synchrony? </a:t>
            </a:r>
          </a:p>
        </p:txBody>
      </p:sp>
    </p:spTree>
    <p:extLst>
      <p:ext uri="{BB962C8B-B14F-4D97-AF65-F5344CB8AC3E}">
        <p14:creationId xmlns:p14="http://schemas.microsoft.com/office/powerpoint/2010/main" val="16619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Takeaways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Close synchrony with process groups provides:</a:t>
            </a:r>
          </a:p>
          <a:p>
            <a:pPr marL="609585" indent="-457189"/>
            <a:r>
              <a:rPr lang="en"/>
              <a:t>Ease of development</a:t>
            </a:r>
          </a:p>
          <a:p>
            <a:pPr marL="609585" indent="-457189"/>
            <a:r>
              <a:rPr lang="en"/>
              <a:t>Consistency</a:t>
            </a:r>
          </a:p>
          <a:p>
            <a:pPr marL="609585" indent="-457189"/>
            <a:r>
              <a:rPr lang="en"/>
              <a:t>Fault tolerance</a:t>
            </a:r>
          </a:p>
          <a:p>
            <a:pPr>
              <a:buNone/>
            </a:pPr>
            <a:r>
              <a:rPr lang="en"/>
              <a:t>Virtual synchrony:</a:t>
            </a:r>
          </a:p>
          <a:p>
            <a:pPr marL="609585" indent="-457189"/>
            <a:r>
              <a:rPr lang="en"/>
              <a:t>Faster asynchronous system</a:t>
            </a:r>
          </a:p>
        </p:txBody>
      </p:sp>
    </p:spTree>
    <p:extLst>
      <p:ext uri="{BB962C8B-B14F-4D97-AF65-F5344CB8AC3E}">
        <p14:creationId xmlns:p14="http://schemas.microsoft.com/office/powerpoint/2010/main" val="36044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l="46916" t="5178" r="15734" b="22592"/>
          <a:stretch/>
        </p:blipFill>
        <p:spPr>
          <a:xfrm>
            <a:off x="554101" y="1822633"/>
            <a:ext cx="1432065" cy="1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title" idx="4294967295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Bimodal Multicast </a:t>
            </a:r>
            <a:r>
              <a:rPr lang="en">
                <a:solidFill>
                  <a:schemeClr val="dk2"/>
                </a:solidFill>
              </a:rPr>
              <a:t>(1999)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l="13620" r="8811"/>
          <a:stretch/>
        </p:blipFill>
        <p:spPr>
          <a:xfrm>
            <a:off x="4187417" y="1822633"/>
            <a:ext cx="1432067" cy="1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l="12659" r="9773"/>
          <a:stretch/>
        </p:blipFill>
        <p:spPr>
          <a:xfrm>
            <a:off x="8173833" y="1822633"/>
            <a:ext cx="1432067" cy="1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6">
            <a:alphaModFix/>
          </a:blip>
          <a:srcRect b="2018"/>
          <a:stretch/>
        </p:blipFill>
        <p:spPr>
          <a:xfrm>
            <a:off x="554100" y="4318900"/>
            <a:ext cx="1432067" cy="1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7">
            <a:alphaModFix/>
          </a:blip>
          <a:srcRect l="3840" r="3831"/>
          <a:stretch/>
        </p:blipFill>
        <p:spPr>
          <a:xfrm>
            <a:off x="4187417" y="4318900"/>
            <a:ext cx="1432067" cy="1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8">
            <a:alphaModFix/>
          </a:blip>
          <a:srcRect l="11216" r="11216"/>
          <a:stretch/>
        </p:blipFill>
        <p:spPr>
          <a:xfrm>
            <a:off x="8173833" y="4318900"/>
            <a:ext cx="1432067" cy="1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986167" y="1822533"/>
            <a:ext cx="1842800" cy="18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b="1"/>
              <a:t>Ken Birman</a:t>
            </a:r>
          </a:p>
          <a:p>
            <a:pPr>
              <a:spcBef>
                <a:spcPts val="0"/>
              </a:spcBef>
              <a:spcAft>
                <a:spcPts val="533"/>
              </a:spcAft>
            </a:pPr>
            <a:r>
              <a:rPr lang="en" sz="1600"/>
              <a:t>PhD Berkeley ‘81</a:t>
            </a:r>
          </a:p>
          <a:p>
            <a:pPr>
              <a:spcBef>
                <a:spcPts val="0"/>
              </a:spcBef>
            </a:pPr>
            <a:r>
              <a:rPr lang="en" sz="1333"/>
              <a:t>→ Cornell University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619484" y="1839533"/>
            <a:ext cx="2105200" cy="18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b="1"/>
              <a:t>Mark Hayden</a:t>
            </a:r>
          </a:p>
          <a:p>
            <a:pPr>
              <a:spcBef>
                <a:spcPts val="0"/>
              </a:spcBef>
              <a:spcAft>
                <a:spcPts val="533"/>
              </a:spcAft>
            </a:pPr>
            <a:r>
              <a:rPr lang="en" sz="1600"/>
              <a:t>PhD Cornell ‘98</a:t>
            </a:r>
          </a:p>
          <a:p>
            <a:pPr>
              <a:spcBef>
                <a:spcPts val="0"/>
              </a:spcBef>
            </a:pPr>
            <a:r>
              <a:rPr lang="en" sz="1333"/>
              <a:t>→ Compaq Research</a:t>
            </a:r>
          </a:p>
          <a:p>
            <a:pPr>
              <a:spcBef>
                <a:spcPts val="0"/>
              </a:spcBef>
            </a:pPr>
            <a:r>
              <a:rPr lang="en" sz="1333"/>
              <a:t>→ North Fork Networks </a:t>
            </a:r>
          </a:p>
          <a:p>
            <a:pPr>
              <a:spcBef>
                <a:spcPts val="0"/>
              </a:spcBef>
            </a:pPr>
            <a:r>
              <a:rPr lang="en" sz="1333"/>
              <a:t>→ Lefthand Networks</a:t>
            </a:r>
          </a:p>
          <a:p>
            <a:pPr>
              <a:spcBef>
                <a:spcPts val="0"/>
              </a:spcBef>
            </a:pPr>
            <a:r>
              <a:rPr lang="en" sz="1333"/>
              <a:t>→ Ventura Networks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9605900" y="1839533"/>
            <a:ext cx="2049200" cy="18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b="1"/>
              <a:t>Öznur Özkasap</a:t>
            </a:r>
          </a:p>
          <a:p>
            <a:pPr>
              <a:spcBef>
                <a:spcPts val="0"/>
              </a:spcBef>
              <a:spcAft>
                <a:spcPts val="533"/>
              </a:spcAft>
            </a:pPr>
            <a:r>
              <a:rPr lang="en" sz="1600"/>
              <a:t>PhD Ege ‘00</a:t>
            </a:r>
          </a:p>
          <a:p>
            <a:pPr>
              <a:spcBef>
                <a:spcPts val="0"/>
              </a:spcBef>
            </a:pPr>
            <a:r>
              <a:rPr lang="en" sz="1333"/>
              <a:t>→ Koç University</a:t>
            </a:r>
          </a:p>
          <a:p>
            <a:pPr>
              <a:spcBef>
                <a:spcPts val="0"/>
              </a:spcBef>
            </a:pPr>
            <a:endParaRPr sz="1067"/>
          </a:p>
          <a:p>
            <a:pPr>
              <a:spcBef>
                <a:spcPts val="0"/>
              </a:spcBef>
            </a:pPr>
            <a:r>
              <a:rPr lang="en" sz="1333"/>
              <a:t>Spent two years (and completed dissertation) at Cornell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986167" y="4319000"/>
            <a:ext cx="1842800" cy="184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b="1"/>
              <a:t>Zhen Xiao</a:t>
            </a:r>
          </a:p>
          <a:p>
            <a:pPr>
              <a:spcBef>
                <a:spcPts val="0"/>
              </a:spcBef>
              <a:spcAft>
                <a:spcPts val="533"/>
              </a:spcAft>
            </a:pPr>
            <a:r>
              <a:rPr lang="en" sz="1600"/>
              <a:t>PhD Cornell ‘01</a:t>
            </a:r>
          </a:p>
          <a:p>
            <a:pPr>
              <a:spcBef>
                <a:spcPts val="0"/>
              </a:spcBef>
            </a:pPr>
            <a:r>
              <a:rPr lang="en" sz="1333"/>
              <a:t>→ AT&amp;T Research</a:t>
            </a:r>
          </a:p>
          <a:p>
            <a:pPr>
              <a:spcBef>
                <a:spcPts val="0"/>
              </a:spcBef>
            </a:pPr>
            <a:r>
              <a:rPr lang="en" sz="1333"/>
              <a:t>→ IBM Research</a:t>
            </a:r>
          </a:p>
          <a:p>
            <a:pPr>
              <a:spcBef>
                <a:spcPts val="0"/>
              </a:spcBef>
            </a:pPr>
            <a:r>
              <a:rPr lang="en" sz="1333"/>
              <a:t>→ Peking University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619484" y="4318800"/>
            <a:ext cx="2105200" cy="18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b="1"/>
              <a:t>Mihai Budiu</a:t>
            </a:r>
          </a:p>
          <a:p>
            <a:pPr>
              <a:spcBef>
                <a:spcPts val="0"/>
              </a:spcBef>
              <a:spcAft>
                <a:spcPts val="533"/>
              </a:spcAft>
            </a:pPr>
            <a:r>
              <a:rPr lang="en" sz="1600"/>
              <a:t>PhD CMU ‘03</a:t>
            </a:r>
          </a:p>
          <a:p>
            <a:pPr>
              <a:spcBef>
                <a:spcPts val="0"/>
              </a:spcBef>
            </a:pPr>
            <a:r>
              <a:rPr lang="en" sz="1333"/>
              <a:t>→ Microsoft Research</a:t>
            </a:r>
          </a:p>
          <a:p>
            <a:pPr>
              <a:spcBef>
                <a:spcPts val="0"/>
              </a:spcBef>
            </a:pPr>
            <a:r>
              <a:rPr lang="en" sz="1333"/>
              <a:t>→ Barefoot Networks</a:t>
            </a:r>
          </a:p>
          <a:p>
            <a:pPr>
              <a:spcBef>
                <a:spcPts val="0"/>
              </a:spcBef>
            </a:pPr>
            <a:r>
              <a:rPr lang="en" sz="1333"/>
              <a:t>→ VMware Research</a:t>
            </a:r>
          </a:p>
          <a:p>
            <a:pPr>
              <a:spcBef>
                <a:spcPts val="0"/>
              </a:spcBef>
            </a:pPr>
            <a:endParaRPr sz="1067"/>
          </a:p>
          <a:p>
            <a:pPr>
              <a:spcBef>
                <a:spcPts val="0"/>
              </a:spcBef>
              <a:buClr>
                <a:schemeClr val="dk1"/>
              </a:buClr>
              <a:buSzPct val="110000"/>
            </a:pPr>
            <a:r>
              <a:rPr lang="en" sz="1333">
                <a:solidFill>
                  <a:schemeClr val="dk1"/>
                </a:solidFill>
              </a:rPr>
              <a:t>Spent a year at Cornell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9605900" y="4318800"/>
            <a:ext cx="2049200" cy="18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b="1"/>
              <a:t>Yaron Minsky</a:t>
            </a:r>
          </a:p>
          <a:p>
            <a:pPr>
              <a:spcBef>
                <a:spcPts val="0"/>
              </a:spcBef>
              <a:spcAft>
                <a:spcPts val="533"/>
              </a:spcAft>
            </a:pPr>
            <a:r>
              <a:rPr lang="en" sz="1600"/>
              <a:t>PhD Cornell ‘02</a:t>
            </a:r>
          </a:p>
          <a:p>
            <a:pPr>
              <a:spcBef>
                <a:spcPts val="0"/>
              </a:spcBef>
            </a:pPr>
            <a:r>
              <a:rPr lang="en" sz="1333"/>
              <a:t>→ Jane Street </a:t>
            </a:r>
          </a:p>
          <a:p>
            <a:pPr>
              <a:spcBef>
                <a:spcPts val="0"/>
              </a:spcBef>
            </a:pPr>
            <a:endParaRPr sz="1067"/>
          </a:p>
          <a:p>
            <a:pPr>
              <a:spcBef>
                <a:spcPts val="0"/>
              </a:spcBef>
            </a:pPr>
            <a:r>
              <a:rPr lang="en" sz="1333"/>
              <a:t>Fun fact: introduced Jane Street to OCaml</a:t>
            </a:r>
          </a:p>
        </p:txBody>
      </p:sp>
    </p:spTree>
    <p:extLst>
      <p:ext uri="{BB962C8B-B14F-4D97-AF65-F5344CB8AC3E}">
        <p14:creationId xmlns:p14="http://schemas.microsoft.com/office/powerpoint/2010/main" val="2822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Motivation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Virtual synchrony</a:t>
            </a:r>
          </a:p>
          <a:p>
            <a:pPr marL="1219170" lvl="1" indent="-423323"/>
            <a:r>
              <a:rPr lang="en"/>
              <a:t>Costly protocol</a:t>
            </a:r>
          </a:p>
          <a:p>
            <a:pPr marL="1219170" lvl="1" indent="-423323"/>
            <a:r>
              <a:rPr lang="en"/>
              <a:t>Unstable under stress</a:t>
            </a:r>
          </a:p>
          <a:p>
            <a:pPr marL="1219170" lvl="1" indent="-423323"/>
            <a:r>
              <a:rPr lang="en"/>
              <a:t>Not scalable</a:t>
            </a:r>
          </a:p>
          <a:p>
            <a:pPr marL="609585" indent="-457189"/>
            <a:r>
              <a:rPr lang="en"/>
              <a:t>Best effort reliability protocols</a:t>
            </a:r>
          </a:p>
          <a:p>
            <a:pPr marL="1219170" lvl="1" indent="-423323"/>
            <a:r>
              <a:rPr lang="en"/>
              <a:t>Scalable</a:t>
            </a:r>
          </a:p>
          <a:p>
            <a:pPr marL="1219170" lvl="1" indent="-423323"/>
            <a:r>
              <a:rPr lang="en"/>
              <a:t>Starts re-multicasting under low levels of noise</a:t>
            </a:r>
          </a:p>
          <a:p>
            <a:pPr marL="1219170" lvl="1" indent="-423323"/>
            <a:r>
              <a:rPr lang="en"/>
              <a:t>No membership check</a:t>
            </a:r>
          </a:p>
          <a:p>
            <a:pPr marL="1219170" lvl="1" indent="-423323"/>
            <a:r>
              <a:rPr lang="en"/>
              <a:t>No end-to-end guarantee</a:t>
            </a:r>
          </a:p>
          <a:p>
            <a:pPr marL="609585" indent="-457189"/>
            <a:r>
              <a:rPr lang="en"/>
              <a:t>Multicast with stable throughput</a:t>
            </a:r>
          </a:p>
          <a:p>
            <a:pPr marL="1219170" lvl="1" indent="-423323"/>
            <a:r>
              <a:rPr lang="en"/>
              <a:t>e.g. Streaming Media, teleconferencing</a:t>
            </a:r>
          </a:p>
        </p:txBody>
      </p:sp>
    </p:spTree>
    <p:extLst>
      <p:ext uri="{BB962C8B-B14F-4D97-AF65-F5344CB8AC3E}">
        <p14:creationId xmlns:p14="http://schemas.microsoft.com/office/powerpoint/2010/main" val="4165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 descr="fig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34" y="846967"/>
            <a:ext cx="10865933" cy="31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Design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15600" y="3771833"/>
            <a:ext cx="11133200" cy="2893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Two step protocol</a:t>
            </a:r>
          </a:p>
          <a:p>
            <a:pPr marL="609585" indent="-457189">
              <a:buAutoNum type="arabicPeriod"/>
            </a:pPr>
            <a:r>
              <a:rPr lang="en"/>
              <a:t>Optimistic Dissemination Protocol</a:t>
            </a:r>
          </a:p>
          <a:p>
            <a:pPr marL="1219170" lvl="1" indent="-423323"/>
            <a:r>
              <a:rPr lang="en"/>
              <a:t>Unreliable Multicast like IP multicast</a:t>
            </a:r>
          </a:p>
          <a:p>
            <a:pPr marL="609585" indent="-457189">
              <a:buAutoNum type="arabicPeriod"/>
            </a:pPr>
            <a:r>
              <a:rPr lang="en"/>
              <a:t>Two-Phase Anti-Entropy Protocol</a:t>
            </a:r>
          </a:p>
          <a:p>
            <a:pPr marL="1219170" lvl="1" indent="-423323"/>
            <a:r>
              <a:rPr lang="en"/>
              <a:t>Random gossip</a:t>
            </a:r>
          </a:p>
          <a:p>
            <a:pPr marL="1219170" lvl="1" indent="-423323"/>
            <a:r>
              <a:rPr lang="en"/>
              <a:t>Unicast lost messages</a:t>
            </a:r>
          </a:p>
          <a:p>
            <a:pPr marL="1219170" lvl="1" indent="-423323"/>
            <a:r>
              <a:rPr lang="en"/>
              <a:t>Cheaper than re-multicasting</a:t>
            </a:r>
          </a:p>
        </p:txBody>
      </p:sp>
    </p:spTree>
    <p:extLst>
      <p:ext uri="{BB962C8B-B14F-4D97-AF65-F5344CB8AC3E}">
        <p14:creationId xmlns:p14="http://schemas.microsoft.com/office/powerpoint/2010/main" val="2150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Timeline</a:t>
            </a:r>
          </a:p>
        </p:txBody>
      </p:sp>
      <p:graphicFrame>
        <p:nvGraphicFramePr>
          <p:cNvPr id="72" name="Shape 72"/>
          <p:cNvGraphicFramePr/>
          <p:nvPr>
            <p:extLst>
              <p:ext uri="{D42A27DB-BD31-4B8C-83A1-F6EECF244321}">
                <p14:modId xmlns:p14="http://schemas.microsoft.com/office/powerpoint/2010/main" val="2670960889"/>
              </p:ext>
            </p:extLst>
          </p:nvPr>
        </p:nvGraphicFramePr>
        <p:xfrm>
          <a:off x="76200" y="1447800"/>
          <a:ext cx="12039599" cy="6004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4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/>
                        <a:t>Year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Event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/>
                        <a:t>Contributor(s)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1978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Time, Clocks, and the Ordering of Events in a Distributed System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Lamport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1982</a:t>
                      </a: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Byzantine Generals Problem</a:t>
                      </a: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Lamport, Shostak, and Pease</a:t>
                      </a: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1983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Impossibility of Distributed Fault Tolerant </a:t>
                      </a:r>
                      <a:r>
                        <a:rPr lang="en" sz="2400" dirty="0" smtClean="0"/>
                        <a:t>Consen</a:t>
                      </a:r>
                      <a:endParaRPr lang="en" sz="24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Fischer, Lynch, and Patterson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1983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Virtual Synchrony and the Isis Toolkit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Birman et al.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1984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State Machine Replication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Lamport, Schneider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3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1985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Distributed Process Groups (V System)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Cheriton, Deering, and Zwaenepoel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1987-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1993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Bulk of development </a:t>
                      </a:r>
                      <a:r>
                        <a:rPr lang="en" sz="2400" dirty="0" smtClean="0"/>
                        <a:t>on the </a:t>
                      </a:r>
                      <a:r>
                        <a:rPr lang="en" sz="2400" dirty="0"/>
                        <a:t>Isis Toolkit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Birman et al.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Advantages</a:t>
            </a:r>
          </a:p>
        </p:txBody>
      </p:sp>
      <p:pic>
        <p:nvPicPr>
          <p:cNvPr id="290" name="Shape 290" descr="fig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233" y="1536633"/>
            <a:ext cx="6858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759600" cy="1862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PBcast (Probabilistic Broadcast)</a:t>
            </a:r>
          </a:p>
          <a:p>
            <a:pPr marL="1219170" lvl="1" indent="-423323"/>
            <a:r>
              <a:rPr lang="en"/>
              <a:t>Atomicity (Almost all or almost none)</a:t>
            </a:r>
          </a:p>
          <a:p>
            <a:pPr marL="1219170" lvl="1" indent="-423323"/>
            <a:r>
              <a:rPr lang="en"/>
              <a:t>Scalability</a:t>
            </a:r>
          </a:p>
          <a:p>
            <a:pPr marL="1219170" lvl="1" indent="-423323"/>
            <a:r>
              <a:rPr lang="en"/>
              <a:t>Throughput Stability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/>
              <a:t>Performance</a:t>
            </a:r>
          </a:p>
          <a:p>
            <a:endParaRPr/>
          </a:p>
        </p:txBody>
      </p:sp>
      <p:pic>
        <p:nvPicPr>
          <p:cNvPr id="297" name="Shape 297" descr="fig7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00" y="1560167"/>
            <a:ext cx="5836768" cy="457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fig7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833" y="1633618"/>
            <a:ext cx="5729432" cy="4423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9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/>
              <a:t>Performance</a:t>
            </a:r>
          </a:p>
          <a:p>
            <a:endParaRPr/>
          </a:p>
        </p:txBody>
      </p:sp>
      <p:pic>
        <p:nvPicPr>
          <p:cNvPr id="304" name="Shape 304" descr="fig8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467" y="1560167"/>
            <a:ext cx="5833064" cy="48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3179267" y="6435005"/>
            <a:ext cx="5833200" cy="7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2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Discussion Questions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How to use bimodal multicast, if applications require strong reliability?</a:t>
            </a:r>
          </a:p>
        </p:txBody>
      </p:sp>
    </p:spTree>
    <p:extLst>
      <p:ext uri="{BB962C8B-B14F-4D97-AF65-F5344CB8AC3E}">
        <p14:creationId xmlns:p14="http://schemas.microsoft.com/office/powerpoint/2010/main" val="59252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Takeaways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Bimodal Multicast</a:t>
            </a:r>
          </a:p>
          <a:p>
            <a:pPr marL="609585" indent="-457189"/>
            <a:r>
              <a:rPr lang="en"/>
              <a:t>Stable throughput </a:t>
            </a:r>
          </a:p>
          <a:p>
            <a:pPr marL="609585" indent="-457189"/>
            <a:r>
              <a:rPr lang="en"/>
              <a:t>Scalability at cost of “weaker” reliability</a:t>
            </a:r>
          </a:p>
          <a:p>
            <a:pPr marL="609585" indent="-457189"/>
            <a:r>
              <a:rPr lang="en"/>
              <a:t>Predictable reliability</a:t>
            </a:r>
          </a:p>
          <a:p>
            <a:pPr marL="609585" indent="-457189"/>
            <a:r>
              <a:rPr lang="en"/>
              <a:t>Predictable load</a:t>
            </a:r>
          </a:p>
        </p:txBody>
      </p:sp>
    </p:spTree>
    <p:extLst>
      <p:ext uri="{BB962C8B-B14F-4D97-AF65-F5344CB8AC3E}">
        <p14:creationId xmlns:p14="http://schemas.microsoft.com/office/powerpoint/2010/main" val="3996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CAP Conjecture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Consistency</a:t>
            </a:r>
          </a:p>
          <a:p>
            <a:pPr marL="1219170" lvl="1" indent="-423323"/>
            <a:r>
              <a:rPr lang="en"/>
              <a:t>Client receives the latest the version of state</a:t>
            </a:r>
          </a:p>
          <a:p>
            <a:pPr marL="609585" indent="-457189"/>
            <a:r>
              <a:rPr lang="en"/>
              <a:t>Availability</a:t>
            </a:r>
          </a:p>
          <a:p>
            <a:pPr marL="1219170" lvl="1" indent="-423323"/>
            <a:r>
              <a:rPr lang="en"/>
              <a:t>Client request always gets a response</a:t>
            </a:r>
          </a:p>
          <a:p>
            <a:pPr marL="609585" indent="-457189"/>
            <a:r>
              <a:rPr lang="en"/>
              <a:t>Partition Tolerance</a:t>
            </a:r>
          </a:p>
          <a:p>
            <a:pPr marL="1219170" lvl="1" indent="-423323"/>
            <a:r>
              <a:rPr lang="en"/>
              <a:t>Can tolerate network partition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61867" y="4114900"/>
            <a:ext cx="11360800" cy="1976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  <a:buNone/>
            </a:pPr>
            <a:endParaRPr/>
          </a:p>
          <a:p>
            <a:pPr marL="609585" indent="-457189"/>
            <a:r>
              <a:rPr lang="en"/>
              <a:t>In presence of partition, choose a trade-off between Consistency and Availability. </a:t>
            </a:r>
          </a:p>
        </p:txBody>
      </p:sp>
      <p:sp>
        <p:nvSpPr>
          <p:cNvPr id="325" name="Shape 325"/>
          <p:cNvSpPr/>
          <p:nvPr/>
        </p:nvSpPr>
        <p:spPr>
          <a:xfrm>
            <a:off x="6963567" y="1673733"/>
            <a:ext cx="1885200" cy="17812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000"/>
              <a:t>C</a:t>
            </a:r>
          </a:p>
        </p:txBody>
      </p:sp>
      <p:sp>
        <p:nvSpPr>
          <p:cNvPr id="326" name="Shape 326"/>
          <p:cNvSpPr/>
          <p:nvPr/>
        </p:nvSpPr>
        <p:spPr>
          <a:xfrm>
            <a:off x="7573167" y="2791333"/>
            <a:ext cx="1885200" cy="17812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000"/>
              <a:t>P</a:t>
            </a:r>
          </a:p>
        </p:txBody>
      </p:sp>
      <p:sp>
        <p:nvSpPr>
          <p:cNvPr id="327" name="Shape 327"/>
          <p:cNvSpPr/>
          <p:nvPr/>
        </p:nvSpPr>
        <p:spPr>
          <a:xfrm>
            <a:off x="8182767" y="1673733"/>
            <a:ext cx="1885200" cy="17812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000"/>
              <a:t>A</a:t>
            </a:r>
          </a:p>
        </p:txBody>
      </p:sp>
      <p:cxnSp>
        <p:nvCxnSpPr>
          <p:cNvPr id="328" name="Shape 328"/>
          <p:cNvCxnSpPr>
            <a:endCxn id="329" idx="0"/>
          </p:cNvCxnSpPr>
          <p:nvPr/>
        </p:nvCxnSpPr>
        <p:spPr>
          <a:xfrm flipH="1">
            <a:off x="6503700" y="3172033"/>
            <a:ext cx="1647200" cy="60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9" name="Shape 329"/>
          <p:cNvSpPr txBox="1"/>
          <p:nvPr/>
        </p:nvSpPr>
        <p:spPr>
          <a:xfrm>
            <a:off x="5129500" y="3780833"/>
            <a:ext cx="274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Enforced Consistency</a:t>
            </a:r>
          </a:p>
        </p:txBody>
      </p:sp>
      <p:cxnSp>
        <p:nvCxnSpPr>
          <p:cNvPr id="330" name="Shape 330"/>
          <p:cNvCxnSpPr>
            <a:endCxn id="331" idx="0"/>
          </p:cNvCxnSpPr>
          <p:nvPr/>
        </p:nvCxnSpPr>
        <p:spPr>
          <a:xfrm>
            <a:off x="8891500" y="3206433"/>
            <a:ext cx="1750400" cy="57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1" name="Shape 331"/>
          <p:cNvSpPr txBox="1"/>
          <p:nvPr/>
        </p:nvSpPr>
        <p:spPr>
          <a:xfrm>
            <a:off x="9091900" y="3780833"/>
            <a:ext cx="31000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6700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Acknowledgments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dirty="0"/>
              <a:t>Many slides/diagrams borrowed from </a:t>
            </a:r>
            <a:r>
              <a:rPr lang="en-US" dirty="0"/>
              <a:t>Julia </a:t>
            </a:r>
            <a:r>
              <a:rPr lang="en-US" dirty="0" smtClean="0"/>
              <a:t>Proft and </a:t>
            </a:r>
            <a:r>
              <a:rPr lang="en-US" dirty="0" err="1" smtClean="0"/>
              <a:t>Utkarsh</a:t>
            </a:r>
            <a:r>
              <a:rPr lang="en-US" dirty="0" smtClean="0"/>
              <a:t> Mall, CS 6410 Fall 2017, </a:t>
            </a:r>
            <a:r>
              <a:rPr lang="en" dirty="0" smtClean="0"/>
              <a:t>Scott Phug, </a:t>
            </a:r>
            <a:r>
              <a:rPr lang="en" dirty="0"/>
              <a:t>CS 6410 </a:t>
            </a:r>
            <a:r>
              <a:rPr lang="en"/>
              <a:t>Fall </a:t>
            </a:r>
            <a:r>
              <a:rPr lang="en" smtClean="0"/>
              <a:t>2011, Ken </a:t>
            </a:r>
            <a:r>
              <a:rPr lang="en" dirty="0"/>
              <a:t>Birman, CS 614 Fall 2006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Vector Clock, CBcast and ABcast borrowed from Birman, Schiper, Stephenson, </a:t>
            </a:r>
            <a:r>
              <a:rPr lang="en" i="1" dirty="0"/>
              <a:t>Lightweight causal and atomic group multicast</a:t>
            </a:r>
            <a:r>
              <a:rPr lang="en" dirty="0"/>
              <a:t>, 1991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6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Motivation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291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Problem: the construction of </a:t>
            </a:r>
            <a:r>
              <a:rPr lang="en" b="1"/>
              <a:t>reliable distributed software</a:t>
            </a:r>
            <a:r>
              <a:rPr lang="en"/>
              <a:t>.</a:t>
            </a:r>
          </a:p>
          <a:p>
            <a:pPr marL="609585" indent="-457189"/>
            <a:r>
              <a:rPr lang="en"/>
              <a:t>Issues of reliability have been left to the application programmers, who are </a:t>
            </a:r>
            <a:r>
              <a:rPr lang="en">
                <a:solidFill>
                  <a:schemeClr val="accent5"/>
                </a:solidFill>
              </a:rPr>
              <a:t>“largely unable to respond to the challenge”</a:t>
            </a:r>
            <a:r>
              <a:rPr lang="en"/>
              <a:t>; solutions to the problems are </a:t>
            </a:r>
            <a:r>
              <a:rPr lang="en">
                <a:solidFill>
                  <a:schemeClr val="accent5"/>
                </a:solidFill>
              </a:rPr>
              <a:t>“probably beyond the ability of a typical distributed applications programmer.”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15600" y="3975033"/>
            <a:ext cx="11360800" cy="1970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Solution: programming with </a:t>
            </a:r>
            <a:r>
              <a:rPr lang="en" b="1"/>
              <a:t>distributed groups of cooperating programs</a:t>
            </a:r>
            <a:r>
              <a:rPr lang="en"/>
              <a:t>, implemented in the computing environment itself or the operating system.</a:t>
            </a:r>
          </a:p>
          <a:p>
            <a:pPr marL="609585" indent="-457189"/>
            <a:r>
              <a:rPr lang="en" i="1">
                <a:solidFill>
                  <a:schemeClr val="accent5"/>
                </a:solidFill>
              </a:rPr>
              <a:t>“The only practical approach”!</a:t>
            </a:r>
          </a:p>
        </p:txBody>
      </p:sp>
    </p:spTree>
    <p:extLst>
      <p:ext uri="{BB962C8B-B14F-4D97-AF65-F5344CB8AC3E}">
        <p14:creationId xmlns:p14="http://schemas.microsoft.com/office/powerpoint/2010/main" val="20372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Process Groups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9352000" cy="2972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Anonymous groups</a:t>
            </a:r>
          </a:p>
          <a:p>
            <a:pPr marL="1219170" lvl="1" indent="-423323"/>
            <a:r>
              <a:rPr lang="en"/>
              <a:t>Application </a:t>
            </a:r>
            <a:r>
              <a:rPr lang="en" i="1"/>
              <a:t>publishes</a:t>
            </a:r>
            <a:r>
              <a:rPr lang="en"/>
              <a:t> data to a </a:t>
            </a:r>
            <a:r>
              <a:rPr lang="en" i="1"/>
              <a:t>topic</a:t>
            </a:r>
          </a:p>
          <a:p>
            <a:pPr marL="1219170" lvl="1" indent="-423323"/>
            <a:r>
              <a:rPr lang="en"/>
              <a:t>Other processes </a:t>
            </a:r>
            <a:r>
              <a:rPr lang="en" i="1"/>
              <a:t>subscribe</a:t>
            </a:r>
            <a:r>
              <a:rPr lang="en"/>
              <a:t> to this topic</a:t>
            </a:r>
          </a:p>
          <a:p>
            <a:pPr marL="1219170" lvl="1" indent="-423323"/>
            <a:r>
              <a:rPr lang="en"/>
              <a:t>Properties needed for automatic, reliable operation:</a:t>
            </a:r>
          </a:p>
          <a:p>
            <a:pPr marL="1828754" lvl="2" indent="-423323"/>
            <a:r>
              <a:rPr lang="en"/>
              <a:t>Ability to address group</a:t>
            </a:r>
          </a:p>
          <a:p>
            <a:pPr marL="1828754" lvl="2" indent="-423323"/>
            <a:r>
              <a:rPr lang="en"/>
              <a:t>Atomic message delivery</a:t>
            </a:r>
          </a:p>
          <a:p>
            <a:pPr marL="1828754" lvl="2" indent="-423323"/>
            <a:r>
              <a:rPr lang="en"/>
              <a:t>Ordered message delivery</a:t>
            </a:r>
          </a:p>
          <a:p>
            <a:pPr marL="1828754" lvl="2" indent="-423323"/>
            <a:r>
              <a:rPr lang="en"/>
              <a:t>Access to history of group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8456467" y="2464767"/>
            <a:ext cx="2434400" cy="2698933"/>
            <a:chOff x="6256825" y="1404850"/>
            <a:chExt cx="1825800" cy="2024200"/>
          </a:xfrm>
        </p:grpSpPr>
        <p:sp>
          <p:nvSpPr>
            <p:cNvPr id="87" name="Shape 87"/>
            <p:cNvSpPr/>
            <p:nvPr/>
          </p:nvSpPr>
          <p:spPr>
            <a:xfrm>
              <a:off x="6256825" y="2638550"/>
              <a:ext cx="1825800" cy="7905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013875" y="2877950"/>
              <a:ext cx="311700" cy="311700"/>
            </a:xfrm>
            <a:prstGeom prst="ellipse">
              <a:avLst/>
            </a:prstGeom>
            <a:solidFill>
              <a:srgbClr val="F1C232"/>
            </a:solidFill>
            <a:ln w="2857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510650" y="2877950"/>
              <a:ext cx="311700" cy="311700"/>
            </a:xfrm>
            <a:prstGeom prst="ellipse">
              <a:avLst/>
            </a:prstGeom>
            <a:solidFill>
              <a:srgbClr val="F1C232"/>
            </a:solidFill>
            <a:ln w="2857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517100" y="2877950"/>
              <a:ext cx="311700" cy="311700"/>
            </a:xfrm>
            <a:prstGeom prst="ellipse">
              <a:avLst/>
            </a:prstGeom>
            <a:solidFill>
              <a:srgbClr val="F1C232"/>
            </a:solidFill>
            <a:ln w="2857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013875" y="1404850"/>
              <a:ext cx="311700" cy="311700"/>
            </a:xfrm>
            <a:prstGeom prst="ellipse">
              <a:avLst/>
            </a:prstGeom>
            <a:solidFill>
              <a:srgbClr val="A64D79"/>
            </a:solidFill>
            <a:ln w="28575" cap="flat" cmpd="sng">
              <a:solidFill>
                <a:srgbClr val="741B4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cxnSp>
          <p:nvCxnSpPr>
            <p:cNvPr id="92" name="Shape 92"/>
            <p:cNvCxnSpPr>
              <a:stCxn id="91" idx="4"/>
              <a:endCxn id="90" idx="0"/>
            </p:cNvCxnSpPr>
            <p:nvPr/>
          </p:nvCxnSpPr>
          <p:spPr>
            <a:xfrm flipH="1">
              <a:off x="6672925" y="1716550"/>
              <a:ext cx="496800" cy="116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93" name="Shape 93"/>
            <p:cNvCxnSpPr>
              <a:stCxn id="91" idx="4"/>
              <a:endCxn id="89" idx="0"/>
            </p:cNvCxnSpPr>
            <p:nvPr/>
          </p:nvCxnSpPr>
          <p:spPr>
            <a:xfrm>
              <a:off x="7169725" y="1716550"/>
              <a:ext cx="496800" cy="116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94" name="Shape 94"/>
            <p:cNvCxnSpPr>
              <a:stCxn id="91" idx="4"/>
              <a:endCxn id="88" idx="0"/>
            </p:cNvCxnSpPr>
            <p:nvPr/>
          </p:nvCxnSpPr>
          <p:spPr>
            <a:xfrm>
              <a:off x="7169725" y="1716550"/>
              <a:ext cx="0" cy="116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15600" y="4509633"/>
            <a:ext cx="9352000" cy="1742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Explicit groups</a:t>
            </a:r>
          </a:p>
          <a:p>
            <a:pPr marL="1219170" lvl="1" indent="-423323"/>
            <a:r>
              <a:rPr lang="en"/>
              <a:t>Direct cooperation between members</a:t>
            </a:r>
          </a:p>
          <a:p>
            <a:pPr marL="1219170" lvl="1" indent="-423323"/>
            <a:r>
              <a:rPr lang="en"/>
              <a:t>Share responsibility for responding to requests</a:t>
            </a:r>
          </a:p>
          <a:p>
            <a:pPr marL="1219170" lvl="1" indent="-423323"/>
            <a:r>
              <a:rPr lang="en"/>
              <a:t>Membership changes published to the group</a:t>
            </a:r>
          </a:p>
        </p:txBody>
      </p:sp>
    </p:spTree>
    <p:extLst>
      <p:ext uri="{BB962C8B-B14F-4D97-AF65-F5344CB8AC3E}">
        <p14:creationId xmlns:p14="http://schemas.microsoft.com/office/powerpoint/2010/main" val="31948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Example: the Robot Operating System (ROS)</a:t>
            </a:r>
          </a:p>
        </p:txBody>
      </p:sp>
      <p:grpSp>
        <p:nvGrpSpPr>
          <p:cNvPr id="101" name="Shape 101"/>
          <p:cNvGrpSpPr/>
          <p:nvPr/>
        </p:nvGrpSpPr>
        <p:grpSpPr>
          <a:xfrm>
            <a:off x="891508" y="1860634"/>
            <a:ext cx="10408993" cy="4264633"/>
            <a:chOff x="668630" y="1382175"/>
            <a:chExt cx="7806745" cy="3198475"/>
          </a:xfrm>
        </p:grpSpPr>
        <p:sp>
          <p:nvSpPr>
            <p:cNvPr id="102" name="Shape 102"/>
            <p:cNvSpPr/>
            <p:nvPr/>
          </p:nvSpPr>
          <p:spPr>
            <a:xfrm>
              <a:off x="3736050" y="1382175"/>
              <a:ext cx="1671900" cy="442500"/>
            </a:xfrm>
            <a:prstGeom prst="roundRect">
              <a:avLst>
                <a:gd name="adj" fmla="val 50000"/>
              </a:avLst>
            </a:prstGeom>
            <a:solidFill>
              <a:srgbClr val="6AA84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ROS Master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6803470" y="2815275"/>
              <a:ext cx="1671900" cy="442500"/>
            </a:xfrm>
            <a:prstGeom prst="roundRect">
              <a:avLst>
                <a:gd name="adj" fmla="val 50000"/>
              </a:avLst>
            </a:prstGeom>
            <a:solidFill>
              <a:srgbClr val="4285F4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Image Processing Node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668630" y="2815275"/>
              <a:ext cx="1671900" cy="442500"/>
            </a:xfrm>
            <a:prstGeom prst="roundRect">
              <a:avLst>
                <a:gd name="adj" fmla="val 50000"/>
              </a:avLst>
            </a:prstGeom>
            <a:solidFill>
              <a:srgbClr val="4285F4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Camera Node</a:t>
              </a:r>
            </a:p>
          </p:txBody>
        </p:sp>
        <p:cxnSp>
          <p:nvCxnSpPr>
            <p:cNvPr id="105" name="Shape 105"/>
            <p:cNvCxnSpPr>
              <a:stCxn id="102" idx="2"/>
              <a:endCxn id="103" idx="0"/>
            </p:cNvCxnSpPr>
            <p:nvPr/>
          </p:nvCxnSpPr>
          <p:spPr>
            <a:xfrm rot="-5400000" flipH="1">
              <a:off x="5610450" y="786225"/>
              <a:ext cx="990600" cy="30675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Shape 106"/>
            <p:cNvCxnSpPr>
              <a:stCxn id="104" idx="0"/>
              <a:endCxn id="102" idx="2"/>
            </p:cNvCxnSpPr>
            <p:nvPr/>
          </p:nvCxnSpPr>
          <p:spPr>
            <a:xfrm rot="-5400000">
              <a:off x="2543030" y="786225"/>
              <a:ext cx="990600" cy="30675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" name="Shape 107"/>
            <p:cNvCxnSpPr>
              <a:stCxn id="104" idx="2"/>
              <a:endCxn id="108" idx="0"/>
            </p:cNvCxnSpPr>
            <p:nvPr/>
          </p:nvCxnSpPr>
          <p:spPr>
            <a:xfrm rot="-5400000" flipH="1">
              <a:off x="1203080" y="3559275"/>
              <a:ext cx="603600" cy="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pic>
          <p:nvPicPr>
            <p:cNvPr id="108" name="Shape 10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5308" y="3861375"/>
              <a:ext cx="1438550" cy="719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Shape 109"/>
            <p:cNvSpPr/>
            <p:nvPr/>
          </p:nvSpPr>
          <p:spPr>
            <a:xfrm>
              <a:off x="3736050" y="2815275"/>
              <a:ext cx="1671900" cy="442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/image_data topic</a:t>
              </a:r>
            </a:p>
          </p:txBody>
        </p:sp>
        <p:cxnSp>
          <p:nvCxnSpPr>
            <p:cNvPr id="110" name="Shape 110"/>
            <p:cNvCxnSpPr>
              <a:stCxn id="104" idx="3"/>
              <a:endCxn id="109" idx="1"/>
            </p:cNvCxnSpPr>
            <p:nvPr/>
          </p:nvCxnSpPr>
          <p:spPr>
            <a:xfrm>
              <a:off x="2340530" y="3036525"/>
              <a:ext cx="1395600" cy="0"/>
            </a:xfrm>
            <a:prstGeom prst="straightConnector1">
              <a:avLst/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11" name="Shape 111"/>
            <p:cNvCxnSpPr>
              <a:stCxn id="109" idx="3"/>
              <a:endCxn id="103" idx="1"/>
            </p:cNvCxnSpPr>
            <p:nvPr/>
          </p:nvCxnSpPr>
          <p:spPr>
            <a:xfrm>
              <a:off x="5407950" y="3036525"/>
              <a:ext cx="1395600" cy="0"/>
            </a:xfrm>
            <a:prstGeom prst="straightConnector1">
              <a:avLst/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2" name="Shape 112"/>
            <p:cNvSpPr txBox="1"/>
            <p:nvPr/>
          </p:nvSpPr>
          <p:spPr>
            <a:xfrm>
              <a:off x="5650300" y="2792809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Subscribe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2582875" y="2792809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Publish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2582913" y="2071048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Register</a:t>
              </a: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5650288" y="2071048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Register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6803475" y="3966525"/>
              <a:ext cx="1671900" cy="442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/gestures topic</a:t>
              </a:r>
            </a:p>
          </p:txBody>
        </p:sp>
        <p:cxnSp>
          <p:nvCxnSpPr>
            <p:cNvPr id="117" name="Shape 117"/>
            <p:cNvCxnSpPr>
              <a:stCxn id="103" idx="2"/>
              <a:endCxn id="116" idx="0"/>
            </p:cNvCxnSpPr>
            <p:nvPr/>
          </p:nvCxnSpPr>
          <p:spPr>
            <a:xfrm>
              <a:off x="7639420" y="3257775"/>
              <a:ext cx="0" cy="708600"/>
            </a:xfrm>
            <a:prstGeom prst="straightConnector1">
              <a:avLst/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8" name="Shape 118"/>
            <p:cNvSpPr txBox="1"/>
            <p:nvPr/>
          </p:nvSpPr>
          <p:spPr>
            <a:xfrm>
              <a:off x="7436061" y="3399546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Publish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236546" y="3400134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333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0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Advantages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15600" y="2919433"/>
            <a:ext cx="11088800" cy="1382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Consistency</a:t>
            </a:r>
          </a:p>
          <a:p>
            <a:pPr marL="1219170" lvl="1" indent="-423323"/>
            <a:r>
              <a:rPr lang="en"/>
              <a:t>Ordered and atomic message delivery</a:t>
            </a:r>
          </a:p>
          <a:p>
            <a:pPr marL="1219170" lvl="1" indent="-423323"/>
            <a:r>
              <a:rPr lang="en"/>
              <a:t>Consistent view of group membership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088800" cy="1382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Fault tolerance</a:t>
            </a:r>
          </a:p>
          <a:p>
            <a:pPr marL="1219170" lvl="1" indent="-423323"/>
            <a:r>
              <a:rPr lang="en"/>
              <a:t>Transparent adaptation to failure and recovery</a:t>
            </a:r>
          </a:p>
          <a:p>
            <a:pPr marL="1219170" lvl="1" indent="-423323"/>
            <a:r>
              <a:rPr lang="en"/>
              <a:t>State machine replication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15600" y="4302233"/>
            <a:ext cx="11088800" cy="1474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Ease of development</a:t>
            </a:r>
          </a:p>
          <a:p>
            <a:pPr marL="1219170" lvl="1" indent="-423323"/>
            <a:r>
              <a:rPr lang="en"/>
              <a:t>Need not worry about communication protocol</a:t>
            </a:r>
          </a:p>
          <a:p>
            <a:pPr marL="1219170" lvl="1" indent="-423323"/>
            <a:r>
              <a:rPr lang="en"/>
              <a:t>Leave fault tolerance and consistency to the OS</a:t>
            </a:r>
          </a:p>
        </p:txBody>
      </p:sp>
    </p:spTree>
    <p:extLst>
      <p:ext uri="{BB962C8B-B14F-4D97-AF65-F5344CB8AC3E}">
        <p14:creationId xmlns:p14="http://schemas.microsoft.com/office/powerpoint/2010/main" val="19943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Problems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Unreliable communication</a:t>
            </a:r>
          </a:p>
          <a:p>
            <a:pPr marL="609585" indent="-457189"/>
            <a:r>
              <a:rPr lang="en"/>
              <a:t>Membership changes</a:t>
            </a:r>
          </a:p>
          <a:p>
            <a:pPr marL="609585" indent="-457189"/>
            <a:r>
              <a:rPr lang="en"/>
              <a:t>Delivery ordering</a:t>
            </a:r>
          </a:p>
          <a:p>
            <a:pPr marL="609585" indent="-457189"/>
            <a:r>
              <a:rPr lang="en"/>
              <a:t>State transfer</a:t>
            </a:r>
          </a:p>
          <a:p>
            <a:pPr marL="609585" indent="-457189"/>
            <a:r>
              <a:rPr lang="en"/>
              <a:t>Failure atomicity</a:t>
            </a:r>
          </a:p>
        </p:txBody>
      </p:sp>
    </p:spTree>
    <p:extLst>
      <p:ext uri="{BB962C8B-B14F-4D97-AF65-F5344CB8AC3E}">
        <p14:creationId xmlns:p14="http://schemas.microsoft.com/office/powerpoint/2010/main" val="6361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Unreliable communication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00" y="1648411"/>
            <a:ext cx="9448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5600" y="4664741"/>
            <a:ext cx="11360800" cy="19280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57189"/>
            <a:r>
              <a:rPr lang="en"/>
              <a:t>UDP: packets lost, duplicated, delivered out of order</a:t>
            </a:r>
          </a:p>
          <a:p>
            <a:pPr marL="609585" indent="-457189"/>
            <a:r>
              <a:rPr lang="en"/>
              <a:t>RPC: sender cannot distinguish reason for failure</a:t>
            </a:r>
          </a:p>
          <a:p>
            <a:pPr marL="609585" indent="-457189"/>
            <a:r>
              <a:rPr lang="en"/>
              <a:t>TCP: broken channels result in inconsistent behavior</a:t>
            </a:r>
          </a:p>
          <a:p>
            <a:pPr marL="609585" indent="-457189"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recover consistently from message loss?</a:t>
            </a:r>
          </a:p>
        </p:txBody>
      </p:sp>
    </p:spTree>
    <p:extLst>
      <p:ext uri="{BB962C8B-B14F-4D97-AF65-F5344CB8AC3E}">
        <p14:creationId xmlns:p14="http://schemas.microsoft.com/office/powerpoint/2010/main" val="22751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14891</TotalTime>
  <Words>1353</Words>
  <Application>Microsoft Office PowerPoint</Application>
  <PresentationFormat>Widescreen</PresentationFormat>
  <Paragraphs>315</Paragraphs>
  <Slides>36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Roboto</vt:lpstr>
      <vt:lpstr>Tw Cen MT</vt:lpstr>
      <vt:lpstr>Wingdings</vt:lpstr>
      <vt:lpstr>Wingdings 2</vt:lpstr>
      <vt:lpstr>Median</vt:lpstr>
      <vt:lpstr>Distributed systems: Group communication</vt:lpstr>
      <vt:lpstr>The Process Group Approach to Reliable Distributed Computing Communications of the ACM, Dec. 1993  Ken Birman, Cornell University</vt:lpstr>
      <vt:lpstr>Timeline</vt:lpstr>
      <vt:lpstr>Motivation</vt:lpstr>
      <vt:lpstr>Process Groups</vt:lpstr>
      <vt:lpstr>Example: the Robot Operating System (ROS)</vt:lpstr>
      <vt:lpstr>Advantages</vt:lpstr>
      <vt:lpstr>Problems</vt:lpstr>
      <vt:lpstr>Unreliable communication</vt:lpstr>
      <vt:lpstr>Membership changes</vt:lpstr>
      <vt:lpstr>Delivery ordering</vt:lpstr>
      <vt:lpstr>State transfer</vt:lpstr>
      <vt:lpstr>Failure atomicity</vt:lpstr>
      <vt:lpstr>Close Synchrony</vt:lpstr>
      <vt:lpstr>Close Synchrony</vt:lpstr>
      <vt:lpstr>Close Synchrony</vt:lpstr>
      <vt:lpstr>Problems with Close Synchrony</vt:lpstr>
      <vt:lpstr>Virtual Synchrony</vt:lpstr>
      <vt:lpstr>Virtual Synchrony</vt:lpstr>
      <vt:lpstr>Vector Clocks</vt:lpstr>
      <vt:lpstr>CBcast</vt:lpstr>
      <vt:lpstr>ABcast</vt:lpstr>
      <vt:lpstr>Virtual Synchrony</vt:lpstr>
      <vt:lpstr>Isis</vt:lpstr>
      <vt:lpstr>Discussion Questions</vt:lpstr>
      <vt:lpstr>Takeaways</vt:lpstr>
      <vt:lpstr>Bimodal Multicast (1999)</vt:lpstr>
      <vt:lpstr>Motivation</vt:lpstr>
      <vt:lpstr>Design</vt:lpstr>
      <vt:lpstr>Advantages</vt:lpstr>
      <vt:lpstr>Performance </vt:lpstr>
      <vt:lpstr>Performance </vt:lpstr>
      <vt:lpstr>Discussion Questions</vt:lpstr>
      <vt:lpstr>Takeaways</vt:lpstr>
      <vt:lpstr>CAP Conjecture</vt:lpstr>
      <vt:lpstr>Acknowledgments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194</cp:revision>
  <dcterms:created xsi:type="dcterms:W3CDTF">2010-09-02T12:47:54Z</dcterms:created>
  <dcterms:modified xsi:type="dcterms:W3CDTF">2019-10-31T12:15:28Z</dcterms:modified>
</cp:coreProperties>
</file>