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7"/>
  </p:notesMasterIdLst>
  <p:sldIdLst>
    <p:sldId id="382" r:id="rId2"/>
    <p:sldId id="652" r:id="rId3"/>
    <p:sldId id="653" r:id="rId4"/>
    <p:sldId id="654" r:id="rId5"/>
    <p:sldId id="608" r:id="rId6"/>
    <p:sldId id="602" r:id="rId7"/>
    <p:sldId id="650" r:id="rId8"/>
    <p:sldId id="651" r:id="rId9"/>
    <p:sldId id="603" r:id="rId10"/>
    <p:sldId id="611" r:id="rId11"/>
    <p:sldId id="612" r:id="rId12"/>
    <p:sldId id="613" r:id="rId13"/>
    <p:sldId id="671" r:id="rId14"/>
    <p:sldId id="666" r:id="rId15"/>
    <p:sldId id="667" r:id="rId16"/>
    <p:sldId id="668" r:id="rId17"/>
    <p:sldId id="669" r:id="rId18"/>
    <p:sldId id="670" r:id="rId19"/>
    <p:sldId id="655" r:id="rId20"/>
    <p:sldId id="656" r:id="rId21"/>
    <p:sldId id="657" r:id="rId22"/>
    <p:sldId id="659" r:id="rId23"/>
    <p:sldId id="658" r:id="rId24"/>
    <p:sldId id="660" r:id="rId25"/>
    <p:sldId id="663" r:id="rId26"/>
    <p:sldId id="661" r:id="rId27"/>
    <p:sldId id="664" r:id="rId28"/>
    <p:sldId id="662" r:id="rId29"/>
    <p:sldId id="665" r:id="rId30"/>
    <p:sldId id="638" r:id="rId31"/>
    <p:sldId id="639" r:id="rId32"/>
    <p:sldId id="640" r:id="rId33"/>
    <p:sldId id="647" r:id="rId34"/>
    <p:sldId id="672" r:id="rId35"/>
    <p:sldId id="673" r:id="rId36"/>
    <p:sldId id="674" r:id="rId37"/>
    <p:sldId id="675" r:id="rId38"/>
    <p:sldId id="676" r:id="rId39"/>
    <p:sldId id="677" r:id="rId40"/>
    <p:sldId id="678" r:id="rId41"/>
    <p:sldId id="679" r:id="rId42"/>
    <p:sldId id="680" r:id="rId43"/>
    <p:sldId id="681" r:id="rId44"/>
    <p:sldId id="648" r:id="rId45"/>
    <p:sldId id="649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390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6D984-591B-F548-9E6F-62136B0085DE}" type="slidenum">
              <a:rPr lang="en-US"/>
              <a:pPr/>
              <a:t>32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Dirty – query if the page is dirty (user level)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Prot1 – change the protection of 1 page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100 – read [un]protect 100 pages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Trap – time to handle page-protection trap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Appel1 – access random protected page – prot (some other) + trap + unprot (faulting page)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Appel2 – prot100 + trap + unprot</a:t>
            </a:r>
          </a:p>
        </p:txBody>
      </p:sp>
    </p:spTree>
    <p:extLst>
      <p:ext uri="{BB962C8B-B14F-4D97-AF65-F5344CB8AC3E}">
        <p14:creationId xmlns:p14="http://schemas.microsoft.com/office/powerpoint/2010/main" val="1049354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Operating system may not be good for all groupings. </a:t>
            </a:r>
          </a:p>
        </p:txBody>
      </p:sp>
    </p:spTree>
    <p:extLst>
      <p:ext uri="{BB962C8B-B14F-4D97-AF65-F5344CB8AC3E}">
        <p14:creationId xmlns:p14="http://schemas.microsoft.com/office/powerpoint/2010/main" val="884962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Chose OCaml because of flexibility (implement imperative, functional, and OOP). Brevity. High performance. Xen is implemented in OCaml, so integration is easy.</a:t>
            </a:r>
          </a:p>
          <a:p>
            <a:endParaRPr/>
          </a:p>
          <a:p>
            <a:r>
              <a:t>PV Boot - Way to initialize VM with a single virtual CPU and multiple Xen event channels. </a:t>
            </a:r>
          </a:p>
        </p:txBody>
      </p:sp>
    </p:spTree>
    <p:extLst>
      <p:ext uri="{BB962C8B-B14F-4D97-AF65-F5344CB8AC3E}">
        <p14:creationId xmlns:p14="http://schemas.microsoft.com/office/powerpoint/2010/main" val="670278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Initializes VM that application runs in</a:t>
            </a:r>
          </a:p>
        </p:txBody>
      </p:sp>
    </p:spTree>
    <p:extLst>
      <p:ext uri="{BB962C8B-B14F-4D97-AF65-F5344CB8AC3E}">
        <p14:creationId xmlns:p14="http://schemas.microsoft.com/office/powerpoint/2010/main" val="358850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5D371-BF22-E744-9E5B-064B390F5891}" type="slidenum">
              <a:rPr lang="en-US"/>
              <a:pPr/>
              <a:t>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Extensibility</a:t>
            </a:r>
          </a:p>
          <a:p>
            <a:pPr eaLnBrk="1" hangingPunct="1"/>
            <a:r>
              <a:rPr lang="en-US">
                <a:latin typeface="Times New Roman" charset="0"/>
              </a:rPr>
              <a:t>	Ability to use application specific knowledge</a:t>
            </a:r>
          </a:p>
          <a:p>
            <a:pPr eaLnBrk="1" hangingPunct="1"/>
            <a:r>
              <a:rPr lang="en-US">
                <a:latin typeface="Times New Roman" charset="0"/>
              </a:rPr>
              <a:t>Security</a:t>
            </a:r>
          </a:p>
          <a:p>
            <a:pPr eaLnBrk="1" hangingPunct="1"/>
            <a:r>
              <a:rPr lang="en-US">
                <a:latin typeface="Times New Roman" charset="0"/>
              </a:rPr>
              <a:t>	Extensions should not compromise security. Applications should still be able to share resourses</a:t>
            </a:r>
          </a:p>
          <a:p>
            <a:pPr eaLnBrk="1" hangingPunct="1"/>
            <a:r>
              <a:rPr lang="en-US">
                <a:latin typeface="Times New Roman" charset="0"/>
              </a:rPr>
              <a:t>Performance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5F583-F6C4-7349-83F0-7EC130CEE443}" type="slidenum">
              <a:rPr lang="en-US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2" eaLnBrk="1" hangingPunct="1"/>
            <a:r>
              <a:rPr lang="en-US" sz="900" dirty="0" err="1">
                <a:latin typeface="Lucida Sans Unicode" charset="0"/>
              </a:rPr>
              <a:t>Microkernels</a:t>
            </a:r>
            <a:r>
              <a:rPr lang="en-US" sz="900" dirty="0">
                <a:latin typeface="Lucida Sans Unicode" charset="0"/>
              </a:rPr>
              <a:t> (replaceable trusted servers, fault isolation)</a:t>
            </a:r>
          </a:p>
          <a:p>
            <a:pPr lvl="3" eaLnBrk="1" hangingPunct="1"/>
            <a:r>
              <a:rPr lang="en-US" sz="900" dirty="0">
                <a:latin typeface="Lucida Sans Unicode" charset="0"/>
              </a:rPr>
              <a:t>- Process, address space, IPC</a:t>
            </a:r>
          </a:p>
          <a:p>
            <a:pPr lvl="3" eaLnBrk="1" hangingPunct="1"/>
            <a:r>
              <a:rPr lang="en-US" sz="900" dirty="0">
                <a:latin typeface="Lucida Sans Unicode" charset="0"/>
              </a:rPr>
              <a:t>- same abstraction to all processes (even with trusted servers)</a:t>
            </a:r>
          </a:p>
          <a:p>
            <a:pPr lvl="3" eaLnBrk="1" hangingPunct="1"/>
            <a:r>
              <a:rPr lang="en-US" sz="900" dirty="0">
                <a:latin typeface="Lucida Sans Unicode" charset="0"/>
              </a:rPr>
              <a:t>- is there a need to cross the protection boundary often?</a:t>
            </a:r>
          </a:p>
          <a:p>
            <a:pPr lvl="2" eaLnBrk="1" hangingPunct="1"/>
            <a:r>
              <a:rPr lang="en-US" sz="900" dirty="0">
                <a:latin typeface="Lucida Sans Unicode" charset="0"/>
              </a:rPr>
              <a:t>Virtual Machines (multiple </a:t>
            </a:r>
            <a:r>
              <a:rPr lang="en-US" sz="900" dirty="0" err="1">
                <a:latin typeface="Lucida Sans Unicode" charset="0"/>
              </a:rPr>
              <a:t>VMs</a:t>
            </a:r>
            <a:r>
              <a:rPr lang="en-US" sz="900" dirty="0">
                <a:latin typeface="Lucida Sans Unicode" charset="0"/>
              </a:rPr>
              <a:t> on the same host OS)</a:t>
            </a:r>
          </a:p>
          <a:p>
            <a:pPr lvl="3" eaLnBrk="1" hangingPunct="1"/>
            <a:r>
              <a:rPr lang="en-US" sz="900" dirty="0">
                <a:latin typeface="Lucida Sans Unicode" charset="0"/>
              </a:rPr>
              <a:t>- virtualization of hardware expensive </a:t>
            </a:r>
          </a:p>
          <a:p>
            <a:pPr lvl="3" eaLnBrk="1" hangingPunct="1"/>
            <a:r>
              <a:rPr lang="en-US" sz="900" dirty="0">
                <a:latin typeface="Lucida Sans Unicode" charset="0"/>
              </a:rPr>
              <a:t>- virtualization can be counter-productive (apps LRU pager Vs VMM pager)</a:t>
            </a:r>
          </a:p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2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4D47C-D0EF-5C4D-800E-0F19F5F83645}" type="slidenum">
              <a:rPr lang="en-US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A6DF7-F004-C948-92C2-A6BEC8959863}" type="slidenum">
              <a:rPr lang="en-US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4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34FA4-3F6D-D748-B426-37C665FF6714}" type="slidenum">
              <a:rPr lang="en-US"/>
              <a:pPr/>
              <a:t>13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Extensibility, Safety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818864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E42AE-D309-1546-9582-20F8D2B25CEB}" type="slidenum">
              <a:rPr lang="en-US"/>
              <a:pPr/>
              <a:t>14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1854-464F-43F5-9011-65D3A0BA16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9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C7739-656E-3145-B471-E0812D6422EC}" type="slidenum">
              <a:rPr lang="en-US"/>
              <a:pPr/>
              <a:t>16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2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381000" y="2839641"/>
            <a:ext cx="11430000" cy="317896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9927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9600" y="4038600"/>
            <a:ext cx="9347200" cy="1828800"/>
          </a:xfrm>
        </p:spPr>
        <p:txBody>
          <a:bodyPr/>
          <a:lstStyle/>
          <a:p>
            <a:r>
              <a:rPr lang="en-US" dirty="0" smtClean="0"/>
              <a:t>Modern systems:</a:t>
            </a:r>
            <a:br>
              <a:rPr lang="en-US" dirty="0" smtClean="0"/>
            </a:br>
            <a:r>
              <a:rPr lang="en-US" dirty="0" smtClean="0"/>
              <a:t>Extensible Kernels and Containers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Hakim Weatherspoon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Dawson R. </a:t>
            </a:r>
            <a:r>
              <a:rPr lang="en-US" dirty="0" err="1" smtClean="0"/>
              <a:t>Engler</a:t>
            </a:r>
            <a:r>
              <a:rPr lang="en-US" dirty="0" smtClean="0"/>
              <a:t>, M. </a:t>
            </a:r>
            <a:r>
              <a:rPr lang="en-US" dirty="0" err="1" smtClean="0"/>
              <a:t>Frans</a:t>
            </a:r>
            <a:r>
              <a:rPr lang="en-US" dirty="0" smtClean="0"/>
              <a:t> </a:t>
            </a:r>
            <a:r>
              <a:rPr lang="en-US" dirty="0" err="1" smtClean="0"/>
              <a:t>Kaashoek</a:t>
            </a:r>
            <a:r>
              <a:rPr lang="en-US" dirty="0" smtClean="0"/>
              <a:t> and James O’Toole Jr.</a:t>
            </a:r>
          </a:p>
          <a:p>
            <a:r>
              <a:rPr lang="en-US" dirty="0" err="1" smtClean="0"/>
              <a:t>Engler’s</a:t>
            </a:r>
            <a:r>
              <a:rPr lang="en-US" dirty="0" smtClean="0"/>
              <a:t> Master’s Thesis.</a:t>
            </a:r>
          </a:p>
          <a:p>
            <a:r>
              <a:rPr lang="en-US" dirty="0" smtClean="0"/>
              <a:t>Follow-up publications on 1997 and 2002.</a:t>
            </a:r>
          </a:p>
          <a:p>
            <a:r>
              <a:rPr lang="en-US" dirty="0" err="1" smtClean="0"/>
              <a:t>Kaashoek</a:t>
            </a:r>
            <a:r>
              <a:rPr lang="en-US" dirty="0" smtClean="0"/>
              <a:t> later worked on Corey.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33800"/>
            <a:ext cx="5513040" cy="30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512951D-D126-CC40-AE7D-B8CF6940C33B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Exokernels - Motivation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Existing Systems offer fixed high-level abstractions which is bad</a:t>
            </a:r>
          </a:p>
          <a:p>
            <a:pPr lvl="1" eaLnBrk="1" hangingPunct="1"/>
            <a:r>
              <a:rPr lang="en-US"/>
              <a:t>Hurt app performance (generalization – eg: LRU)</a:t>
            </a:r>
          </a:p>
          <a:p>
            <a:pPr lvl="1" eaLnBrk="1" hangingPunct="1"/>
            <a:r>
              <a:rPr lang="en-US"/>
              <a:t>Hide information (eg: page fault)</a:t>
            </a:r>
          </a:p>
          <a:p>
            <a:pPr lvl="1" eaLnBrk="1" hangingPunct="1"/>
            <a:r>
              <a:rPr lang="en-US"/>
              <a:t>Limit functionality (infrequent changes – cool ideas don’t make it through)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075F4FE1-7FD2-354C-ABA5-DA7D2A5F20EF}" type="slidenum">
              <a:rPr lang="en-US"/>
              <a:pPr/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Motivation (cont.)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Separate protection from management, mgmt in user space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Apps should use domain specific knowledge to influence OS services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Small and simple kernel – adaptable and maintainable</a:t>
            </a:r>
          </a:p>
        </p:txBody>
      </p:sp>
    </p:spTree>
    <p:extLst>
      <p:ext uri="{BB962C8B-B14F-4D97-AF65-F5344CB8AC3E}">
        <p14:creationId xmlns:p14="http://schemas.microsoft.com/office/powerpoint/2010/main" val="4085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77B98A0D-DA87-3C49-B627-552C6DE95618}" type="slidenum">
              <a:rPr lang="en-US"/>
              <a:pPr/>
              <a:t>13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Exokernel</a:t>
            </a:r>
            <a:endParaRPr lang="en-US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 smtClean="0">
                <a:latin typeface="Lucida Sans Unicode" charset="0"/>
              </a:rPr>
              <a:t>Kernel </a:t>
            </a:r>
            <a:r>
              <a:rPr lang="en-US" sz="2300" dirty="0">
                <a:latin typeface="Lucida Sans Unicode" charset="0"/>
              </a:rPr>
              <a:t>only multiplexes hardware resources (Aegis)</a:t>
            </a:r>
          </a:p>
          <a:p>
            <a:r>
              <a:rPr lang="en-US" sz="2300" dirty="0">
                <a:latin typeface="Lucida Sans Unicode" charset="0"/>
              </a:rPr>
              <a:t>Higher-level abstractions in Library OS (</a:t>
            </a:r>
            <a:r>
              <a:rPr lang="en-US" sz="2300" dirty="0" err="1">
                <a:latin typeface="Lucida Sans Unicode" charset="0"/>
              </a:rPr>
              <a:t>ExOS</a:t>
            </a:r>
            <a:r>
              <a:rPr lang="en-US" sz="2300" dirty="0">
                <a:latin typeface="Lucida Sans Unicode" charset="0"/>
              </a:rPr>
              <a:t>)</a:t>
            </a:r>
          </a:p>
          <a:p>
            <a:r>
              <a:rPr lang="en-US" sz="2300" dirty="0">
                <a:latin typeface="Lucida Sans Unicode" charset="0"/>
              </a:rPr>
              <a:t>Secure binding, Visible resource revocation, Abort</a:t>
            </a:r>
          </a:p>
          <a:p>
            <a:r>
              <a:rPr lang="en-US" sz="2300" dirty="0">
                <a:latin typeface="Lucida Sans Unicode" charset="0"/>
              </a:rPr>
              <a:t>Apps link with the </a:t>
            </a:r>
            <a:r>
              <a:rPr lang="en-US" sz="2300" dirty="0" err="1">
                <a:latin typeface="Lucida Sans Unicode" charset="0"/>
              </a:rPr>
              <a:t>LibOS</a:t>
            </a:r>
            <a:r>
              <a:rPr lang="en-US" sz="2300" dirty="0">
                <a:latin typeface="Lucida Sans Unicode" charset="0"/>
              </a:rPr>
              <a:t> of their choice</a:t>
            </a:r>
          </a:p>
          <a:p>
            <a:pPr lvl="1" eaLnBrk="1" hangingPunct="1"/>
            <a:endParaRPr lang="en-US" sz="2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AEF61946-F40C-1341-8F51-5508B9CC71DF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OS Component Layout</a:t>
            </a:r>
          </a:p>
        </p:txBody>
      </p:sp>
      <p:pic>
        <p:nvPicPr>
          <p:cNvPr id="19460" name="Picture 4" descr="monolithic-vs-mic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39624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314" y="3563938"/>
            <a:ext cx="3951287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239000" y="599916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Lucida Sans Unicode" charset="0"/>
              </a:rPr>
              <a:t>Exokernel</a:t>
            </a:r>
          </a:p>
        </p:txBody>
      </p:sp>
    </p:spTree>
    <p:extLst>
      <p:ext uri="{BB962C8B-B14F-4D97-AF65-F5344CB8AC3E}">
        <p14:creationId xmlns:p14="http://schemas.microsoft.com/office/powerpoint/2010/main" val="3014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</a:t>
            </a:r>
          </a:p>
          <a:p>
            <a:pPr lvl="1"/>
            <a:r>
              <a:rPr lang="en-US" dirty="0" smtClean="0"/>
              <a:t>Resource sharing, not policies</a:t>
            </a:r>
          </a:p>
          <a:p>
            <a:r>
              <a:rPr lang="en-US" dirty="0" smtClean="0"/>
              <a:t>Library Operating System</a:t>
            </a:r>
          </a:p>
          <a:p>
            <a:pPr lvl="1"/>
            <a:r>
              <a:rPr lang="en-US" dirty="0" smtClean="0"/>
              <a:t>Responsible for the abstractions</a:t>
            </a:r>
          </a:p>
          <a:p>
            <a:pPr lvl="2"/>
            <a:r>
              <a:rPr lang="en-US" dirty="0" smtClean="0"/>
              <a:t>IPC</a:t>
            </a:r>
          </a:p>
          <a:p>
            <a:pPr lvl="2"/>
            <a:r>
              <a:rPr lang="en-US" dirty="0" smtClean="0"/>
              <a:t>VM</a:t>
            </a:r>
          </a:p>
          <a:p>
            <a:pPr lvl="2"/>
            <a:r>
              <a:rPr lang="en-US" dirty="0" smtClean="0"/>
              <a:t>Scheduling</a:t>
            </a:r>
          </a:p>
          <a:p>
            <a:pPr lvl="2"/>
            <a:r>
              <a:rPr lang="en-US" dirty="0" smtClean="0"/>
              <a:t>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E7A4C6EC-5842-3243-9DE0-17977F9D0089}" type="slidenum">
              <a:rPr lang="en-US"/>
              <a:pPr/>
              <a:t>16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Lib OS and the Exokernel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Lib OS (untrusted) can implement traditional OS abstractions (compatibility)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Efficient (Lib OS in user space)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Apps link with Lib OS of their choice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Kernel allows LibOS to manage resources, protects LibOss</a:t>
            </a:r>
          </a:p>
        </p:txBody>
      </p:sp>
    </p:spTree>
    <p:extLst>
      <p:ext uri="{BB962C8B-B14F-4D97-AF65-F5344CB8AC3E}">
        <p14:creationId xmlns:p14="http://schemas.microsoft.com/office/powerpoint/2010/main" val="27012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39938" name="Picture 2" descr="http://pdos.csail.mit.edu/exo/exo-slides/img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887" b="12452"/>
          <a:stretch>
            <a:fillRect/>
          </a:stretch>
        </p:blipFill>
        <p:spPr bwMode="auto">
          <a:xfrm>
            <a:off x="2286000" y="1828800"/>
            <a:ext cx="7736688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1800" y="5867401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Exokernels</a:t>
            </a:r>
            <a:r>
              <a:rPr lang="en-US" sz="1400" dirty="0"/>
              <a:t>. MIT CSAIL, 1998</a:t>
            </a:r>
          </a:p>
        </p:txBody>
      </p:sp>
    </p:spTree>
    <p:extLst>
      <p:ext uri="{BB962C8B-B14F-4D97-AF65-F5344CB8AC3E}">
        <p14:creationId xmlns:p14="http://schemas.microsoft.com/office/powerpoint/2010/main" val="2920513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Microkenels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defines only a low-level interface.</a:t>
            </a:r>
          </a:p>
          <a:p>
            <a:r>
              <a:rPr lang="en-US" dirty="0" smtClean="0"/>
              <a:t>A microkernel also runs almost everything on user-level, but has fixed abstractions.</a:t>
            </a:r>
          </a:p>
          <a:p>
            <a:r>
              <a:rPr lang="en-US" dirty="0" smtClean="0"/>
              <a:t>A VM emulates the whole machine, doesn’t provide direct access.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Application-level resource management</a:t>
            </a:r>
          </a:p>
          <a:p>
            <a:r>
              <a:rPr lang="en-US" dirty="0" smtClean="0"/>
              <a:t>Exports </a:t>
            </a:r>
            <a:r>
              <a:rPr lang="en-US" dirty="0"/>
              <a:t>hardware resources</a:t>
            </a:r>
          </a:p>
          <a:p>
            <a:r>
              <a:rPr lang="en-US" dirty="0" smtClean="0"/>
              <a:t>Multiplexes </a:t>
            </a:r>
            <a:r>
              <a:rPr lang="en-US" dirty="0"/>
              <a:t>access between processes</a:t>
            </a:r>
          </a:p>
          <a:p>
            <a:r>
              <a:rPr lang="en-US" dirty="0" smtClean="0"/>
              <a:t>Separates </a:t>
            </a:r>
            <a:r>
              <a:rPr lang="en-US" dirty="0"/>
              <a:t>policy from management </a:t>
            </a:r>
          </a:p>
          <a:p>
            <a:pPr lvl="1"/>
            <a:r>
              <a:rPr lang="en-US" dirty="0" smtClean="0"/>
              <a:t>avoid resource </a:t>
            </a:r>
            <a:r>
              <a:rPr lang="en-US" dirty="0"/>
              <a:t>management!</a:t>
            </a:r>
          </a:p>
        </p:txBody>
      </p:sp>
    </p:spTree>
    <p:extLst>
      <p:ext uri="{BB962C8B-B14F-4D97-AF65-F5344CB8AC3E}">
        <p14:creationId xmlns:p14="http://schemas.microsoft.com/office/powerpoint/2010/main" val="779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Monolithic Kernels just aren't good enough?</a:t>
            </a:r>
          </a:p>
          <a:p>
            <a:pPr lvl="1"/>
            <a:r>
              <a:rPr lang="en-US" dirty="0" smtClean="0"/>
              <a:t>Conventional </a:t>
            </a:r>
            <a:r>
              <a:rPr lang="en-US" dirty="0"/>
              <a:t>virtual memory isn't what </a:t>
            </a:r>
            <a:r>
              <a:rPr lang="en-US" dirty="0" smtClean="0"/>
              <a:t>userspace programs </a:t>
            </a:r>
            <a:r>
              <a:rPr lang="en-US" dirty="0"/>
              <a:t>need (Appel + Li '91)</a:t>
            </a:r>
          </a:p>
          <a:p>
            <a:pPr lvl="1"/>
            <a:r>
              <a:rPr lang="en-US" dirty="0" smtClean="0"/>
              <a:t>Application-level </a:t>
            </a:r>
            <a:r>
              <a:rPr lang="en-US" dirty="0"/>
              <a:t>control of caching gives </a:t>
            </a:r>
            <a:r>
              <a:rPr lang="en-US" dirty="0" smtClean="0"/>
              <a:t>45% speedup </a:t>
            </a:r>
            <a:r>
              <a:rPr lang="en-US" dirty="0"/>
              <a:t>(Cao et al '94)</a:t>
            </a:r>
          </a:p>
          <a:p>
            <a:pPr lvl="1"/>
            <a:r>
              <a:rPr lang="en-US" dirty="0" smtClean="0"/>
              <a:t>Application-specific </a:t>
            </a:r>
            <a:r>
              <a:rPr lang="en-US" dirty="0"/>
              <a:t>VM increases </a:t>
            </a:r>
            <a:r>
              <a:rPr lang="en-US" dirty="0" smtClean="0"/>
              <a:t>performance (Krueger </a:t>
            </a:r>
            <a:r>
              <a:rPr lang="en-US" dirty="0"/>
              <a:t>'93, </a:t>
            </a:r>
            <a:r>
              <a:rPr lang="en-US" dirty="0" err="1"/>
              <a:t>Harty</a:t>
            </a:r>
            <a:r>
              <a:rPr lang="en-US" dirty="0"/>
              <a:t> + </a:t>
            </a:r>
            <a:r>
              <a:rPr lang="en-US" dirty="0" err="1"/>
              <a:t>Cheriton</a:t>
            </a:r>
            <a:r>
              <a:rPr lang="en-US" dirty="0"/>
              <a:t> '92)</a:t>
            </a:r>
          </a:p>
          <a:p>
            <a:pPr lvl="1"/>
            <a:r>
              <a:rPr lang="en-US" b="1" dirty="0" err="1" smtClean="0"/>
              <a:t>Filesystems</a:t>
            </a:r>
            <a:r>
              <a:rPr lang="en-US" b="1" dirty="0" smtClean="0"/>
              <a:t> </a:t>
            </a:r>
            <a:r>
              <a:rPr lang="en-US" b="1" dirty="0"/>
              <a:t>for databases </a:t>
            </a:r>
            <a:r>
              <a:rPr lang="en-US" dirty="0"/>
              <a:t>(</a:t>
            </a:r>
            <a:r>
              <a:rPr lang="en-US" dirty="0" err="1"/>
              <a:t>Stonebraker</a:t>
            </a:r>
            <a:r>
              <a:rPr lang="en-US" dirty="0"/>
              <a:t> '81)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more...</a:t>
            </a:r>
          </a:p>
        </p:txBody>
      </p:sp>
    </p:spTree>
    <p:extLst>
      <p:ext uri="{BB962C8B-B14F-4D97-AF65-F5344CB8AC3E}">
        <p14:creationId xmlns:p14="http://schemas.microsoft.com/office/powerpoint/2010/main" val="2535862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problems do we solve?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High-level abstractions</a:t>
            </a:r>
          </a:p>
          <a:p>
            <a:pPr lvl="1"/>
            <a:r>
              <a:rPr lang="en-US" dirty="0" smtClean="0"/>
              <a:t>hurt </a:t>
            </a:r>
            <a:r>
              <a:rPr lang="en-US" dirty="0"/>
              <a:t>application performance</a:t>
            </a:r>
          </a:p>
          <a:p>
            <a:pPr lvl="1"/>
            <a:r>
              <a:rPr lang="en-US" dirty="0" smtClean="0"/>
              <a:t>Hide </a:t>
            </a:r>
            <a:r>
              <a:rPr lang="en-US" dirty="0"/>
              <a:t>information</a:t>
            </a:r>
          </a:p>
          <a:p>
            <a:pPr lvl="1"/>
            <a:r>
              <a:rPr lang="en-US" dirty="0" smtClean="0"/>
              <a:t>Limit </a:t>
            </a:r>
            <a:r>
              <a:rPr lang="en-US" dirty="0"/>
              <a:t>functionality</a:t>
            </a:r>
          </a:p>
          <a:p>
            <a:r>
              <a:rPr lang="en-US" dirty="0" smtClean="0"/>
              <a:t>Existing </a:t>
            </a:r>
            <a:r>
              <a:rPr lang="en-US" dirty="0"/>
              <a:t>monolithic kernels</a:t>
            </a:r>
          </a:p>
          <a:p>
            <a:pPr lvl="1"/>
            <a:r>
              <a:rPr lang="en-US" dirty="0" smtClean="0"/>
              <a:t>Encourage </a:t>
            </a:r>
            <a:r>
              <a:rPr lang="en-US" dirty="0"/>
              <a:t>stable (archaic) interfaces</a:t>
            </a:r>
          </a:p>
          <a:p>
            <a:pPr lvl="1"/>
            <a:r>
              <a:rPr lang="en-US" dirty="0" smtClean="0"/>
              <a:t>Difficult </a:t>
            </a:r>
            <a:r>
              <a:rPr lang="en-US" dirty="0"/>
              <a:t>to extend with modern techniques</a:t>
            </a:r>
          </a:p>
        </p:txBody>
      </p:sp>
    </p:spTree>
    <p:extLst>
      <p:ext uri="{BB962C8B-B14F-4D97-AF65-F5344CB8AC3E}">
        <p14:creationId xmlns:p14="http://schemas.microsoft.com/office/powerpoint/2010/main" val="27650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solve them: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Secure bindings</a:t>
            </a:r>
          </a:p>
          <a:p>
            <a:r>
              <a:rPr lang="en-US" dirty="0" smtClean="0"/>
              <a:t>Downloading </a:t>
            </a:r>
            <a:r>
              <a:rPr lang="en-US" dirty="0"/>
              <a:t>code</a:t>
            </a:r>
          </a:p>
          <a:p>
            <a:r>
              <a:rPr lang="en-US" dirty="0" smtClean="0"/>
              <a:t>Visible </a:t>
            </a:r>
            <a:r>
              <a:rPr lang="en-US" dirty="0"/>
              <a:t>resource revocation</a:t>
            </a:r>
          </a:p>
          <a:p>
            <a:r>
              <a:rPr lang="en-US" dirty="0" smtClean="0"/>
              <a:t>The </a:t>
            </a:r>
            <a:r>
              <a:rPr lang="en-US" dirty="0"/>
              <a:t>abort protocol</a:t>
            </a:r>
          </a:p>
        </p:txBody>
      </p:sp>
    </p:spTree>
    <p:extLst>
      <p:ext uri="{BB962C8B-B14F-4D97-AF65-F5344CB8AC3E}">
        <p14:creationId xmlns:p14="http://schemas.microsoft.com/office/powerpoint/2010/main" val="1476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solve them: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Secure bindings</a:t>
            </a:r>
          </a:p>
          <a:p>
            <a:r>
              <a:rPr lang="en-US" dirty="0" smtClean="0"/>
              <a:t>Downloading </a:t>
            </a:r>
            <a:r>
              <a:rPr lang="en-US" dirty="0"/>
              <a:t>code</a:t>
            </a:r>
          </a:p>
          <a:p>
            <a:r>
              <a:rPr lang="en-US" dirty="0" smtClean="0"/>
              <a:t>Visible </a:t>
            </a:r>
            <a:r>
              <a:rPr lang="en-US" dirty="0"/>
              <a:t>resource revocation</a:t>
            </a:r>
          </a:p>
          <a:p>
            <a:r>
              <a:rPr lang="en-US" dirty="0" smtClean="0"/>
              <a:t>The </a:t>
            </a:r>
            <a:r>
              <a:rPr lang="en-US" dirty="0"/>
              <a:t>abort protocol</a:t>
            </a:r>
          </a:p>
        </p:txBody>
      </p:sp>
    </p:spTree>
    <p:extLst>
      <p:ext uri="{BB962C8B-B14F-4D97-AF65-F5344CB8AC3E}">
        <p14:creationId xmlns:p14="http://schemas.microsoft.com/office/powerpoint/2010/main" val="18023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bindings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Decouples authorization from use</a:t>
            </a:r>
          </a:p>
          <a:p>
            <a:r>
              <a:rPr lang="en-US" dirty="0" smtClean="0"/>
              <a:t>Authorize </a:t>
            </a:r>
            <a:r>
              <a:rPr lang="en-US" dirty="0"/>
              <a:t>once, at “bind time”</a:t>
            </a:r>
          </a:p>
          <a:p>
            <a:r>
              <a:rPr lang="en-US" dirty="0" smtClean="0"/>
              <a:t>Use </a:t>
            </a:r>
            <a:r>
              <a:rPr lang="en-US" dirty="0"/>
              <a:t>transferable “capabilities” to check access</a:t>
            </a:r>
          </a:p>
          <a:p>
            <a:r>
              <a:rPr lang="en-US" dirty="0" smtClean="0"/>
              <a:t>Cache </a:t>
            </a:r>
            <a:r>
              <a:rPr lang="en-US" dirty="0"/>
              <a:t>bindings in-kernel to decrease </a:t>
            </a:r>
            <a:r>
              <a:rPr lang="en-US" dirty="0" smtClean="0"/>
              <a:t>binding frequency</a:t>
            </a:r>
            <a:endParaRPr lang="en-US" dirty="0"/>
          </a:p>
          <a:p>
            <a:pPr lvl="1"/>
            <a:r>
              <a:rPr lang="en-US" dirty="0" smtClean="0"/>
              <a:t>Example</a:t>
            </a:r>
            <a:r>
              <a:rPr lang="en-US" dirty="0"/>
              <a:t>: huge software-based TLB</a:t>
            </a:r>
          </a:p>
        </p:txBody>
      </p:sp>
    </p:spTree>
    <p:extLst>
      <p:ext uri="{BB962C8B-B14F-4D97-AF65-F5344CB8AC3E}">
        <p14:creationId xmlns:p14="http://schemas.microsoft.com/office/powerpoint/2010/main" val="3995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solve them: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Secure bindings</a:t>
            </a:r>
          </a:p>
          <a:p>
            <a:r>
              <a:rPr lang="en-US" b="1" dirty="0" smtClean="0"/>
              <a:t>Downloading </a:t>
            </a:r>
            <a:r>
              <a:rPr lang="en-US" b="1" dirty="0"/>
              <a:t>code</a:t>
            </a:r>
          </a:p>
          <a:p>
            <a:r>
              <a:rPr lang="en-US" dirty="0" smtClean="0"/>
              <a:t>Visible </a:t>
            </a:r>
            <a:r>
              <a:rPr lang="en-US" dirty="0"/>
              <a:t>resource revocation</a:t>
            </a:r>
          </a:p>
          <a:p>
            <a:r>
              <a:rPr lang="en-US" dirty="0" smtClean="0"/>
              <a:t>The </a:t>
            </a:r>
            <a:r>
              <a:rPr lang="en-US" dirty="0"/>
              <a:t>abort protocol</a:t>
            </a:r>
          </a:p>
        </p:txBody>
      </p:sp>
    </p:spTree>
    <p:extLst>
      <p:ext uri="{BB962C8B-B14F-4D97-AF65-F5344CB8AC3E}">
        <p14:creationId xmlns:p14="http://schemas.microsoft.com/office/powerpoint/2010/main" val="37639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code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Userspace application produces </a:t>
            </a:r>
            <a:r>
              <a:rPr lang="en-US" dirty="0" smtClean="0"/>
              <a:t>kernel space </a:t>
            </a:r>
            <a:r>
              <a:rPr lang="en-US" dirty="0"/>
              <a:t>code</a:t>
            </a:r>
          </a:p>
          <a:p>
            <a:r>
              <a:rPr lang="en-US" dirty="0" smtClean="0"/>
              <a:t>Access </a:t>
            </a:r>
            <a:r>
              <a:rPr lang="en-US" dirty="0"/>
              <a:t>checks at download time</a:t>
            </a:r>
          </a:p>
          <a:p>
            <a:r>
              <a:rPr lang="en-US" dirty="0" smtClean="0"/>
              <a:t>Code </a:t>
            </a:r>
            <a:r>
              <a:rPr lang="en-US" dirty="0"/>
              <a:t>is verified before being run, with JIT for speed</a:t>
            </a:r>
          </a:p>
        </p:txBody>
      </p:sp>
    </p:spTree>
    <p:extLst>
      <p:ext uri="{BB962C8B-B14F-4D97-AF65-F5344CB8AC3E}">
        <p14:creationId xmlns:p14="http://schemas.microsoft.com/office/powerpoint/2010/main" val="9629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solve them: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Secure bindings</a:t>
            </a:r>
          </a:p>
          <a:p>
            <a:r>
              <a:rPr lang="en-US" dirty="0" smtClean="0"/>
              <a:t>Downloading </a:t>
            </a:r>
            <a:r>
              <a:rPr lang="en-US" dirty="0"/>
              <a:t>code</a:t>
            </a:r>
          </a:p>
          <a:p>
            <a:r>
              <a:rPr lang="en-US" b="1" dirty="0" smtClean="0"/>
              <a:t>Visible </a:t>
            </a:r>
            <a:r>
              <a:rPr lang="en-US" b="1" dirty="0"/>
              <a:t>resource revocation</a:t>
            </a:r>
          </a:p>
          <a:p>
            <a:r>
              <a:rPr lang="en-US" dirty="0" smtClean="0"/>
              <a:t>The </a:t>
            </a:r>
            <a:r>
              <a:rPr lang="en-US" dirty="0"/>
              <a:t>abort protocol</a:t>
            </a:r>
          </a:p>
        </p:txBody>
      </p:sp>
    </p:spTree>
    <p:extLst>
      <p:ext uri="{BB962C8B-B14F-4D97-AF65-F5344CB8AC3E}">
        <p14:creationId xmlns:p14="http://schemas.microsoft.com/office/powerpoint/2010/main" val="24804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resource revocation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Revocation traditionally invisible (or transparent)</a:t>
            </a:r>
          </a:p>
          <a:p>
            <a:pPr lvl="1"/>
            <a:r>
              <a:rPr lang="en-US" dirty="0" smtClean="0"/>
              <a:t>Expensive</a:t>
            </a:r>
            <a:r>
              <a:rPr lang="en-US" dirty="0"/>
              <a:t>: have to save entire state</a:t>
            </a:r>
          </a:p>
          <a:p>
            <a:r>
              <a:rPr lang="en-US" dirty="0" smtClean="0"/>
              <a:t>Try </a:t>
            </a:r>
            <a:r>
              <a:rPr lang="en-US" dirty="0"/>
              <a:t>visible instead!</a:t>
            </a:r>
          </a:p>
          <a:p>
            <a:pPr lvl="1"/>
            <a:r>
              <a:rPr lang="en-US" dirty="0" smtClean="0"/>
              <a:t>Save </a:t>
            </a:r>
            <a:r>
              <a:rPr lang="en-US" dirty="0"/>
              <a:t>only the state you need</a:t>
            </a:r>
          </a:p>
          <a:p>
            <a:pPr lvl="1"/>
            <a:r>
              <a:rPr lang="en-US" dirty="0" smtClean="0"/>
              <a:t>Kernel </a:t>
            </a:r>
            <a:r>
              <a:rPr lang="en-US" dirty="0"/>
              <a:t>gives you a few microseconds to do it</a:t>
            </a:r>
          </a:p>
        </p:txBody>
      </p:sp>
    </p:spTree>
    <p:extLst>
      <p:ext uri="{BB962C8B-B14F-4D97-AF65-F5344CB8AC3E}">
        <p14:creationId xmlns:p14="http://schemas.microsoft.com/office/powerpoint/2010/main" val="39018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solve them: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Secure bindings</a:t>
            </a:r>
          </a:p>
          <a:p>
            <a:r>
              <a:rPr lang="en-US" dirty="0" smtClean="0"/>
              <a:t>Downloading </a:t>
            </a:r>
            <a:r>
              <a:rPr lang="en-US" dirty="0"/>
              <a:t>code</a:t>
            </a:r>
          </a:p>
          <a:p>
            <a:r>
              <a:rPr lang="en-US" dirty="0" smtClean="0"/>
              <a:t>Visible </a:t>
            </a:r>
            <a:r>
              <a:rPr lang="en-US" dirty="0"/>
              <a:t>resource revocation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abort protocol</a:t>
            </a:r>
          </a:p>
        </p:txBody>
      </p:sp>
    </p:spTree>
    <p:extLst>
      <p:ext uri="{BB962C8B-B14F-4D97-AF65-F5344CB8AC3E}">
        <p14:creationId xmlns:p14="http://schemas.microsoft.com/office/powerpoint/2010/main" val="20263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Revocation: kernel asks process for resource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relinquish page 5 please”</a:t>
            </a:r>
          </a:p>
          <a:p>
            <a:pPr lvl="1"/>
            <a:r>
              <a:rPr lang="en-US" dirty="0" smtClean="0"/>
              <a:t>Process </a:t>
            </a:r>
            <a:r>
              <a:rPr lang="en-US" dirty="0"/>
              <a:t>tracks state and returns resource</a:t>
            </a:r>
          </a:p>
          <a:p>
            <a:r>
              <a:rPr lang="en-US" dirty="0" smtClean="0"/>
              <a:t>Abort</a:t>
            </a:r>
            <a:r>
              <a:rPr lang="en-US" dirty="0"/>
              <a:t>: kernel demands resource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page 5 in 50 microseconds”</a:t>
            </a:r>
          </a:p>
          <a:p>
            <a:pPr lvl="1"/>
            <a:r>
              <a:rPr lang="en-US" dirty="0" smtClean="0"/>
              <a:t>Takes </a:t>
            </a:r>
            <a:r>
              <a:rPr lang="en-US" dirty="0"/>
              <a:t>resource “by force”</a:t>
            </a:r>
          </a:p>
          <a:p>
            <a:pPr lvl="1"/>
            <a:r>
              <a:rPr lang="en-US" dirty="0" smtClean="0"/>
              <a:t>Invalidates </a:t>
            </a:r>
            <a:r>
              <a:rPr lang="en-US" dirty="0"/>
              <a:t>credentials and </a:t>
            </a:r>
            <a:r>
              <a:rPr lang="en-US" dirty="0" smtClean="0"/>
              <a:t>bindings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Notifies </a:t>
            </a:r>
            <a:r>
              <a:rPr lang="en-US" dirty="0"/>
              <a:t>library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15756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Lots of problems…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50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MIPS</a:t>
            </a:r>
          </a:p>
          <a:p>
            <a:r>
              <a:rPr lang="en-US" dirty="0" smtClean="0"/>
              <a:t>Aegis: actual </a:t>
            </a:r>
            <a:r>
              <a:rPr lang="en-US" dirty="0" err="1" smtClean="0"/>
              <a:t>exokernel</a:t>
            </a:r>
            <a:endParaRPr lang="en-US" dirty="0" smtClean="0"/>
          </a:p>
          <a:p>
            <a:pPr lvl="1"/>
            <a:r>
              <a:rPr lang="en-US" dirty="0" smtClean="0"/>
              <a:t>Processor</a:t>
            </a:r>
          </a:p>
          <a:p>
            <a:pPr lvl="1"/>
            <a:r>
              <a:rPr lang="en-US" dirty="0" smtClean="0"/>
              <a:t>Physical memory</a:t>
            </a:r>
          </a:p>
          <a:p>
            <a:pPr lvl="1"/>
            <a:r>
              <a:rPr lang="en-US" dirty="0" smtClean="0"/>
              <a:t>TLB</a:t>
            </a:r>
          </a:p>
          <a:p>
            <a:pPr lvl="1"/>
            <a:r>
              <a:rPr lang="en-US" dirty="0" smtClean="0"/>
              <a:t>Exceptions, Interrupts</a:t>
            </a:r>
          </a:p>
          <a:p>
            <a:r>
              <a:rPr lang="en-US" dirty="0" err="1" smtClean="0"/>
              <a:t>ExOS</a:t>
            </a:r>
            <a:r>
              <a:rPr lang="en-US" dirty="0" smtClean="0"/>
              <a:t>: library operating system</a:t>
            </a:r>
          </a:p>
          <a:p>
            <a:pPr lvl="1"/>
            <a:r>
              <a:rPr lang="en-US" dirty="0" smtClean="0"/>
              <a:t>Processes, IPC, Virtual Memory, Network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Microbenchmark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6705600" cy="247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191000"/>
            <a:ext cx="67295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4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C53AB286-FA9E-7340-B60F-AEC3F6FC38E4}" type="slidenum">
              <a:rPr lang="en-US"/>
              <a:pPr/>
              <a:t>32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ExOS Virtual Memory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78064"/>
            <a:ext cx="81534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981200" y="4724400"/>
            <a:ext cx="2209800" cy="1676400"/>
          </a:xfrm>
          <a:prstGeom prst="wedgeRoundRectCallout">
            <a:avLst>
              <a:gd name="adj1" fmla="val 94972"/>
              <a:gd name="adj2" fmla="val -935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/>
              <a:t>+ Fast Sys call.</a:t>
            </a:r>
          </a:p>
          <a:p>
            <a:pPr algn="ctr"/>
            <a:r>
              <a:rPr lang="en-US" sz="2000"/>
              <a:t>- Half the time in look-up (vector).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5410200" y="4876800"/>
            <a:ext cx="2209800" cy="1524000"/>
          </a:xfrm>
          <a:prstGeom prst="wedgeRoundRectCallout">
            <a:avLst>
              <a:gd name="adj1" fmla="val -3306"/>
              <a:gd name="adj2" fmla="val -1171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/>
              <a:t>Repeated access to Aegis STLB and ExOS PageTable</a:t>
            </a:r>
          </a:p>
        </p:txBody>
      </p:sp>
    </p:spTree>
    <p:extLst>
      <p:ext uri="{BB962C8B-B14F-4D97-AF65-F5344CB8AC3E}">
        <p14:creationId xmlns:p14="http://schemas.microsoft.com/office/powerpoint/2010/main" val="38831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 autoUpdateAnimBg="0"/>
      <p:bldP spid="4711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9448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Extensible kernels are actually fast.</a:t>
            </a:r>
          </a:p>
          <a:p>
            <a:r>
              <a:rPr lang="en-US" dirty="0" smtClean="0"/>
              <a:t>End-to-end arguments.</a:t>
            </a:r>
          </a:p>
          <a:p>
            <a:r>
              <a:rPr lang="en-US" dirty="0" smtClean="0"/>
              <a:t>Efficient implementations.</a:t>
            </a:r>
          </a:p>
          <a:p>
            <a:r>
              <a:rPr lang="en-US" dirty="0" smtClean="0"/>
              <a:t>Extensibility without loss of security or performance</a:t>
            </a:r>
          </a:p>
          <a:p>
            <a:pPr lvl="1"/>
            <a:r>
              <a:rPr lang="en-US" dirty="0" err="1" smtClean="0"/>
              <a:t>Exokernels</a:t>
            </a:r>
            <a:endParaRPr lang="en-US" dirty="0" smtClean="0"/>
          </a:p>
          <a:p>
            <a:pPr lvl="2"/>
            <a:r>
              <a:rPr lang="en-US" dirty="0" smtClean="0"/>
              <a:t>Safely export machine resources</a:t>
            </a:r>
          </a:p>
          <a:p>
            <a:pPr lvl="2"/>
            <a:r>
              <a:rPr lang="en-US" dirty="0" smtClean="0"/>
              <a:t>Decouple protection from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ontain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Containers</a:t>
            </a:r>
          </a:p>
        </p:txBody>
      </p:sp>
      <p:sp>
        <p:nvSpPr>
          <p:cNvPr id="304" name="Grouping of processes…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231270" indent="-231270" defTabSz="303956">
              <a:spcBef>
                <a:spcPts val="1406"/>
              </a:spcBef>
              <a:buClr>
                <a:srgbClr val="39A3D5"/>
              </a:buClr>
              <a:buSzPct val="104999"/>
              <a:buFont typeface="Avenir Next"/>
              <a:buChar char="‣"/>
              <a:defRPr sz="25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Grouping of processes</a:t>
            </a:r>
          </a:p>
          <a:p>
            <a:pPr marL="231270" indent="-231270" defTabSz="303956">
              <a:spcBef>
                <a:spcPts val="1406"/>
              </a:spcBef>
              <a:buClr>
                <a:srgbClr val="39A3D5"/>
              </a:buClr>
              <a:buSzPct val="104999"/>
              <a:buFont typeface="Avenir Next"/>
              <a:buChar char="‣"/>
              <a:defRPr sz="25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Provide isolation between groups</a:t>
            </a:r>
          </a:p>
          <a:p>
            <a:pPr marL="231270" indent="-231270" defTabSz="303956">
              <a:spcBef>
                <a:spcPts val="1406"/>
              </a:spcBef>
              <a:buClr>
                <a:srgbClr val="39A3D5"/>
              </a:buClr>
              <a:buSzPct val="104999"/>
              <a:buFont typeface="Avenir Next"/>
              <a:buChar char="‣"/>
              <a:defRPr sz="25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Containers cannot customize operating systems</a:t>
            </a:r>
          </a:p>
          <a:p>
            <a:pPr marL="231270" indent="-231270" defTabSz="303956">
              <a:spcBef>
                <a:spcPts val="1406"/>
              </a:spcBef>
              <a:buClr>
                <a:srgbClr val="39A3D5"/>
              </a:buClr>
              <a:buSzPct val="104999"/>
              <a:buFont typeface="Avenir Next"/>
              <a:buChar char="‣"/>
              <a:defRPr sz="25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/>
              <a:t>Isn’t this similar to the problem </a:t>
            </a:r>
            <a:r>
              <a:rPr dirty="0" err="1"/>
              <a:t>exokernels</a:t>
            </a:r>
            <a:r>
              <a:rPr dirty="0"/>
              <a:t> tried to solve?</a:t>
            </a:r>
          </a:p>
        </p:txBody>
      </p:sp>
      <p:sp>
        <p:nvSpPr>
          <p:cNvPr id="305" name="OS"/>
          <p:cNvSpPr txBox="1"/>
          <p:nvPr/>
        </p:nvSpPr>
        <p:spPr>
          <a:xfrm>
            <a:off x="2467865" y="5678289"/>
            <a:ext cx="7256271" cy="500064"/>
          </a:xfrm>
          <a:prstGeom prst="rect">
            <a:avLst/>
          </a:prstGeom>
          <a:ln w="254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OS</a:t>
            </a:r>
          </a:p>
        </p:txBody>
      </p:sp>
      <p:sp>
        <p:nvSpPr>
          <p:cNvPr id="306" name="Container"/>
          <p:cNvSpPr txBox="1"/>
          <p:nvPr/>
        </p:nvSpPr>
        <p:spPr>
          <a:xfrm>
            <a:off x="2467865" y="3810000"/>
            <a:ext cx="2343837" cy="1821658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Container</a:t>
            </a:r>
          </a:p>
        </p:txBody>
      </p:sp>
      <p:sp>
        <p:nvSpPr>
          <p:cNvPr id="307" name="Container"/>
          <p:cNvSpPr txBox="1"/>
          <p:nvPr/>
        </p:nvSpPr>
        <p:spPr>
          <a:xfrm>
            <a:off x="4924083" y="3810000"/>
            <a:ext cx="2343836" cy="1821658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Container</a:t>
            </a:r>
          </a:p>
        </p:txBody>
      </p:sp>
      <p:sp>
        <p:nvSpPr>
          <p:cNvPr id="308" name="Container"/>
          <p:cNvSpPr txBox="1"/>
          <p:nvPr/>
        </p:nvSpPr>
        <p:spPr>
          <a:xfrm>
            <a:off x="7380299" y="3810000"/>
            <a:ext cx="2343836" cy="1821658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Container</a:t>
            </a:r>
          </a:p>
        </p:txBody>
      </p:sp>
      <p:sp>
        <p:nvSpPr>
          <p:cNvPr id="309" name="Hypervisor"/>
          <p:cNvSpPr txBox="1"/>
          <p:nvPr/>
        </p:nvSpPr>
        <p:spPr>
          <a:xfrm>
            <a:off x="2467865" y="6229307"/>
            <a:ext cx="7256271" cy="500064"/>
          </a:xfrm>
          <a:prstGeom prst="rect">
            <a:avLst/>
          </a:prstGeom>
          <a:ln w="254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Hypervisor</a:t>
            </a:r>
          </a:p>
        </p:txBody>
      </p:sp>
      <p:sp>
        <p:nvSpPr>
          <p:cNvPr id="310" name="MySQL"/>
          <p:cNvSpPr txBox="1"/>
          <p:nvPr/>
        </p:nvSpPr>
        <p:spPr>
          <a:xfrm>
            <a:off x="2715561" y="4349415"/>
            <a:ext cx="1848445" cy="500064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MySQL</a:t>
            </a:r>
          </a:p>
        </p:txBody>
      </p:sp>
      <p:sp>
        <p:nvSpPr>
          <p:cNvPr id="311" name="Web Server"/>
          <p:cNvSpPr txBox="1"/>
          <p:nvPr/>
        </p:nvSpPr>
        <p:spPr>
          <a:xfrm>
            <a:off x="5171778" y="4349415"/>
            <a:ext cx="1848445" cy="500064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dirty="0"/>
              <a:t>Web Server</a:t>
            </a:r>
          </a:p>
        </p:txBody>
      </p:sp>
      <p:sp>
        <p:nvSpPr>
          <p:cNvPr id="312" name="Web Server"/>
          <p:cNvSpPr txBox="1"/>
          <p:nvPr/>
        </p:nvSpPr>
        <p:spPr>
          <a:xfrm>
            <a:off x="5171778" y="5013853"/>
            <a:ext cx="1848445" cy="500064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Web Server</a:t>
            </a:r>
          </a:p>
        </p:txBody>
      </p:sp>
      <p:sp>
        <p:nvSpPr>
          <p:cNvPr id="313" name="MySQL"/>
          <p:cNvSpPr txBox="1"/>
          <p:nvPr/>
        </p:nvSpPr>
        <p:spPr>
          <a:xfrm>
            <a:off x="7627996" y="4349415"/>
            <a:ext cx="1848445" cy="500064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MySQL</a:t>
            </a:r>
          </a:p>
        </p:txBody>
      </p:sp>
      <p:sp>
        <p:nvSpPr>
          <p:cNvPr id="314" name="Web Server"/>
          <p:cNvSpPr txBox="1"/>
          <p:nvPr/>
        </p:nvSpPr>
        <p:spPr>
          <a:xfrm>
            <a:off x="7627996" y="5013853"/>
            <a:ext cx="1848445" cy="500064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Web Server</a:t>
            </a:r>
          </a:p>
        </p:txBody>
      </p:sp>
    </p:spTree>
    <p:extLst>
      <p:ext uri="{BB962C8B-B14F-4D97-AF65-F5344CB8AC3E}">
        <p14:creationId xmlns:p14="http://schemas.microsoft.com/office/powerpoint/2010/main" val="45817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Unikernel: Library Operating Systems for the Cloud"/>
          <p:cNvSpPr txBox="1">
            <a:spLocks noGrp="1"/>
          </p:cNvSpPr>
          <p:nvPr>
            <p:ph type="title"/>
          </p:nvPr>
        </p:nvSpPr>
        <p:spPr>
          <a:xfrm>
            <a:off x="762000" y="1832989"/>
            <a:ext cx="10871200" cy="990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lnSpc>
                <a:spcPct val="100000"/>
              </a:lnSpc>
              <a:spcBef>
                <a:spcPts val="2800"/>
              </a:spcBef>
              <a:defRPr sz="6400" cap="none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dirty="0" err="1"/>
              <a:t>Unikernel</a:t>
            </a:r>
            <a:r>
              <a:rPr dirty="0"/>
              <a:t>: Library Operating Systems for the Cloud</a:t>
            </a:r>
          </a:p>
        </p:txBody>
      </p:sp>
      <p:sp>
        <p:nvSpPr>
          <p:cNvPr id="319" name="Anil Madhavapeddy, Richard Mortier, Charalampos Rotsos, David Scott, Ralraj Singh, ThomasGazagnaire, Steven Smith, Steven Hand, and Jon Crowcroft"/>
          <p:cNvSpPr txBox="1"/>
          <p:nvPr/>
        </p:nvSpPr>
        <p:spPr>
          <a:xfrm>
            <a:off x="1860997" y="3430659"/>
            <a:ext cx="8420517" cy="130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dirty="0"/>
              <a:t>Anil </a:t>
            </a:r>
            <a:r>
              <a:rPr dirty="0" err="1"/>
              <a:t>Madhavapeddy</a:t>
            </a:r>
            <a:r>
              <a:rPr dirty="0"/>
              <a:t>, Richard Mortier, </a:t>
            </a:r>
            <a:r>
              <a:rPr dirty="0" err="1"/>
              <a:t>Charalampos</a:t>
            </a:r>
            <a:r>
              <a:rPr dirty="0"/>
              <a:t> </a:t>
            </a:r>
            <a:r>
              <a:rPr dirty="0" err="1"/>
              <a:t>Rotsos</a:t>
            </a:r>
            <a:r>
              <a:rPr dirty="0"/>
              <a:t>, David Scott, </a:t>
            </a:r>
            <a:r>
              <a:rPr dirty="0" err="1"/>
              <a:t>Ralraj</a:t>
            </a:r>
            <a:r>
              <a:rPr dirty="0"/>
              <a:t> Singh, </a:t>
            </a:r>
            <a:endParaRPr lang="en-US" dirty="0" smtClean="0"/>
          </a:p>
          <a:p>
            <a:r>
              <a:rPr dirty="0" err="1" smtClean="0"/>
              <a:t>ThomasGazagnaire</a:t>
            </a:r>
            <a:r>
              <a:rPr dirty="0"/>
              <a:t>, Steven Smith, Steven Hand, and Jon Crowcroft</a:t>
            </a:r>
          </a:p>
        </p:txBody>
      </p:sp>
      <p:sp>
        <p:nvSpPr>
          <p:cNvPr id="320" name="University of Cambridge, University of Nottingham, Citrix Systems Ltd, OCamlPro SAS"/>
          <p:cNvSpPr txBox="1"/>
          <p:nvPr/>
        </p:nvSpPr>
        <p:spPr>
          <a:xfrm>
            <a:off x="2890161" y="4629715"/>
            <a:ext cx="6362189" cy="29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>
            <a:normAutofit/>
          </a:bodyPr>
          <a:lstStyle>
            <a:lvl1pPr marL="0" indent="0" algn="ctr">
              <a:buSzTx/>
              <a:buNone/>
              <a:defRPr sz="18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1266"/>
              <a:t>University of Cambridge, University of Nottingham, Citrix Systems Ltd, OCamlPro SAS</a:t>
            </a:r>
          </a:p>
        </p:txBody>
      </p:sp>
      <p:sp>
        <p:nvSpPr>
          <p:cNvPr id="321" name="In Proceedings of the 18th International Conference on Architectural Support for Programming Languages and Operating Systems pg. 461–472."/>
          <p:cNvSpPr txBox="1"/>
          <p:nvPr/>
        </p:nvSpPr>
        <p:spPr>
          <a:xfrm>
            <a:off x="2009266" y="4936915"/>
            <a:ext cx="8123979" cy="517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 sz="18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1266"/>
              <a:t>In Proceedings of the 18th International Conference on Architectural Support for Programming Languages and Operating Systems pg. 461–472.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4081" y="6096000"/>
            <a:ext cx="697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Unikernel</a:t>
            </a:r>
            <a:r>
              <a:rPr lang="en-US" smtClean="0"/>
              <a:t> slides </a:t>
            </a:r>
            <a:r>
              <a:rPr lang="en-US" dirty="0" smtClean="0"/>
              <a:t>from Shannon Joyner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9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Unikernel = EXOKERNEL + CONTAIN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Unikernel = EXOKERNEL + CONTAINERs</a:t>
            </a:r>
          </a:p>
        </p:txBody>
      </p:sp>
      <p:sp>
        <p:nvSpPr>
          <p:cNvPr id="326" name="Run one application per virtual machine…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Run one application per virtual machine</a:t>
            </a:r>
          </a:p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One process per application</a:t>
            </a:r>
          </a:p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Everything compiled into a VM image</a:t>
            </a:r>
          </a:p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Do not compile unused code</a:t>
            </a:r>
          </a:p>
        </p:txBody>
      </p:sp>
      <p:pic>
        <p:nvPicPr>
          <p:cNvPr id="324" name="figure1.png" descr="figur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2121" y="3610635"/>
            <a:ext cx="5082279" cy="3351198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Unikernel, Figure 1"/>
          <p:cNvSpPr txBox="1"/>
          <p:nvPr/>
        </p:nvSpPr>
        <p:spPr>
          <a:xfrm>
            <a:off x="8839200" y="3429000"/>
            <a:ext cx="159819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marL="0" indent="0">
              <a:spcBef>
                <a:spcPts val="2400"/>
              </a:spcBef>
              <a:buSzTx/>
              <a:buNone/>
              <a:defRPr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1406" dirty="0" err="1"/>
              <a:t>Unikernel</a:t>
            </a:r>
            <a:r>
              <a:rPr sz="1406" dirty="0"/>
              <a:t>, Figure 1</a:t>
            </a:r>
          </a:p>
        </p:txBody>
      </p:sp>
    </p:spTree>
    <p:extLst>
      <p:ext uri="{BB962C8B-B14F-4D97-AF65-F5344CB8AC3E}">
        <p14:creationId xmlns:p14="http://schemas.microsoft.com/office/powerpoint/2010/main" val="204926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Unikern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Unikernel</a:t>
            </a:r>
          </a:p>
        </p:txBody>
      </p:sp>
      <p:sp>
        <p:nvSpPr>
          <p:cNvPr id="329" name="Run directly on top of standard hypervisor…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Run directly on top of standard hypervisor</a:t>
            </a:r>
          </a:p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Can run multiple unikernels on the same hypervisor</a:t>
            </a:r>
          </a:p>
        </p:txBody>
      </p:sp>
      <p:sp>
        <p:nvSpPr>
          <p:cNvPr id="330" name="Hypervisor"/>
          <p:cNvSpPr txBox="1"/>
          <p:nvPr/>
        </p:nvSpPr>
        <p:spPr>
          <a:xfrm>
            <a:off x="2467865" y="5291136"/>
            <a:ext cx="7256271" cy="500064"/>
          </a:xfrm>
          <a:prstGeom prst="rect">
            <a:avLst/>
          </a:prstGeom>
          <a:ln w="254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Hypervisor</a:t>
            </a:r>
          </a:p>
        </p:txBody>
      </p:sp>
      <p:sp>
        <p:nvSpPr>
          <p:cNvPr id="331" name="Unikernel"/>
          <p:cNvSpPr txBox="1"/>
          <p:nvPr/>
        </p:nvSpPr>
        <p:spPr>
          <a:xfrm>
            <a:off x="2467865" y="3422846"/>
            <a:ext cx="2343837" cy="1821658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Unikernel</a:t>
            </a:r>
          </a:p>
        </p:txBody>
      </p:sp>
      <p:sp>
        <p:nvSpPr>
          <p:cNvPr id="332" name="Application"/>
          <p:cNvSpPr txBox="1"/>
          <p:nvPr/>
        </p:nvSpPr>
        <p:spPr>
          <a:xfrm>
            <a:off x="2715561" y="3962262"/>
            <a:ext cx="1848445" cy="500064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Application</a:t>
            </a:r>
          </a:p>
        </p:txBody>
      </p:sp>
      <p:sp>
        <p:nvSpPr>
          <p:cNvPr id="333" name="OS"/>
          <p:cNvSpPr txBox="1"/>
          <p:nvPr/>
        </p:nvSpPr>
        <p:spPr>
          <a:xfrm>
            <a:off x="2715561" y="4500668"/>
            <a:ext cx="1848445" cy="500064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OS</a:t>
            </a:r>
          </a:p>
        </p:txBody>
      </p:sp>
      <p:sp>
        <p:nvSpPr>
          <p:cNvPr id="334" name="Unikernel"/>
          <p:cNvSpPr txBox="1"/>
          <p:nvPr/>
        </p:nvSpPr>
        <p:spPr>
          <a:xfrm>
            <a:off x="4924081" y="3422846"/>
            <a:ext cx="2343836" cy="1821658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Unikernel</a:t>
            </a:r>
          </a:p>
        </p:txBody>
      </p:sp>
      <p:sp>
        <p:nvSpPr>
          <p:cNvPr id="335" name="Application"/>
          <p:cNvSpPr txBox="1"/>
          <p:nvPr/>
        </p:nvSpPr>
        <p:spPr>
          <a:xfrm>
            <a:off x="5171778" y="3962262"/>
            <a:ext cx="1848445" cy="500064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Application</a:t>
            </a:r>
          </a:p>
        </p:txBody>
      </p:sp>
      <p:sp>
        <p:nvSpPr>
          <p:cNvPr id="336" name="OS"/>
          <p:cNvSpPr txBox="1"/>
          <p:nvPr/>
        </p:nvSpPr>
        <p:spPr>
          <a:xfrm>
            <a:off x="5171778" y="4500668"/>
            <a:ext cx="1848445" cy="500064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OS</a:t>
            </a:r>
          </a:p>
        </p:txBody>
      </p:sp>
      <p:sp>
        <p:nvSpPr>
          <p:cNvPr id="337" name="Unikernel"/>
          <p:cNvSpPr txBox="1"/>
          <p:nvPr/>
        </p:nvSpPr>
        <p:spPr>
          <a:xfrm>
            <a:off x="7380299" y="3422846"/>
            <a:ext cx="2343836" cy="1821658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Unikernel</a:t>
            </a:r>
          </a:p>
        </p:txBody>
      </p:sp>
      <p:sp>
        <p:nvSpPr>
          <p:cNvPr id="338" name="Application"/>
          <p:cNvSpPr txBox="1"/>
          <p:nvPr/>
        </p:nvSpPr>
        <p:spPr>
          <a:xfrm>
            <a:off x="7627995" y="3962262"/>
            <a:ext cx="1848444" cy="500064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Application</a:t>
            </a:r>
          </a:p>
        </p:txBody>
      </p:sp>
      <p:sp>
        <p:nvSpPr>
          <p:cNvPr id="339" name="OS"/>
          <p:cNvSpPr txBox="1"/>
          <p:nvPr/>
        </p:nvSpPr>
        <p:spPr>
          <a:xfrm>
            <a:off x="7627995" y="4500668"/>
            <a:ext cx="1848444" cy="500064"/>
          </a:xfrm>
          <a:prstGeom prst="rect">
            <a:avLst/>
          </a:prstGeom>
          <a:solidFill>
            <a:srgbClr val="A6AAA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marL="0" indent="0" algn="ctr">
              <a:buSzTx/>
              <a:buNone/>
              <a:defRPr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330209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Mir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Mirage</a:t>
            </a:r>
          </a:p>
        </p:txBody>
      </p:sp>
      <p:sp>
        <p:nvSpPr>
          <p:cNvPr id="344" name="Produces unikernels…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Produces unikernels</a:t>
            </a:r>
          </a:p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Compiles OCaml code to Xen VM image</a:t>
            </a:r>
          </a:p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4 main components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Text + Data segment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Foreign Grants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Minor Heap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Major Heap</a:t>
            </a:r>
          </a:p>
        </p:txBody>
      </p:sp>
      <p:pic>
        <p:nvPicPr>
          <p:cNvPr id="342" name="figure2.png" descr="figur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4948" y="2817153"/>
            <a:ext cx="5059619" cy="3711184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Unikernel, Figure 2"/>
          <p:cNvSpPr txBox="1"/>
          <p:nvPr/>
        </p:nvSpPr>
        <p:spPr>
          <a:xfrm>
            <a:off x="7059744" y="6348000"/>
            <a:ext cx="159819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marL="0" indent="0">
              <a:spcBef>
                <a:spcPts val="2400"/>
              </a:spcBef>
              <a:buSzTx/>
              <a:buNone/>
              <a:defRPr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1406"/>
              <a:t>Unikernel, Figure 2</a:t>
            </a:r>
          </a:p>
        </p:txBody>
      </p:sp>
    </p:spTree>
    <p:extLst>
      <p:ext uri="{BB962C8B-B14F-4D97-AF65-F5344CB8AC3E}">
        <p14:creationId xmlns:p14="http://schemas.microsoft.com/office/powerpoint/2010/main" val="284395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 and Da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Text and Data</a:t>
            </a:r>
          </a:p>
        </p:txBody>
      </p:sp>
      <p:sp>
        <p:nvSpPr>
          <p:cNvPr id="349" name="OCaml Runtime…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OCaml Runtime</a:t>
            </a:r>
          </a:p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PVBoot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Initializes VM</a:t>
            </a:r>
          </a:p>
        </p:txBody>
      </p:sp>
      <p:pic>
        <p:nvPicPr>
          <p:cNvPr id="350" name="figure2.png" descr="figur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4948" y="2817154"/>
            <a:ext cx="5059619" cy="3711184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Unikernel, Figure 2"/>
          <p:cNvSpPr txBox="1"/>
          <p:nvPr/>
        </p:nvSpPr>
        <p:spPr>
          <a:xfrm>
            <a:off x="7059744" y="6348000"/>
            <a:ext cx="159819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marL="0" indent="0">
              <a:spcBef>
                <a:spcPts val="2400"/>
              </a:spcBef>
              <a:buSzTx/>
              <a:buNone/>
              <a:defRPr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1406"/>
              <a:t>Unikernel, Figure 2</a:t>
            </a:r>
          </a:p>
        </p:txBody>
      </p:sp>
      <p:sp>
        <p:nvSpPr>
          <p:cNvPr id="352" name="Rectangle"/>
          <p:cNvSpPr/>
          <p:nvPr/>
        </p:nvSpPr>
        <p:spPr>
          <a:xfrm>
            <a:off x="6234987" y="3086676"/>
            <a:ext cx="1093248" cy="473275"/>
          </a:xfrm>
          <a:prstGeom prst="rect">
            <a:avLst/>
          </a:prstGeom>
          <a:ln w="50800">
            <a:solidFill>
              <a:srgbClr val="EF4E47"/>
            </a:solidFill>
            <a:miter lim="400000"/>
          </a:ln>
        </p:spPr>
        <p:txBody>
          <a:bodyPr lIns="35719" tIns="35719" rIns="35719" bIns="35719" anchor="ctr"/>
          <a:lstStyle/>
          <a:p>
            <a:pPr marL="257375" indent="-257375"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</a:defRPr>
            </a:pPr>
            <a:endParaRPr sz="1969"/>
          </a:p>
        </p:txBody>
      </p:sp>
    </p:spTree>
    <p:extLst>
      <p:ext uri="{BB962C8B-B14F-4D97-AF65-F5344CB8AC3E}">
        <p14:creationId xmlns:p14="http://schemas.microsoft.com/office/powerpoint/2010/main" val="349574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Lots of problems…Lots of design opportunities!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47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HE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HEAP</a:t>
            </a:r>
          </a:p>
        </p:txBody>
      </p:sp>
      <p:sp>
        <p:nvSpPr>
          <p:cNvPr id="357" name="Minor Heap…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Minor Heap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Short lived values in VM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Fast</a:t>
            </a:r>
          </a:p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Major Heap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Long lived values</a:t>
            </a:r>
          </a:p>
        </p:txBody>
      </p:sp>
      <p:pic>
        <p:nvPicPr>
          <p:cNvPr id="358" name="figure2.png" descr="figur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4948" y="2817154"/>
            <a:ext cx="5059619" cy="3711184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Unikernel, Figure 2"/>
          <p:cNvSpPr txBox="1"/>
          <p:nvPr/>
        </p:nvSpPr>
        <p:spPr>
          <a:xfrm>
            <a:off x="7059744" y="6348000"/>
            <a:ext cx="159819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marL="0" indent="0">
              <a:spcBef>
                <a:spcPts val="2400"/>
              </a:spcBef>
              <a:buSzTx/>
              <a:buNone/>
              <a:defRPr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1406"/>
              <a:t>Unikernel, Figure 2</a:t>
            </a:r>
          </a:p>
        </p:txBody>
      </p:sp>
      <p:sp>
        <p:nvSpPr>
          <p:cNvPr id="360" name="Rectangle"/>
          <p:cNvSpPr/>
          <p:nvPr/>
        </p:nvSpPr>
        <p:spPr>
          <a:xfrm>
            <a:off x="6259262" y="5150146"/>
            <a:ext cx="1093248" cy="1084634"/>
          </a:xfrm>
          <a:prstGeom prst="rect">
            <a:avLst/>
          </a:prstGeom>
          <a:ln w="50800">
            <a:solidFill>
              <a:srgbClr val="EF4E47"/>
            </a:solidFill>
            <a:miter lim="400000"/>
          </a:ln>
        </p:spPr>
        <p:txBody>
          <a:bodyPr lIns="35719" tIns="35719" rIns="35719" bIns="35719" anchor="ctr"/>
          <a:lstStyle/>
          <a:p>
            <a:pPr marL="257375" indent="-257375"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</a:defRPr>
            </a:pPr>
            <a:endParaRPr sz="1969"/>
          </a:p>
        </p:txBody>
      </p:sp>
    </p:spTree>
    <p:extLst>
      <p:ext uri="{BB962C8B-B14F-4D97-AF65-F5344CB8AC3E}">
        <p14:creationId xmlns:p14="http://schemas.microsoft.com/office/powerpoint/2010/main" val="378075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Foreign Gr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Foreign Grants</a:t>
            </a:r>
          </a:p>
        </p:txBody>
      </p:sp>
      <p:sp>
        <p:nvSpPr>
          <p:cNvPr id="363" name="Used for VM communication…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Used for VM communication</a:t>
            </a:r>
          </a:p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Write data to a grant table</a:t>
            </a:r>
          </a:p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Exchange table between VM address spaces</a:t>
            </a:r>
          </a:p>
        </p:txBody>
      </p:sp>
      <p:pic>
        <p:nvPicPr>
          <p:cNvPr id="364" name="figure2.png" descr="figur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4948" y="2817154"/>
            <a:ext cx="5059619" cy="3711184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Unikernel, Figure 2"/>
          <p:cNvSpPr txBox="1"/>
          <p:nvPr/>
        </p:nvSpPr>
        <p:spPr>
          <a:xfrm>
            <a:off x="7059744" y="6348000"/>
            <a:ext cx="159819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marL="0" indent="0">
              <a:spcBef>
                <a:spcPts val="2400"/>
              </a:spcBef>
              <a:buSzTx/>
              <a:buNone/>
              <a:defRPr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1406"/>
              <a:t>Unikernel, Figure 2</a:t>
            </a:r>
          </a:p>
        </p:txBody>
      </p:sp>
      <p:sp>
        <p:nvSpPr>
          <p:cNvPr id="366" name="Rectangle"/>
          <p:cNvSpPr/>
          <p:nvPr/>
        </p:nvSpPr>
        <p:spPr>
          <a:xfrm>
            <a:off x="6247124" y="3527028"/>
            <a:ext cx="1093248" cy="541773"/>
          </a:xfrm>
          <a:prstGeom prst="rect">
            <a:avLst/>
          </a:prstGeom>
          <a:ln w="50800">
            <a:solidFill>
              <a:srgbClr val="EF4E47"/>
            </a:solidFill>
            <a:miter lim="400000"/>
          </a:ln>
        </p:spPr>
        <p:txBody>
          <a:bodyPr lIns="35719" tIns="35719" rIns="35719" bIns="35719" anchor="ctr"/>
          <a:lstStyle/>
          <a:p>
            <a:pPr marL="257375" indent="-257375"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</a:defRPr>
            </a:pPr>
            <a:endParaRPr sz="1969"/>
          </a:p>
        </p:txBody>
      </p:sp>
    </p:spTree>
    <p:extLst>
      <p:ext uri="{BB962C8B-B14F-4D97-AF65-F5344CB8AC3E}">
        <p14:creationId xmlns:p14="http://schemas.microsoft.com/office/powerpoint/2010/main" val="6295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ApACHE BENCHMA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ApACHE BENCHMARK</a:t>
            </a:r>
          </a:p>
        </p:txBody>
      </p:sp>
      <p:sp>
        <p:nvSpPr>
          <p:cNvPr id="371" name="Mirage unikernel improvements result in better performance than having multiple cores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anchor="t"/>
          <a:lstStyle>
            <a:lvl1pPr marL="444500" indent="-444500">
              <a:lnSpc>
                <a:spcPct val="100000"/>
              </a:lnSpc>
              <a:spcBef>
                <a:spcPts val="2800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Mirage unikernel improvements result in better performance than having multiple cores</a:t>
            </a:r>
          </a:p>
        </p:txBody>
      </p:sp>
      <p:sp>
        <p:nvSpPr>
          <p:cNvPr id="369" name="Unikernel, Figure 2"/>
          <p:cNvSpPr txBox="1"/>
          <p:nvPr/>
        </p:nvSpPr>
        <p:spPr>
          <a:xfrm>
            <a:off x="4406101" y="5243438"/>
            <a:ext cx="159819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marL="0" indent="0">
              <a:spcBef>
                <a:spcPts val="2400"/>
              </a:spcBef>
              <a:buSzTx/>
              <a:buNone/>
              <a:defRPr sz="2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sz="1406"/>
              <a:t>Unikernel, Figure 2</a:t>
            </a:r>
          </a:p>
        </p:txBody>
      </p:sp>
      <p:pic>
        <p:nvPicPr>
          <p:cNvPr id="370" name="figure13.png" descr="figur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2570" y="2684067"/>
            <a:ext cx="6206861" cy="24354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901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Exokernel versus Unikern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Exokernel versus Unikernel</a:t>
            </a:r>
          </a:p>
        </p:txBody>
      </p:sp>
      <p:sp>
        <p:nvSpPr>
          <p:cNvPr id="374" name="Exokernel…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Exokernel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All applications on same system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Poor isolation</a:t>
            </a:r>
          </a:p>
          <a:p>
            <a:pPr marL="312528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Unikernel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Single application per system</a:t>
            </a:r>
          </a:p>
          <a:p>
            <a:pPr marL="625056" lvl="1" indent="-312528">
              <a:spcBef>
                <a:spcPts val="1969"/>
              </a:spcBef>
              <a:buClr>
                <a:srgbClr val="39A3D5"/>
              </a:buClr>
              <a:buSzPct val="104999"/>
              <a:buFont typeface="Avenir Next"/>
              <a:buChar char="‣"/>
              <a:defRPr sz="3400" cap="none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Better isolation</a:t>
            </a:r>
          </a:p>
        </p:txBody>
      </p:sp>
    </p:spTree>
    <p:extLst>
      <p:ext uri="{BB962C8B-B14F-4D97-AF65-F5344CB8AC3E}">
        <p14:creationId xmlns:p14="http://schemas.microsoft.com/office/powerpoint/2010/main" val="148124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review:</a:t>
            </a:r>
          </a:p>
          <a:p>
            <a:pPr lvl="1"/>
            <a:r>
              <a:rPr lang="en-US" b="1" dirty="0"/>
              <a:t>The Origin of the VM/370 Time-Sharing System</a:t>
            </a:r>
            <a:r>
              <a:rPr lang="en-US" dirty="0"/>
              <a:t>, R. J. Creasy, </a:t>
            </a:r>
            <a:r>
              <a:rPr lang="en-US" i="1" dirty="0"/>
              <a:t>In IBM Journal of Research and Development</a:t>
            </a:r>
            <a:r>
              <a:rPr lang="en-US" dirty="0"/>
              <a:t>, 25(5):483-490, September 1981.</a:t>
            </a:r>
            <a:endParaRPr lang="en-US" dirty="0" smtClean="0"/>
          </a:p>
          <a:p>
            <a:pPr lvl="1"/>
            <a:r>
              <a:rPr lang="en-US" b="1" dirty="0" err="1"/>
              <a:t>Xen</a:t>
            </a:r>
            <a:r>
              <a:rPr lang="en-US" b="1" dirty="0"/>
              <a:t> and the Art of Virtualization, Paul Barham, Boris </a:t>
            </a:r>
            <a:r>
              <a:rPr lang="en-US" b="1" dirty="0" err="1"/>
              <a:t>Dragovic</a:t>
            </a:r>
            <a:r>
              <a:rPr lang="en-US" dirty="0"/>
              <a:t>, Keir Fraser, Steven Hand, Tim Harris, Alex Ho, Rolf Neugebauer, Ian Pratt, Andrew Warfield. </a:t>
            </a:r>
            <a:r>
              <a:rPr lang="en-US" i="1" dirty="0"/>
              <a:t>19th ACM symposium on Operating systems principles (SOSP)</a:t>
            </a:r>
            <a:r>
              <a:rPr lang="en-US" dirty="0"/>
              <a:t>, October 2003, page 164--177.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</a:t>
            </a:r>
            <a:r>
              <a:rPr lang="en-US" dirty="0" smtClean="0"/>
              <a:t>1 part 2 </a:t>
            </a:r>
            <a:r>
              <a:rPr lang="en-US" dirty="0" smtClean="0"/>
              <a:t>due </a:t>
            </a:r>
            <a:r>
              <a:rPr lang="en-US" dirty="0" smtClean="0"/>
              <a:t>Friday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 smtClean="0"/>
              <a:t>Survey Paper</a:t>
            </a:r>
            <a:r>
              <a:rPr lang="en-US" dirty="0" smtClean="0"/>
              <a:t> </a:t>
            </a:r>
            <a:r>
              <a:rPr lang="en-US" dirty="0" smtClean="0"/>
              <a:t>proposals due </a:t>
            </a:r>
            <a:r>
              <a:rPr lang="en-US" dirty="0" smtClean="0"/>
              <a:t>next week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Presentation schedule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 website for updated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19EAB35-E991-4E44-AAE6-F2C32B5C0C35}" type="slidenum">
              <a:rPr lang="en-US"/>
              <a:pPr/>
              <a:t>5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Extensibility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Security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Performance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13262" y="1752600"/>
          <a:ext cx="5392738" cy="39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4" imgW="6125430" imgH="4495238" progId="Paint.Picture">
                  <p:embed/>
                </p:oleObj>
              </mc:Choice>
              <mc:Fallback>
                <p:oleObj name="Bitmap Image" r:id="rId4" imgW="6125430" imgH="4495238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2" y="1752600"/>
                        <a:ext cx="5392738" cy="395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19437" y="5992814"/>
            <a:ext cx="3781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From Stefan Savage’s SOSP 95 presentation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05001" y="4495801"/>
            <a:ext cx="2082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Can we have all 3 </a:t>
            </a:r>
          </a:p>
          <a:p>
            <a:r>
              <a:rPr lang="en-US" dirty="0"/>
              <a:t>in a single OS?</a:t>
            </a:r>
          </a:p>
        </p:txBody>
      </p:sp>
    </p:spTree>
    <p:extLst>
      <p:ext uri="{BB962C8B-B14F-4D97-AF65-F5344CB8AC3E}">
        <p14:creationId xmlns:p14="http://schemas.microsoft.com/office/powerpoint/2010/main" val="6184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for these papers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1990’s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Researchers </a:t>
            </a:r>
            <a:r>
              <a:rPr lang="en-US" dirty="0"/>
              <a:t>(mostly) were doing special purpose </a:t>
            </a:r>
            <a:r>
              <a:rPr lang="en-US" dirty="0" smtClean="0"/>
              <a:t>OS </a:t>
            </a:r>
            <a:r>
              <a:rPr lang="en-US" dirty="0"/>
              <a:t>hacks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Commercial market complaining that </a:t>
            </a:r>
            <a:r>
              <a:rPr lang="en-US" dirty="0" smtClean="0"/>
              <a:t>OS </a:t>
            </a:r>
            <a:r>
              <a:rPr lang="en-US" dirty="0"/>
              <a:t>imposed big overheads on them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 </a:t>
            </a:r>
            <a:r>
              <a:rPr lang="en-US" dirty="0"/>
              <a:t>research community began to ask what the best way to facilitate customization might be.  In the spirit of the Flux OS toolkit</a:t>
            </a:r>
            <a:r>
              <a:rPr lang="en-US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2010’s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containers: single-purpose appliances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Unikernels</a:t>
            </a:r>
            <a:r>
              <a:rPr lang="en-US" dirty="0" smtClean="0"/>
              <a:t>: (“sealable”) single-address space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Compile time specialized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1988-1995: lots of innovation in </a:t>
            </a:r>
            <a:r>
              <a:rPr lang="en-US" dirty="0" smtClean="0"/>
              <a:t>OS development</a:t>
            </a:r>
            <a:endParaRPr lang="en-US" dirty="0"/>
          </a:p>
          <a:p>
            <a:pPr lvl="1"/>
            <a:r>
              <a:rPr lang="en-US" dirty="0" smtClean="0"/>
              <a:t>Mach </a:t>
            </a:r>
            <a:r>
              <a:rPr lang="en-US" dirty="0"/>
              <a:t>3, the first “true” microkernel</a:t>
            </a:r>
          </a:p>
          <a:p>
            <a:pPr lvl="1"/>
            <a:r>
              <a:rPr lang="en-US" dirty="0" smtClean="0"/>
              <a:t>SPIN</a:t>
            </a:r>
            <a:r>
              <a:rPr lang="en-US" dirty="0"/>
              <a:t>, </a:t>
            </a:r>
            <a:r>
              <a:rPr lang="en-US" dirty="0" err="1"/>
              <a:t>Exokernel</a:t>
            </a:r>
            <a:r>
              <a:rPr lang="en-US" dirty="0"/>
              <a:t>, </a:t>
            </a:r>
            <a:r>
              <a:rPr lang="en-US" dirty="0" smtClean="0"/>
              <a:t>Nemesis, Scout</a:t>
            </a:r>
            <a:r>
              <a:rPr lang="en-US" dirty="0"/>
              <a:t>, SPACE, Chorus, Vino,</a:t>
            </a:r>
          </a:p>
          <a:p>
            <a:pPr lvl="1"/>
            <a:r>
              <a:rPr lang="en-US" dirty="0"/>
              <a:t>Amoeba, etc...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even more design papers</a:t>
            </a:r>
          </a:p>
        </p:txBody>
      </p:sp>
    </p:spTree>
    <p:extLst>
      <p:ext uri="{BB962C8B-B14F-4D97-AF65-F5344CB8AC3E}">
        <p14:creationId xmlns:p14="http://schemas.microsoft.com/office/powerpoint/2010/main" val="390796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Exploring new spaces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computing</a:t>
            </a:r>
          </a:p>
          <a:p>
            <a:pPr lvl="1"/>
            <a:r>
              <a:rPr lang="en-US" dirty="0" smtClean="0"/>
              <a:t>Secure </a:t>
            </a:r>
            <a:r>
              <a:rPr lang="en-US" dirty="0"/>
              <a:t>computing</a:t>
            </a:r>
          </a:p>
          <a:p>
            <a:pPr lvl="1"/>
            <a:r>
              <a:rPr lang="en-US" b="1" dirty="0" smtClean="0"/>
              <a:t>Extensible kernels </a:t>
            </a:r>
            <a:r>
              <a:rPr lang="en-US" dirty="0" smtClean="0"/>
              <a:t>(</a:t>
            </a:r>
            <a:r>
              <a:rPr lang="en-US" dirty="0" err="1" smtClean="0"/>
              <a:t>exokernel</a:t>
            </a:r>
            <a:r>
              <a:rPr lang="en-US" dirty="0" smtClean="0"/>
              <a:t>, </a:t>
            </a:r>
            <a:r>
              <a:rPr lang="en-US" dirty="0" err="1" smtClean="0"/>
              <a:t>unikernel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b="1" dirty="0" smtClean="0"/>
              <a:t>Virtual machines </a:t>
            </a:r>
            <a:r>
              <a:rPr lang="en-US" dirty="0" smtClean="0"/>
              <a:t>(</a:t>
            </a:r>
            <a:r>
              <a:rPr lang="en-US" dirty="0" err="1" smtClean="0"/>
              <a:t>exokernel</a:t>
            </a:r>
            <a:r>
              <a:rPr lang="en-US" dirty="0"/>
              <a:t>)</a:t>
            </a:r>
          </a:p>
          <a:p>
            <a:pPr lvl="1"/>
            <a:r>
              <a:rPr lang="en-US" b="1" dirty="0" smtClean="0"/>
              <a:t>New languages </a:t>
            </a:r>
            <a:r>
              <a:rPr lang="en-US" dirty="0" smtClean="0"/>
              <a:t>(spin)</a:t>
            </a:r>
            <a:endParaRPr lang="en-US" dirty="0"/>
          </a:p>
          <a:p>
            <a:pPr lvl="1"/>
            <a:r>
              <a:rPr lang="en-US" b="1" dirty="0" smtClean="0"/>
              <a:t>New </a:t>
            </a:r>
            <a:r>
              <a:rPr lang="en-US" b="1" dirty="0"/>
              <a:t>memory </a:t>
            </a:r>
            <a:r>
              <a:rPr lang="en-US" b="1" dirty="0" smtClean="0"/>
              <a:t>management </a:t>
            </a:r>
            <a:r>
              <a:rPr lang="en-US" dirty="0" smtClean="0"/>
              <a:t>(</a:t>
            </a:r>
            <a:r>
              <a:rPr lang="en-US" dirty="0" err="1" smtClean="0"/>
              <a:t>exokernel</a:t>
            </a:r>
            <a:r>
              <a:rPr lang="en-US" dirty="0" smtClean="0"/>
              <a:t>, </a:t>
            </a:r>
            <a:r>
              <a:rPr lang="en-US" dirty="0" err="1" smtClean="0"/>
              <a:t>unikernel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3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C877219-330D-2A4C-AA58-908F64874530}" type="slidenum">
              <a:rPr lang="en-US"/>
              <a:pPr/>
              <a:t>9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Problems (examples </a:t>
            </a:r>
            <a:r>
              <a:rPr lang="en-US" dirty="0"/>
              <a:t>coming-up)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864" y="1600201"/>
            <a:ext cx="10155936" cy="4525964"/>
          </a:xfrm>
        </p:spPr>
        <p:txBody>
          <a:bodyPr/>
          <a:lstStyle/>
          <a:p>
            <a:pPr eaLnBrk="1" hangingPunct="1"/>
            <a:r>
              <a:rPr lang="en-US" dirty="0"/>
              <a:t>Extensibility</a:t>
            </a:r>
          </a:p>
          <a:p>
            <a:pPr lvl="1" eaLnBrk="1" hangingPunct="1"/>
            <a:r>
              <a:rPr lang="en-US" dirty="0"/>
              <a:t>Abstractions overly general</a:t>
            </a:r>
          </a:p>
          <a:p>
            <a:pPr lvl="1" eaLnBrk="1" hangingPunct="1"/>
            <a:r>
              <a:rPr lang="en-US" dirty="0"/>
              <a:t>Apps cannot dictate management</a:t>
            </a:r>
          </a:p>
          <a:p>
            <a:pPr lvl="1" eaLnBrk="1" hangingPunct="1"/>
            <a:r>
              <a:rPr lang="en-US" dirty="0"/>
              <a:t>Implementations are fixed</a:t>
            </a:r>
          </a:p>
          <a:p>
            <a:pPr eaLnBrk="1" hangingPunct="1"/>
            <a:r>
              <a:rPr lang="en-US" dirty="0"/>
              <a:t>Performance</a:t>
            </a:r>
          </a:p>
          <a:p>
            <a:pPr lvl="1" eaLnBrk="1" hangingPunct="1"/>
            <a:r>
              <a:rPr lang="en-US" dirty="0"/>
              <a:t>Crossing over into the kernel is expensive</a:t>
            </a:r>
          </a:p>
          <a:p>
            <a:pPr lvl="1" eaLnBrk="1" hangingPunct="1"/>
            <a:r>
              <a:rPr lang="en-US" dirty="0"/>
              <a:t>Generalizations and hiding information affect performance</a:t>
            </a:r>
          </a:p>
          <a:p>
            <a:pPr eaLnBrk="1" hangingPunct="1"/>
            <a:r>
              <a:rPr lang="en-US" dirty="0"/>
              <a:t>Protection and Management offered with loss in Extensibility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0422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14644</TotalTime>
  <Words>1511</Words>
  <Application>Microsoft Office PowerPoint</Application>
  <PresentationFormat>Widescreen</PresentationFormat>
  <Paragraphs>333</Paragraphs>
  <Slides>45</Slides>
  <Notes>13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ＭＳ Ｐゴシック</vt:lpstr>
      <vt:lpstr>Arial</vt:lpstr>
      <vt:lpstr>Avenir Next</vt:lpstr>
      <vt:lpstr>Avenir Next Medium</vt:lpstr>
      <vt:lpstr>Lucida Sans Unicode</vt:lpstr>
      <vt:lpstr>Times New Roman</vt:lpstr>
      <vt:lpstr>Tw Cen MT</vt:lpstr>
      <vt:lpstr>Wingdings</vt:lpstr>
      <vt:lpstr>Wingdings 2</vt:lpstr>
      <vt:lpstr>Median</vt:lpstr>
      <vt:lpstr>Bitmap Image</vt:lpstr>
      <vt:lpstr>Modern systems: Extensible Kernels and Containers</vt:lpstr>
      <vt:lpstr>Motivation</vt:lpstr>
      <vt:lpstr>Motivation</vt:lpstr>
      <vt:lpstr>Motivation</vt:lpstr>
      <vt:lpstr>Motivation</vt:lpstr>
      <vt:lpstr>Context for these papers</vt:lpstr>
      <vt:lpstr>Motivation</vt:lpstr>
      <vt:lpstr>Motivation</vt:lpstr>
      <vt:lpstr>Problems (examples coming-up)</vt:lpstr>
      <vt:lpstr>Exokernel</vt:lpstr>
      <vt:lpstr>Exokernels - Motivation</vt:lpstr>
      <vt:lpstr>Motivation (cont.)</vt:lpstr>
      <vt:lpstr>Exokernel</vt:lpstr>
      <vt:lpstr>OS Component Layout</vt:lpstr>
      <vt:lpstr>Exokernel main ideas</vt:lpstr>
      <vt:lpstr>Lib OS and the Exokernel</vt:lpstr>
      <vt:lpstr>Exokernel Architecture</vt:lpstr>
      <vt:lpstr>Exokernel vs Microkenels vs VM</vt:lpstr>
      <vt:lpstr>Design</vt:lpstr>
      <vt:lpstr>What problems do we solve?</vt:lpstr>
      <vt:lpstr>How do we solve them: Design</vt:lpstr>
      <vt:lpstr>How do we solve them: Design</vt:lpstr>
      <vt:lpstr>Secure bindings</vt:lpstr>
      <vt:lpstr>How do we solve them: Design</vt:lpstr>
      <vt:lpstr>Downloading code</vt:lpstr>
      <vt:lpstr>How do we solve them: Design</vt:lpstr>
      <vt:lpstr>Visible resource revocation</vt:lpstr>
      <vt:lpstr>How do we solve them: Design</vt:lpstr>
      <vt:lpstr>PowerPoint Presentation</vt:lpstr>
      <vt:lpstr>Exokernel</vt:lpstr>
      <vt:lpstr>Microbenchmark results</vt:lpstr>
      <vt:lpstr>ExOS Virtual Memory</vt:lpstr>
      <vt:lpstr>Perspective</vt:lpstr>
      <vt:lpstr>Containers</vt:lpstr>
      <vt:lpstr>Unikernel: Library Operating Systems for the Cloud</vt:lpstr>
      <vt:lpstr>Unikernel = EXOKERNEL + CONTAINERs</vt:lpstr>
      <vt:lpstr>Unikernel</vt:lpstr>
      <vt:lpstr>Mirage</vt:lpstr>
      <vt:lpstr>Text and Data</vt:lpstr>
      <vt:lpstr>HEAP</vt:lpstr>
      <vt:lpstr>Foreign Grants</vt:lpstr>
      <vt:lpstr>ApACHE BENCHMARK</vt:lpstr>
      <vt:lpstr>Exokernel versus Unikernel</vt:lpstr>
      <vt:lpstr>Next Time</vt:lpstr>
      <vt:lpstr>Next Time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172</cp:revision>
  <dcterms:created xsi:type="dcterms:W3CDTF">2010-09-02T12:47:54Z</dcterms:created>
  <dcterms:modified xsi:type="dcterms:W3CDTF">2018-09-18T12:55:00Z</dcterms:modified>
</cp:coreProperties>
</file>