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85" r:id="rId17"/>
    <p:sldId id="271" r:id="rId18"/>
    <p:sldId id="275" r:id="rId19"/>
    <p:sldId id="272" r:id="rId20"/>
    <p:sldId id="273" r:id="rId21"/>
    <p:sldId id="274" r:id="rId22"/>
    <p:sldId id="276" r:id="rId23"/>
    <p:sldId id="277" r:id="rId24"/>
    <p:sldId id="278" r:id="rId25"/>
    <p:sldId id="279" r:id="rId26"/>
    <p:sldId id="280" r:id="rId27"/>
    <p:sldId id="281" r:id="rId28"/>
    <p:sldId id="282" r:id="rId29"/>
    <p:sldId id="284" r:id="rId30"/>
    <p:sldId id="283" r:id="rId31"/>
    <p:sldId id="286"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3" d="100"/>
          <a:sy n="143" d="100"/>
        </p:scale>
        <p:origin x="-71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7475D-38C9-44C6-95CE-1BBF8ABC97FD}" type="datetimeFigureOut">
              <a:rPr lang="en-US" smtClean="0"/>
              <a:t>9/1/2015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0A7E2-8C3A-4698-A6FF-FA6DD19CA85F}" type="slidenum">
              <a:rPr lang="en-US" smtClean="0"/>
              <a:t>‹#›</a:t>
            </a:fld>
            <a:endParaRPr lang="en-US"/>
          </a:p>
        </p:txBody>
      </p:sp>
    </p:spTree>
    <p:extLst>
      <p:ext uri="{BB962C8B-B14F-4D97-AF65-F5344CB8AC3E}">
        <p14:creationId xmlns:p14="http://schemas.microsoft.com/office/powerpoint/2010/main" val="619310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a:t>
            </a:fld>
            <a:endParaRPr lang="en-US"/>
          </a:p>
        </p:txBody>
      </p:sp>
    </p:spTree>
    <p:extLst>
      <p:ext uri="{BB962C8B-B14F-4D97-AF65-F5344CB8AC3E}">
        <p14:creationId xmlns:p14="http://schemas.microsoft.com/office/powerpoint/2010/main" val="1251207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10</a:t>
            </a:fld>
            <a:endParaRPr lang="en-US"/>
          </a:p>
        </p:txBody>
      </p:sp>
    </p:spTree>
    <p:extLst>
      <p:ext uri="{BB962C8B-B14F-4D97-AF65-F5344CB8AC3E}">
        <p14:creationId xmlns:p14="http://schemas.microsoft.com/office/powerpoint/2010/main" val="495972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11</a:t>
            </a:fld>
            <a:endParaRPr lang="en-US"/>
          </a:p>
        </p:txBody>
      </p:sp>
    </p:spTree>
    <p:extLst>
      <p:ext uri="{BB962C8B-B14F-4D97-AF65-F5344CB8AC3E}">
        <p14:creationId xmlns:p14="http://schemas.microsoft.com/office/powerpoint/2010/main" val="306482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12</a:t>
            </a:fld>
            <a:endParaRPr lang="en-US"/>
          </a:p>
        </p:txBody>
      </p:sp>
    </p:spTree>
    <p:extLst>
      <p:ext uri="{BB962C8B-B14F-4D97-AF65-F5344CB8AC3E}">
        <p14:creationId xmlns:p14="http://schemas.microsoft.com/office/powerpoint/2010/main" val="182345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13</a:t>
            </a:fld>
            <a:endParaRPr lang="en-US"/>
          </a:p>
        </p:txBody>
      </p:sp>
    </p:spTree>
    <p:extLst>
      <p:ext uri="{BB962C8B-B14F-4D97-AF65-F5344CB8AC3E}">
        <p14:creationId xmlns:p14="http://schemas.microsoft.com/office/powerpoint/2010/main" val="3780001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14</a:t>
            </a:fld>
            <a:endParaRPr lang="en-US"/>
          </a:p>
        </p:txBody>
      </p:sp>
    </p:spTree>
    <p:extLst>
      <p:ext uri="{BB962C8B-B14F-4D97-AF65-F5344CB8AC3E}">
        <p14:creationId xmlns:p14="http://schemas.microsoft.com/office/powerpoint/2010/main" val="217752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15</a:t>
            </a:fld>
            <a:endParaRPr lang="en-US"/>
          </a:p>
        </p:txBody>
      </p:sp>
    </p:spTree>
    <p:extLst>
      <p:ext uri="{BB962C8B-B14F-4D97-AF65-F5344CB8AC3E}">
        <p14:creationId xmlns:p14="http://schemas.microsoft.com/office/powerpoint/2010/main" val="50428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16</a:t>
            </a:fld>
            <a:endParaRPr lang="en-US"/>
          </a:p>
        </p:txBody>
      </p:sp>
    </p:spTree>
    <p:extLst>
      <p:ext uri="{BB962C8B-B14F-4D97-AF65-F5344CB8AC3E}">
        <p14:creationId xmlns:p14="http://schemas.microsoft.com/office/powerpoint/2010/main" val="3808997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17</a:t>
            </a:fld>
            <a:endParaRPr lang="en-US"/>
          </a:p>
        </p:txBody>
      </p:sp>
    </p:spTree>
    <p:extLst>
      <p:ext uri="{BB962C8B-B14F-4D97-AF65-F5344CB8AC3E}">
        <p14:creationId xmlns:p14="http://schemas.microsoft.com/office/powerpoint/2010/main" val="322177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18</a:t>
            </a:fld>
            <a:endParaRPr lang="en-US"/>
          </a:p>
        </p:txBody>
      </p:sp>
    </p:spTree>
    <p:extLst>
      <p:ext uri="{BB962C8B-B14F-4D97-AF65-F5344CB8AC3E}">
        <p14:creationId xmlns:p14="http://schemas.microsoft.com/office/powerpoint/2010/main" val="3118973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19</a:t>
            </a:fld>
            <a:endParaRPr lang="en-US"/>
          </a:p>
        </p:txBody>
      </p:sp>
    </p:spTree>
    <p:extLst>
      <p:ext uri="{BB962C8B-B14F-4D97-AF65-F5344CB8AC3E}">
        <p14:creationId xmlns:p14="http://schemas.microsoft.com/office/powerpoint/2010/main" val="95625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a:t>
            </a:fld>
            <a:endParaRPr lang="en-US"/>
          </a:p>
        </p:txBody>
      </p:sp>
    </p:spTree>
    <p:extLst>
      <p:ext uri="{BB962C8B-B14F-4D97-AF65-F5344CB8AC3E}">
        <p14:creationId xmlns:p14="http://schemas.microsoft.com/office/powerpoint/2010/main" val="3849677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20</a:t>
            </a:fld>
            <a:endParaRPr lang="en-US"/>
          </a:p>
        </p:txBody>
      </p:sp>
    </p:spTree>
    <p:extLst>
      <p:ext uri="{BB962C8B-B14F-4D97-AF65-F5344CB8AC3E}">
        <p14:creationId xmlns:p14="http://schemas.microsoft.com/office/powerpoint/2010/main" val="2621557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21</a:t>
            </a:fld>
            <a:endParaRPr lang="en-US"/>
          </a:p>
        </p:txBody>
      </p:sp>
    </p:spTree>
    <p:extLst>
      <p:ext uri="{BB962C8B-B14F-4D97-AF65-F5344CB8AC3E}">
        <p14:creationId xmlns:p14="http://schemas.microsoft.com/office/powerpoint/2010/main" val="2292916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22</a:t>
            </a:fld>
            <a:endParaRPr lang="en-US"/>
          </a:p>
        </p:txBody>
      </p:sp>
    </p:spTree>
    <p:extLst>
      <p:ext uri="{BB962C8B-B14F-4D97-AF65-F5344CB8AC3E}">
        <p14:creationId xmlns:p14="http://schemas.microsoft.com/office/powerpoint/2010/main" val="1275476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23</a:t>
            </a:fld>
            <a:endParaRPr lang="en-US"/>
          </a:p>
        </p:txBody>
      </p:sp>
    </p:spTree>
    <p:extLst>
      <p:ext uri="{BB962C8B-B14F-4D97-AF65-F5344CB8AC3E}">
        <p14:creationId xmlns:p14="http://schemas.microsoft.com/office/powerpoint/2010/main" val="2034336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24</a:t>
            </a:fld>
            <a:endParaRPr lang="en-US"/>
          </a:p>
        </p:txBody>
      </p:sp>
    </p:spTree>
    <p:extLst>
      <p:ext uri="{BB962C8B-B14F-4D97-AF65-F5344CB8AC3E}">
        <p14:creationId xmlns:p14="http://schemas.microsoft.com/office/powerpoint/2010/main" val="2633972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25</a:t>
            </a:fld>
            <a:endParaRPr lang="en-US"/>
          </a:p>
        </p:txBody>
      </p:sp>
    </p:spTree>
    <p:extLst>
      <p:ext uri="{BB962C8B-B14F-4D97-AF65-F5344CB8AC3E}">
        <p14:creationId xmlns:p14="http://schemas.microsoft.com/office/powerpoint/2010/main" val="1099400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26</a:t>
            </a:fld>
            <a:endParaRPr lang="en-US"/>
          </a:p>
        </p:txBody>
      </p:sp>
    </p:spTree>
    <p:extLst>
      <p:ext uri="{BB962C8B-B14F-4D97-AF65-F5344CB8AC3E}">
        <p14:creationId xmlns:p14="http://schemas.microsoft.com/office/powerpoint/2010/main" val="1752552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27</a:t>
            </a:fld>
            <a:endParaRPr lang="en-US"/>
          </a:p>
        </p:txBody>
      </p:sp>
    </p:spTree>
    <p:extLst>
      <p:ext uri="{BB962C8B-B14F-4D97-AF65-F5344CB8AC3E}">
        <p14:creationId xmlns:p14="http://schemas.microsoft.com/office/powerpoint/2010/main" val="326228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28</a:t>
            </a:fld>
            <a:endParaRPr lang="en-US"/>
          </a:p>
        </p:txBody>
      </p:sp>
    </p:spTree>
    <p:extLst>
      <p:ext uri="{BB962C8B-B14F-4D97-AF65-F5344CB8AC3E}">
        <p14:creationId xmlns:p14="http://schemas.microsoft.com/office/powerpoint/2010/main" val="21276884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29</a:t>
            </a:fld>
            <a:endParaRPr lang="en-US"/>
          </a:p>
        </p:txBody>
      </p:sp>
    </p:spTree>
    <p:extLst>
      <p:ext uri="{BB962C8B-B14F-4D97-AF65-F5344CB8AC3E}">
        <p14:creationId xmlns:p14="http://schemas.microsoft.com/office/powerpoint/2010/main" val="1522180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3</a:t>
            </a:fld>
            <a:endParaRPr lang="en-US"/>
          </a:p>
        </p:txBody>
      </p:sp>
    </p:spTree>
    <p:extLst>
      <p:ext uri="{BB962C8B-B14F-4D97-AF65-F5344CB8AC3E}">
        <p14:creationId xmlns:p14="http://schemas.microsoft.com/office/powerpoint/2010/main" val="16052106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30</a:t>
            </a:fld>
            <a:endParaRPr lang="en-US"/>
          </a:p>
        </p:txBody>
      </p:sp>
    </p:spTree>
    <p:extLst>
      <p:ext uri="{BB962C8B-B14F-4D97-AF65-F5344CB8AC3E}">
        <p14:creationId xmlns:p14="http://schemas.microsoft.com/office/powerpoint/2010/main" val="28444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4</a:t>
            </a:fld>
            <a:endParaRPr lang="en-US"/>
          </a:p>
        </p:txBody>
      </p:sp>
    </p:spTree>
    <p:extLst>
      <p:ext uri="{BB962C8B-B14F-4D97-AF65-F5344CB8AC3E}">
        <p14:creationId xmlns:p14="http://schemas.microsoft.com/office/powerpoint/2010/main" val="239990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5</a:t>
            </a:fld>
            <a:endParaRPr lang="en-US"/>
          </a:p>
        </p:txBody>
      </p:sp>
    </p:spTree>
    <p:extLst>
      <p:ext uri="{BB962C8B-B14F-4D97-AF65-F5344CB8AC3E}">
        <p14:creationId xmlns:p14="http://schemas.microsoft.com/office/powerpoint/2010/main" val="86789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6</a:t>
            </a:fld>
            <a:endParaRPr lang="en-US"/>
          </a:p>
        </p:txBody>
      </p:sp>
    </p:spTree>
    <p:extLst>
      <p:ext uri="{BB962C8B-B14F-4D97-AF65-F5344CB8AC3E}">
        <p14:creationId xmlns:p14="http://schemas.microsoft.com/office/powerpoint/2010/main" val="47700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7</a:t>
            </a:fld>
            <a:endParaRPr lang="en-US"/>
          </a:p>
        </p:txBody>
      </p:sp>
    </p:spTree>
    <p:extLst>
      <p:ext uri="{BB962C8B-B14F-4D97-AF65-F5344CB8AC3E}">
        <p14:creationId xmlns:p14="http://schemas.microsoft.com/office/powerpoint/2010/main" val="1651887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8</a:t>
            </a:fld>
            <a:endParaRPr lang="en-US"/>
          </a:p>
        </p:txBody>
      </p:sp>
    </p:spTree>
    <p:extLst>
      <p:ext uri="{BB962C8B-B14F-4D97-AF65-F5344CB8AC3E}">
        <p14:creationId xmlns:p14="http://schemas.microsoft.com/office/powerpoint/2010/main" val="3834622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40A7E2-8C3A-4698-A6FF-FA6DD19CA85F}" type="slidenum">
              <a:rPr lang="en-US" smtClean="0"/>
              <a:t>9</a:t>
            </a:fld>
            <a:endParaRPr lang="en-US"/>
          </a:p>
        </p:txBody>
      </p:sp>
    </p:spTree>
    <p:extLst>
      <p:ext uri="{BB962C8B-B14F-4D97-AF65-F5344CB8AC3E}">
        <p14:creationId xmlns:p14="http://schemas.microsoft.com/office/powerpoint/2010/main" val="237434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1539720"/>
            <a:ext cx="1981200" cy="13716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1D8BD707-D9CF-40AE-B4C6-C98DA3205C09}" type="datetimeFigureOut">
              <a:rPr lang="en-US" smtClean="0"/>
              <a:pPr/>
              <a:t>9/1/2015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1539720"/>
            <a:ext cx="6324600" cy="13716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10489"/>
            <a:ext cx="6705600"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0489"/>
            <a:ext cx="1956046"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05979"/>
            <a:ext cx="1676400" cy="43886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14299"/>
            <a:ext cx="1981200" cy="49171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5442"/>
            <a:ext cx="6705600" cy="4914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800" y="2169208"/>
            <a:ext cx="1600201" cy="123444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pPr/>
              <a:t>9/1/2015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169208"/>
            <a:ext cx="6324600" cy="123444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89304"/>
            <a:ext cx="4038600" cy="330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91828"/>
            <a:ext cx="4040188"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8800"/>
            <a:ext cx="4040188"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6" y="1291828"/>
            <a:ext cx="4041775" cy="47982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28800"/>
            <a:ext cx="4041775" cy="27658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13189"/>
            <a:ext cx="8831802" cy="49171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pPr/>
              <a:t>9/1/2015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13157"/>
            <a:ext cx="1981200" cy="4917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14300"/>
            <a:ext cx="6705600" cy="4914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228600"/>
            <a:ext cx="5867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1597914"/>
            <a:ext cx="1673352" cy="2112264"/>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B6F15528-21DE-4FAA-801E-634DDDAF4B2B}" type="slidenum">
              <a:rPr lang="en-US" smtClean="0"/>
              <a:pPr/>
              <a:t>‹#›</a:t>
            </a:fld>
            <a:endParaRPr lang="en-US"/>
          </a:p>
        </p:txBody>
      </p:sp>
      <p:sp>
        <p:nvSpPr>
          <p:cNvPr id="11" name="Title 10"/>
          <p:cNvSpPr>
            <a:spLocks noGrp="1"/>
          </p:cNvSpPr>
          <p:nvPr>
            <p:ph type="title"/>
          </p:nvPr>
        </p:nvSpPr>
        <p:spPr>
          <a:xfrm>
            <a:off x="7159752" y="342900"/>
            <a:ext cx="1675660" cy="1255014"/>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13157"/>
            <a:ext cx="1981200" cy="49171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14300"/>
            <a:ext cx="6705600" cy="49149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1600200"/>
            <a:ext cx="1676400" cy="222885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 name="Title 9"/>
          <p:cNvSpPr>
            <a:spLocks noGrp="1"/>
          </p:cNvSpPr>
          <p:nvPr>
            <p:ph type="title"/>
          </p:nvPr>
        </p:nvSpPr>
        <p:spPr>
          <a:xfrm>
            <a:off x="7162800" y="345186"/>
            <a:ext cx="1676400" cy="1255014"/>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226228"/>
            <a:ext cx="8831802" cy="37841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14301"/>
            <a:ext cx="8814047" cy="100983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266885"/>
            <a:ext cx="8381260" cy="790796"/>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289303"/>
            <a:ext cx="8407893" cy="330555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4767263"/>
            <a:ext cx="2133600" cy="205740"/>
          </a:xfrm>
          <a:prstGeom prst="rect">
            <a:avLst/>
          </a:prstGeom>
        </p:spPr>
        <p:txBody>
          <a:bodyPr vert="horz" lIns="91440" tIns="45720" rIns="91440" bIns="45720" rtlCol="0" anchor="ctr"/>
          <a:lstStyle>
            <a:lvl1pPr algn="l">
              <a:defRPr sz="1100">
                <a:solidFill>
                  <a:schemeClr val="tx2"/>
                </a:solidFill>
              </a:defRPr>
            </a:lvl1pPr>
          </a:lstStyle>
          <a:p>
            <a:fld id="{1D8BD707-D9CF-40AE-B4C6-C98DA3205C09}" type="datetimeFigureOut">
              <a:rPr lang="en-US" smtClean="0"/>
              <a:pPr/>
              <a:t>9/1/2015</a:t>
            </a:fld>
            <a:endParaRPr lang="en-US"/>
          </a:p>
        </p:txBody>
      </p:sp>
      <p:sp>
        <p:nvSpPr>
          <p:cNvPr id="5" name="Footer Placeholder 4"/>
          <p:cNvSpPr>
            <a:spLocks noGrp="1"/>
          </p:cNvSpPr>
          <p:nvPr>
            <p:ph type="ftr" sz="quarter" idx="3"/>
          </p:nvPr>
        </p:nvSpPr>
        <p:spPr>
          <a:xfrm>
            <a:off x="3048000" y="4767263"/>
            <a:ext cx="3352800" cy="20574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4766310"/>
            <a:ext cx="582966" cy="205740"/>
          </a:xfrm>
          <a:prstGeom prst="rect">
            <a:avLst/>
          </a:prstGeom>
          <a:ln w="19050">
            <a:noFill/>
          </a:ln>
        </p:spPr>
        <p:txBody>
          <a:bodyPr vert="horz" lIns="91440" tIns="45720" rIns="91440" bIns="45720" rtlCol="0" anchor="ctr"/>
          <a:lstStyle>
            <a:lvl1pPr algn="ctr">
              <a:defRPr sz="11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934200" y="1962150"/>
            <a:ext cx="1981200" cy="1371600"/>
          </a:xfrm>
        </p:spPr>
        <p:txBody>
          <a:bodyPr>
            <a:normAutofit fontScale="92500" lnSpcReduction="20000"/>
          </a:bodyPr>
          <a:lstStyle/>
          <a:p>
            <a:r>
              <a:rPr lang="en-US" dirty="0" smtClean="0"/>
              <a:t>Ken Birman</a:t>
            </a:r>
          </a:p>
          <a:p>
            <a:endParaRPr lang="en-US" dirty="0"/>
          </a:p>
          <a:p>
            <a:r>
              <a:rPr lang="en-US" dirty="0" smtClean="0"/>
              <a:t>Based heavily on a slide set by Colin Ponce</a:t>
            </a:r>
            <a:endParaRPr lang="en-US" dirty="0"/>
          </a:p>
        </p:txBody>
      </p:sp>
      <p:sp>
        <p:nvSpPr>
          <p:cNvPr id="2" name="Title 1"/>
          <p:cNvSpPr>
            <a:spLocks noGrp="1"/>
          </p:cNvSpPr>
          <p:nvPr>
            <p:ph type="title"/>
          </p:nvPr>
        </p:nvSpPr>
        <p:spPr/>
        <p:txBody>
          <a:bodyPr/>
          <a:lstStyle/>
          <a:p>
            <a:r>
              <a:rPr lang="en-US" dirty="0" smtClean="0"/>
              <a:t>Rethinking Operating System Designs for a </a:t>
            </a:r>
            <a:r>
              <a:rPr lang="en-US" dirty="0"/>
              <a:t>Multicore World</a:t>
            </a:r>
            <a:endParaRPr lang="en-US" dirty="0"/>
          </a:p>
        </p:txBody>
      </p:sp>
    </p:spTree>
    <p:extLst>
      <p:ext uri="{BB962C8B-B14F-4D97-AF65-F5344CB8AC3E}">
        <p14:creationId xmlns:p14="http://schemas.microsoft.com/office/powerpoint/2010/main" val="17600623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Application developer </a:t>
            </a:r>
            <a:r>
              <a:rPr lang="en-US" i="1" dirty="0"/>
              <a:t>could</a:t>
            </a:r>
            <a:r>
              <a:rPr lang="en-US" dirty="0"/>
              <a:t> provide the OS with </a:t>
            </a:r>
            <a:r>
              <a:rPr lang="en-US" dirty="0" smtClean="0"/>
              <a:t>hints:</a:t>
            </a:r>
            <a:endParaRPr lang="en-US" dirty="0"/>
          </a:p>
          <a:p>
            <a:pPr lvl="1"/>
            <a:r>
              <a:rPr lang="en-US" dirty="0" smtClean="0"/>
              <a:t>Parallelization </a:t>
            </a:r>
            <a:r>
              <a:rPr lang="en-US" dirty="0"/>
              <a:t>opportunities</a:t>
            </a:r>
          </a:p>
          <a:p>
            <a:pPr lvl="1"/>
            <a:r>
              <a:rPr lang="en-US" dirty="0" smtClean="0"/>
              <a:t>Which </a:t>
            </a:r>
            <a:r>
              <a:rPr lang="en-US" dirty="0"/>
              <a:t>data to share</a:t>
            </a:r>
          </a:p>
          <a:p>
            <a:pPr lvl="1"/>
            <a:r>
              <a:rPr lang="en-US" dirty="0" smtClean="0"/>
              <a:t>Which </a:t>
            </a:r>
            <a:r>
              <a:rPr lang="en-US" dirty="0"/>
              <a:t>messages to pass</a:t>
            </a:r>
          </a:p>
          <a:p>
            <a:pPr lvl="1"/>
            <a:r>
              <a:rPr lang="en-US" dirty="0" smtClean="0"/>
              <a:t>Where </a:t>
            </a:r>
            <a:r>
              <a:rPr lang="en-US" dirty="0"/>
              <a:t>to place data in memory</a:t>
            </a:r>
          </a:p>
          <a:p>
            <a:pPr lvl="1"/>
            <a:r>
              <a:rPr lang="en-US" dirty="0" smtClean="0"/>
              <a:t>Which </a:t>
            </a:r>
            <a:r>
              <a:rPr lang="en-US" dirty="0"/>
              <a:t>cores should handle a given </a:t>
            </a:r>
            <a:r>
              <a:rPr lang="en-US" dirty="0" smtClean="0"/>
              <a:t>thread</a:t>
            </a:r>
          </a:p>
          <a:p>
            <a:pPr lvl="1"/>
            <a:endParaRPr lang="en-US" dirty="0"/>
          </a:p>
          <a:p>
            <a:r>
              <a:rPr lang="en-US" dirty="0" smtClean="0"/>
              <a:t>Right now, this doesn’t happen, except for “pin thread to core”</a:t>
            </a:r>
            <a:endParaRPr lang="en-US" dirty="0"/>
          </a:p>
          <a:p>
            <a:pPr lvl="1"/>
            <a:r>
              <a:rPr lang="en-US" dirty="0" smtClean="0"/>
              <a:t>Should </a:t>
            </a:r>
            <a:r>
              <a:rPr lang="en-US" dirty="0"/>
              <a:t>hints be architecture </a:t>
            </a:r>
            <a:r>
              <a:rPr lang="en-US" dirty="0" smtClean="0"/>
              <a:t>specific?  What about GPU?</a:t>
            </a:r>
            <a:endParaRPr lang="en-US" dirty="0"/>
          </a:p>
        </p:txBody>
      </p:sp>
      <p:sp>
        <p:nvSpPr>
          <p:cNvPr id="3" name="Title 2"/>
          <p:cNvSpPr>
            <a:spLocks noGrp="1"/>
          </p:cNvSpPr>
          <p:nvPr>
            <p:ph type="title"/>
          </p:nvPr>
        </p:nvSpPr>
        <p:spPr/>
        <p:txBody>
          <a:bodyPr/>
          <a:lstStyle/>
          <a:p>
            <a:r>
              <a:rPr lang="en-US" dirty="0" smtClean="0"/>
              <a:t>Linux is </a:t>
            </a:r>
            <a:r>
              <a:rPr lang="en-US" i="1" dirty="0" smtClean="0"/>
              <a:t>not</a:t>
            </a:r>
            <a:r>
              <a:rPr lang="en-US" dirty="0" smtClean="0"/>
              <a:t> good at Multicore!</a:t>
            </a:r>
            <a:endParaRPr lang="en-US" dirty="0"/>
          </a:p>
        </p:txBody>
      </p:sp>
    </p:spTree>
    <p:extLst>
      <p:ext uri="{BB962C8B-B14F-4D97-AF65-F5344CB8AC3E}">
        <p14:creationId xmlns:p14="http://schemas.microsoft.com/office/powerpoint/2010/main" val="2830143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289304"/>
            <a:ext cx="7924800" cy="3305556"/>
          </a:xfrm>
        </p:spPr>
        <p:txBody>
          <a:bodyPr>
            <a:normAutofit fontScale="85000" lnSpcReduction="20000"/>
          </a:bodyPr>
          <a:lstStyle/>
          <a:p>
            <a:r>
              <a:rPr lang="en-US" dirty="0"/>
              <a:t>Example: </a:t>
            </a:r>
            <a:r>
              <a:rPr lang="en-US" dirty="0" err="1"/>
              <a:t>OpenMP</a:t>
            </a:r>
            <a:r>
              <a:rPr lang="en-US" dirty="0"/>
              <a:t> (Open </a:t>
            </a:r>
            <a:r>
              <a:rPr lang="en-US" dirty="0" err="1"/>
              <a:t>MultiProcessing</a:t>
            </a:r>
            <a:r>
              <a:rPr lang="en-US" dirty="0"/>
              <a:t>)</a:t>
            </a:r>
            <a:endParaRPr lang="en-US" dirty="0"/>
          </a:p>
        </p:txBody>
      </p:sp>
      <p:sp>
        <p:nvSpPr>
          <p:cNvPr id="4" name="Content Placeholder 3"/>
          <p:cNvSpPr>
            <a:spLocks noGrp="1"/>
          </p:cNvSpPr>
          <p:nvPr>
            <p:ph sz="half" idx="2"/>
          </p:nvPr>
        </p:nvSpPr>
        <p:spPr>
          <a:xfrm>
            <a:off x="4495800" y="1809750"/>
            <a:ext cx="4419600" cy="2785110"/>
          </a:xfrm>
        </p:spPr>
        <p:txBody>
          <a:bodyPr>
            <a:normAutofit fontScale="85000" lnSpcReduction="20000"/>
          </a:bodyPr>
          <a:lstStyle/>
          <a:p>
            <a:r>
              <a:rPr lang="en-US" dirty="0" smtClean="0"/>
              <a:t>Coded in C++ 11</a:t>
            </a:r>
          </a:p>
          <a:p>
            <a:endParaRPr lang="en-US" dirty="0"/>
          </a:p>
          <a:p>
            <a:r>
              <a:rPr lang="en-US" dirty="0" smtClean="0"/>
              <a:t>But the pragmas tell the compiler about intent</a:t>
            </a:r>
          </a:p>
          <a:p>
            <a:endParaRPr lang="en-US" dirty="0"/>
          </a:p>
          <a:p>
            <a:r>
              <a:rPr lang="en-US" dirty="0" smtClean="0"/>
              <a:t>Compiler can then optimize the code for parallelism / speed</a:t>
            </a:r>
            <a:endParaRPr lang="en-US" dirty="0"/>
          </a:p>
        </p:txBody>
      </p:sp>
      <p:sp>
        <p:nvSpPr>
          <p:cNvPr id="3" name="Title 2"/>
          <p:cNvSpPr>
            <a:spLocks noGrp="1"/>
          </p:cNvSpPr>
          <p:nvPr>
            <p:ph type="title"/>
          </p:nvPr>
        </p:nvSpPr>
        <p:spPr/>
        <p:txBody>
          <a:bodyPr/>
          <a:lstStyle/>
          <a:p>
            <a:r>
              <a:rPr lang="en-US" dirty="0" smtClean="0"/>
              <a:t>Hints in Action</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809750"/>
            <a:ext cx="3353456"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66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dirty="0" smtClean="0"/>
              <a:t>Modern machines often have several identical cores</a:t>
            </a:r>
          </a:p>
          <a:p>
            <a:pPr lvl="1"/>
            <a:r>
              <a:rPr lang="en-US" dirty="0" smtClean="0"/>
              <a:t>But even with identical cores it isn’t obvious how to think about these machines</a:t>
            </a:r>
          </a:p>
          <a:p>
            <a:pPr lvl="1"/>
            <a:r>
              <a:rPr lang="en-US" dirty="0" smtClean="0"/>
              <a:t>Problem: Location of data very much shapes performance of computation on that data</a:t>
            </a:r>
          </a:p>
          <a:p>
            <a:r>
              <a:rPr lang="en-US" dirty="0" smtClean="0"/>
              <a:t>Here is a simple one-chip AMD 4-core design…</a:t>
            </a:r>
            <a:endParaRPr lang="en-US" dirty="0"/>
          </a:p>
        </p:txBody>
      </p:sp>
      <p:sp>
        <p:nvSpPr>
          <p:cNvPr id="4" name="Title 3"/>
          <p:cNvSpPr>
            <a:spLocks noGrp="1"/>
          </p:cNvSpPr>
          <p:nvPr>
            <p:ph type="title"/>
          </p:nvPr>
        </p:nvSpPr>
        <p:spPr/>
        <p:txBody>
          <a:bodyPr/>
          <a:lstStyle/>
          <a:p>
            <a:r>
              <a:rPr lang="en-US" dirty="0" smtClean="0"/>
              <a:t>Is it one machine?  Or many?</a:t>
            </a:r>
            <a:endParaRPr lang="en-US" dirty="0"/>
          </a:p>
        </p:txBody>
      </p:sp>
      <p:pic>
        <p:nvPicPr>
          <p:cNvPr id="614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47394" y="1289050"/>
            <a:ext cx="3440211"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368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fontScale="77500" lnSpcReduction="20000"/>
          </a:bodyPr>
          <a:lstStyle/>
          <a:p>
            <a:r>
              <a:rPr lang="en-US" dirty="0" smtClean="0"/>
              <a:t>With multiple AMD chips in a </a:t>
            </a:r>
            <a:r>
              <a:rPr lang="en-US" dirty="0" err="1" smtClean="0"/>
              <a:t>multisocket</a:t>
            </a:r>
            <a:r>
              <a:rPr lang="en-US" dirty="0" smtClean="0"/>
              <a:t> CPU board, looks more and more like a distributed computer cluster!</a:t>
            </a:r>
          </a:p>
          <a:p>
            <a:r>
              <a:rPr lang="en-US" dirty="0" smtClean="0"/>
              <a:t>This illustrates a 16-core system, but looks just like a quad-computer system with each chip being a 4-core AMD processor</a:t>
            </a:r>
            <a:endParaRPr lang="en-US" dirty="0"/>
          </a:p>
        </p:txBody>
      </p:sp>
      <p:sp>
        <p:nvSpPr>
          <p:cNvPr id="4" name="Title 3"/>
          <p:cNvSpPr>
            <a:spLocks noGrp="1"/>
          </p:cNvSpPr>
          <p:nvPr>
            <p:ph type="title"/>
          </p:nvPr>
        </p:nvSpPr>
        <p:spPr/>
        <p:txBody>
          <a:bodyPr/>
          <a:lstStyle/>
          <a:p>
            <a:r>
              <a:rPr lang="en-US" dirty="0" smtClean="0"/>
              <a:t>Even with Identical Cores…</a:t>
            </a:r>
            <a:endParaRPr lang="en-US" dirty="0"/>
          </a:p>
        </p:txBody>
      </p:sp>
      <p:pic>
        <p:nvPicPr>
          <p:cNvPr id="717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49002" y="1289050"/>
            <a:ext cx="3436996"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5965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AMD keeps pushing it to larger and larger scale…</a:t>
            </a:r>
          </a:p>
          <a:p>
            <a:endParaRPr lang="en-US" dirty="0"/>
          </a:p>
          <a:p>
            <a:r>
              <a:rPr lang="en-US" dirty="0" smtClean="0"/>
              <a:t>Like a cluster on a chip</a:t>
            </a:r>
            <a:endParaRPr lang="en-US" dirty="0"/>
          </a:p>
        </p:txBody>
      </p:sp>
      <p:sp>
        <p:nvSpPr>
          <p:cNvPr id="4" name="Title 3"/>
          <p:cNvSpPr>
            <a:spLocks noGrp="1"/>
          </p:cNvSpPr>
          <p:nvPr>
            <p:ph type="title"/>
          </p:nvPr>
        </p:nvSpPr>
        <p:spPr/>
        <p:txBody>
          <a:bodyPr/>
          <a:lstStyle/>
          <a:p>
            <a:r>
              <a:rPr lang="en-US" dirty="0" smtClean="0"/>
              <a:t>AMD 64-core Chip</a:t>
            </a:r>
            <a:endParaRPr lang="en-US" dirty="0"/>
          </a:p>
        </p:txBody>
      </p:sp>
      <p:pic>
        <p:nvPicPr>
          <p:cNvPr id="8194"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7152" y="1289050"/>
            <a:ext cx="342069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93081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dirty="0" smtClean="0"/>
              <a:t>Will it ever end?</a:t>
            </a:r>
          </a:p>
          <a:p>
            <a:endParaRPr lang="en-US" dirty="0"/>
          </a:p>
          <a:p>
            <a:r>
              <a:rPr lang="en-US" dirty="0" smtClean="0"/>
              <a:t>Real puzzle: how to harness all the cores</a:t>
            </a:r>
            <a:endParaRPr lang="en-US" dirty="0"/>
          </a:p>
        </p:txBody>
      </p:sp>
      <p:sp>
        <p:nvSpPr>
          <p:cNvPr id="4" name="Title 3"/>
          <p:cNvSpPr>
            <a:spLocks noGrp="1"/>
          </p:cNvSpPr>
          <p:nvPr>
            <p:ph type="title"/>
          </p:nvPr>
        </p:nvSpPr>
        <p:spPr/>
        <p:txBody>
          <a:bodyPr/>
          <a:lstStyle/>
          <a:p>
            <a:r>
              <a:rPr lang="en-US" dirty="0" smtClean="0"/>
              <a:t>AMD 256-Core Chip</a:t>
            </a:r>
            <a:endParaRPr lang="en-US" dirty="0"/>
          </a:p>
        </p:txBody>
      </p:sp>
      <p:pic>
        <p:nvPicPr>
          <p:cNvPr id="921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950859" y="1289050"/>
            <a:ext cx="3433282"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990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More and more vendors are exploring specialized cores</a:t>
            </a:r>
          </a:p>
          <a:p>
            <a:pPr lvl="1"/>
            <a:r>
              <a:rPr lang="en-US" dirty="0" smtClean="0"/>
              <a:t>GPU cores for high speed graphics</a:t>
            </a:r>
          </a:p>
          <a:p>
            <a:pPr lvl="1"/>
            <a:r>
              <a:rPr lang="en-US" dirty="0" err="1" smtClean="0"/>
              <a:t>NetFPGA</a:t>
            </a:r>
            <a:r>
              <a:rPr lang="en-US" dirty="0" smtClean="0"/>
              <a:t>: devices that can process video streams or other streams of data on the network at optical line speeds</a:t>
            </a:r>
          </a:p>
          <a:p>
            <a:pPr lvl="1"/>
            <a:r>
              <a:rPr lang="en-US" dirty="0" smtClean="0"/>
              <a:t>Computational geometry cores for manipulating complex objects</a:t>
            </a:r>
          </a:p>
          <a:p>
            <a:pPr lvl="1"/>
            <a:r>
              <a:rPr lang="en-US" dirty="0" smtClean="0"/>
              <a:t>Scientific computing accelerators that offer special functions like DFFTs via hardware support: you load the data, the chip does the operation, and then the outcome is available on the other side</a:t>
            </a:r>
          </a:p>
          <a:p>
            <a:pPr lvl="1"/>
            <a:r>
              <a:rPr lang="en-US" dirty="0" smtClean="0"/>
              <a:t>Some of these can support complex programs that run on the special processor, but use its own domain-specific programming style</a:t>
            </a:r>
            <a:endParaRPr lang="en-US" dirty="0"/>
          </a:p>
        </p:txBody>
      </p:sp>
      <p:sp>
        <p:nvSpPr>
          <p:cNvPr id="4" name="Title 3"/>
          <p:cNvSpPr>
            <a:spLocks noGrp="1"/>
          </p:cNvSpPr>
          <p:nvPr>
            <p:ph type="title"/>
          </p:nvPr>
        </p:nvSpPr>
        <p:spPr/>
        <p:txBody>
          <a:bodyPr/>
          <a:lstStyle/>
          <a:p>
            <a:r>
              <a:rPr lang="en-US" dirty="0" smtClean="0"/>
              <a:t>Core diversity</a:t>
            </a:r>
            <a:endParaRPr lang="en-US" dirty="0"/>
          </a:p>
        </p:txBody>
      </p:sp>
    </p:spTree>
    <p:extLst>
      <p:ext uri="{BB962C8B-B14F-4D97-AF65-F5344CB8AC3E}">
        <p14:creationId xmlns:p14="http://schemas.microsoft.com/office/powerpoint/2010/main" val="20088405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dirty="0" smtClean="0"/>
              <a:t>Context: Need to understand the state of play in late 1990’s:</a:t>
            </a:r>
          </a:p>
          <a:p>
            <a:pPr lvl="1"/>
            <a:r>
              <a:rPr lang="en-US" dirty="0"/>
              <a:t>Ten years prior, memory was fast relative to the CPU. During </a:t>
            </a:r>
            <a:r>
              <a:rPr lang="en-US" dirty="0" smtClean="0"/>
              <a:t>the 90's</a:t>
            </a:r>
            <a:r>
              <a:rPr lang="en-US" dirty="0"/>
              <a:t>, CPU speeds improved over 5x as quickly as memory speeds.</a:t>
            </a:r>
          </a:p>
          <a:p>
            <a:pPr lvl="1"/>
            <a:r>
              <a:rPr lang="en-US" dirty="0"/>
              <a:t>Over the course of the 90's, communication </a:t>
            </a:r>
            <a:r>
              <a:rPr lang="en-US" dirty="0" smtClean="0"/>
              <a:t>became a bottleneck.</a:t>
            </a:r>
          </a:p>
          <a:p>
            <a:pPr lvl="1"/>
            <a:endParaRPr lang="en-US" dirty="0"/>
          </a:p>
          <a:p>
            <a:r>
              <a:rPr lang="en-US" dirty="0" smtClean="0"/>
              <a:t>1990 was prior to the full multicore revolution.   But even in 1990 these issues were </a:t>
            </a:r>
            <a:r>
              <a:rPr lang="en-US" dirty="0"/>
              <a:t>exacerbated in multicore systems</a:t>
            </a:r>
            <a:r>
              <a:rPr lang="en-US" dirty="0" smtClean="0"/>
              <a:t>.</a:t>
            </a:r>
          </a:p>
          <a:p>
            <a:pPr lvl="1"/>
            <a:r>
              <a:rPr lang="en-US" dirty="0" smtClean="0"/>
              <a:t>Tornado developers saw this as a primary issue</a:t>
            </a:r>
            <a:endParaRPr lang="en-US" dirty="0"/>
          </a:p>
        </p:txBody>
      </p:sp>
      <p:sp>
        <p:nvSpPr>
          <p:cNvPr id="4" name="Title 3"/>
          <p:cNvSpPr>
            <a:spLocks noGrp="1"/>
          </p:cNvSpPr>
          <p:nvPr>
            <p:ph type="title"/>
          </p:nvPr>
        </p:nvSpPr>
        <p:spPr/>
        <p:txBody>
          <a:bodyPr/>
          <a:lstStyle/>
          <a:p>
            <a:r>
              <a:rPr lang="en-US" dirty="0" smtClean="0"/>
              <a:t>Today’s Papers: Tornado</a:t>
            </a:r>
            <a:endParaRPr lang="en-US" dirty="0"/>
          </a:p>
        </p:txBody>
      </p:sp>
      <p:sp>
        <p:nvSpPr>
          <p:cNvPr id="6" name="Rectangle 5"/>
          <p:cNvSpPr/>
          <p:nvPr/>
        </p:nvSpPr>
        <p:spPr>
          <a:xfrm>
            <a:off x="381000" y="4324350"/>
            <a:ext cx="8153400" cy="461665"/>
          </a:xfrm>
          <a:prstGeom prst="rect">
            <a:avLst/>
          </a:prstGeom>
        </p:spPr>
        <p:txBody>
          <a:bodyPr wrap="square">
            <a:spAutoFit/>
          </a:bodyPr>
          <a:lstStyle/>
          <a:p>
            <a:r>
              <a:rPr lang="en-US" sz="1200" dirty="0"/>
              <a:t>Tornado: Maximizing Locality and Concurrency in a </a:t>
            </a:r>
            <a:r>
              <a:rPr lang="en-US" sz="1200" dirty="0" smtClean="0"/>
              <a:t>Shared Memory </a:t>
            </a:r>
            <a:r>
              <a:rPr lang="en-US" sz="1200" dirty="0"/>
              <a:t>Multiprocessor Operating System"</a:t>
            </a:r>
          </a:p>
          <a:p>
            <a:r>
              <a:rPr lang="en-US" sz="1200" dirty="0"/>
              <a:t>Ben </a:t>
            </a:r>
            <a:r>
              <a:rPr lang="en-US" sz="1200" dirty="0" err="1"/>
              <a:t>Gamsa</a:t>
            </a:r>
            <a:r>
              <a:rPr lang="en-US" sz="1200" dirty="0"/>
              <a:t>, </a:t>
            </a:r>
            <a:r>
              <a:rPr lang="en-US" sz="1200" dirty="0" err="1"/>
              <a:t>Orran</a:t>
            </a:r>
            <a:r>
              <a:rPr lang="en-US" sz="1200" dirty="0"/>
              <a:t> Krieger, Jonathan </a:t>
            </a:r>
            <a:r>
              <a:rPr lang="en-US" sz="1200" dirty="0" err="1"/>
              <a:t>Appavoo</a:t>
            </a:r>
            <a:r>
              <a:rPr lang="en-US" sz="1200" dirty="0"/>
              <a:t>, Michael </a:t>
            </a:r>
            <a:r>
              <a:rPr lang="en-US" sz="1200" dirty="0" err="1" smtClean="0"/>
              <a:t>Stumm</a:t>
            </a:r>
            <a:r>
              <a:rPr lang="en-US" sz="1200" dirty="0"/>
              <a:t> </a:t>
            </a:r>
            <a:r>
              <a:rPr lang="en-US" sz="1200" dirty="0" smtClean="0"/>
              <a:t>OSDI </a:t>
            </a:r>
            <a:r>
              <a:rPr lang="en-US" sz="1200" dirty="0"/>
              <a:t>1999</a:t>
            </a:r>
            <a:endParaRPr lang="en-US" sz="1200" dirty="0"/>
          </a:p>
        </p:txBody>
      </p:sp>
    </p:spTree>
    <p:extLst>
      <p:ext uri="{BB962C8B-B14F-4D97-AF65-F5344CB8AC3E}">
        <p14:creationId xmlns:p14="http://schemas.microsoft.com/office/powerpoint/2010/main" val="28134673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hardware makes cross-core interactions transparent, but in fact the cost penalty is often high</a:t>
            </a:r>
          </a:p>
          <a:p>
            <a:pPr lvl="1"/>
            <a:r>
              <a:rPr lang="en-US" dirty="0" smtClean="0"/>
              <a:t>Locking by threads is cheap if on same core, expensive cross-core</a:t>
            </a:r>
          </a:p>
          <a:p>
            <a:pPr lvl="1"/>
            <a:r>
              <a:rPr lang="en-US" dirty="0" smtClean="0"/>
              <a:t>Memory sharing looks free, but in reality cache-line migration can be very costly (true sharing with writes is the big issue)</a:t>
            </a:r>
          </a:p>
          <a:p>
            <a:pPr lvl="1"/>
            <a:r>
              <a:rPr lang="en-US" dirty="0" smtClean="0"/>
              <a:t>L2 cache will be cold if a thread is paused, then resumes on a different core than where it ran previously</a:t>
            </a:r>
          </a:p>
          <a:p>
            <a:pPr lvl="1"/>
            <a:endParaRPr lang="en-US" dirty="0"/>
          </a:p>
          <a:p>
            <a:r>
              <a:rPr lang="en-US" dirty="0" smtClean="0"/>
              <a:t>So Tornado tries to minimize these costly overheads</a:t>
            </a:r>
            <a:endParaRPr lang="en-US" dirty="0"/>
          </a:p>
        </p:txBody>
      </p:sp>
      <p:sp>
        <p:nvSpPr>
          <p:cNvPr id="3" name="Title 2"/>
          <p:cNvSpPr>
            <a:spLocks noGrp="1"/>
          </p:cNvSpPr>
          <p:nvPr>
            <p:ph type="title"/>
          </p:nvPr>
        </p:nvSpPr>
        <p:spPr/>
        <p:txBody>
          <a:bodyPr/>
          <a:lstStyle/>
          <a:p>
            <a:r>
              <a:rPr lang="en-US" dirty="0" smtClean="0"/>
              <a:t>Initial Observations</a:t>
            </a:r>
            <a:endParaRPr lang="en-US" dirty="0"/>
          </a:p>
        </p:txBody>
      </p:sp>
    </p:spTree>
    <p:extLst>
      <p:ext uri="{BB962C8B-B14F-4D97-AF65-F5344CB8AC3E}">
        <p14:creationId xmlns:p14="http://schemas.microsoft.com/office/powerpoint/2010/main" val="7888399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Develops data structures and algorithms to minimize </a:t>
            </a:r>
            <a:r>
              <a:rPr lang="en-US" dirty="0" smtClean="0"/>
              <a:t>contention and </a:t>
            </a:r>
            <a:r>
              <a:rPr lang="en-US" dirty="0"/>
              <a:t>cross-core communication. Intended for use with </a:t>
            </a:r>
            <a:r>
              <a:rPr lang="en-US" dirty="0" smtClean="0"/>
              <a:t>multicore servers</a:t>
            </a:r>
            <a:r>
              <a:rPr lang="en-US" dirty="0"/>
              <a:t>.</a:t>
            </a:r>
          </a:p>
          <a:p>
            <a:r>
              <a:rPr lang="en-US" dirty="0"/>
              <a:t>These optimizations are all achieved through replication </a:t>
            </a:r>
            <a:r>
              <a:rPr lang="en-US" dirty="0" smtClean="0"/>
              <a:t>and partitioning</a:t>
            </a:r>
            <a:r>
              <a:rPr lang="en-US" dirty="0"/>
              <a:t>.</a:t>
            </a:r>
          </a:p>
          <a:p>
            <a:pPr lvl="1"/>
            <a:r>
              <a:rPr lang="en-US" dirty="0" smtClean="0"/>
              <a:t>Clustered </a:t>
            </a:r>
            <a:r>
              <a:rPr lang="en-US" dirty="0"/>
              <a:t>Objects</a:t>
            </a:r>
          </a:p>
          <a:p>
            <a:pPr lvl="1"/>
            <a:r>
              <a:rPr lang="en-US" dirty="0" smtClean="0"/>
              <a:t>Protected </a:t>
            </a:r>
            <a:r>
              <a:rPr lang="en-US" dirty="0"/>
              <a:t>Procedure Calls</a:t>
            </a:r>
          </a:p>
          <a:p>
            <a:pPr lvl="1"/>
            <a:r>
              <a:rPr lang="en-US" dirty="0" smtClean="0"/>
              <a:t>New </a:t>
            </a:r>
            <a:r>
              <a:rPr lang="en-US" dirty="0"/>
              <a:t>locking strategy</a:t>
            </a:r>
            <a:endParaRPr lang="en-US" dirty="0"/>
          </a:p>
        </p:txBody>
      </p:sp>
      <p:sp>
        <p:nvSpPr>
          <p:cNvPr id="3" name="Title 2"/>
          <p:cNvSpPr>
            <a:spLocks noGrp="1"/>
          </p:cNvSpPr>
          <p:nvPr>
            <p:ph type="title"/>
          </p:nvPr>
        </p:nvSpPr>
        <p:spPr/>
        <p:txBody>
          <a:bodyPr/>
          <a:lstStyle/>
          <a:p>
            <a:r>
              <a:rPr lang="en-US" dirty="0" smtClean="0"/>
              <a:t>Tornado</a:t>
            </a:r>
            <a:endParaRPr lang="en-US" dirty="0"/>
          </a:p>
        </p:txBody>
      </p:sp>
    </p:spTree>
    <p:extLst>
      <p:ext uri="{BB962C8B-B14F-4D97-AF65-F5344CB8AC3E}">
        <p14:creationId xmlns:p14="http://schemas.microsoft.com/office/powerpoint/2010/main" val="28800065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Multicore computer: A computer with more than one CPU.</a:t>
            </a:r>
          </a:p>
          <a:p>
            <a:pPr lvl="1"/>
            <a:r>
              <a:rPr lang="en-US" dirty="0" smtClean="0"/>
              <a:t>1960-1990</a:t>
            </a:r>
            <a:r>
              <a:rPr lang="en-US" dirty="0"/>
              <a:t>: Multicore existed in mainframes </a:t>
            </a:r>
            <a:r>
              <a:rPr lang="en-US" dirty="0" smtClean="0"/>
              <a:t>and supercomputers.</a:t>
            </a:r>
          </a:p>
          <a:p>
            <a:pPr lvl="1"/>
            <a:r>
              <a:rPr lang="en-US" dirty="0" smtClean="0"/>
              <a:t>1990's</a:t>
            </a:r>
            <a:r>
              <a:rPr lang="en-US" dirty="0"/>
              <a:t>: Introduction of commodity multicore </a:t>
            </a:r>
            <a:r>
              <a:rPr lang="en-US" dirty="0" smtClean="0"/>
              <a:t>servers.</a:t>
            </a:r>
          </a:p>
          <a:p>
            <a:pPr lvl="1"/>
            <a:r>
              <a:rPr lang="en-US" dirty="0" smtClean="0"/>
              <a:t>2000's</a:t>
            </a:r>
            <a:r>
              <a:rPr lang="en-US" dirty="0"/>
              <a:t>: Multicores placed on personal </a:t>
            </a:r>
            <a:r>
              <a:rPr lang="en-US" dirty="0" smtClean="0"/>
              <a:t>computers.</a:t>
            </a:r>
            <a:endParaRPr lang="en-US" dirty="0"/>
          </a:p>
          <a:p>
            <a:endParaRPr lang="en-US" dirty="0"/>
          </a:p>
          <a:p>
            <a:r>
              <a:rPr lang="en-US" dirty="0" smtClean="0"/>
              <a:t>Soon</a:t>
            </a:r>
            <a:r>
              <a:rPr lang="en-US" dirty="0"/>
              <a:t>: Everywhere except embedded systems</a:t>
            </a:r>
            <a:r>
              <a:rPr lang="en-US" dirty="0" smtClean="0"/>
              <a:t>?</a:t>
            </a:r>
          </a:p>
          <a:p>
            <a:pPr lvl="1"/>
            <a:r>
              <a:rPr lang="en-US" dirty="0" smtClean="0"/>
              <a:t>But switched on and off based on need: each active core burns power</a:t>
            </a:r>
          </a:p>
          <a:p>
            <a:pPr lvl="1"/>
            <a:r>
              <a:rPr lang="en-US" dirty="0" smtClean="0"/>
              <a:t>Debated: Will they be specialized cores (like GPUs, </a:t>
            </a:r>
            <a:r>
              <a:rPr lang="en-US" dirty="0" err="1" smtClean="0"/>
              <a:t>NetFPGA</a:t>
            </a:r>
            <a:r>
              <a:rPr lang="en-US" dirty="0" smtClean="0"/>
              <a:t>) or general purpose cores?  Or perhaps both?</a:t>
            </a:r>
            <a:endParaRPr lang="en-US" dirty="0"/>
          </a:p>
          <a:p>
            <a:endParaRPr lang="en-US" dirty="0"/>
          </a:p>
        </p:txBody>
      </p:sp>
      <p:sp>
        <p:nvSpPr>
          <p:cNvPr id="3" name="Title 2"/>
          <p:cNvSpPr>
            <a:spLocks noGrp="1"/>
          </p:cNvSpPr>
          <p:nvPr>
            <p:ph type="title"/>
          </p:nvPr>
        </p:nvSpPr>
        <p:spPr/>
        <p:txBody>
          <a:bodyPr/>
          <a:lstStyle/>
          <a:p>
            <a:r>
              <a:rPr lang="en-US" dirty="0"/>
              <a:t/>
            </a:r>
            <a:br>
              <a:rPr lang="en-US" dirty="0"/>
            </a:br>
            <a:r>
              <a:rPr lang="en-US" dirty="0" smtClean="0"/>
              <a:t>The </a:t>
            </a:r>
            <a:r>
              <a:rPr lang="en-US" dirty="0"/>
              <a:t>Rise of </a:t>
            </a:r>
            <a:r>
              <a:rPr lang="en-US" dirty="0" smtClean="0"/>
              <a:t>Multicore CPUs</a:t>
            </a:r>
            <a:r>
              <a:rPr lang="en-US" dirty="0"/>
              <a:t/>
            </a:r>
            <a:br>
              <a:rPr lang="en-US" dirty="0"/>
            </a:br>
            <a:endParaRPr lang="en-US" dirty="0"/>
          </a:p>
        </p:txBody>
      </p:sp>
    </p:spTree>
    <p:extLst>
      <p:ext uri="{BB962C8B-B14F-4D97-AF65-F5344CB8AC3E}">
        <p14:creationId xmlns:p14="http://schemas.microsoft.com/office/powerpoint/2010/main" val="30824904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OS treats memory in an object-oriented manner.</a:t>
            </a:r>
          </a:p>
          <a:p>
            <a:endParaRPr lang="en-US" dirty="0" smtClean="0"/>
          </a:p>
          <a:p>
            <a:r>
              <a:rPr lang="en-US" dirty="0" smtClean="0"/>
              <a:t>Clustered </a:t>
            </a:r>
            <a:r>
              <a:rPr lang="en-US" dirty="0"/>
              <a:t>objects are a form of object virtualization: </a:t>
            </a:r>
            <a:r>
              <a:rPr lang="en-US" dirty="0" smtClean="0"/>
              <a:t>the illusion </a:t>
            </a:r>
            <a:r>
              <a:rPr lang="en-US" dirty="0"/>
              <a:t>of a single object, but </a:t>
            </a:r>
            <a:r>
              <a:rPr lang="en-US" dirty="0" smtClean="0"/>
              <a:t>actually </a:t>
            </a:r>
            <a:r>
              <a:rPr lang="en-US" dirty="0"/>
              <a:t>composed of </a:t>
            </a:r>
            <a:r>
              <a:rPr lang="en-US" dirty="0" smtClean="0"/>
              <a:t>individual components </a:t>
            </a:r>
            <a:r>
              <a:rPr lang="en-US" dirty="0"/>
              <a:t>spread across the cores called </a:t>
            </a:r>
            <a:r>
              <a:rPr lang="en-US" i="1" dirty="0"/>
              <a:t>representatives</a:t>
            </a:r>
            <a:r>
              <a:rPr lang="en-US" dirty="0" smtClean="0"/>
              <a:t>.</a:t>
            </a:r>
            <a:endParaRPr lang="en-US" dirty="0"/>
          </a:p>
          <a:p>
            <a:pPr lvl="1"/>
            <a:r>
              <a:rPr lang="en-US" dirty="0" smtClean="0"/>
              <a:t>One option is to simply </a:t>
            </a:r>
            <a:r>
              <a:rPr lang="en-US" dirty="0"/>
              <a:t>replicate an </a:t>
            </a:r>
            <a:r>
              <a:rPr lang="en-US" dirty="0" smtClean="0"/>
              <a:t>object so that each core has a local copy, </a:t>
            </a:r>
            <a:r>
              <a:rPr lang="en-US" dirty="0"/>
              <a:t>but can also partition </a:t>
            </a:r>
            <a:r>
              <a:rPr lang="en-US" dirty="0" smtClean="0"/>
              <a:t>functionality across representatives</a:t>
            </a:r>
            <a:r>
              <a:rPr lang="en-US" dirty="0"/>
              <a:t>.</a:t>
            </a:r>
          </a:p>
          <a:p>
            <a:pPr lvl="1"/>
            <a:r>
              <a:rPr lang="en-US" dirty="0"/>
              <a:t>Exactly how the representatives function is up to the developer.</a:t>
            </a:r>
          </a:p>
          <a:p>
            <a:pPr lvl="1"/>
            <a:r>
              <a:rPr lang="en-US" dirty="0"/>
              <a:t>Representative functionality can even be changed dynamically.</a:t>
            </a:r>
            <a:endParaRPr lang="en-US" dirty="0"/>
          </a:p>
        </p:txBody>
      </p:sp>
      <p:sp>
        <p:nvSpPr>
          <p:cNvPr id="3" name="Title 2"/>
          <p:cNvSpPr>
            <a:spLocks noGrp="1"/>
          </p:cNvSpPr>
          <p:nvPr>
            <p:ph type="title"/>
          </p:nvPr>
        </p:nvSpPr>
        <p:spPr/>
        <p:txBody>
          <a:bodyPr/>
          <a:lstStyle/>
          <a:p>
            <a:r>
              <a:rPr lang="en-US" dirty="0" smtClean="0"/>
              <a:t>Tornado: Clustered Objects</a:t>
            </a:r>
            <a:endParaRPr lang="en-US" dirty="0"/>
          </a:p>
        </p:txBody>
      </p:sp>
    </p:spTree>
    <p:extLst>
      <p:ext uri="{BB962C8B-B14F-4D97-AF65-F5344CB8AC3E}">
        <p14:creationId xmlns:p14="http://schemas.microsoft.com/office/powerpoint/2010/main" val="25271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Primary use case: To support parallel client-server </a:t>
            </a:r>
            <a:r>
              <a:rPr lang="en-US" dirty="0"/>
              <a:t>interactions.</a:t>
            </a:r>
          </a:p>
          <a:p>
            <a:endParaRPr lang="en-US" dirty="0" smtClean="0"/>
          </a:p>
          <a:p>
            <a:r>
              <a:rPr lang="en-US" dirty="0" smtClean="0"/>
              <a:t>Idea is similar to that of clustered </a:t>
            </a:r>
            <a:r>
              <a:rPr lang="en-US" dirty="0"/>
              <a:t>objects. Calls pass from a </a:t>
            </a:r>
            <a:r>
              <a:rPr lang="en-US" dirty="0" smtClean="0"/>
              <a:t>client task </a:t>
            </a:r>
            <a:r>
              <a:rPr lang="en-US" dirty="0"/>
              <a:t>to a server task without leaving that core</a:t>
            </a:r>
            <a:r>
              <a:rPr lang="en-US" dirty="0" smtClean="0"/>
              <a:t>.</a:t>
            </a:r>
          </a:p>
          <a:p>
            <a:pPr lvl="1"/>
            <a:r>
              <a:rPr lang="en-US" dirty="0" smtClean="0"/>
              <a:t>Benefits from </a:t>
            </a:r>
            <a:r>
              <a:rPr lang="en-US" i="1" dirty="0" smtClean="0"/>
              <a:t>affinity: </a:t>
            </a:r>
            <a:r>
              <a:rPr lang="en-US" dirty="0" smtClean="0"/>
              <a:t>hardware resources accessed by the collection of threads can live local to the core</a:t>
            </a:r>
          </a:p>
          <a:p>
            <a:pPr lvl="1"/>
            <a:r>
              <a:rPr lang="en-US" dirty="0" smtClean="0"/>
              <a:t>In effect, the OS is structured in a way that matches what the hardware is already good at doing.</a:t>
            </a:r>
            <a:endParaRPr lang="en-US" dirty="0"/>
          </a:p>
          <a:p>
            <a:endParaRPr lang="en-US" dirty="0" smtClean="0"/>
          </a:p>
          <a:p>
            <a:r>
              <a:rPr lang="en-US" dirty="0" smtClean="0"/>
              <a:t>By spreading server representatives over multiple cores, we get parallel speedup without cross-core contention delays</a:t>
            </a:r>
            <a:endParaRPr lang="en-US" dirty="0"/>
          </a:p>
        </p:txBody>
      </p:sp>
      <p:sp>
        <p:nvSpPr>
          <p:cNvPr id="3" name="Title 2"/>
          <p:cNvSpPr>
            <a:spLocks noGrp="1"/>
          </p:cNvSpPr>
          <p:nvPr>
            <p:ph type="title"/>
          </p:nvPr>
        </p:nvSpPr>
        <p:spPr/>
        <p:txBody>
          <a:bodyPr/>
          <a:lstStyle/>
          <a:p>
            <a:r>
              <a:rPr lang="en-US" sz="2800" dirty="0"/>
              <a:t>Tornado: Protected Procedure Calls</a:t>
            </a:r>
            <a:endParaRPr lang="en-US" sz="2800" dirty="0"/>
          </a:p>
        </p:txBody>
      </p:sp>
    </p:spTree>
    <p:extLst>
      <p:ext uri="{BB962C8B-B14F-4D97-AF65-F5344CB8AC3E}">
        <p14:creationId xmlns:p14="http://schemas.microsoft.com/office/powerpoint/2010/main" val="31650006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Locks are kept internal to an object, limiting the scope of the </a:t>
            </a:r>
            <a:r>
              <a:rPr lang="en-US" dirty="0" smtClean="0"/>
              <a:t>lock to </a:t>
            </a:r>
            <a:r>
              <a:rPr lang="en-US" dirty="0"/>
              <a:t>reduce </a:t>
            </a:r>
            <a:r>
              <a:rPr lang="en-US" dirty="0" smtClean="0"/>
              <a:t>cross-core contention</a:t>
            </a:r>
            <a:r>
              <a:rPr lang="en-US" dirty="0"/>
              <a:t>.</a:t>
            </a:r>
          </a:p>
          <a:p>
            <a:endParaRPr lang="en-US" dirty="0" smtClean="0"/>
          </a:p>
          <a:p>
            <a:r>
              <a:rPr lang="en-US" dirty="0" smtClean="0"/>
              <a:t>Locks </a:t>
            </a:r>
            <a:r>
              <a:rPr lang="en-US" dirty="0"/>
              <a:t>can be partitioned by representative, allowing </a:t>
            </a:r>
            <a:r>
              <a:rPr lang="en-US" dirty="0" smtClean="0"/>
              <a:t>for optimizations involving mixed coarse and fine-grained uses.</a:t>
            </a:r>
          </a:p>
          <a:p>
            <a:endParaRPr lang="en-US" dirty="0"/>
          </a:p>
          <a:p>
            <a:r>
              <a:rPr lang="en-US" dirty="0" smtClean="0"/>
              <a:t>For intended use (Apache web server), very good match to need, although seems a bit peculiar and not very general…</a:t>
            </a:r>
            <a:endParaRPr lang="en-US" dirty="0"/>
          </a:p>
        </p:txBody>
      </p:sp>
      <p:sp>
        <p:nvSpPr>
          <p:cNvPr id="3" name="Title 2"/>
          <p:cNvSpPr>
            <a:spLocks noGrp="1"/>
          </p:cNvSpPr>
          <p:nvPr>
            <p:ph type="title"/>
          </p:nvPr>
        </p:nvSpPr>
        <p:spPr/>
        <p:txBody>
          <a:bodyPr/>
          <a:lstStyle/>
          <a:p>
            <a:r>
              <a:rPr lang="en-US" dirty="0" smtClean="0"/>
              <a:t>Tornado: Locking</a:t>
            </a:r>
            <a:endParaRPr lang="en-US" dirty="0"/>
          </a:p>
        </p:txBody>
      </p:sp>
    </p:spTree>
    <p:extLst>
      <p:ext uri="{BB962C8B-B14F-4D97-AF65-F5344CB8AC3E}">
        <p14:creationId xmlns:p14="http://schemas.microsoft.com/office/powerpoint/2010/main" val="2879084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Pollack’s Rule:</a:t>
            </a:r>
          </a:p>
          <a:p>
            <a:pPr lvl="1"/>
            <a:r>
              <a:rPr lang="en-US" dirty="0" smtClean="0"/>
              <a:t>Thousand </a:t>
            </a:r>
            <a:r>
              <a:rPr lang="en-US" dirty="0"/>
              <a:t>Core </a:t>
            </a:r>
            <a:r>
              <a:rPr lang="en-US" dirty="0" smtClean="0"/>
              <a:t>Chips: A </a:t>
            </a:r>
            <a:r>
              <a:rPr lang="en-US" dirty="0"/>
              <a:t>Technology </a:t>
            </a:r>
            <a:r>
              <a:rPr lang="en-US" dirty="0" smtClean="0"/>
              <a:t>Perspective.  </a:t>
            </a:r>
            <a:r>
              <a:rPr lang="en-US" dirty="0" err="1" smtClean="0"/>
              <a:t>Shekhar</a:t>
            </a:r>
            <a:r>
              <a:rPr lang="en-US" dirty="0" smtClean="0"/>
              <a:t> </a:t>
            </a:r>
            <a:r>
              <a:rPr lang="en-US" dirty="0" err="1"/>
              <a:t>Borkar</a:t>
            </a:r>
            <a:endParaRPr lang="en-US" dirty="0"/>
          </a:p>
          <a:p>
            <a:endParaRPr lang="en-US" dirty="0" smtClean="0"/>
          </a:p>
          <a:p>
            <a:r>
              <a:rPr lang="en-US" dirty="0" smtClean="0"/>
              <a:t>Pollack's </a:t>
            </a:r>
            <a:r>
              <a:rPr lang="en-US" dirty="0"/>
              <a:t>Rule: </a:t>
            </a:r>
            <a:r>
              <a:rPr lang="en-US" b="1" dirty="0"/>
              <a:t>Performance</a:t>
            </a:r>
            <a:r>
              <a:rPr lang="en-US" dirty="0"/>
              <a:t> increase is roughly proportional </a:t>
            </a:r>
            <a:r>
              <a:rPr lang="en-US" dirty="0" smtClean="0"/>
              <a:t>to the </a:t>
            </a:r>
            <a:r>
              <a:rPr lang="en-US" dirty="0"/>
              <a:t>square root of the increase </a:t>
            </a:r>
            <a:r>
              <a:rPr lang="en-US" dirty="0" smtClean="0"/>
              <a:t>in circuit </a:t>
            </a:r>
            <a:r>
              <a:rPr lang="en-US" dirty="0"/>
              <a:t>complexity</a:t>
            </a:r>
            <a:r>
              <a:rPr lang="en-US" dirty="0" smtClean="0"/>
              <a:t>. </a:t>
            </a:r>
            <a:r>
              <a:rPr lang="en-US" dirty="0"/>
              <a:t>This contrasts with </a:t>
            </a:r>
            <a:r>
              <a:rPr lang="en-US" b="1" dirty="0"/>
              <a:t>power consumption </a:t>
            </a:r>
            <a:r>
              <a:rPr lang="en-US" dirty="0"/>
              <a:t>increase, which is roughly linearly proportional to the increase in complexity</a:t>
            </a:r>
            <a:endParaRPr lang="en-US" dirty="0"/>
          </a:p>
          <a:p>
            <a:endParaRPr lang="en-US" dirty="0" smtClean="0"/>
          </a:p>
          <a:p>
            <a:r>
              <a:rPr lang="en-US" dirty="0" smtClean="0"/>
              <a:t>Implication</a:t>
            </a:r>
            <a:r>
              <a:rPr lang="en-US" dirty="0"/>
              <a:t>: Many small cores instead of a few large cores</a:t>
            </a:r>
            <a:r>
              <a:rPr lang="en-US" dirty="0" smtClean="0"/>
              <a:t>.</a:t>
            </a:r>
            <a:endParaRPr lang="en-US" dirty="0"/>
          </a:p>
        </p:txBody>
      </p:sp>
      <p:sp>
        <p:nvSpPr>
          <p:cNvPr id="3" name="Title 2"/>
          <p:cNvSpPr>
            <a:spLocks noGrp="1"/>
          </p:cNvSpPr>
          <p:nvPr>
            <p:ph type="title"/>
          </p:nvPr>
        </p:nvSpPr>
        <p:spPr/>
        <p:txBody>
          <a:bodyPr/>
          <a:lstStyle/>
          <a:p>
            <a:r>
              <a:rPr lang="en-US" dirty="0" smtClean="0"/>
              <a:t>… Ten Years Passed</a:t>
            </a:r>
            <a:endParaRPr lang="en-US"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8563" y="361950"/>
            <a:ext cx="1147763" cy="1041251"/>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00772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153" y="1504950"/>
            <a:ext cx="8407893" cy="3013709"/>
          </a:xfrm>
        </p:spPr>
        <p:txBody>
          <a:bodyPr/>
          <a:lstStyle/>
          <a:p>
            <a:r>
              <a:rPr lang="en-US" dirty="0" smtClean="0"/>
              <a:t>A completely new OS, built from scratch that</a:t>
            </a:r>
            <a:endParaRPr lang="en-US" dirty="0"/>
          </a:p>
          <a:p>
            <a:pPr lvl="1"/>
            <a:r>
              <a:rPr lang="en-US" dirty="0" smtClean="0"/>
              <a:t>Views </a:t>
            </a:r>
            <a:r>
              <a:rPr lang="en-US" dirty="0"/>
              <a:t>multicore machines as networked, distributed systems.</a:t>
            </a:r>
          </a:p>
          <a:p>
            <a:pPr lvl="1"/>
            <a:r>
              <a:rPr lang="en-US" i="1" u="sng" dirty="0" smtClean="0"/>
              <a:t>No </a:t>
            </a:r>
            <a:r>
              <a:rPr lang="en-US" i="1" u="sng" dirty="0"/>
              <a:t>inter-core communication </a:t>
            </a:r>
            <a:r>
              <a:rPr lang="en-US" dirty="0"/>
              <a:t>except through message-passing.</a:t>
            </a:r>
          </a:p>
          <a:p>
            <a:pPr lvl="1"/>
            <a:r>
              <a:rPr lang="en-US" dirty="0" smtClean="0"/>
              <a:t>Core OS seeks to be as hardware-neutral as possible, with per-architecture adaptors treated much like device drivers.</a:t>
            </a:r>
            <a:endParaRPr lang="en-US" dirty="0"/>
          </a:p>
          <a:p>
            <a:pPr lvl="1"/>
            <a:r>
              <a:rPr lang="en-US" dirty="0" smtClean="0"/>
              <a:t>Replicates entire application state </a:t>
            </a:r>
            <a:r>
              <a:rPr lang="en-US" dirty="0"/>
              <a:t>across </a:t>
            </a:r>
            <a:r>
              <a:rPr lang="en-US" dirty="0" smtClean="0"/>
              <a:t>cores: everything is local.</a:t>
            </a:r>
          </a:p>
          <a:p>
            <a:pPr lvl="1"/>
            <a:endParaRPr lang="en-US" dirty="0"/>
          </a:p>
          <a:p>
            <a:r>
              <a:rPr lang="en-US" dirty="0" smtClean="0"/>
              <a:t>In effect, </a:t>
            </a:r>
            <a:r>
              <a:rPr lang="en-US" dirty="0" err="1" smtClean="0"/>
              <a:t>Barrelfish</a:t>
            </a:r>
            <a:r>
              <a:rPr lang="en-US" dirty="0" smtClean="0"/>
              <a:t> choses not to use features of the chip that might be very slow.</a:t>
            </a:r>
            <a:endParaRPr lang="en-US" dirty="0"/>
          </a:p>
        </p:txBody>
      </p:sp>
      <p:sp>
        <p:nvSpPr>
          <p:cNvPr id="3" name="Title 2"/>
          <p:cNvSpPr>
            <a:spLocks noGrp="1"/>
          </p:cNvSpPr>
          <p:nvPr>
            <p:ph type="title"/>
          </p:nvPr>
        </p:nvSpPr>
        <p:spPr/>
        <p:txBody>
          <a:bodyPr/>
          <a:lstStyle/>
          <a:p>
            <a:r>
              <a:rPr lang="en-US" dirty="0" err="1" smtClean="0"/>
              <a:t>Barrelfish</a:t>
            </a:r>
            <a:endParaRPr lang="en-US" dirty="0"/>
          </a:p>
        </p:txBody>
      </p:sp>
      <p:sp>
        <p:nvSpPr>
          <p:cNvPr id="4" name="Rectangle 3"/>
          <p:cNvSpPr/>
          <p:nvPr/>
        </p:nvSpPr>
        <p:spPr>
          <a:xfrm>
            <a:off x="304800" y="4552950"/>
            <a:ext cx="8610600" cy="461665"/>
          </a:xfrm>
          <a:prstGeom prst="rect">
            <a:avLst/>
          </a:prstGeom>
        </p:spPr>
        <p:txBody>
          <a:bodyPr wrap="square">
            <a:spAutoFit/>
          </a:bodyPr>
          <a:lstStyle/>
          <a:p>
            <a:r>
              <a:rPr lang="en-US" sz="1200" dirty="0" smtClean="0"/>
              <a:t>The </a:t>
            </a:r>
            <a:r>
              <a:rPr lang="en-US" sz="1200" dirty="0" err="1"/>
              <a:t>Multikernel</a:t>
            </a:r>
            <a:r>
              <a:rPr lang="en-US" sz="1200" dirty="0"/>
              <a:t>: A new OS architecture for scalable </a:t>
            </a:r>
            <a:r>
              <a:rPr lang="en-US" sz="1200" dirty="0" smtClean="0"/>
              <a:t>multicore systems. Andrew </a:t>
            </a:r>
            <a:r>
              <a:rPr lang="en-US" sz="1200" dirty="0"/>
              <a:t>Baumann, Paul Barham, Pierre-</a:t>
            </a:r>
            <a:r>
              <a:rPr lang="en-US" sz="1200" dirty="0" err="1"/>
              <a:t>Evariste</a:t>
            </a:r>
            <a:r>
              <a:rPr lang="en-US" sz="1200" dirty="0"/>
              <a:t> </a:t>
            </a:r>
            <a:r>
              <a:rPr lang="en-US" sz="1200" dirty="0" err="1"/>
              <a:t>Dagand</a:t>
            </a:r>
            <a:r>
              <a:rPr lang="en-US" sz="1200" dirty="0"/>
              <a:t>, </a:t>
            </a:r>
            <a:r>
              <a:rPr lang="en-US" sz="1200" dirty="0" smtClean="0"/>
              <a:t>Tim Harris</a:t>
            </a:r>
            <a:r>
              <a:rPr lang="en-US" sz="1200" dirty="0"/>
              <a:t>, Rebecca Isaacs, Simon Peter, Timothy Roscoe, </a:t>
            </a:r>
            <a:r>
              <a:rPr lang="en-US" sz="1200" dirty="0" smtClean="0"/>
              <a:t>Adrian </a:t>
            </a:r>
            <a:r>
              <a:rPr lang="en-US" sz="1200" dirty="0" err="1" smtClean="0"/>
              <a:t>Schaupbach</a:t>
            </a:r>
            <a:r>
              <a:rPr lang="en-US" sz="1200" dirty="0"/>
              <a:t>, </a:t>
            </a:r>
            <a:r>
              <a:rPr lang="en-US" sz="1200" dirty="0" err="1" smtClean="0"/>
              <a:t>Akhilesh</a:t>
            </a:r>
            <a:r>
              <a:rPr lang="en-US" sz="1200" dirty="0" smtClean="0"/>
              <a:t> </a:t>
            </a:r>
            <a:r>
              <a:rPr lang="en-US" sz="1200" dirty="0" err="1" smtClean="0"/>
              <a:t>Singhania</a:t>
            </a:r>
            <a:r>
              <a:rPr lang="en-US" sz="1200" dirty="0" smtClean="0"/>
              <a:t>.  SOSP </a:t>
            </a:r>
            <a:r>
              <a:rPr lang="en-US" sz="1200" dirty="0"/>
              <a:t>2009</a:t>
            </a:r>
            <a:endParaRPr lang="en-US" sz="1200" dirty="0"/>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209550"/>
            <a:ext cx="1352550" cy="1293743"/>
          </a:xfrm>
          <a:prstGeom prst="rect">
            <a:avLst/>
          </a:prstGeom>
          <a:noFill/>
          <a:ln w="3810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67693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Presumes that in fact, cores will be increasingly diverse</a:t>
            </a:r>
          </a:p>
          <a:p>
            <a:pPr lvl="1"/>
            <a:r>
              <a:rPr lang="en-US" dirty="0" smtClean="0"/>
              <a:t>A small data center on a chip, with specialized computers that play roles on behalf of general computers</a:t>
            </a:r>
          </a:p>
          <a:p>
            <a:pPr lvl="1"/>
            <a:endParaRPr lang="en-US" dirty="0"/>
          </a:p>
          <a:p>
            <a:r>
              <a:rPr lang="en-US" dirty="0" smtClean="0"/>
              <a:t>And also assumes the goal is really research</a:t>
            </a:r>
          </a:p>
          <a:p>
            <a:pPr lvl="1"/>
            <a:r>
              <a:rPr lang="en-US" dirty="0" smtClean="0"/>
              <a:t>Not clear that </a:t>
            </a:r>
            <a:r>
              <a:rPr lang="en-US" dirty="0" err="1" smtClean="0"/>
              <a:t>Barrelfish</a:t>
            </a:r>
            <a:r>
              <a:rPr lang="en-US" dirty="0" smtClean="0"/>
              <a:t> intends to be a real OS people will use</a:t>
            </a:r>
          </a:p>
          <a:p>
            <a:pPr lvl="1"/>
            <a:r>
              <a:rPr lang="en-US" dirty="0" smtClean="0"/>
              <a:t>More of a prototype to explore architecture choices and impact</a:t>
            </a:r>
          </a:p>
          <a:p>
            <a:pPr lvl="1"/>
            <a:endParaRPr lang="en-US" dirty="0"/>
          </a:p>
          <a:p>
            <a:r>
              <a:rPr lang="en-US" dirty="0" smtClean="0"/>
              <a:t>“How fast can we make a multicomputer run”?</a:t>
            </a:r>
          </a:p>
        </p:txBody>
      </p:sp>
      <p:sp>
        <p:nvSpPr>
          <p:cNvPr id="3" name="Title 2"/>
          <p:cNvSpPr>
            <a:spLocks noGrp="1"/>
          </p:cNvSpPr>
          <p:nvPr>
            <p:ph type="title"/>
          </p:nvPr>
        </p:nvSpPr>
        <p:spPr/>
        <p:txBody>
          <a:bodyPr/>
          <a:lstStyle/>
          <a:p>
            <a:r>
              <a:rPr lang="en-US" dirty="0" smtClean="0"/>
              <a:t>The Way Of </a:t>
            </a:r>
            <a:r>
              <a:rPr lang="en-US" dirty="0" err="1" smtClean="0"/>
              <a:t>BarrelFish</a:t>
            </a:r>
            <a:endParaRPr lang="en-US" dirty="0"/>
          </a:p>
        </p:txBody>
      </p:sp>
    </p:spTree>
    <p:extLst>
      <p:ext uri="{BB962C8B-B14F-4D97-AF65-F5344CB8AC3E}">
        <p14:creationId xmlns:p14="http://schemas.microsoft.com/office/powerpoint/2010/main" val="3108745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so, </a:t>
            </a:r>
            <a:r>
              <a:rPr lang="en-US" dirty="0" err="1" smtClean="0"/>
              <a:t>Barrelfish</a:t>
            </a:r>
            <a:endParaRPr lang="en-US" dirty="0" smtClean="0"/>
          </a:p>
          <a:p>
            <a:pPr lvl="1"/>
            <a:r>
              <a:rPr lang="en-US" dirty="0" smtClean="0"/>
              <a:t>Starts with a view much like that of a virtual computing system</a:t>
            </a:r>
          </a:p>
          <a:p>
            <a:pPr lvl="1"/>
            <a:r>
              <a:rPr lang="en-US" dirty="0" smtClean="0"/>
              <a:t>Lots of completely distinct VMs.  Obvious fit for multicore</a:t>
            </a:r>
          </a:p>
          <a:p>
            <a:pPr lvl="1"/>
            <a:endParaRPr lang="en-US" dirty="0"/>
          </a:p>
          <a:p>
            <a:r>
              <a:rPr lang="en-US" dirty="0" smtClean="0"/>
              <a:t>But then offers a more integrated set of OS features</a:t>
            </a:r>
          </a:p>
          <a:p>
            <a:pPr lvl="1"/>
            <a:r>
              <a:rPr lang="en-US" dirty="0" smtClean="0"/>
              <a:t>So we can actually treat the </a:t>
            </a:r>
            <a:r>
              <a:rPr lang="en-US" dirty="0" err="1" smtClean="0"/>
              <a:t>Barrelfish</a:t>
            </a:r>
            <a:r>
              <a:rPr lang="en-US" dirty="0" smtClean="0"/>
              <a:t> as a single machine</a:t>
            </a:r>
          </a:p>
          <a:p>
            <a:pPr lvl="1"/>
            <a:endParaRPr lang="en-US" dirty="0"/>
          </a:p>
          <a:p>
            <a:r>
              <a:rPr lang="en-US" dirty="0" smtClean="0"/>
              <a:t>And these center on ultrafast communication across cores</a:t>
            </a:r>
          </a:p>
          <a:p>
            <a:pPr lvl="1"/>
            <a:r>
              <a:rPr lang="en-US" dirty="0" smtClean="0"/>
              <a:t>Not shared memory, but messages passed over channels</a:t>
            </a:r>
          </a:p>
        </p:txBody>
      </p:sp>
      <p:sp>
        <p:nvSpPr>
          <p:cNvPr id="3" name="Title 2"/>
          <p:cNvSpPr>
            <a:spLocks noGrp="1"/>
          </p:cNvSpPr>
          <p:nvPr>
            <p:ph type="title"/>
          </p:nvPr>
        </p:nvSpPr>
        <p:spPr/>
        <p:txBody>
          <a:bodyPr/>
          <a:lstStyle/>
          <a:p>
            <a:r>
              <a:rPr lang="en-US" dirty="0" smtClean="0"/>
              <a:t>The Way Of </a:t>
            </a:r>
            <a:r>
              <a:rPr lang="en-US" dirty="0" err="1" smtClean="0"/>
              <a:t>Barrelfish</a:t>
            </a:r>
            <a:endParaRPr lang="en-US" dirty="0"/>
          </a:p>
        </p:txBody>
      </p:sp>
    </p:spTree>
    <p:extLst>
      <p:ext uri="{BB962C8B-B14F-4D97-AF65-F5344CB8AC3E}">
        <p14:creationId xmlns:p14="http://schemas.microsoft.com/office/powerpoint/2010/main" val="1666319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This is the </a:t>
            </a:r>
            <a:r>
              <a:rPr lang="en-US" i="1" dirty="0"/>
              <a:t>only</a:t>
            </a:r>
            <a:r>
              <a:rPr lang="en-US" dirty="0"/>
              <a:t> way for separate cores to communicate.</a:t>
            </a:r>
          </a:p>
          <a:p>
            <a:endParaRPr lang="en-US" dirty="0" smtClean="0"/>
          </a:p>
          <a:p>
            <a:r>
              <a:rPr lang="en-US" dirty="0" smtClean="0"/>
              <a:t>Advantages</a:t>
            </a:r>
            <a:r>
              <a:rPr lang="en-US" dirty="0"/>
              <a:t>:</a:t>
            </a:r>
          </a:p>
          <a:p>
            <a:pPr lvl="1"/>
            <a:r>
              <a:rPr lang="en-US" dirty="0" smtClean="0"/>
              <a:t>Cache </a:t>
            </a:r>
            <a:r>
              <a:rPr lang="en-US" dirty="0"/>
              <a:t>coherence protocols look like message passing </a:t>
            </a:r>
            <a:r>
              <a:rPr lang="en-US" dirty="0" smtClean="0"/>
              <a:t>anyways, just </a:t>
            </a:r>
            <a:r>
              <a:rPr lang="en-US" dirty="0"/>
              <a:t>harder to reason about.</a:t>
            </a:r>
          </a:p>
          <a:p>
            <a:pPr lvl="1"/>
            <a:r>
              <a:rPr lang="en-US" dirty="0" smtClean="0"/>
              <a:t>Eases </a:t>
            </a:r>
            <a:r>
              <a:rPr lang="en-US" dirty="0"/>
              <a:t>asynchronous application development.</a:t>
            </a:r>
          </a:p>
          <a:p>
            <a:pPr lvl="1"/>
            <a:r>
              <a:rPr lang="en-US" dirty="0" smtClean="0"/>
              <a:t>Enables </a:t>
            </a:r>
            <a:r>
              <a:rPr lang="en-US" dirty="0"/>
              <a:t>rigorous, theoretical reasoning about </a:t>
            </a:r>
            <a:r>
              <a:rPr lang="en-US" dirty="0" smtClean="0"/>
              <a:t>communication through </a:t>
            </a:r>
            <a:r>
              <a:rPr lang="en-US" dirty="0"/>
              <a:t>tools like </a:t>
            </a:r>
            <a:r>
              <a:rPr lang="en-US" dirty="0" smtClean="0">
                <a:sym typeface="Symbol"/>
              </a:rPr>
              <a:t></a:t>
            </a:r>
            <a:r>
              <a:rPr lang="en-US" dirty="0" smtClean="0"/>
              <a:t>-</a:t>
            </a:r>
            <a:r>
              <a:rPr lang="en-US" dirty="0"/>
              <a:t>calculus.</a:t>
            </a:r>
            <a:endParaRPr lang="en-US" dirty="0"/>
          </a:p>
        </p:txBody>
      </p:sp>
      <p:sp>
        <p:nvSpPr>
          <p:cNvPr id="3" name="Title 2"/>
          <p:cNvSpPr>
            <a:spLocks noGrp="1"/>
          </p:cNvSpPr>
          <p:nvPr>
            <p:ph type="title"/>
          </p:nvPr>
        </p:nvSpPr>
        <p:spPr/>
        <p:txBody>
          <a:bodyPr/>
          <a:lstStyle/>
          <a:p>
            <a:r>
              <a:rPr lang="en-US" dirty="0" err="1" smtClean="0"/>
              <a:t>Barrelfish</a:t>
            </a:r>
            <a:r>
              <a:rPr lang="en-US" dirty="0" smtClean="0"/>
              <a:t> Message Passing</a:t>
            </a:r>
            <a:endParaRPr lang="en-US" dirty="0"/>
          </a:p>
        </p:txBody>
      </p:sp>
    </p:spTree>
    <p:extLst>
      <p:ext uri="{BB962C8B-B14F-4D97-AF65-F5344CB8AC3E}">
        <p14:creationId xmlns:p14="http://schemas.microsoft.com/office/powerpoint/2010/main" val="38802977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They design a highly asynchronous message-queue protocol</a:t>
            </a:r>
          </a:p>
          <a:p>
            <a:pPr lvl="1"/>
            <a:r>
              <a:rPr lang="en-US" dirty="0" smtClean="0"/>
              <a:t>We’ll see it again in a few weeks when we discuss RDMA</a:t>
            </a:r>
          </a:p>
          <a:p>
            <a:pPr lvl="1"/>
            <a:r>
              <a:rPr lang="en-US" dirty="0" smtClean="0"/>
              <a:t>The </a:t>
            </a:r>
            <a:r>
              <a:rPr lang="en-US" dirty="0" err="1" smtClean="0"/>
              <a:t>Barrelfish</a:t>
            </a:r>
            <a:r>
              <a:rPr lang="en-US" dirty="0" smtClean="0"/>
              <a:t> version is circular</a:t>
            </a:r>
          </a:p>
          <a:p>
            <a:pPr lvl="1"/>
            <a:endParaRPr lang="en-US" dirty="0"/>
          </a:p>
          <a:p>
            <a:r>
              <a:rPr lang="en-US" dirty="0" smtClean="0"/>
              <a:t>Basically</a:t>
            </a:r>
          </a:p>
          <a:p>
            <a:pPr lvl="1"/>
            <a:r>
              <a:rPr lang="en-US" dirty="0" smtClean="0"/>
              <a:t>Wait for a slot in the circular queue to some other processor</a:t>
            </a:r>
          </a:p>
          <a:p>
            <a:pPr lvl="1"/>
            <a:r>
              <a:rPr lang="en-US" dirty="0" smtClean="0"/>
              <a:t>Drop your message into that slot, and done (no cross-core lock used)</a:t>
            </a:r>
          </a:p>
          <a:p>
            <a:pPr lvl="1"/>
            <a:r>
              <a:rPr lang="en-US" dirty="0" smtClean="0"/>
              <a:t>Request/reply: You include a synchronization token, and reply will eventually turn up, and wake up your thread</a:t>
            </a:r>
          </a:p>
        </p:txBody>
      </p:sp>
      <p:sp>
        <p:nvSpPr>
          <p:cNvPr id="3" name="Title 2"/>
          <p:cNvSpPr>
            <a:spLocks noGrp="1"/>
          </p:cNvSpPr>
          <p:nvPr>
            <p:ph type="title"/>
          </p:nvPr>
        </p:nvSpPr>
        <p:spPr/>
        <p:txBody>
          <a:bodyPr/>
          <a:lstStyle/>
          <a:p>
            <a:r>
              <a:rPr lang="en-US" dirty="0" smtClean="0"/>
              <a:t>How it works</a:t>
            </a:r>
            <a:endParaRPr lang="en-US"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399" y="1657350"/>
            <a:ext cx="1548873" cy="1424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27937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Operating </a:t>
            </a:r>
            <a:r>
              <a:rPr lang="en-US" dirty="0"/>
              <a:t>system state (and potentially application state) is </a:t>
            </a:r>
            <a:r>
              <a:rPr lang="en-US" dirty="0" smtClean="0"/>
              <a:t>automatically replicated </a:t>
            </a:r>
            <a:r>
              <a:rPr lang="en-US" dirty="0"/>
              <a:t>across cores as necessary.</a:t>
            </a:r>
          </a:p>
          <a:p>
            <a:r>
              <a:rPr lang="en-US" dirty="0"/>
              <a:t>OS state, in reality, may be a bit </a:t>
            </a:r>
            <a:r>
              <a:rPr lang="en-US" dirty="0" smtClean="0"/>
              <a:t>different </a:t>
            </a:r>
            <a:r>
              <a:rPr lang="en-US" dirty="0"/>
              <a:t>from core to </a:t>
            </a:r>
            <a:r>
              <a:rPr lang="en-US" dirty="0" smtClean="0"/>
              <a:t>core depending </a:t>
            </a:r>
            <a:r>
              <a:rPr lang="en-US" dirty="0"/>
              <a:t>on needs, but that is behind the scenes.</a:t>
            </a:r>
          </a:p>
          <a:p>
            <a:pPr lvl="1"/>
            <a:r>
              <a:rPr lang="en-US" dirty="0" smtClean="0"/>
              <a:t>Reduces </a:t>
            </a:r>
            <a:r>
              <a:rPr lang="en-US" dirty="0"/>
              <a:t>load on system interconnect and contention </a:t>
            </a:r>
            <a:r>
              <a:rPr lang="en-US" dirty="0" smtClean="0"/>
              <a:t>for memory.</a:t>
            </a:r>
          </a:p>
          <a:p>
            <a:pPr lvl="1"/>
            <a:r>
              <a:rPr lang="en-US" dirty="0" smtClean="0"/>
              <a:t>Allows </a:t>
            </a:r>
            <a:r>
              <a:rPr lang="en-US" dirty="0"/>
              <a:t>us to specialize data structures on a core to its </a:t>
            </a:r>
            <a:r>
              <a:rPr lang="en-US" dirty="0" smtClean="0"/>
              <a:t>needs. </a:t>
            </a:r>
          </a:p>
          <a:p>
            <a:pPr lvl="1"/>
            <a:r>
              <a:rPr lang="en-US" dirty="0" smtClean="0"/>
              <a:t>Makes </a:t>
            </a:r>
            <a:r>
              <a:rPr lang="en-US" dirty="0"/>
              <a:t>the system robust to architecture changes, failures, etc.</a:t>
            </a:r>
          </a:p>
          <a:p>
            <a:r>
              <a:rPr lang="en-US" dirty="0" smtClean="0"/>
              <a:t>Claim: Enables </a:t>
            </a:r>
            <a:r>
              <a:rPr lang="en-US" dirty="0" err="1" smtClean="0"/>
              <a:t>Barrelfish</a:t>
            </a:r>
            <a:r>
              <a:rPr lang="en-US" dirty="0" smtClean="0"/>
              <a:t> to leverage </a:t>
            </a:r>
            <a:r>
              <a:rPr lang="en-US" dirty="0"/>
              <a:t>distributed systems </a:t>
            </a:r>
            <a:r>
              <a:rPr lang="en-US" dirty="0" smtClean="0"/>
              <a:t>research (like Isis2 </a:t>
            </a:r>
            <a:r>
              <a:rPr lang="en-US" dirty="0" smtClean="0">
                <a:sym typeface="Wingdings" panose="05000000000000000000" pitchFamily="2" charset="2"/>
              </a:rPr>
              <a:t>, although this has never been tried</a:t>
            </a:r>
            <a:r>
              <a:rPr lang="en-US" dirty="0" smtClean="0"/>
              <a:t>).</a:t>
            </a:r>
            <a:endParaRPr lang="en-US" dirty="0"/>
          </a:p>
        </p:txBody>
      </p:sp>
      <p:sp>
        <p:nvSpPr>
          <p:cNvPr id="3" name="Title 2"/>
          <p:cNvSpPr>
            <a:spLocks noGrp="1"/>
          </p:cNvSpPr>
          <p:nvPr>
            <p:ph type="title"/>
          </p:nvPr>
        </p:nvSpPr>
        <p:spPr/>
        <p:txBody>
          <a:bodyPr/>
          <a:lstStyle/>
          <a:p>
            <a:r>
              <a:rPr lang="en-US" dirty="0" smtClean="0"/>
              <a:t>The </a:t>
            </a:r>
            <a:r>
              <a:rPr lang="en-US" dirty="0" err="1" smtClean="0"/>
              <a:t>MultiKernel</a:t>
            </a:r>
            <a:endParaRPr lang="en-US" dirty="0"/>
          </a:p>
        </p:txBody>
      </p:sp>
    </p:spTree>
    <p:extLst>
      <p:ext uri="{BB962C8B-B14F-4D97-AF65-F5344CB8AC3E}">
        <p14:creationId xmlns:p14="http://schemas.microsoft.com/office/powerpoint/2010/main" val="36104506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57200" y="1516359"/>
            <a:ext cx="4038600" cy="285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half" idx="2"/>
          </p:nvPr>
        </p:nvSpPr>
        <p:spPr/>
        <p:txBody>
          <a:bodyPr>
            <a:normAutofit lnSpcReduction="10000"/>
          </a:bodyPr>
          <a:lstStyle/>
          <a:p>
            <a:r>
              <a:rPr lang="en-US" dirty="0" smtClean="0"/>
              <a:t>Clearly, traditional speedup could not continue beyond 2005. or s0</a:t>
            </a:r>
          </a:p>
          <a:p>
            <a:r>
              <a:rPr lang="en-US" dirty="0" smtClean="0"/>
              <a:t>But we do need speedup or technology progress comes to a halt…</a:t>
            </a:r>
            <a:endParaRPr lang="en-US" dirty="0"/>
          </a:p>
        </p:txBody>
      </p:sp>
      <p:sp>
        <p:nvSpPr>
          <p:cNvPr id="3" name="Title 2"/>
          <p:cNvSpPr>
            <a:spLocks noGrp="1"/>
          </p:cNvSpPr>
          <p:nvPr>
            <p:ph type="title"/>
          </p:nvPr>
        </p:nvSpPr>
        <p:spPr/>
        <p:txBody>
          <a:bodyPr/>
          <a:lstStyle/>
          <a:p>
            <a:r>
              <a:rPr lang="en-US" dirty="0" smtClean="0"/>
              <a:t>Multicore is Inescapable!</a:t>
            </a:r>
            <a:endParaRPr lang="en-US" dirty="0"/>
          </a:p>
        </p:txBody>
      </p:sp>
    </p:spTree>
    <p:extLst>
      <p:ext uri="{BB962C8B-B14F-4D97-AF65-F5344CB8AC3E}">
        <p14:creationId xmlns:p14="http://schemas.microsoft.com/office/powerpoint/2010/main" val="2039262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a:t>Separate the OS as much as possible from the hardware. Only </a:t>
            </a:r>
            <a:r>
              <a:rPr lang="en-US" dirty="0" smtClean="0"/>
              <a:t>two aspects of the OS deal </a:t>
            </a:r>
            <a:r>
              <a:rPr lang="en-US" dirty="0"/>
              <a:t>with </a:t>
            </a:r>
            <a:r>
              <a:rPr lang="en-US" dirty="0" smtClean="0"/>
              <a:t>specific </a:t>
            </a:r>
            <a:r>
              <a:rPr lang="en-US" dirty="0"/>
              <a:t>architectures:</a:t>
            </a:r>
          </a:p>
          <a:p>
            <a:pPr lvl="1"/>
            <a:r>
              <a:rPr lang="en-US" dirty="0" smtClean="0"/>
              <a:t>Interface </a:t>
            </a:r>
            <a:r>
              <a:rPr lang="en-US" dirty="0"/>
              <a:t>to hardware</a:t>
            </a:r>
          </a:p>
          <a:p>
            <a:pPr lvl="1"/>
            <a:r>
              <a:rPr lang="en-US" dirty="0" smtClean="0"/>
              <a:t>Message </a:t>
            </a:r>
            <a:r>
              <a:rPr lang="en-US" dirty="0"/>
              <a:t>transport </a:t>
            </a:r>
            <a:r>
              <a:rPr lang="en-US" dirty="0" smtClean="0"/>
              <a:t>mechanisms (needed for GPUs)</a:t>
            </a:r>
            <a:endParaRPr lang="en-US" dirty="0"/>
          </a:p>
          <a:p>
            <a:r>
              <a:rPr lang="en-US" dirty="0"/>
              <a:t>Advantages:</a:t>
            </a:r>
          </a:p>
          <a:p>
            <a:pPr lvl="1"/>
            <a:r>
              <a:rPr lang="en-US" dirty="0" smtClean="0"/>
              <a:t>Facilitates </a:t>
            </a:r>
            <a:r>
              <a:rPr lang="en-US" dirty="0"/>
              <a:t>adapting an OS to new </a:t>
            </a:r>
            <a:r>
              <a:rPr lang="en-US" dirty="0" smtClean="0"/>
              <a:t>hardware: “device driver”.</a:t>
            </a:r>
            <a:endParaRPr lang="en-US" dirty="0"/>
          </a:p>
          <a:p>
            <a:pPr lvl="1"/>
            <a:r>
              <a:rPr lang="en-US" dirty="0" smtClean="0"/>
              <a:t>Allows </a:t>
            </a:r>
            <a:r>
              <a:rPr lang="en-US" dirty="0"/>
              <a:t>easy and dynamic hardware- and </a:t>
            </a:r>
            <a:r>
              <a:rPr lang="en-US" dirty="0" smtClean="0"/>
              <a:t>situation-dependent message </a:t>
            </a:r>
            <a:r>
              <a:rPr lang="en-US" dirty="0"/>
              <a:t>passing optimizations</a:t>
            </a:r>
            <a:r>
              <a:rPr lang="en-US" dirty="0" smtClean="0"/>
              <a:t>.</a:t>
            </a:r>
          </a:p>
          <a:p>
            <a:r>
              <a:rPr lang="en-US" dirty="0" smtClean="0"/>
              <a:t>Limitation:</a:t>
            </a:r>
          </a:p>
          <a:p>
            <a:pPr lvl="1"/>
            <a:r>
              <a:rPr lang="en-US" dirty="0" smtClean="0"/>
              <a:t>Treats specialized processors like general purpose ones… </a:t>
            </a:r>
          </a:p>
          <a:p>
            <a:pPr lvl="1"/>
            <a:r>
              <a:rPr lang="en-US" dirty="0" smtClean="0"/>
              <a:t>Future world of </a:t>
            </a:r>
            <a:r>
              <a:rPr lang="en-US" dirty="0" err="1" smtClean="0"/>
              <a:t>NetFPGA</a:t>
            </a:r>
            <a:r>
              <a:rPr lang="en-US" dirty="0" smtClean="0"/>
              <a:t> devices “on the wire” would be problematic</a:t>
            </a:r>
          </a:p>
        </p:txBody>
      </p:sp>
      <p:sp>
        <p:nvSpPr>
          <p:cNvPr id="3" name="Title 2"/>
          <p:cNvSpPr>
            <a:spLocks noGrp="1"/>
          </p:cNvSpPr>
          <p:nvPr>
            <p:ph type="title"/>
          </p:nvPr>
        </p:nvSpPr>
        <p:spPr/>
        <p:txBody>
          <a:bodyPr/>
          <a:lstStyle/>
          <a:p>
            <a:r>
              <a:rPr lang="en-US" dirty="0" smtClean="0"/>
              <a:t>ATTEMPT TO BE Hardware Neutral</a:t>
            </a:r>
            <a:endParaRPr lang="en-US" dirty="0"/>
          </a:p>
        </p:txBody>
      </p:sp>
    </p:spTree>
    <p:extLst>
      <p:ext uri="{BB962C8B-B14F-4D97-AF65-F5344CB8AC3E}">
        <p14:creationId xmlns:p14="http://schemas.microsoft.com/office/powerpoint/2010/main" val="2916877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89302"/>
            <a:ext cx="8407893" cy="3492247"/>
          </a:xfrm>
        </p:spPr>
        <p:txBody>
          <a:bodyPr>
            <a:normAutofit/>
          </a:bodyPr>
          <a:lstStyle/>
          <a:p>
            <a:r>
              <a:rPr lang="en-US" dirty="0" smtClean="0"/>
              <a:t>Multicore computers are here!</a:t>
            </a:r>
          </a:p>
          <a:p>
            <a:endParaRPr lang="en-US" dirty="0"/>
          </a:p>
          <a:p>
            <a:r>
              <a:rPr lang="en-US" dirty="0" smtClean="0"/>
              <a:t>They work </a:t>
            </a:r>
            <a:r>
              <a:rPr lang="en-US" i="1" dirty="0" smtClean="0"/>
              <a:t>really well</a:t>
            </a:r>
            <a:r>
              <a:rPr lang="en-US" dirty="0"/>
              <a:t> </a:t>
            </a:r>
            <a:r>
              <a:rPr lang="en-US" dirty="0" smtClean="0"/>
              <a:t>in multitenant data centers (Amazon)</a:t>
            </a:r>
          </a:p>
          <a:p>
            <a:endParaRPr lang="en-US" dirty="0"/>
          </a:p>
          <a:p>
            <a:r>
              <a:rPr lang="en-US" dirty="0" smtClean="0"/>
              <a:t>But less well for general purpose computing</a:t>
            </a:r>
          </a:p>
          <a:p>
            <a:pPr lvl="1"/>
            <a:r>
              <a:rPr lang="en-US" dirty="0" smtClean="0"/>
              <a:t>Our standard style of coding may be the real culprit</a:t>
            </a:r>
          </a:p>
          <a:p>
            <a:pPr lvl="1"/>
            <a:r>
              <a:rPr lang="en-US" dirty="0" smtClean="0"/>
              <a:t>Seems like pipelines of asynchronous tasks are a better fit to the properties of the hardware, but many existing OS features are completely agnostic and allow any desired style of coding, including styles that will be </a:t>
            </a:r>
            <a:r>
              <a:rPr lang="en-US" smtClean="0"/>
              <a:t>very inefficient</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113509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End of the General-Purpose Uniprocessor</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36687" y="1350962"/>
            <a:ext cx="6296025"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015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machines have become common, but in fact are mostly useful in one specific situation</a:t>
            </a:r>
          </a:p>
          <a:p>
            <a:pPr lvl="1"/>
            <a:r>
              <a:rPr lang="en-US" dirty="0" smtClean="0"/>
              <a:t>Cloud computing virtualization benefits hugely from multicore</a:t>
            </a:r>
          </a:p>
          <a:p>
            <a:pPr lvl="1"/>
            <a:r>
              <a:rPr lang="en-US" dirty="0" smtClean="0"/>
              <a:t>We end up with multiple VMs running side by side, maybe sharing read-only code pages (VM hardware ideally understands that these are “never dirty” and won’t suffer from false sharing).  Each VM uses the same cores each time it becomes active (hence good affinity)</a:t>
            </a:r>
          </a:p>
          <a:p>
            <a:pPr lvl="1"/>
            <a:r>
              <a:rPr lang="en-US" dirty="0" smtClean="0"/>
              <a:t>Offers a very good price/performance tradeoff to Google, Amazon</a:t>
            </a:r>
          </a:p>
          <a:p>
            <a:r>
              <a:rPr lang="en-US" dirty="0" smtClean="0"/>
              <a:t>But general purpose exploitation of multicore has been hard</a:t>
            </a:r>
          </a:p>
          <a:p>
            <a:pPr lvl="1"/>
            <a:r>
              <a:rPr lang="en-US" dirty="0" smtClean="0"/>
              <a:t>So the machine on your desk might have 12 cores, yet rarely uses 2…</a:t>
            </a:r>
            <a:endParaRPr lang="en-US" dirty="0"/>
          </a:p>
        </p:txBody>
      </p:sp>
      <p:sp>
        <p:nvSpPr>
          <p:cNvPr id="3" name="Title 2"/>
          <p:cNvSpPr>
            <a:spLocks noGrp="1"/>
          </p:cNvSpPr>
          <p:nvPr>
            <p:ph type="title"/>
          </p:nvPr>
        </p:nvSpPr>
        <p:spPr/>
        <p:txBody>
          <a:bodyPr/>
          <a:lstStyle/>
          <a:p>
            <a:r>
              <a:rPr lang="en-US" dirty="0" smtClean="0"/>
              <a:t>Multicore Research Issues</a:t>
            </a:r>
            <a:endParaRPr lang="en-US" dirty="0"/>
          </a:p>
        </p:txBody>
      </p:sp>
    </p:spTree>
    <p:extLst>
      <p:ext uri="{BB962C8B-B14F-4D97-AF65-F5344CB8AC3E}">
        <p14:creationId xmlns:p14="http://schemas.microsoft.com/office/powerpoint/2010/main" val="2792707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To host multiple VMs concurrently, for sure.</a:t>
            </a:r>
          </a:p>
          <a:p>
            <a:pPr lvl="1"/>
            <a:r>
              <a:rPr lang="en-US" dirty="0" smtClean="0"/>
              <a:t>Any modern multitenant data center exploits this feature</a:t>
            </a:r>
          </a:p>
          <a:p>
            <a:pPr lvl="1"/>
            <a:r>
              <a:rPr lang="en-US" dirty="0" smtClean="0"/>
              <a:t>VMs “share nothing”, hence ideal for use with multicore servers</a:t>
            </a:r>
          </a:p>
          <a:p>
            <a:endParaRPr lang="en-US" dirty="0"/>
          </a:p>
          <a:p>
            <a:r>
              <a:rPr lang="en-US" dirty="0" smtClean="0"/>
              <a:t>But for general purpose programming, far less evident</a:t>
            </a:r>
          </a:p>
          <a:p>
            <a:pPr lvl="1"/>
            <a:r>
              <a:rPr lang="en-US" dirty="0" smtClean="0"/>
              <a:t>We see this in mini-project 1: Leveraging multicore parallelism for speedup is very difficult.  Slow-down is not uncommon!</a:t>
            </a:r>
          </a:p>
          <a:p>
            <a:pPr lvl="1"/>
            <a:r>
              <a:rPr lang="en-US" dirty="0" smtClean="0"/>
              <a:t>Problem: any form of sharing seems to be an obstacle to speed</a:t>
            </a:r>
          </a:p>
          <a:p>
            <a:pPr lvl="1"/>
            <a:r>
              <a:rPr lang="en-US" dirty="0" smtClean="0"/>
              <a:t>Even compilers have serious difficulty with modern hardware models.</a:t>
            </a:r>
            <a:endParaRPr lang="en-US" dirty="0"/>
          </a:p>
        </p:txBody>
      </p:sp>
      <p:sp>
        <p:nvSpPr>
          <p:cNvPr id="3" name="Title 2"/>
          <p:cNvSpPr>
            <a:spLocks noGrp="1"/>
          </p:cNvSpPr>
          <p:nvPr>
            <p:ph type="title"/>
          </p:nvPr>
        </p:nvSpPr>
        <p:spPr/>
        <p:txBody>
          <a:bodyPr/>
          <a:lstStyle/>
          <a:p>
            <a:r>
              <a:rPr lang="en-US" dirty="0" smtClean="0"/>
              <a:t>Puzzle: Is Multicore Useful?</a:t>
            </a:r>
            <a:endParaRPr lang="en-US" dirty="0"/>
          </a:p>
        </p:txBody>
      </p:sp>
    </p:spTree>
    <p:extLst>
      <p:ext uri="{BB962C8B-B14F-4D97-AF65-F5344CB8AC3E}">
        <p14:creationId xmlns:p14="http://schemas.microsoft.com/office/powerpoint/2010/main" val="2916815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Memory Sharing Styles:</a:t>
            </a:r>
          </a:p>
          <a:p>
            <a:pPr lvl="1"/>
            <a:r>
              <a:rPr lang="en-US" dirty="0" smtClean="0"/>
              <a:t>Uniform </a:t>
            </a:r>
            <a:r>
              <a:rPr lang="en-US" dirty="0"/>
              <a:t>Memory Access (UMA)</a:t>
            </a:r>
          </a:p>
          <a:p>
            <a:pPr lvl="1"/>
            <a:r>
              <a:rPr lang="en-US" dirty="0" smtClean="0"/>
              <a:t>Non-Uniform </a:t>
            </a:r>
            <a:r>
              <a:rPr lang="en-US" dirty="0"/>
              <a:t>Memory Access (NUMA)</a:t>
            </a:r>
          </a:p>
          <a:p>
            <a:pPr lvl="1"/>
            <a:r>
              <a:rPr lang="en-US" dirty="0" smtClean="0"/>
              <a:t>No </a:t>
            </a:r>
            <a:r>
              <a:rPr lang="en-US" dirty="0"/>
              <a:t>Remote Memory </a:t>
            </a:r>
            <a:r>
              <a:rPr lang="en-US" dirty="0" err="1"/>
              <a:t>Memory</a:t>
            </a:r>
            <a:r>
              <a:rPr lang="en-US" dirty="0"/>
              <a:t> Access (NORMA)</a:t>
            </a:r>
          </a:p>
          <a:p>
            <a:r>
              <a:rPr lang="en-US" dirty="0"/>
              <a:t>Cache </a:t>
            </a:r>
            <a:r>
              <a:rPr lang="en-US" dirty="0" smtClean="0"/>
              <a:t>Coherence</a:t>
            </a:r>
          </a:p>
          <a:p>
            <a:pPr lvl="1"/>
            <a:r>
              <a:rPr lang="en-US" dirty="0" smtClean="0"/>
              <a:t>Many models: barrier, sequential, causal…</a:t>
            </a:r>
            <a:endParaRPr lang="en-US" dirty="0"/>
          </a:p>
          <a:p>
            <a:r>
              <a:rPr lang="en-US" dirty="0"/>
              <a:t>Inter-Process (and inter-core) Communication</a:t>
            </a:r>
          </a:p>
          <a:p>
            <a:pPr lvl="1"/>
            <a:r>
              <a:rPr lang="en-US" dirty="0" smtClean="0"/>
              <a:t>Shared Memory: At granularity of “cache line”</a:t>
            </a:r>
            <a:endParaRPr lang="en-US" dirty="0"/>
          </a:p>
          <a:p>
            <a:pPr lvl="1"/>
            <a:r>
              <a:rPr lang="en-US" dirty="0" smtClean="0"/>
              <a:t>Message Passing: Implemented by OS but shapes what the h/w sees</a:t>
            </a:r>
            <a:endParaRPr lang="en-US" dirty="0"/>
          </a:p>
        </p:txBody>
      </p:sp>
      <p:sp>
        <p:nvSpPr>
          <p:cNvPr id="3" name="Title 2"/>
          <p:cNvSpPr>
            <a:spLocks noGrp="1"/>
          </p:cNvSpPr>
          <p:nvPr>
            <p:ph type="title"/>
          </p:nvPr>
        </p:nvSpPr>
        <p:spPr/>
        <p:txBody>
          <a:bodyPr/>
          <a:lstStyle/>
          <a:p>
            <a:r>
              <a:rPr lang="en-US" dirty="0" smtClean="0"/>
              <a:t>Basic Concepts</a:t>
            </a:r>
            <a:endParaRPr lang="en-US" dirty="0"/>
          </a:p>
        </p:txBody>
      </p:sp>
    </p:spTree>
    <p:extLst>
      <p:ext uri="{BB962C8B-B14F-4D97-AF65-F5344CB8AC3E}">
        <p14:creationId xmlns:p14="http://schemas.microsoft.com/office/powerpoint/2010/main" val="919927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Writing Parallel Programs: Amdahl's Law</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6525" y="1432917"/>
            <a:ext cx="3663950" cy="2747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295400" y="4415909"/>
            <a:ext cx="3886200" cy="369332"/>
          </a:xfrm>
          <a:prstGeom prst="rect">
            <a:avLst/>
          </a:prstGeom>
        </p:spPr>
        <p:txBody>
          <a:bodyPr wrap="square">
            <a:spAutoFit/>
          </a:bodyPr>
          <a:lstStyle/>
          <a:p>
            <a:r>
              <a:rPr lang="en-US" dirty="0" smtClean="0"/>
              <a:t>Speedup:</a:t>
            </a:r>
            <a:endParaRPr lang="en-US" dirty="0"/>
          </a:p>
        </p:txBody>
      </p:sp>
      <p:sp>
        <p:nvSpPr>
          <p:cNvPr id="5" name="TextBox 4"/>
          <p:cNvSpPr txBox="1"/>
          <p:nvPr/>
        </p:nvSpPr>
        <p:spPr>
          <a:xfrm>
            <a:off x="5334000" y="3257550"/>
            <a:ext cx="3489289" cy="923330"/>
          </a:xfrm>
          <a:prstGeom prst="rect">
            <a:avLst/>
          </a:prstGeom>
          <a:noFill/>
        </p:spPr>
        <p:txBody>
          <a:bodyPr wrap="none" rtlCol="0">
            <a:spAutoFit/>
          </a:bodyPr>
          <a:lstStyle/>
          <a:p>
            <a:r>
              <a:rPr lang="en-US" dirty="0" smtClean="0"/>
              <a:t>N: Number of processors</a:t>
            </a:r>
          </a:p>
          <a:p>
            <a:r>
              <a:rPr lang="en-US" dirty="0" smtClean="0"/>
              <a:t>B: Unavoidably sequential portion</a:t>
            </a:r>
          </a:p>
          <a:p>
            <a:r>
              <a:rPr lang="en-US" dirty="0" smtClean="0"/>
              <a:t>T(n): Runtime with N processors</a:t>
            </a:r>
            <a:endParaRPr lang="en-US" dirty="0"/>
          </a:p>
        </p:txBody>
      </p:sp>
      <p:pic>
        <p:nvPicPr>
          <p:cNvPr id="3076" name="Picture 4" descr="S(n) = \frac{ T\left(1\right)}{T\left(n\right)} = \frac{T\left(1\right)}{T\left(1\right)\left(B + \frac{1}{n}\left(1 - B\right)\right) } =  \frac{1}{B + \frac{1}{n}\left(1-B\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0" y="4393307"/>
            <a:ext cx="4572000" cy="55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3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Experiment by Boyd-</a:t>
            </a:r>
            <a:r>
              <a:rPr lang="en-US" dirty="0" err="1"/>
              <a:t>Wickizer</a:t>
            </a:r>
            <a:r>
              <a:rPr lang="en-US" dirty="0"/>
              <a:t> et. al. on machine with </a:t>
            </a:r>
            <a:r>
              <a:rPr lang="en-US" dirty="0" smtClean="0"/>
              <a:t>four quad-core </a:t>
            </a:r>
            <a:r>
              <a:rPr lang="en-US" dirty="0"/>
              <a:t>AMD </a:t>
            </a:r>
            <a:r>
              <a:rPr lang="en-US" dirty="0" err="1"/>
              <a:t>Operton</a:t>
            </a:r>
            <a:r>
              <a:rPr lang="en-US" dirty="0"/>
              <a:t> chips running Linux 2.6.25.</a:t>
            </a:r>
          </a:p>
          <a:p>
            <a:r>
              <a:rPr lang="en-US" i="1" dirty="0"/>
              <a:t>n</a:t>
            </a:r>
            <a:r>
              <a:rPr lang="en-US" dirty="0"/>
              <a:t> threads running on </a:t>
            </a:r>
            <a:r>
              <a:rPr lang="en-US" i="1" dirty="0"/>
              <a:t>n</a:t>
            </a:r>
            <a:r>
              <a:rPr lang="en-US" dirty="0"/>
              <a:t> cores</a:t>
            </a:r>
            <a:r>
              <a:rPr lang="en-US" dirty="0" smtClean="0"/>
              <a:t>:</a:t>
            </a:r>
          </a:p>
          <a:p>
            <a:endParaRPr lang="en-US" dirty="0"/>
          </a:p>
          <a:p>
            <a:endParaRPr lang="en-US" dirty="0" smtClean="0"/>
          </a:p>
          <a:p>
            <a:endParaRPr lang="en-US" dirty="0"/>
          </a:p>
          <a:p>
            <a:endParaRPr lang="en-US" dirty="0" smtClean="0"/>
          </a:p>
          <a:p>
            <a:endParaRPr lang="en-US" dirty="0"/>
          </a:p>
          <a:p>
            <a:r>
              <a:rPr lang="en-US" dirty="0" smtClean="0"/>
              <a:t>Looks </a:t>
            </a:r>
            <a:r>
              <a:rPr lang="en-US" dirty="0" err="1" smtClean="0"/>
              <a:t>embarassingly</a:t>
            </a:r>
            <a:r>
              <a:rPr lang="en-US" dirty="0" smtClean="0"/>
              <a:t> parallel… so it should scale well, right?</a:t>
            </a:r>
            <a:endParaRPr lang="en-US" dirty="0"/>
          </a:p>
        </p:txBody>
      </p:sp>
      <p:sp>
        <p:nvSpPr>
          <p:cNvPr id="3" name="Title 2"/>
          <p:cNvSpPr>
            <a:spLocks noGrp="1"/>
          </p:cNvSpPr>
          <p:nvPr>
            <p:ph type="title"/>
          </p:nvPr>
        </p:nvSpPr>
        <p:spPr/>
        <p:txBody>
          <a:bodyPr/>
          <a:lstStyle/>
          <a:p>
            <a:r>
              <a:rPr lang="en-US" dirty="0" smtClean="0"/>
              <a:t>Exploiting Parallel Processors</a:t>
            </a:r>
            <a:endParaRPr lang="en-US" dirty="0"/>
          </a:p>
        </p:txBody>
      </p:sp>
      <p:sp>
        <p:nvSpPr>
          <p:cNvPr id="4" name="Rectangle 3"/>
          <p:cNvSpPr/>
          <p:nvPr/>
        </p:nvSpPr>
        <p:spPr>
          <a:xfrm>
            <a:off x="1524000" y="2343150"/>
            <a:ext cx="4572000" cy="1754326"/>
          </a:xfrm>
          <a:prstGeom prst="rect">
            <a:avLst/>
          </a:prstGeom>
        </p:spPr>
        <p:txBody>
          <a:bodyPr>
            <a:spAutoFit/>
          </a:bodyPr>
          <a:lstStyle/>
          <a:p>
            <a:r>
              <a:rPr lang="pt-BR" dirty="0">
                <a:solidFill>
                  <a:schemeClr val="tx1">
                    <a:lumMod val="75000"/>
                    <a:lumOff val="25000"/>
                  </a:schemeClr>
                </a:solidFill>
              </a:rPr>
              <a:t>i d = g e t t h r e a d i d ( ) ;</a:t>
            </a:r>
          </a:p>
          <a:p>
            <a:r>
              <a:rPr lang="pt-BR" dirty="0">
                <a:solidFill>
                  <a:schemeClr val="tx1">
                    <a:lumMod val="75000"/>
                    <a:lumOff val="25000"/>
                  </a:schemeClr>
                </a:solidFill>
              </a:rPr>
              <a:t>f = c r e a t e f i l e ( i d ) ;</a:t>
            </a:r>
          </a:p>
          <a:p>
            <a:r>
              <a:rPr lang="it-IT" dirty="0">
                <a:solidFill>
                  <a:schemeClr val="tx1">
                    <a:lumMod val="75000"/>
                    <a:lumOff val="25000"/>
                  </a:schemeClr>
                </a:solidFill>
              </a:rPr>
              <a:t>wh i l e ( True </a:t>
            </a:r>
            <a:r>
              <a:rPr lang="it-IT" dirty="0" smtClean="0">
                <a:solidFill>
                  <a:schemeClr val="tx1">
                    <a:lumMod val="75000"/>
                    <a:lumOff val="25000"/>
                  </a:schemeClr>
                </a:solidFill>
              </a:rPr>
              <a:t>) {</a:t>
            </a:r>
            <a:endParaRPr lang="it-IT" dirty="0">
              <a:solidFill>
                <a:schemeClr val="tx1">
                  <a:lumMod val="75000"/>
                  <a:lumOff val="25000"/>
                </a:schemeClr>
              </a:solidFill>
            </a:endParaRPr>
          </a:p>
          <a:p>
            <a:r>
              <a:rPr lang="en-US" dirty="0" smtClean="0">
                <a:solidFill>
                  <a:schemeClr val="tx1">
                    <a:lumMod val="75000"/>
                    <a:lumOff val="25000"/>
                  </a:schemeClr>
                </a:solidFill>
              </a:rPr>
              <a:t>     f </a:t>
            </a:r>
            <a:r>
              <a:rPr lang="en-US" dirty="0">
                <a:solidFill>
                  <a:schemeClr val="tx1">
                    <a:lumMod val="75000"/>
                    <a:lumOff val="25000"/>
                  </a:schemeClr>
                </a:solidFill>
              </a:rPr>
              <a:t>2 = dup ( f ) ;</a:t>
            </a:r>
          </a:p>
          <a:p>
            <a:r>
              <a:rPr lang="pt-BR" dirty="0" smtClean="0">
                <a:solidFill>
                  <a:schemeClr val="tx1">
                    <a:lumMod val="75000"/>
                    <a:lumOff val="25000"/>
                  </a:schemeClr>
                </a:solidFill>
              </a:rPr>
              <a:t>     c </a:t>
            </a:r>
            <a:r>
              <a:rPr lang="pt-BR" dirty="0">
                <a:solidFill>
                  <a:schemeClr val="tx1">
                    <a:lumMod val="75000"/>
                    <a:lumOff val="25000"/>
                  </a:schemeClr>
                </a:solidFill>
              </a:rPr>
              <a:t>l o s e ( f 2 ) ;</a:t>
            </a:r>
          </a:p>
          <a:p>
            <a:r>
              <a:rPr lang="en-US" dirty="0">
                <a:solidFill>
                  <a:schemeClr val="tx1">
                    <a:lumMod val="75000"/>
                    <a:lumOff val="25000"/>
                  </a:schemeClr>
                </a:solidFill>
              </a:rPr>
              <a:t>}</a:t>
            </a:r>
            <a:endParaRPr lang="en-US" dirty="0">
              <a:solidFill>
                <a:schemeClr val="tx1">
                  <a:lumMod val="75000"/>
                  <a:lumOff val="2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190750"/>
            <a:ext cx="2397650" cy="1869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343400" y="4705350"/>
            <a:ext cx="4572000" cy="276999"/>
          </a:xfrm>
          <a:prstGeom prst="rect">
            <a:avLst/>
          </a:prstGeom>
        </p:spPr>
        <p:txBody>
          <a:bodyPr>
            <a:spAutoFit/>
          </a:bodyPr>
          <a:lstStyle/>
          <a:p>
            <a:r>
              <a:rPr lang="en-US" sz="1200" dirty="0"/>
              <a:t>Boyd-</a:t>
            </a:r>
            <a:r>
              <a:rPr lang="en-US" sz="1200" dirty="0" err="1"/>
              <a:t>Wickizer</a:t>
            </a:r>
            <a:r>
              <a:rPr lang="en-US" sz="1200" dirty="0"/>
              <a:t> et. al., </a:t>
            </a:r>
            <a:r>
              <a:rPr lang="en-US" sz="1200" dirty="0" smtClean="0"/>
              <a:t>“Corey</a:t>
            </a:r>
            <a:r>
              <a:rPr lang="en-US" sz="1200" dirty="0"/>
              <a:t>: An Operating System for Many Cores"</a:t>
            </a:r>
            <a:endParaRPr lang="en-US" sz="1200" dirty="0"/>
          </a:p>
        </p:txBody>
      </p:sp>
    </p:spTree>
    <p:extLst>
      <p:ext uri="{BB962C8B-B14F-4D97-AF65-F5344CB8AC3E}">
        <p14:creationId xmlns:p14="http://schemas.microsoft.com/office/powerpoint/2010/main" val="113078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139</TotalTime>
  <Words>2084</Words>
  <Application>Microsoft Office PowerPoint</Application>
  <PresentationFormat>On-screen Show (16:9)</PresentationFormat>
  <Paragraphs>253</Paragraphs>
  <Slides>31</Slides>
  <Notes>30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Grid</vt:lpstr>
      <vt:lpstr>Rethinking Operating System Designs for a Multicore World</vt:lpstr>
      <vt:lpstr> The Rise of Multicore CPUs </vt:lpstr>
      <vt:lpstr>Multicore is Inescapable!</vt:lpstr>
      <vt:lpstr>The End of the General-Purpose Uniprocessor</vt:lpstr>
      <vt:lpstr>Multicore Research Issues</vt:lpstr>
      <vt:lpstr>Puzzle: Is Multicore Useful?</vt:lpstr>
      <vt:lpstr>Basic Concepts</vt:lpstr>
      <vt:lpstr>Writing Parallel Programs: Amdahl's Law</vt:lpstr>
      <vt:lpstr>Exploiting Parallel Processors</vt:lpstr>
      <vt:lpstr>Linux is not good at Multicore!</vt:lpstr>
      <vt:lpstr>Hints in Action</vt:lpstr>
      <vt:lpstr>Is it one machine?  Or many?</vt:lpstr>
      <vt:lpstr>Even with Identical Cores…</vt:lpstr>
      <vt:lpstr>AMD 64-core Chip</vt:lpstr>
      <vt:lpstr>AMD 256-Core Chip</vt:lpstr>
      <vt:lpstr>Core diversity</vt:lpstr>
      <vt:lpstr>Today’s Papers: Tornado</vt:lpstr>
      <vt:lpstr>Initial Observations</vt:lpstr>
      <vt:lpstr>Tornado</vt:lpstr>
      <vt:lpstr>Tornado: Clustered Objects</vt:lpstr>
      <vt:lpstr>Tornado: Protected Procedure Calls</vt:lpstr>
      <vt:lpstr>Tornado: Locking</vt:lpstr>
      <vt:lpstr>… Ten Years Passed</vt:lpstr>
      <vt:lpstr>Barrelfish</vt:lpstr>
      <vt:lpstr>The Way Of BarrelFish</vt:lpstr>
      <vt:lpstr>The Way Of Barrelfish</vt:lpstr>
      <vt:lpstr>Barrelfish Message Passing</vt:lpstr>
      <vt:lpstr>How it works</vt:lpstr>
      <vt:lpstr>The MultiKernel</vt:lpstr>
      <vt:lpstr>ATTEMPT TO BE Hardware Neutral</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Operating System Designs for a Multicore World</dc:title>
  <dc:creator>Ken Birman</dc:creator>
  <cp:lastModifiedBy>Ken Birman</cp:lastModifiedBy>
  <cp:revision>11</cp:revision>
  <dcterms:created xsi:type="dcterms:W3CDTF">2006-08-16T00:00:00Z</dcterms:created>
  <dcterms:modified xsi:type="dcterms:W3CDTF">2015-09-01T21:02:26Z</dcterms:modified>
</cp:coreProperties>
</file>