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52"/>
  </p:notesMasterIdLst>
  <p:sldIdLst>
    <p:sldId id="382" r:id="rId2"/>
    <p:sldId id="427" r:id="rId3"/>
    <p:sldId id="429" r:id="rId4"/>
    <p:sldId id="430" r:id="rId5"/>
    <p:sldId id="431" r:id="rId6"/>
    <p:sldId id="432" r:id="rId7"/>
    <p:sldId id="433" r:id="rId8"/>
    <p:sldId id="434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8" r:id="rId24"/>
    <p:sldId id="399" r:id="rId25"/>
    <p:sldId id="400" r:id="rId26"/>
    <p:sldId id="401" r:id="rId27"/>
    <p:sldId id="435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1" r:id="rId47"/>
    <p:sldId id="422" r:id="rId48"/>
    <p:sldId id="423" r:id="rId49"/>
    <p:sldId id="425" r:id="rId50"/>
    <p:sldId id="426" r:id="rId5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70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00944-9FA7-4308-907A-7A5EC07C3941}" type="slidenum">
              <a:rPr lang="en-US"/>
              <a:pPr/>
              <a:t>19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6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695DB-3089-479C-AF40-6739A052FBD0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05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02366-6068-4358-AA60-C200E7AA6E84}" type="slidenum">
              <a:rPr lang="en-US"/>
              <a:pPr/>
              <a:t>21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6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F9913-0F6F-4AE9-ADD6-9530C70A1B93}" type="slidenum">
              <a:rPr lang="en-US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0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AA6CC-E0F0-42C0-97BD-1F84D1339F26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7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5ADCE-6E6B-4B38-8CDA-CB24D2E07EC3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27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5F3A2-624F-48A1-A4FF-ABF4ADDFF70A}" type="slidenum">
              <a:rPr lang="en-US"/>
              <a:pPr/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22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FD6A8-F6C0-44E8-A632-5055ED2D1A59}" type="slidenum">
              <a:rPr lang="en-US"/>
              <a:pPr/>
              <a:t>26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4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FD6A8-F6C0-44E8-A632-5055ED2D1A59}" type="slidenum">
              <a:rPr lang="en-US"/>
              <a:pPr/>
              <a:t>27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0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BA007-F7B2-4609-91E4-2B4414C065FA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64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D0D80-1CF7-447E-B333-74E98F0BEECE}" type="slidenum">
              <a:rPr lang="en-US"/>
              <a:pPr/>
              <a:t>7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Reference:- http://www.eecs.umich.edu/virtual/papers/king03.pdf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46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FC157-F373-45CA-A51B-6C9084D2142E}" type="slidenum">
              <a:rPr lang="en-US"/>
              <a:pPr/>
              <a:t>29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344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1FBA2-0886-4E27-8C9E-FA412BCD550D}" type="slidenum">
              <a:rPr lang="en-US"/>
              <a:pPr/>
              <a:t>30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685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BB041-43A6-462B-BAEB-D8AEBAC96AF1}" type="slidenum">
              <a:rPr lang="en-US"/>
              <a:pPr/>
              <a:t>31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05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BFA77-82C6-4E39-A740-0277F8C88522}" type="slidenum">
              <a:rPr lang="en-US"/>
              <a:pPr/>
              <a:t>32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FC6DB-4B59-4389-9AAE-CF70EECB7E06}" type="slidenum">
              <a:rPr lang="en-US"/>
              <a:pPr/>
              <a:t>33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7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F4FEA-AB38-4D72-B8B9-D43825DD479C}" type="slidenum">
              <a:rPr lang="en-US"/>
              <a:pPr/>
              <a:t>34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6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286D7-F0ED-4EE5-B71D-54CD70CB12DF}" type="slidenum">
              <a:rPr lang="en-US"/>
              <a:pPr/>
              <a:t>35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17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6CEDD-CADE-437A-844C-3A8020502D8D}" type="slidenum">
              <a:rPr lang="en-US"/>
              <a:pPr/>
              <a:t>36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98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FC778-2B33-42C8-91EB-3CBCC7540B79}" type="slidenum">
              <a:rPr lang="en-US"/>
              <a:pPr/>
              <a:t>37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158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F1097-44BB-49B3-B83A-2C86EB019DAC}" type="slidenum">
              <a:rPr lang="en-US"/>
              <a:pPr/>
              <a:t>38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C3460-7233-4AD0-B057-48B670961373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Reference:- http://www.eecs.umich.edu/virtual/papers/king03.pdf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63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7BEBA-C16C-40B0-AFA1-CC2F7B304364}" type="slidenum">
              <a:rPr lang="en-US"/>
              <a:pPr/>
              <a:t>39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436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A9B21-1F4F-4996-9185-9DBD5DD6AFC2}" type="slidenum">
              <a:rPr lang="en-US"/>
              <a:pPr/>
              <a:t>40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958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02628-3FD0-496F-855C-8DC99C797F2E}" type="slidenum">
              <a:rPr lang="en-US"/>
              <a:pPr/>
              <a:t>41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93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DBB54-3E82-47BD-A18A-2572DFE45BF2}" type="slidenum">
              <a:rPr lang="en-US"/>
              <a:pPr/>
              <a:t>42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797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8F008-4C44-4270-BF16-B8A7E62640F2}" type="slidenum">
              <a:rPr lang="en-US"/>
              <a:pPr/>
              <a:t>43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788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B6B69-6EA3-41CB-BB0D-0F2B59D4B959}" type="slidenum">
              <a:rPr lang="en-US"/>
              <a:pPr/>
              <a:t>44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086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CBA89-422B-4CE1-A888-197943767E67}" type="slidenum">
              <a:rPr lang="en-US"/>
              <a:pPr/>
              <a:t>45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071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54BAD-3455-4930-B0DE-4EAF0C0E5ACD}" type="slidenum">
              <a:rPr lang="en-US"/>
              <a:pPr/>
              <a:t>46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3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F0706-8152-45F9-9B1B-8591436273BB}" type="slidenum">
              <a:rPr lang="en-US"/>
              <a:pPr/>
              <a:t>47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18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A17C6-6BA2-4D13-A9E3-C6C5D2D063A5}" type="slidenum">
              <a:rPr lang="en-US"/>
              <a:pPr/>
              <a:t>48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Virtual CPUs</a:t>
            </a:r>
          </a:p>
          <a:p>
            <a:r>
              <a:rPr lang="en-US" dirty="0" smtClean="0"/>
              <a:t>Different Modes:</a:t>
            </a:r>
          </a:p>
          <a:p>
            <a:pPr lvl="1"/>
            <a:r>
              <a:rPr lang="en-US" dirty="0" smtClean="0"/>
              <a:t>Kernel Mode: Disco</a:t>
            </a:r>
          </a:p>
          <a:p>
            <a:pPr lvl="1"/>
            <a:r>
              <a:rPr lang="en-US" dirty="0" smtClean="0"/>
              <a:t>Supervisor Mode: Virtual Machines</a:t>
            </a:r>
          </a:p>
          <a:p>
            <a:pPr lvl="1"/>
            <a:r>
              <a:rPr lang="en-US" dirty="0" smtClean="0"/>
              <a:t>User Mode: Applications</a:t>
            </a:r>
          </a:p>
          <a:p>
            <a:r>
              <a:rPr lang="en-US" dirty="0" smtClean="0"/>
              <a:t>Direct Execution on the real CPU</a:t>
            </a:r>
          </a:p>
          <a:p>
            <a:r>
              <a:rPr lang="en-US" dirty="0" smtClean="0"/>
              <a:t>Intercept Privileged Instructions such as TLB modification or DMA</a:t>
            </a:r>
          </a:p>
          <a:p>
            <a:r>
              <a:rPr lang="en-US" dirty="0" smtClean="0"/>
              <a:t>Schedules VCPUs on Physical CPU by storing the state of the VCPU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36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094F6-313E-48BA-8E19-CC3244494746}" type="slidenum">
              <a:rPr lang="en-US"/>
              <a:pPr/>
              <a:t>49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758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B1400-43A4-4B75-9453-97155EAB5FB8}" type="slidenum">
              <a:rPr lang="en-US"/>
              <a:pPr/>
              <a:t>50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40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Memory Virtualization</a:t>
            </a:r>
          </a:p>
          <a:p>
            <a:r>
              <a:rPr lang="en-US" dirty="0" smtClean="0"/>
              <a:t>Adds a level of address translation and maintains Virtual to Machine Address Mapping</a:t>
            </a:r>
          </a:p>
          <a:p>
            <a:r>
              <a:rPr lang="en-US" dirty="0" smtClean="0"/>
              <a:t>Uses Software reloaded TLB and </a:t>
            </a:r>
            <a:r>
              <a:rPr lang="en-US" dirty="0" err="1" smtClean="0"/>
              <a:t>pmap</a:t>
            </a:r>
            <a:endParaRPr lang="en-US" dirty="0" smtClean="0"/>
          </a:p>
          <a:p>
            <a:r>
              <a:rPr lang="en-US" dirty="0" smtClean="0"/>
              <a:t>Flushes TLB on VCPU Switch</a:t>
            </a:r>
          </a:p>
          <a:p>
            <a:pPr lvl="1"/>
            <a:r>
              <a:rPr lang="en-US" dirty="0" smtClean="0"/>
              <a:t>Simplifies VCPU Switch but increases workload</a:t>
            </a:r>
          </a:p>
          <a:p>
            <a:r>
              <a:rPr lang="en-US" dirty="0" smtClean="0"/>
              <a:t>Uses second level Software TLB to lessen the effect of flushing TLB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98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/>
              <a:t>Memory Management</a:t>
            </a:r>
          </a:p>
          <a:p>
            <a:r>
              <a:rPr lang="en-US" dirty="0" smtClean="0"/>
              <a:t>Allocates memory to virtual machines</a:t>
            </a:r>
          </a:p>
          <a:p>
            <a:r>
              <a:rPr lang="en-US" dirty="0" smtClean="0"/>
              <a:t>Page Migration: pages that are heavily accessed by a single node are migrated to that node</a:t>
            </a:r>
          </a:p>
          <a:p>
            <a:r>
              <a:rPr lang="en-US" dirty="0" smtClean="0"/>
              <a:t>Page Replication: pages which are read shared are replicated to the nodes.</a:t>
            </a:r>
          </a:p>
          <a:p>
            <a:r>
              <a:rPr lang="en-US" dirty="0" smtClean="0"/>
              <a:t>Uses cache miss counting facility of FLASH and </a:t>
            </a:r>
            <a:r>
              <a:rPr lang="en-US" dirty="0" err="1" smtClean="0"/>
              <a:t>memmap</a:t>
            </a:r>
            <a:r>
              <a:rPr lang="en-US" dirty="0" smtClean="0"/>
              <a:t> for this approach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0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/>
              <a:t>I/O Virtualization</a:t>
            </a:r>
          </a:p>
          <a:p>
            <a:r>
              <a:rPr lang="en-US" dirty="0" smtClean="0"/>
              <a:t>Virtualizes access to I/O devices and intercepts all device access</a:t>
            </a:r>
          </a:p>
          <a:p>
            <a:r>
              <a:rPr lang="en-US" dirty="0" smtClean="0"/>
              <a:t>Adds device drivers for common I/O devices into the OS</a:t>
            </a:r>
          </a:p>
          <a:p>
            <a:r>
              <a:rPr lang="en-US" dirty="0" smtClean="0"/>
              <a:t>DMA requests to disks and N/W interface are intercepted and handled by Disco’s device drivers</a:t>
            </a:r>
          </a:p>
          <a:p>
            <a:r>
              <a:rPr lang="en-US" dirty="0" smtClean="0"/>
              <a:t>Copy-on-write disks allow memory sharing between VMs unaware of other VMs</a:t>
            </a:r>
          </a:p>
          <a:p>
            <a:r>
              <a:rPr lang="en-US" dirty="0" smtClean="0"/>
              <a:t>Virtual N/W devices allow efficient communication among different VMs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08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for MIPS Architecture</a:t>
            </a:r>
          </a:p>
          <a:p>
            <a:pPr lvl="1"/>
            <a:r>
              <a:rPr lang="en-US" dirty="0" smtClean="0"/>
              <a:t>Required to relocated the unmapped segment</a:t>
            </a:r>
          </a:p>
          <a:p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Added special drivers for I/O devices. For other devices the IRIX drivers are used.</a:t>
            </a:r>
          </a:p>
          <a:p>
            <a:r>
              <a:rPr lang="en-US" dirty="0" smtClean="0"/>
              <a:t>Changes to the HAL</a:t>
            </a:r>
          </a:p>
          <a:p>
            <a:pPr lvl="1"/>
            <a:r>
              <a:rPr lang="en-US" dirty="0" smtClean="0"/>
              <a:t>Inserted some monitor calls in the OS to get high level knowledge about resource management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24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D5234-9A21-407F-B4C6-44A37C22B746}" type="slidenum">
              <a:rPr lang="en-US"/>
              <a:pPr/>
              <a:t>18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5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FF5C47CA-D254-453E-8F53-E6AA4992D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9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4325D87D-8B3C-42FE-AE34-1C87F06B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1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1251" y="3962400"/>
            <a:ext cx="52324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CC6BDAA6-55C7-4052-BB2C-3DD7A64F4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2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VMMs: DISCO and XEN</a:t>
            </a:r>
            <a:br>
              <a:rPr lang="en-US" smtClean="0"/>
            </a:b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Interface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6403" y="2362200"/>
            <a:ext cx="6353194" cy="336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895600"/>
            <a:ext cx="8229600" cy="202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Processors – Virtual CPU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Memory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I/O Devices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79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Disco: Virtual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458" y="2209800"/>
            <a:ext cx="10871200" cy="4495800"/>
          </a:xfrm>
        </p:spPr>
        <p:txBody>
          <a:bodyPr/>
          <a:lstStyle/>
          <a:p>
            <a:r>
              <a:rPr lang="en-US" dirty="0" smtClean="0"/>
              <a:t>Direct Execution on the real CPU</a:t>
            </a:r>
          </a:p>
          <a:p>
            <a:r>
              <a:rPr lang="en-US" dirty="0" smtClean="0"/>
              <a:t>Intercept Privileged Instructions</a:t>
            </a:r>
          </a:p>
          <a:p>
            <a:r>
              <a:rPr lang="en-US" dirty="0" smtClean="0"/>
              <a:t>Different Modes:</a:t>
            </a:r>
          </a:p>
          <a:p>
            <a:pPr lvl="1"/>
            <a:r>
              <a:rPr lang="en-US" dirty="0" smtClean="0"/>
              <a:t>Kernel Mode: Disco</a:t>
            </a:r>
          </a:p>
          <a:p>
            <a:pPr lvl="1"/>
            <a:r>
              <a:rPr lang="en-US" dirty="0" smtClean="0"/>
              <a:t>Supervisor Mode: Virtual Machines</a:t>
            </a:r>
          </a:p>
          <a:p>
            <a:pPr lvl="1"/>
            <a:r>
              <a:rPr lang="en-US" dirty="0" smtClean="0"/>
              <a:t>User Mode: Applications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06084" y="1643050"/>
            <a:ext cx="919007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67835" y="1785927"/>
            <a:ext cx="810889" cy="53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Physical</a:t>
            </a:r>
            <a:r>
              <a:rPr lang="en-US" sz="1400" dirty="0"/>
              <a:t> CPU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9167835" y="4786322"/>
            <a:ext cx="919007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207791" y="5038216"/>
            <a:ext cx="810889" cy="53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Virtual CPU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8101109" y="3709909"/>
            <a:ext cx="2143139" cy="9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58016" y="4048788"/>
            <a:ext cx="1438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Normal Computation</a:t>
            </a:r>
            <a:endParaRPr lang="en-US" sz="1400" dirty="0"/>
          </a:p>
        </p:txBody>
      </p:sp>
      <p:sp>
        <p:nvSpPr>
          <p:cNvPr id="17" name="Diamond 16"/>
          <p:cNvSpPr/>
          <p:nvPr/>
        </p:nvSpPr>
        <p:spPr>
          <a:xfrm>
            <a:off x="9310742" y="2705690"/>
            <a:ext cx="1357290" cy="9376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Disco</a:t>
            </a:r>
            <a:endParaRPr lang="en-US" sz="16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9440407" y="4218311"/>
            <a:ext cx="1159678" cy="9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53652" y="4143380"/>
            <a:ext cx="55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DMA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9775059" y="2750340"/>
            <a:ext cx="35718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1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Memory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Adds a level of address translation</a:t>
            </a:r>
          </a:p>
          <a:p>
            <a:r>
              <a:rPr lang="en-US" sz="2800" dirty="0"/>
              <a:t>Uses Software reloaded TLB and </a:t>
            </a:r>
            <a:r>
              <a:rPr lang="en-US" sz="2800" dirty="0" err="1"/>
              <a:t>pmap</a:t>
            </a:r>
            <a:endParaRPr lang="en-US" sz="2800" dirty="0"/>
          </a:p>
          <a:p>
            <a:r>
              <a:rPr lang="en-US" sz="2800" dirty="0"/>
              <a:t>Flushes TLB on VCPU Switch</a:t>
            </a:r>
          </a:p>
          <a:p>
            <a:r>
              <a:rPr lang="en-US" sz="2800" dirty="0"/>
              <a:t>Uses second level Software TLB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1550" y="3786190"/>
            <a:ext cx="60162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134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Affinity Scheduling</a:t>
            </a:r>
          </a:p>
          <a:p>
            <a:r>
              <a:rPr lang="en-US" sz="2800" dirty="0"/>
              <a:t>Page Migration</a:t>
            </a:r>
          </a:p>
          <a:p>
            <a:r>
              <a:rPr lang="en-US" sz="2800" dirty="0"/>
              <a:t>Page Replication</a:t>
            </a:r>
          </a:p>
          <a:p>
            <a:r>
              <a:rPr lang="en-US" sz="2800" dirty="0" err="1"/>
              <a:t>memmap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2776" y="4071942"/>
            <a:ext cx="7993753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32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I/O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1662"/>
            <a:ext cx="9604248" cy="275747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Virtualizes access to I/O devices and intercepts all device access</a:t>
            </a:r>
          </a:p>
          <a:p>
            <a:r>
              <a:rPr lang="en-US" sz="2800" dirty="0"/>
              <a:t>Adds device drivers in to OS</a:t>
            </a:r>
          </a:p>
          <a:p>
            <a:r>
              <a:rPr lang="en-US" sz="2800" dirty="0"/>
              <a:t>Special support for Disk and Network access</a:t>
            </a:r>
          </a:p>
          <a:p>
            <a:pPr lvl="1"/>
            <a:r>
              <a:rPr lang="en-US" sz="2400" dirty="0"/>
              <a:t>Copy-on-write</a:t>
            </a:r>
          </a:p>
          <a:p>
            <a:pPr lvl="1"/>
            <a:r>
              <a:rPr lang="en-US" sz="2400" dirty="0"/>
              <a:t>Virtual Subnet</a:t>
            </a:r>
          </a:p>
          <a:p>
            <a:r>
              <a:rPr lang="en-US" sz="2800" dirty="0"/>
              <a:t>Allows memory sharing between VMs </a:t>
            </a:r>
            <a:r>
              <a:rPr lang="en-US" sz="2800" dirty="0" smtClean="0"/>
              <a:t>that are otherwise “unaware” of </a:t>
            </a:r>
            <a:r>
              <a:rPr lang="en-US" sz="2800" dirty="0"/>
              <a:t>each other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794" y="4374240"/>
            <a:ext cx="5529274" cy="226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18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Commodity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5257800"/>
          </a:xfrm>
        </p:spPr>
        <p:txBody>
          <a:bodyPr/>
          <a:lstStyle/>
          <a:p>
            <a:r>
              <a:rPr lang="en-US" sz="2800" dirty="0"/>
              <a:t>Changes for MIPS Architecture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Required to relocate the unmapped segment</a:t>
            </a:r>
          </a:p>
          <a:p>
            <a:r>
              <a:rPr lang="en-US" sz="2800" dirty="0"/>
              <a:t>Device Drivers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Added device drivers for I/O devices. </a:t>
            </a:r>
          </a:p>
          <a:p>
            <a:r>
              <a:rPr lang="en-US" sz="2800" dirty="0"/>
              <a:t>Changes to the HAL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Inserted some monitor calls in the OS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1876" y="2061417"/>
            <a:ext cx="340549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4897" y="2035296"/>
            <a:ext cx="3427228" cy="232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5284" y="4401979"/>
            <a:ext cx="3341244" cy="231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1874" y="4410104"/>
            <a:ext cx="3405498" cy="238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95472" y="157363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Uses </a:t>
            </a:r>
            <a:r>
              <a:rPr lang="en-US" sz="2400" dirty="0" err="1"/>
              <a:t>Sim</a:t>
            </a:r>
            <a:r>
              <a:rPr lang="en-US" sz="2400" dirty="0"/>
              <a:t> OS Simulator for Evaluations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44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Develop system s/w with less effort</a:t>
            </a:r>
          </a:p>
          <a:p>
            <a:r>
              <a:rPr lang="en-US" sz="2800" dirty="0"/>
              <a:t>Low/Modest overhead</a:t>
            </a:r>
          </a:p>
          <a:p>
            <a:r>
              <a:rPr lang="en-US" sz="2800" dirty="0"/>
              <a:t>Simple solution for Scalable Hardware</a:t>
            </a:r>
          </a:p>
          <a:p>
            <a:endParaRPr lang="en-US" sz="2800"/>
          </a:p>
          <a:p>
            <a:r>
              <a:rPr lang="en-US" smtClean="0"/>
              <a:t>Subsequent history</a:t>
            </a:r>
          </a:p>
          <a:p>
            <a:pPr lvl="1"/>
            <a:r>
              <a:rPr lang="en-US" smtClean="0"/>
              <a:t>Rewritten into VMWare, became a major product</a:t>
            </a:r>
          </a:p>
          <a:p>
            <a:pPr lvl="1"/>
            <a:r>
              <a:rPr lang="en-US" smtClean="0"/>
              <a:t>Performance hit a subject of much debate but successful even so, and of course evolved greatly</a:t>
            </a:r>
          </a:p>
          <a:p>
            <a:pPr lvl="1"/>
            <a:r>
              <a:rPr lang="en-US" smtClean="0"/>
              <a:t>Today a huge player in cloud market</a:t>
            </a:r>
          </a:p>
        </p:txBody>
      </p:sp>
    </p:spTree>
    <p:extLst>
      <p:ext uri="{BB962C8B-B14F-4D97-AF65-F5344CB8AC3E}">
        <p14:creationId xmlns:p14="http://schemas.microsoft.com/office/powerpoint/2010/main" val="24960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Paul Barham, Boris Dragovic, Keir Fraser, Steven Hand, Tim Harris,</a:t>
            </a:r>
          </a:p>
          <a:p>
            <a:pPr>
              <a:lnSpc>
                <a:spcPct val="90000"/>
              </a:lnSpc>
            </a:pPr>
            <a:r>
              <a:rPr lang="en-US" sz="2400"/>
              <a:t>Alex Ho, Rolf Neugebauery, Ian Pratt, Andrew Wareld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</a:rPr>
              <a:t>XEN AND THE ART OF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2113043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Xen’s </a:t>
            </a:r>
            <a:r>
              <a:rPr lang="en-US" smtClean="0"/>
              <a:t>Virtualization Goals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Isolation</a:t>
            </a:r>
          </a:p>
          <a:p>
            <a:r>
              <a:rPr lang="en-US" smtClean="0"/>
              <a:t>Support different Operating Systems</a:t>
            </a:r>
          </a:p>
          <a:p>
            <a:r>
              <a:rPr lang="en-US" smtClean="0"/>
              <a:t>Performance overhead should be small</a:t>
            </a:r>
          </a:p>
          <a:p>
            <a:pPr marL="0" indent="0">
              <a:buNone/>
            </a:pPr>
            <a:r>
              <a:rPr lang="en-US" smtClean="0"/>
              <a:t>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7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Edouard Bugnion, Scott Devine, and Mendel Rosenblum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Disco (First version of VMWare)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6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Reasons to Virtualize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hosting multiple applications on a shared </a:t>
            </a:r>
            <a:r>
              <a:rPr lang="en-US" dirty="0" smtClean="0"/>
              <a:t>machine must cope with some tough problems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 not support adequate isolation</a:t>
            </a:r>
          </a:p>
          <a:p>
            <a:pPr lvl="1"/>
            <a:r>
              <a:rPr lang="en-US" dirty="0" smtClean="0"/>
              <a:t>Affect of  Memory Demand, Network Traffic, Scheduling Priority and  Disk Access on process’s performance</a:t>
            </a:r>
          </a:p>
          <a:p>
            <a:pPr lvl="1"/>
            <a:r>
              <a:rPr lang="en-US" dirty="0" smtClean="0"/>
              <a:t>System Administration becomes Difficult</a:t>
            </a:r>
          </a:p>
        </p:txBody>
      </p:sp>
    </p:spTree>
    <p:extLst>
      <p:ext uri="{BB962C8B-B14F-4D97-AF65-F5344CB8AC3E}">
        <p14:creationId xmlns:p14="http://schemas.microsoft.com/office/powerpoint/2010/main" val="22809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Introduction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Para-Virtualized</a:t>
            </a:r>
            <a:r>
              <a:rPr lang="en-US" dirty="0" smtClean="0"/>
              <a:t> </a:t>
            </a:r>
            <a:r>
              <a:rPr lang="en-US" dirty="0" smtClean="0"/>
              <a:t>Interface: The hosted OS must be modified, but gains much increased performance by virtue of that.</a:t>
            </a:r>
            <a:endParaRPr lang="en-US" dirty="0" smtClean="0"/>
          </a:p>
          <a:p>
            <a:r>
              <a:rPr lang="en-US" dirty="0" smtClean="0"/>
              <a:t>Can host Multiple and different Operating Systems</a:t>
            </a:r>
          </a:p>
          <a:p>
            <a:r>
              <a:rPr lang="en-US" dirty="0" smtClean="0"/>
              <a:t>Supports Isolation</a:t>
            </a:r>
          </a:p>
          <a:p>
            <a:r>
              <a:rPr lang="en-US" dirty="0" smtClean="0"/>
              <a:t>Performance Overhead is minimum</a:t>
            </a:r>
          </a:p>
          <a:p>
            <a:pPr lvl="1"/>
            <a:r>
              <a:rPr lang="en-US" dirty="0" smtClean="0"/>
              <a:t>Can Host up to 100 Virtual </a:t>
            </a:r>
            <a:r>
              <a:rPr lang="en-US" dirty="0" smtClean="0"/>
              <a:t>Machines even on a fairly limited machine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20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Approach 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Drawbacks of Full Virtualization with respect to x86 architecture</a:t>
            </a:r>
          </a:p>
          <a:p>
            <a:pPr lvl="1"/>
            <a:r>
              <a:rPr lang="en-US" smtClean="0"/>
              <a:t>Support for virtualization not inherent in x86 architecture</a:t>
            </a:r>
          </a:p>
          <a:p>
            <a:pPr lvl="1"/>
            <a:r>
              <a:rPr lang="en-US" smtClean="0"/>
              <a:t>Certain privileged instructions did not trap to the VMM </a:t>
            </a:r>
          </a:p>
          <a:p>
            <a:pPr lvl="1"/>
            <a:r>
              <a:rPr lang="en-US" smtClean="0"/>
              <a:t>Virtualizing the MMU efficiently was difficult</a:t>
            </a:r>
          </a:p>
          <a:p>
            <a:pPr lvl="1"/>
            <a:r>
              <a:rPr lang="en-US" smtClean="0"/>
              <a:t>Other than x86 architecture deficiencies, it is sometimes required to view the real and virtual resources from the guest OS point of view </a:t>
            </a:r>
          </a:p>
          <a:p>
            <a:endParaRPr lang="en-US" smtClean="0"/>
          </a:p>
          <a:p>
            <a:r>
              <a:rPr lang="en-US" smtClean="0"/>
              <a:t>Xen’s Answer to the Full Virtualization problem:</a:t>
            </a:r>
          </a:p>
          <a:p>
            <a:pPr lvl="1"/>
            <a:r>
              <a:rPr lang="en-US" smtClean="0"/>
              <a:t>It presents a virtual machine abstraction that is similar but not identical to the underlying hardware -para-virtualization</a:t>
            </a:r>
          </a:p>
          <a:p>
            <a:pPr lvl="1"/>
            <a:r>
              <a:rPr lang="en-US" smtClean="0"/>
              <a:t>Requires Modifications to the Guest Operating System </a:t>
            </a:r>
          </a:p>
          <a:p>
            <a:pPr lvl="1"/>
            <a:r>
              <a:rPr lang="en-US" smtClean="0"/>
              <a:t>No changes are required to the Application Binary Interface (ABI)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0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 Used 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Guest Operating System (OS) – refers to one of the operating systems that can be hosted by XEN.</a:t>
            </a:r>
          </a:p>
          <a:p>
            <a:r>
              <a:rPr lang="en-US" smtClean="0"/>
              <a:t>Domain – refers to a virtual machine within which a Guest OS runs and also an application or applications.</a:t>
            </a:r>
          </a:p>
          <a:p>
            <a:r>
              <a:rPr lang="en-US" smtClean="0"/>
              <a:t>Hypervisor – XEN (VMM) itself.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56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Virtual Machine Interface 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virtual machine interface can be broadly </a:t>
            </a:r>
          </a:p>
          <a:p>
            <a:r>
              <a:rPr lang="en-US" smtClean="0"/>
              <a:t>classified into 3 parts. They are:</a:t>
            </a:r>
          </a:p>
          <a:p>
            <a:r>
              <a:rPr lang="en-US" smtClean="0"/>
              <a:t>Memory Management</a:t>
            </a:r>
          </a:p>
          <a:p>
            <a:r>
              <a:rPr lang="en-US" smtClean="0"/>
              <a:t>CPU</a:t>
            </a:r>
          </a:p>
          <a:p>
            <a:r>
              <a:rPr lang="en-US" smtClean="0"/>
              <a:t>Device I/O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 : Memory Management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Problems </a:t>
            </a:r>
          </a:p>
          <a:p>
            <a:pPr lvl="1"/>
            <a:r>
              <a:rPr lang="en-US" smtClean="0"/>
              <a:t>x86 architecture uses a hardware managed TLB </a:t>
            </a:r>
          </a:p>
          <a:p>
            <a:pPr lvl="1"/>
            <a:r>
              <a:rPr lang="en-US" smtClean="0"/>
              <a:t>Segmentation</a:t>
            </a:r>
          </a:p>
          <a:p>
            <a:endParaRPr lang="en-US" smtClean="0"/>
          </a:p>
          <a:p>
            <a:r>
              <a:rPr lang="en-US" smtClean="0"/>
              <a:t>Solutions</a:t>
            </a:r>
          </a:p>
          <a:p>
            <a:pPr lvl="1"/>
            <a:r>
              <a:rPr lang="en-US" smtClean="0"/>
              <a:t>One way would be to have a tagged TLB, which is currently supported by some RISC architectures</a:t>
            </a:r>
          </a:p>
          <a:p>
            <a:pPr lvl="1"/>
            <a:r>
              <a:rPr lang="en-US" smtClean="0"/>
              <a:t>Guest OS are held responsible for allocating and managing the hardware page tables but under the control of Hypervisor</a:t>
            </a:r>
          </a:p>
          <a:p>
            <a:pPr lvl="1"/>
            <a:r>
              <a:rPr lang="en-US" smtClean="0"/>
              <a:t>XEN should exist (64 MB) on top of every address space</a:t>
            </a:r>
          </a:p>
          <a:p>
            <a:endParaRPr lang="en-US" smtClean="0"/>
          </a:p>
          <a:p>
            <a:r>
              <a:rPr lang="en-US" smtClean="0"/>
              <a:t>Benefits</a:t>
            </a:r>
          </a:p>
          <a:p>
            <a:pPr lvl="1"/>
            <a:r>
              <a:rPr lang="en-US" smtClean="0"/>
              <a:t>Safety and Isolation</a:t>
            </a:r>
          </a:p>
          <a:p>
            <a:pPr lvl="1"/>
            <a:r>
              <a:rPr lang="en-US" smtClean="0"/>
              <a:t>Performance Overhead is minimized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33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 : CPU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Inserting the Hypervisor below the Guest OS means that the Hypervisor will be the most privileged entity in the whole setup</a:t>
            </a:r>
          </a:p>
          <a:p>
            <a:pPr lvl="1"/>
            <a:r>
              <a:rPr lang="en-US" dirty="0" smtClean="0"/>
              <a:t>If the Hypervisor is the most privileged entity then the Guest OS has to be modified to execute in a lower privilege level</a:t>
            </a:r>
          </a:p>
          <a:p>
            <a:pPr lvl="1"/>
            <a:r>
              <a:rPr lang="en-US" dirty="0" smtClean="0"/>
              <a:t>Exceptions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01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 : CPU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Solutions </a:t>
            </a:r>
          </a:p>
          <a:p>
            <a:pPr lvl="1"/>
            <a:r>
              <a:rPr lang="en-US" dirty="0" smtClean="0"/>
              <a:t>x86 supports 4 distinct privilege levels – rings</a:t>
            </a:r>
          </a:p>
          <a:p>
            <a:pPr lvl="1"/>
            <a:r>
              <a:rPr lang="en-US" dirty="0" smtClean="0"/>
              <a:t>Ring 0 is the most and Ring 3 is the least </a:t>
            </a:r>
          </a:p>
          <a:p>
            <a:pPr lvl="1"/>
            <a:r>
              <a:rPr lang="en-US" dirty="0" smtClean="0"/>
              <a:t>Allowing the guest OS to execute in ring 1- provides a way to catch the</a:t>
            </a:r>
          </a:p>
          <a:p>
            <a:pPr lvl="1"/>
            <a:r>
              <a:rPr lang="en-US" dirty="0" smtClean="0"/>
              <a:t>privileged instructions of the guest OS at the Hypervisor</a:t>
            </a:r>
          </a:p>
          <a:p>
            <a:pPr lvl="1"/>
            <a:r>
              <a:rPr lang="en-US" dirty="0" smtClean="0"/>
              <a:t>Exceptions such as memory faults and software traps are solved by registering the handlers with the Hypervisor</a:t>
            </a:r>
          </a:p>
          <a:p>
            <a:pPr lvl="1"/>
            <a:r>
              <a:rPr lang="en-US" dirty="0" smtClean="0"/>
              <a:t>Guest OS must register a fast handler for system calls with the Hypervisor</a:t>
            </a:r>
          </a:p>
          <a:p>
            <a:pPr lvl="1"/>
            <a:r>
              <a:rPr lang="en-US" dirty="0" smtClean="0"/>
              <a:t>Each guest OS will have their own timer interface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0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VMI: Device I/O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Existing hardware Devices are not emulated</a:t>
            </a:r>
          </a:p>
          <a:p>
            <a:r>
              <a:rPr lang="en-US" smtClean="0"/>
              <a:t>A simple set of device abstractions are used – to ensure protection and isolation</a:t>
            </a:r>
          </a:p>
          <a:p>
            <a:r>
              <a:rPr lang="en-US" smtClean="0"/>
              <a:t>Data is transferred to and fro using shared memory, asynchronous buffer descriptor rings – performance is better</a:t>
            </a:r>
          </a:p>
          <a:p>
            <a:r>
              <a:rPr lang="en-US" smtClean="0"/>
              <a:t>Hardware interrupts are notified via a event delivery mechanism to the respective domains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44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Cost of Porting Guest OS</a:t>
            </a: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59702" y="2362200"/>
            <a:ext cx="5232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Linux is completely portable on the Hypervisor -  the OS is called </a:t>
            </a:r>
            <a:r>
              <a:rPr lang="en-US" dirty="0" err="1" smtClean="0"/>
              <a:t>XenoLinux</a:t>
            </a:r>
            <a:endParaRPr lang="en-US" dirty="0" smtClean="0"/>
          </a:p>
          <a:p>
            <a:r>
              <a:rPr lang="en-US" dirty="0" smtClean="0"/>
              <a:t>Windows XP is in the Process </a:t>
            </a:r>
          </a:p>
          <a:p>
            <a:r>
              <a:rPr lang="en-US" dirty="0" smtClean="0"/>
              <a:t>Lot of modifications are required to the XP’s architecture Independent code – lots of structures and unions are used for PTE’s </a:t>
            </a:r>
          </a:p>
          <a:p>
            <a:r>
              <a:rPr lang="en-US" dirty="0" smtClean="0"/>
              <a:t>Lot of modifications to the architecture specific code was done in both the OSes</a:t>
            </a:r>
          </a:p>
          <a:p>
            <a:r>
              <a:rPr lang="en-US" dirty="0" smtClean="0"/>
              <a:t>In comparing both OSes – Larger Porting effort for XP</a:t>
            </a:r>
          </a:p>
          <a:p>
            <a:endParaRPr lang="en-US" dirty="0"/>
          </a:p>
        </p:txBody>
      </p:sp>
      <p:pic>
        <p:nvPicPr>
          <p:cNvPr id="389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2362200"/>
            <a:ext cx="4811240" cy="2800350"/>
          </a:xfrm>
        </p:spPr>
      </p:pic>
    </p:spTree>
    <p:extLst>
      <p:ext uri="{BB962C8B-B14F-4D97-AF65-F5344CB8AC3E}">
        <p14:creationId xmlns:p14="http://schemas.microsoft.com/office/powerpoint/2010/main" val="3440588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F9C05-D76A-464A-BF92-ABE790A9C4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i="1" smtClean="0"/>
              <a:t>“a technique for hiding the physical characteristics of computing resources from the way in which other systems, applications, or end users interact with those resources. This includes making a single physical resource appear to function as multiple logical resources; or it can include making multiple physical resources appear as a single logical resource” 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0342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Control and Management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Xen exercises just basic control operations such as access control, CPU scheduling between domains etc.</a:t>
            </a:r>
          </a:p>
          <a:p>
            <a:r>
              <a:rPr lang="en-US" smtClean="0"/>
              <a:t>All the policy and control decisions with respect to Xen are undertaken by management software running on one of the domains – domain0</a:t>
            </a:r>
          </a:p>
          <a:p>
            <a:r>
              <a:rPr lang="en-US" smtClean="0"/>
              <a:t>The software supports creation and deletion of VBD, VIF, domains, routing rules etc.</a:t>
            </a:r>
          </a:p>
          <a:p>
            <a:endParaRPr lang="en-US"/>
          </a:p>
        </p:txBody>
      </p:sp>
      <p:pic>
        <p:nvPicPr>
          <p:cNvPr id="4199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1" y="2400300"/>
            <a:ext cx="3686175" cy="2971800"/>
          </a:xfrm>
        </p:spPr>
      </p:pic>
    </p:spTree>
    <p:extLst>
      <p:ext uri="{BB962C8B-B14F-4D97-AF65-F5344CB8AC3E}">
        <p14:creationId xmlns:p14="http://schemas.microsoft.com/office/powerpoint/2010/main" val="11424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Detailed Design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Control Transfer</a:t>
            </a:r>
          </a:p>
          <a:p>
            <a:endParaRPr lang="en-US" smtClean="0"/>
          </a:p>
          <a:p>
            <a:pPr lvl="1"/>
            <a:r>
              <a:rPr lang="en-US" smtClean="0"/>
              <a:t>Hypercalls – Synchronous calls made from domain to XEN</a:t>
            </a:r>
          </a:p>
          <a:p>
            <a:pPr lvl="1"/>
            <a:r>
              <a:rPr lang="en-US" smtClean="0"/>
              <a:t>Events – Events are used by Xen to notify the domain in an asynchronous manner</a:t>
            </a:r>
          </a:p>
          <a:p>
            <a:endParaRPr lang="en-US" smtClean="0"/>
          </a:p>
          <a:p>
            <a:r>
              <a:rPr lang="en-US" smtClean="0"/>
              <a:t>Data Transfer</a:t>
            </a:r>
          </a:p>
          <a:p>
            <a:endParaRPr lang="en-US" smtClean="0"/>
          </a:p>
          <a:p>
            <a:pPr lvl="1"/>
            <a:r>
              <a:rPr lang="en-US" smtClean="0"/>
              <a:t>Transfer is done using I/O rings</a:t>
            </a:r>
          </a:p>
          <a:p>
            <a:pPr lvl="1"/>
            <a:r>
              <a:rPr lang="en-US" smtClean="0"/>
              <a:t>Memory for device I/O is provided by the respective domain</a:t>
            </a:r>
          </a:p>
          <a:p>
            <a:pPr lvl="1"/>
            <a:r>
              <a:rPr lang="en-US" smtClean="0"/>
              <a:t>Minimize the amount of work to demultiplex data to a specific domain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Data Transfer in Detail</a:t>
            </a: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I/O Ring Structure</a:t>
            </a:r>
          </a:p>
          <a:p>
            <a:pPr lvl="1"/>
            <a:r>
              <a:rPr lang="en-US" dirty="0" smtClean="0"/>
              <a:t>I/O </a:t>
            </a:r>
            <a:r>
              <a:rPr lang="en-US" dirty="0" smtClean="0"/>
              <a:t>Ring is a circular queue of descriptors </a:t>
            </a:r>
          </a:p>
          <a:p>
            <a:pPr lvl="1"/>
            <a:r>
              <a:rPr lang="en-US" dirty="0" smtClean="0"/>
              <a:t>Descriptors do not contain I/O data but indirectly reference a data buffer as allocated by the guest OS.</a:t>
            </a:r>
          </a:p>
          <a:p>
            <a:pPr lvl="1"/>
            <a:r>
              <a:rPr lang="en-US" dirty="0" smtClean="0"/>
              <a:t>Access to each ring is based on a set of pointers namely producer and consumer pointers</a:t>
            </a:r>
          </a:p>
          <a:p>
            <a:r>
              <a:rPr lang="en-US" dirty="0" smtClean="0"/>
              <a:t>Guest OS associates a unique identifier with each request, which is </a:t>
            </a:r>
            <a:r>
              <a:rPr lang="en-US" dirty="0" smtClean="0"/>
              <a:t>included into  </a:t>
            </a:r>
            <a:r>
              <a:rPr lang="en-US" dirty="0" smtClean="0"/>
              <a:t>the </a:t>
            </a:r>
            <a:r>
              <a:rPr lang="en-US" dirty="0" smtClean="0"/>
              <a:t>response, so that the OS can (1) maintain request ordering, (2) pair response with the proper request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711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43651" y="2500313"/>
            <a:ext cx="3571875" cy="2771775"/>
          </a:xfrm>
        </p:spPr>
      </p:pic>
    </p:spTree>
    <p:extLst>
      <p:ext uri="{BB962C8B-B14F-4D97-AF65-F5344CB8AC3E}">
        <p14:creationId xmlns:p14="http://schemas.microsoft.com/office/powerpoint/2010/main" val="360707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Sub System Virtualization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important </a:t>
            </a:r>
            <a:r>
              <a:rPr lang="en-US" dirty="0" err="1" smtClean="0"/>
              <a:t>Xen</a:t>
            </a:r>
            <a:r>
              <a:rPr lang="en-US" dirty="0" smtClean="0"/>
              <a:t> </a:t>
            </a:r>
            <a:r>
              <a:rPr lang="en-US" dirty="0" smtClean="0"/>
              <a:t>s</a:t>
            </a:r>
            <a:r>
              <a:rPr lang="en-US" dirty="0" smtClean="0"/>
              <a:t>ubsystems </a:t>
            </a:r>
            <a:r>
              <a:rPr lang="en-US" dirty="0" smtClean="0"/>
              <a:t>are :</a:t>
            </a:r>
          </a:p>
          <a:p>
            <a:pPr lvl="1"/>
            <a:r>
              <a:rPr lang="en-US" dirty="0" smtClean="0"/>
              <a:t>CPU Scheduling</a:t>
            </a:r>
          </a:p>
          <a:p>
            <a:pPr lvl="1"/>
            <a:r>
              <a:rPr lang="en-US" dirty="0" smtClean="0"/>
              <a:t>Time and Timers</a:t>
            </a:r>
          </a:p>
          <a:p>
            <a:pPr lvl="1"/>
            <a:r>
              <a:rPr lang="en-US" dirty="0" smtClean="0"/>
              <a:t>Virtual Address Translation</a:t>
            </a:r>
          </a:p>
          <a:p>
            <a:pPr lvl="1"/>
            <a:r>
              <a:rPr lang="en-US" dirty="0" smtClean="0"/>
              <a:t>Physical Memory</a:t>
            </a:r>
          </a:p>
          <a:p>
            <a:pPr lvl="1"/>
            <a:r>
              <a:rPr lang="en-US" dirty="0" smtClean="0"/>
              <a:t>Network Management</a:t>
            </a:r>
          </a:p>
          <a:p>
            <a:pPr lvl="1"/>
            <a:r>
              <a:rPr lang="en-US" dirty="0" smtClean="0"/>
              <a:t>Disk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6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CPU Scheduling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Xen</a:t>
            </a:r>
            <a:r>
              <a:rPr lang="en-US" dirty="0" smtClean="0"/>
              <a:t> uses Borrowed Virtual Time </a:t>
            </a:r>
            <a:r>
              <a:rPr lang="en-US" dirty="0" smtClean="0"/>
              <a:t>scheduling </a:t>
            </a:r>
            <a:r>
              <a:rPr lang="en-US" dirty="0" smtClean="0"/>
              <a:t>algorithm for scheduling the domains</a:t>
            </a:r>
          </a:p>
          <a:p>
            <a:pPr lvl="1"/>
            <a:r>
              <a:rPr lang="en-US" dirty="0" smtClean="0"/>
              <a:t>Per-domain </a:t>
            </a:r>
            <a:r>
              <a:rPr lang="en-US" dirty="0" smtClean="0"/>
              <a:t>scheduling parameters can be adjusted using domain0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Work–conserving:  The method is very efficient</a:t>
            </a:r>
            <a:endParaRPr lang="en-US" dirty="0" smtClean="0"/>
          </a:p>
          <a:p>
            <a:pPr lvl="1"/>
            <a:r>
              <a:rPr lang="en-US" dirty="0" smtClean="0"/>
              <a:t>Low–latency </a:t>
            </a:r>
            <a:r>
              <a:rPr lang="en-US" dirty="0" smtClean="0"/>
              <a:t>d</a:t>
            </a:r>
            <a:r>
              <a:rPr lang="en-US" dirty="0" smtClean="0"/>
              <a:t>ispatch:  The use a technique of “virtual </a:t>
            </a:r>
            <a:r>
              <a:rPr lang="en-US" dirty="0" smtClean="0"/>
              <a:t>time </a:t>
            </a:r>
            <a:r>
              <a:rPr lang="en-US" dirty="0" smtClean="0"/>
              <a:t>warping”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8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Time and Timers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Guest OSes are provided information about real time, virtual time and wall clock time</a:t>
            </a:r>
          </a:p>
          <a:p>
            <a:r>
              <a:rPr lang="en-US" smtClean="0"/>
              <a:t>Real Time – Time since machine boot and is accurately maintained with respect to the processor’s cycle counter and is expressed in nanoseconds</a:t>
            </a:r>
          </a:p>
          <a:p>
            <a:r>
              <a:rPr lang="en-US" smtClean="0"/>
              <a:t>Virtual Time – This time is increased only when the domain is executing – to ensure correct time slicing between application processes on its domain</a:t>
            </a:r>
          </a:p>
          <a:p>
            <a:r>
              <a:rPr lang="en-US" smtClean="0"/>
              <a:t>Wall clock Time – an offset that can be added to the current real time.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57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Virtual Address Translation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Register guest OSes page tables directly with the MMU </a:t>
            </a:r>
          </a:p>
          <a:p>
            <a:r>
              <a:rPr lang="en-US" smtClean="0"/>
              <a:t>Restrict Guest OSes to Read only access </a:t>
            </a:r>
          </a:p>
          <a:p>
            <a:r>
              <a:rPr lang="en-US" smtClean="0"/>
              <a:t>Page table Updates should be validated through the hypervisor to ensure safety</a:t>
            </a:r>
          </a:p>
          <a:p>
            <a:r>
              <a:rPr lang="en-US" smtClean="0"/>
              <a:t>Each page frame has two properties associated with it namely type and reference count</a:t>
            </a:r>
          </a:p>
          <a:p>
            <a:r>
              <a:rPr lang="en-US" smtClean="0"/>
              <a:t>Each page frame at any point in time will have just one of the 5 mutually exclusive types: </a:t>
            </a:r>
          </a:p>
          <a:p>
            <a:pPr lvl="1"/>
            <a:r>
              <a:rPr lang="en-US" smtClean="0"/>
              <a:t>Page directory (PD), page table (PT), local descriptor table  (LDT), global descriptor table (GDT), or writable (RW).</a:t>
            </a:r>
          </a:p>
          <a:p>
            <a:r>
              <a:rPr lang="en-US" smtClean="0"/>
              <a:t>A page frame is allocated to page table use after validation and it is pinned to PD or PT type.</a:t>
            </a:r>
          </a:p>
          <a:p>
            <a:r>
              <a:rPr lang="en-US" smtClean="0"/>
              <a:t>A frame can’t be re-tasked until reference=0 and it is unpinned.</a:t>
            </a:r>
          </a:p>
          <a:p>
            <a:r>
              <a:rPr lang="en-US" smtClean="0"/>
              <a:t>To minimize overhead of the above operations in a batch process.</a:t>
            </a:r>
          </a:p>
          <a:p>
            <a:r>
              <a:rPr lang="en-US" smtClean="0"/>
              <a:t>The OS fault handler takes care of frequently checking for updates to the shadow page table to ensure correctness.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8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Physical Memory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Physical Memory Reservations or allocations are made at the time of creation which are statically partitioned, to provide strong isolation.</a:t>
            </a:r>
          </a:p>
          <a:p>
            <a:r>
              <a:rPr lang="en-US" smtClean="0"/>
              <a:t>A domain can claim additional pages from the hypervisor but the amount is limited to a reservation limit.</a:t>
            </a:r>
          </a:p>
          <a:p>
            <a:r>
              <a:rPr lang="en-US" smtClean="0"/>
              <a:t>Xen does not guarantee to allocate contiguous regions of memory, guest OSes will create the illusion of contiguous physical memory.</a:t>
            </a:r>
          </a:p>
          <a:p>
            <a:r>
              <a:rPr lang="en-US" smtClean="0"/>
              <a:t>Xen supports efficient hardware to physical address mapping through a shared translation array, readable by all domains – updates to this are validated by Xen.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3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Network Management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Xen provides the abstraction of a virtual firewall router (VFR), where each domain has one or more Virtual network interface (VIF) logically attached to this VFR.</a:t>
            </a:r>
          </a:p>
          <a:p>
            <a:r>
              <a:rPr lang="en-US" smtClean="0"/>
              <a:t>The VIF contains two I/O rings of buffer descriptors, one for transmitting and the other for receiving </a:t>
            </a:r>
          </a:p>
          <a:p>
            <a:r>
              <a:rPr lang="en-US" smtClean="0"/>
              <a:t>Each direction has a list of associated rules of the form (&lt;pattern&gt;,&lt;action&gt;) – if the pattern matches then the associated action applied.</a:t>
            </a:r>
          </a:p>
          <a:p>
            <a:r>
              <a:rPr lang="en-US" smtClean="0"/>
              <a:t>Domain0 is responsible for implementing the rules over the different domains.</a:t>
            </a:r>
          </a:p>
          <a:p>
            <a:r>
              <a:rPr lang="en-US" smtClean="0"/>
              <a:t>To ensure fairness in transmitting packet they implement round-robin packet scheduler.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2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Disk Management 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Only Domain0 has direct unchecked access to the physical disks. </a:t>
            </a:r>
          </a:p>
          <a:p>
            <a:r>
              <a:rPr lang="en-US" smtClean="0"/>
              <a:t>Other Domains access the physical disks through virtual block devices (VBDs) which is maintained by domain0.</a:t>
            </a:r>
          </a:p>
          <a:p>
            <a:pPr lvl="1"/>
            <a:r>
              <a:rPr lang="en-US" smtClean="0"/>
              <a:t>VBS comprises a list of associated ownership and access control information, and is accessed via I/O ring.</a:t>
            </a:r>
          </a:p>
          <a:p>
            <a:r>
              <a:rPr lang="en-US" smtClean="0"/>
              <a:t>A translation table is maintained for each VBD by the hypervisor, the entries in the VBD’s are controlled by domain0.</a:t>
            </a:r>
          </a:p>
          <a:p>
            <a:r>
              <a:rPr lang="en-US" smtClean="0"/>
              <a:t>Xen services batches of requests from competing domains in a simple round-robin fashion.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1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B10737-9ACE-4A99-A94E-0F7680D62D18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idea from the 1960s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IBM VM/370 – A VMM for IBM mainframe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Multiple OS environments on expensive hardware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Desirable when few machine around</a:t>
            </a:r>
          </a:p>
          <a:p>
            <a:r>
              <a:rPr lang="en-US" sz="2800">
                <a:latin typeface="Times New Roman" pitchFamily="18" charset="0"/>
              </a:rPr>
              <a:t>Popular research idea in 1960s and 1970s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Entire conferences on virtual machine monitors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Hardware/VMM/OS designed together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</a:rPr>
              <a:t>Interest died out in the 1980s and 1990s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Hardware got more cheaper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Operating systems got more powerful (e.g. multi-user) </a:t>
            </a:r>
          </a:p>
          <a:p>
            <a:pPr lvl="2">
              <a:buSzPct val="80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Building a New Domain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Building initial guest OS structures for new domains is done by domain0.</a:t>
            </a:r>
          </a:p>
          <a:p>
            <a:r>
              <a:rPr lang="en-US" smtClean="0"/>
              <a:t>Advantages are reduced hypervisor complexity and improved robustness.</a:t>
            </a:r>
          </a:p>
          <a:p>
            <a:r>
              <a:rPr lang="en-US" smtClean="0"/>
              <a:t>The building process can be extended and specialized to cope with new guest OSes.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02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EVALUATION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Different types of evaluations:</a:t>
            </a:r>
          </a:p>
          <a:p>
            <a:pPr lvl="1"/>
            <a:r>
              <a:rPr lang="en-US" smtClean="0"/>
              <a:t>Relative Performance.</a:t>
            </a:r>
          </a:p>
          <a:p>
            <a:pPr lvl="1"/>
            <a:r>
              <a:rPr lang="en-US" smtClean="0"/>
              <a:t>Operating system benchmarks.</a:t>
            </a:r>
          </a:p>
          <a:p>
            <a:pPr lvl="1"/>
            <a:r>
              <a:rPr lang="en-US" smtClean="0"/>
              <a:t>Concurrent Virtual Machines.</a:t>
            </a:r>
          </a:p>
          <a:p>
            <a:pPr lvl="1"/>
            <a:r>
              <a:rPr lang="en-US" smtClean="0"/>
              <a:t>Performance Isolation.</a:t>
            </a:r>
          </a:p>
          <a:p>
            <a:pPr lvl="1"/>
            <a:r>
              <a:rPr lang="en-US" smtClean="0"/>
              <a:t>Scalability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0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Experimental Setup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Dell 2650 dual processor 2.4GHz Xeon server with 2GB RAM </a:t>
            </a:r>
          </a:p>
          <a:p>
            <a:r>
              <a:rPr lang="en-US" smtClean="0"/>
              <a:t>A Broadcom Tigon 3 Gigabit Ethernet NIC.</a:t>
            </a:r>
          </a:p>
          <a:p>
            <a:r>
              <a:rPr lang="en-US" smtClean="0"/>
              <a:t>A single Hitachi DK32EJ 146GB 10k RPM SCSI disk.</a:t>
            </a:r>
          </a:p>
          <a:p>
            <a:r>
              <a:rPr lang="en-US" smtClean="0"/>
              <a:t>Linux Version 2.4.21 was used throughout, compiled for architecture for native and VMware  guest OS experiments– i686</a:t>
            </a:r>
          </a:p>
          <a:p>
            <a:r>
              <a:rPr lang="en-US" smtClean="0"/>
              <a:t>Xeno-i686 architecture for Xen.</a:t>
            </a:r>
          </a:p>
          <a:p>
            <a:r>
              <a:rPr lang="en-US" smtClean="0"/>
              <a:t>Architecture um for UML (user mode Linux)</a:t>
            </a:r>
          </a:p>
          <a:p>
            <a:r>
              <a:rPr lang="en-US" smtClean="0"/>
              <a:t>The products to be compared are native Linux (L), XenoLinux (X), VMware Workstation 3.2 (V) and User Mode Linux (U)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0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Relative Performance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Complex application-level benchmarks that exercise the whole system have been employed to characterize performance.</a:t>
            </a:r>
          </a:p>
          <a:p>
            <a:r>
              <a:rPr lang="en-US" smtClean="0"/>
              <a:t>First suite contains a series of long-running computationally-intensive applications to measure the performance of system’s processor, memory system and compiler quality.</a:t>
            </a:r>
          </a:p>
          <a:p>
            <a:pPr lvl="1"/>
            <a:r>
              <a:rPr lang="en-US" smtClean="0"/>
              <a:t>Almost all execution are all in user-space, all VMMs exhibit low overhead.</a:t>
            </a:r>
          </a:p>
          <a:p>
            <a:r>
              <a:rPr lang="en-US" smtClean="0"/>
              <a:t>Second, the total elapsed time taken to build a default configuration of the Linux 2.4.21 kernel on a local ext3 file system with gcc 2.96</a:t>
            </a:r>
          </a:p>
          <a:p>
            <a:pPr lvl="1"/>
            <a:r>
              <a:rPr lang="en-US" smtClean="0"/>
              <a:t>Xen – 3% overhead, others more significant slowdown.</a:t>
            </a:r>
          </a:p>
          <a:p>
            <a:r>
              <a:rPr lang="en-US" smtClean="0"/>
              <a:t>Third and fourth, experiments performed using PostgreSQL 7.1.3 database, exercised by the Open Source Database Benchmark Suite (OSDB) for multi-user Information Retrieval (IR) and On-Line Transaction Processing (OLTP) workloads</a:t>
            </a:r>
          </a:p>
          <a:p>
            <a:pPr lvl="1"/>
            <a:r>
              <a:rPr lang="en-US" smtClean="0"/>
              <a:t>PostgreSQL places considerable load on the operating system which leads to substantial virtualization overheads on VMware and UML.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2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Relative Performance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Fifth, dbench program is a file system benchmark derived from ‘NetBench’</a:t>
            </a:r>
          </a:p>
          <a:p>
            <a:pPr lvl="1"/>
            <a:r>
              <a:rPr lang="en-US" smtClean="0"/>
              <a:t>Throughput experienced by a single client performing around 90,000 file system operations.</a:t>
            </a:r>
          </a:p>
          <a:p>
            <a:r>
              <a:rPr lang="en-US" smtClean="0"/>
              <a:t>Sixth, a complex application-level benchmark for evaluating web servers and the file systems</a:t>
            </a:r>
          </a:p>
          <a:p>
            <a:pPr lvl="1"/>
            <a:r>
              <a:rPr lang="en-US" smtClean="0"/>
              <a:t>30% are dynamic content generation, 16% are HTTP POST operations and 0.5% execute a CGI script. There is up to 180Mb/s of TCP traffic and disk activity on 2GB dataset.</a:t>
            </a:r>
          </a:p>
          <a:p>
            <a:pPr lvl="1"/>
            <a:r>
              <a:rPr lang="en-US" smtClean="0"/>
              <a:t>XEN fares well with 1% performance of native Linux, VMware and UML less than a third of the number of clients of the native Linux system.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36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Relative Performance</a:t>
            </a:r>
            <a:endParaRPr lang="en-US"/>
          </a:p>
        </p:txBody>
      </p:sp>
      <p:pic>
        <p:nvPicPr>
          <p:cNvPr id="737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6838" y="1990725"/>
            <a:ext cx="7153275" cy="3714750"/>
          </a:xfrm>
        </p:spPr>
      </p:pic>
    </p:spTree>
    <p:extLst>
      <p:ext uri="{BB962C8B-B14F-4D97-AF65-F5344CB8AC3E}">
        <p14:creationId xmlns:p14="http://schemas.microsoft.com/office/powerpoint/2010/main" val="86337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XEN : Operating System Benchmarks</a:t>
            </a:r>
            <a:endParaRPr lang="en-US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403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362200"/>
            <a:ext cx="400526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XEN : Operating System Benchmarks</a:t>
            </a:r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Table 5, mmap latency and page fault latency.</a:t>
            </a:r>
          </a:p>
          <a:p>
            <a:pPr lvl="1"/>
            <a:r>
              <a:rPr lang="en-US" smtClean="0"/>
              <a:t>Despite two transitions into Xen per page, the overhead is relatively modest.</a:t>
            </a:r>
          </a:p>
          <a:p>
            <a:r>
              <a:rPr lang="en-US" smtClean="0"/>
              <a:t>Table 6, TCP performance over Gigabit Ethernet LAN.</a:t>
            </a:r>
          </a:p>
          <a:p>
            <a:pPr lvl="1"/>
            <a:r>
              <a:rPr lang="en-US" smtClean="0"/>
              <a:t>Socket size of 128kb</a:t>
            </a:r>
          </a:p>
          <a:p>
            <a:pPr lvl="1"/>
            <a:r>
              <a:rPr lang="en-US" smtClean="0"/>
              <a:t>Results are median of 9 experiments transferring 400MB</a:t>
            </a:r>
          </a:p>
          <a:p>
            <a:pPr lvl="1"/>
            <a:r>
              <a:rPr lang="en-US" smtClean="0"/>
              <a:t>Default Ethernet MTU of 1500 bytes and dial-up MTU of 500-byte.</a:t>
            </a:r>
          </a:p>
          <a:p>
            <a:pPr lvl="1"/>
            <a:r>
              <a:rPr lang="en-US" smtClean="0"/>
              <a:t>XenoLinux’s page-flipping technique achieves very low overhead.</a:t>
            </a:r>
            <a:endParaRPr lang="en-US"/>
          </a:p>
        </p:txBody>
      </p:sp>
      <p:pic>
        <p:nvPicPr>
          <p:cNvPr id="80905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0690" y="2050360"/>
            <a:ext cx="3317797" cy="1461881"/>
          </a:xfrm>
        </p:spPr>
      </p:pic>
      <p:pic>
        <p:nvPicPr>
          <p:cNvPr id="8090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5551" y="4262438"/>
            <a:ext cx="3648075" cy="1457325"/>
          </a:xfrm>
        </p:spPr>
      </p:pic>
    </p:spTree>
    <p:extLst>
      <p:ext uri="{BB962C8B-B14F-4D97-AF65-F5344CB8AC3E}">
        <p14:creationId xmlns:p14="http://schemas.microsoft.com/office/powerpoint/2010/main" val="81018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Concurrent Virtual Machines</a:t>
            </a: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In Figure 4,Xen’s interrupt load balancer identifies the idle CPU and diverts all interrupt processing to it, and also the number of domains increases, Xen’s performance improves.</a:t>
            </a:r>
          </a:p>
          <a:p>
            <a:r>
              <a:rPr lang="en-US" smtClean="0"/>
              <a:t>In Figure 5, Increase in number of domains further causes reduction in throughput which can be attributed to increased context switching and disk head movement.</a:t>
            </a:r>
            <a:endParaRPr lang="en-US"/>
          </a:p>
        </p:txBody>
      </p:sp>
      <p:pic>
        <p:nvPicPr>
          <p:cNvPr id="85001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29052" y="1752600"/>
            <a:ext cx="2201073" cy="2057400"/>
          </a:xfrm>
        </p:spPr>
      </p:pic>
      <p:pic>
        <p:nvPicPr>
          <p:cNvPr id="85002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5115" y="3962400"/>
            <a:ext cx="2028946" cy="2057400"/>
          </a:xfrm>
        </p:spPr>
      </p:pic>
    </p:spTree>
    <p:extLst>
      <p:ext uri="{BB962C8B-B14F-4D97-AF65-F5344CB8AC3E}">
        <p14:creationId xmlns:p14="http://schemas.microsoft.com/office/powerpoint/2010/main" val="354255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Scalability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They examine Xen to scale of 128 domains.</a:t>
            </a:r>
          </a:p>
          <a:p>
            <a:pPr lvl="1"/>
            <a:r>
              <a:rPr lang="en-US" smtClean="0"/>
              <a:t>The minimum physical memory for a domain booted with XenoLinux is 64MB. And Xen itself maintains only 20kB of state per domain.</a:t>
            </a:r>
          </a:p>
          <a:p>
            <a:pPr lvl="1"/>
            <a:r>
              <a:rPr lang="en-US" smtClean="0"/>
              <a:t>Figure 6, performance overhead of context switching between large number of domains.</a:t>
            </a:r>
          </a:p>
          <a:p>
            <a:pPr lvl="1"/>
            <a:endParaRPr lang="en-US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464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20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D23DCC-1D83-487D-BCEC-C1151DE47196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Return to Virtual Machines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Disco: Stanford research project (SOSP ’97)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Run commodity OSes on scalable multiprocessors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Focus on high-end: NUMA, MIPS, IRIX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 Commercial virtual machines for x86 architecture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VMware Workstation (now EMC) (1999-)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Connectix VirtualPC (now Microsoft)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 Research virtual machines for x86 architecture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Xen (SOSP ’03)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plex86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 OS-level virtualization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FreeBSD Jails, User-mode-linux, UMLinux</a:t>
            </a:r>
          </a:p>
        </p:txBody>
      </p:sp>
    </p:spTree>
    <p:extLst>
      <p:ext uri="{BB962C8B-B14F-4D97-AF65-F5344CB8AC3E}">
        <p14:creationId xmlns:p14="http://schemas.microsoft.com/office/powerpoint/2010/main" val="1332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Debate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should a VMM actually “do”?</a:t>
            </a:r>
          </a:p>
          <a:p>
            <a:pPr lvl="1"/>
            <a:r>
              <a:rPr lang="en-US" dirty="0" smtClean="0"/>
              <a:t>Hand: Argues that </a:t>
            </a:r>
            <a:r>
              <a:rPr lang="en-US" dirty="0" err="1" smtClean="0"/>
              <a:t>Xen</a:t>
            </a:r>
            <a:r>
              <a:rPr lang="en-US" dirty="0" smtClean="0"/>
              <a:t> is the most elegant solution and that the key is to efficiently share resources while avoiding “trust inversions”</a:t>
            </a:r>
          </a:p>
          <a:p>
            <a:pPr lvl="1"/>
            <a:r>
              <a:rPr lang="en-US" dirty="0" smtClean="0"/>
              <a:t>Disco: Premise is that guest O/S can’t easily be changed and hence must be transparently </a:t>
            </a:r>
            <a:r>
              <a:rPr lang="en-US" dirty="0" smtClean="0"/>
              <a:t>ported</a:t>
            </a:r>
          </a:p>
          <a:p>
            <a:r>
              <a:rPr lang="en-US" dirty="0" smtClean="0"/>
              <a:t>These two are not the </a:t>
            </a:r>
            <a:r>
              <a:rPr lang="en-US" smtClean="0"/>
              <a:t>only perspectives… </a:t>
            </a:r>
            <a:endParaRPr lang="en-US" smtClean="0"/>
          </a:p>
          <a:p>
            <a:pPr lvl="1"/>
            <a:r>
              <a:rPr lang="en-US" dirty="0" err="1" smtClean="0"/>
              <a:t>Heiser</a:t>
            </a:r>
            <a:r>
              <a:rPr lang="en-US" dirty="0" smtClean="0"/>
              <a:t>: For him, key is that smaller kernel can be verified more completely (leads to L4... then SEL4)</a:t>
            </a:r>
          </a:p>
          <a:p>
            <a:pPr lvl="1"/>
            <a:r>
              <a:rPr lang="en-US" dirty="0" smtClean="0"/>
              <a:t>Tornado, </a:t>
            </a:r>
            <a:r>
              <a:rPr lang="en-US" dirty="0" err="1" smtClean="0"/>
              <a:t>Barrelfish</a:t>
            </a:r>
            <a:r>
              <a:rPr lang="en-US" dirty="0" smtClean="0"/>
              <a:t>: Focus on multicore leads to radically new architectures.  How does this impact virtualization debate?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4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42A16F-9774-4681-A3F9-629DE189EFE2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Virtual Machine</a:t>
            </a:r>
          </a:p>
          <a:p>
            <a:pPr lvl="1"/>
            <a:r>
              <a:rPr lang="en-US" sz="2400" i="1">
                <a:latin typeface="Times New Roman" pitchFamily="18" charset="0"/>
              </a:rPr>
              <a:t>A fully protected and isolated copy of the underlying physical machine’s hardware. (definition by IBM)”</a:t>
            </a:r>
            <a:endParaRPr lang="en-US" sz="24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Virtual Machine Monitor</a:t>
            </a:r>
          </a:p>
          <a:p>
            <a:pPr lvl="1"/>
            <a:r>
              <a:rPr lang="en-US" sz="2400" i="1">
                <a:latin typeface="Times New Roman" pitchFamily="18" charset="0"/>
              </a:rPr>
              <a:t>A thin layer of software that's between the hardware and the Operating system, virtualizing and managing all hardware resources.</a:t>
            </a:r>
          </a:p>
          <a:p>
            <a:pPr lvl="1"/>
            <a:r>
              <a:rPr lang="en-US" sz="2400">
                <a:latin typeface="Times New Roman" pitchFamily="18" charset="0"/>
              </a:rPr>
              <a:t>Also known as “Hypervisor”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	</a:t>
            </a:r>
            <a:r>
              <a:rPr lang="en-US" sz="2800">
                <a:solidFill>
                  <a:schemeClr val="bg2"/>
                </a:solidFill>
                <a:latin typeface="Times New Roman" pitchFamily="18" charset="0"/>
              </a:rPr>
              <a:t>	</a:t>
            </a:r>
            <a:endParaRPr lang="en-US" sz="2800" i="1">
              <a:solidFill>
                <a:schemeClr val="bg2"/>
              </a:solidFill>
              <a:latin typeface="Times New Roman" pitchFamily="18" charset="0"/>
            </a:endParaRPr>
          </a:p>
          <a:p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ADB566A-265A-477B-A247-3F5ACE90F0FA}" type="slidenum">
              <a:rPr lang="en-US"/>
              <a:pPr/>
              <a:t>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Virtual Machines</a:t>
            </a:r>
          </a:p>
        </p:txBody>
      </p:sp>
      <p:pic>
        <p:nvPicPr>
          <p:cNvPr id="97287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905000"/>
            <a:ext cx="81534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5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FD3DAA-1BCF-4C0C-8A2F-FAD38C923F3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Virtual Machines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Type I</a:t>
            </a:r>
          </a:p>
          <a:p>
            <a:pPr lvl="2"/>
            <a:r>
              <a:rPr lang="en-US" sz="2000"/>
              <a:t>VMM is implemented directly on the physical hardware.</a:t>
            </a:r>
          </a:p>
          <a:p>
            <a:pPr lvl="2"/>
            <a:r>
              <a:rPr lang="en-US" sz="2000"/>
              <a:t> VMM performs the scheduling and allocation of the         system’s resources.</a:t>
            </a:r>
          </a:p>
          <a:p>
            <a:pPr lvl="2"/>
            <a:r>
              <a:rPr lang="en-US" sz="2000"/>
              <a:t> IBM VM/370, Disco, VMware’s ESX Server, Xen</a:t>
            </a:r>
          </a:p>
          <a:p>
            <a:r>
              <a:rPr lang="en-US" sz="2800"/>
              <a:t>Type II</a:t>
            </a:r>
          </a:p>
          <a:p>
            <a:pPr lvl="2"/>
            <a:r>
              <a:rPr lang="en-US" sz="2000"/>
              <a:t>VMMs are built completely on top of a host OS.</a:t>
            </a:r>
          </a:p>
          <a:p>
            <a:pPr lvl="2"/>
            <a:r>
              <a:rPr lang="en-US" sz="2000"/>
              <a:t> The host OS provides resource allocation and standard execution environment to each “guest OS.”</a:t>
            </a:r>
          </a:p>
          <a:p>
            <a:pPr lvl="2"/>
            <a:r>
              <a:rPr lang="en-US" sz="2000"/>
              <a:t> User-mode Linux (UML), UMLinux</a:t>
            </a:r>
          </a:p>
          <a:p>
            <a:pPr lvl="2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583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Overheads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Additional Execution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Virtualization I/O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Memory management for multiple VMs</a:t>
            </a:r>
          </a:p>
          <a:p>
            <a:r>
              <a:rPr lang="en-US" sz="2800" dirty="0"/>
              <a:t>Resource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Lack of information to make good policy decisions</a:t>
            </a:r>
          </a:p>
          <a:p>
            <a:r>
              <a:rPr lang="en-US" sz="2800" dirty="0"/>
              <a:t>Communication &amp; Sharing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Interface to share memory between multiple VMs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096000"/>
            <a:ext cx="396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/>
              <a:t>Baseed on slides from 2011fa: Ashik R</a:t>
            </a: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0746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11894</TotalTime>
  <Words>3092</Words>
  <Application>Microsoft Office PowerPoint</Application>
  <PresentationFormat>Widescreen</PresentationFormat>
  <Paragraphs>394</Paragraphs>
  <Slides>50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HY얕은샘물M</vt:lpstr>
      <vt:lpstr>ＭＳ Ｐゴシック</vt:lpstr>
      <vt:lpstr>Times New Roman</vt:lpstr>
      <vt:lpstr>Tw Cen MT</vt:lpstr>
      <vt:lpstr>Wingdings</vt:lpstr>
      <vt:lpstr>Wingdings 2</vt:lpstr>
      <vt:lpstr>Median</vt:lpstr>
      <vt:lpstr>VMMs: DISCO and XEN </vt:lpstr>
      <vt:lpstr>Disco (First version of VMWare)</vt:lpstr>
      <vt:lpstr>Virtualization</vt:lpstr>
      <vt:lpstr>Old idea from the 1960s</vt:lpstr>
      <vt:lpstr>A Return to Virtual Machines</vt:lpstr>
      <vt:lpstr>Overview</vt:lpstr>
      <vt:lpstr>Classification of Virtual Machines</vt:lpstr>
      <vt:lpstr>Classification of Virtual Machines</vt:lpstr>
      <vt:lpstr>Disco: Challenges</vt:lpstr>
      <vt:lpstr>Disco: Interface</vt:lpstr>
      <vt:lpstr>Disco: Virtual CPUs</vt:lpstr>
      <vt:lpstr>Disco: Memory Virtualization</vt:lpstr>
      <vt:lpstr>Disco: Memory Management</vt:lpstr>
      <vt:lpstr>Disco: I/O Virtualization</vt:lpstr>
      <vt:lpstr>Running Commodity OSes</vt:lpstr>
      <vt:lpstr>Experimental Results</vt:lpstr>
      <vt:lpstr>Disco: Takeaways</vt:lpstr>
      <vt:lpstr>XEN AND THE ART OF VIRTUALIZATION</vt:lpstr>
      <vt:lpstr>Xen’s Virtualization Goals</vt:lpstr>
      <vt:lpstr>Reasons to Virtualize</vt:lpstr>
      <vt:lpstr>XEN : Introduction</vt:lpstr>
      <vt:lpstr>XEN : Approach </vt:lpstr>
      <vt:lpstr>Terminology Used </vt:lpstr>
      <vt:lpstr>XEN’s Virtual Machine Interface </vt:lpstr>
      <vt:lpstr>XEN’s VMI : Memory Management</vt:lpstr>
      <vt:lpstr>XEN’s VMI : CPU</vt:lpstr>
      <vt:lpstr>XEN’s VMI : CPU</vt:lpstr>
      <vt:lpstr>XEN’s VMI: Device I/O</vt:lpstr>
      <vt:lpstr>XEN : Cost of Porting Guest OS</vt:lpstr>
      <vt:lpstr>XEN : Control and Management</vt:lpstr>
      <vt:lpstr>XEN : Detailed Design</vt:lpstr>
      <vt:lpstr>XEN : Data Transfer in Detail</vt:lpstr>
      <vt:lpstr>XEN : Sub System Virtualization</vt:lpstr>
      <vt:lpstr>XEN : CPU Scheduling</vt:lpstr>
      <vt:lpstr>XEN : Time and Timers</vt:lpstr>
      <vt:lpstr>XEN : Virtual Address Translation</vt:lpstr>
      <vt:lpstr>XEN : Physical Memory</vt:lpstr>
      <vt:lpstr>XEN : Network Management</vt:lpstr>
      <vt:lpstr>XEN : Disk Management </vt:lpstr>
      <vt:lpstr>XEN : Building a New Domain</vt:lpstr>
      <vt:lpstr>XEN : EVALUATION</vt:lpstr>
      <vt:lpstr>XEN : Experimental Setup</vt:lpstr>
      <vt:lpstr>XEN : Relative Performance</vt:lpstr>
      <vt:lpstr>XEN : Relative Performance</vt:lpstr>
      <vt:lpstr>XEN : Relative Performance</vt:lpstr>
      <vt:lpstr>XEN : Operating System Benchmarks</vt:lpstr>
      <vt:lpstr>XEN : Operating System Benchmarks</vt:lpstr>
      <vt:lpstr>XEN : Concurrent Virtual Machines</vt:lpstr>
      <vt:lpstr>XEN : Scalability</vt:lpstr>
      <vt:lpstr>Debate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Ken Birman</cp:lastModifiedBy>
  <cp:revision>112</cp:revision>
  <dcterms:created xsi:type="dcterms:W3CDTF">2010-09-02T12:47:54Z</dcterms:created>
  <dcterms:modified xsi:type="dcterms:W3CDTF">2015-09-03T12:08:18Z</dcterms:modified>
</cp:coreProperties>
</file>