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20" r:id="rId3"/>
    <p:sldId id="314" r:id="rId4"/>
    <p:sldId id="328" r:id="rId5"/>
    <p:sldId id="31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27" r:id="rId16"/>
    <p:sldId id="316" r:id="rId17"/>
    <p:sldId id="324" r:id="rId18"/>
    <p:sldId id="304" r:id="rId19"/>
    <p:sldId id="305" r:id="rId20"/>
    <p:sldId id="284" r:id="rId21"/>
    <p:sldId id="297" r:id="rId22"/>
    <p:sldId id="302" r:id="rId23"/>
    <p:sldId id="266" r:id="rId24"/>
    <p:sldId id="285" r:id="rId25"/>
    <p:sldId id="326" r:id="rId26"/>
    <p:sldId id="306" r:id="rId27"/>
    <p:sldId id="296" r:id="rId28"/>
    <p:sldId id="303" r:id="rId29"/>
    <p:sldId id="313" r:id="rId30"/>
    <p:sldId id="307" r:id="rId31"/>
    <p:sldId id="317" r:id="rId32"/>
    <p:sldId id="308" r:id="rId33"/>
    <p:sldId id="318" r:id="rId34"/>
    <p:sldId id="309" r:id="rId35"/>
    <p:sldId id="321" r:id="rId36"/>
    <p:sldId id="310" r:id="rId37"/>
    <p:sldId id="322" r:id="rId38"/>
    <p:sldId id="329" r:id="rId39"/>
    <p:sldId id="289" r:id="rId40"/>
    <p:sldId id="290" r:id="rId41"/>
    <p:sldId id="291" r:id="rId42"/>
    <p:sldId id="292" r:id="rId43"/>
    <p:sldId id="323" r:id="rId44"/>
    <p:sldId id="286" r:id="rId45"/>
    <p:sldId id="269" r:id="rId46"/>
    <p:sldId id="270" r:id="rId47"/>
    <p:sldId id="273" r:id="rId48"/>
    <p:sldId id="271" r:id="rId49"/>
    <p:sldId id="282" r:id="rId50"/>
    <p:sldId id="319" r:id="rId51"/>
    <p:sldId id="275" r:id="rId52"/>
    <p:sldId id="276" r:id="rId53"/>
    <p:sldId id="277" r:id="rId54"/>
    <p:sldId id="278" r:id="rId55"/>
    <p:sldId id="28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2ECB6"/>
    <a:srgbClr val="004D86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7" autoAdjust="0"/>
  </p:normalViewPr>
  <p:slideViewPr>
    <p:cSldViewPr>
      <p:cViewPr>
        <p:scale>
          <a:sx n="125" d="100"/>
          <a:sy n="125" d="100"/>
        </p:scale>
        <p:origin x="-12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913F-626A-459C-8DCB-83AD84817226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BC49-1BCF-4A77-A45B-CAE76B8D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5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4E3D-BDF8-43C0-8A67-7D97DA87B7C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39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C49-1BCF-4A77-A45B-CAE76B8D34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3E6581-6D43-43A8-84BF-E6C201B4BB5B}" type="datetime1">
              <a:rPr lang="en-US" smtClean="0"/>
              <a:t>10/28/2012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3C92-018E-402C-B4C1-81DD84D9EB99}" type="datetime1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FEE8E4-C1CF-4828-B5C6-9481D02EF0CD}" type="datetime1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7194"/>
            <a:ext cx="2667000" cy="365125"/>
          </a:xfrm>
        </p:spPr>
        <p:txBody>
          <a:bodyPr/>
          <a:lstStyle/>
          <a:p>
            <a:fld id="{9E071110-6D94-4675-B6CC-68B2505DE998}" type="datetime1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54210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F0C-CC69-4228-A990-6D27459C6729}" type="datetime1">
              <a:rPr lang="en-US" smtClean="0"/>
              <a:t>10/28/2012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492875"/>
            <a:ext cx="2667000" cy="365125"/>
          </a:xfrm>
        </p:spPr>
        <p:txBody>
          <a:bodyPr rtlCol="0"/>
          <a:lstStyle/>
          <a:p>
            <a:fld id="{1FDC3B5F-C6C8-4CFB-934C-A2FF8F6AE490}" type="datetime1">
              <a:rPr lang="en-US" smtClean="0"/>
              <a:t>10/28/2012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492681"/>
            <a:ext cx="5421083" cy="365125"/>
          </a:xfr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92875"/>
            <a:ext cx="2667000" cy="365125"/>
          </a:xfrm>
        </p:spPr>
        <p:txBody>
          <a:bodyPr rtlCol="0"/>
          <a:lstStyle/>
          <a:p>
            <a:fld id="{2C5443EA-C961-4EC2-96CC-8D2825A610A5}" type="datetime1">
              <a:rPr lang="en-US" smtClean="0"/>
              <a:t>10/28/2012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92681"/>
            <a:ext cx="5421083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FE8F-AF00-4C30-8C55-16AFCC3887DE}" type="datetime1">
              <a:rPr lang="en-US" smtClean="0"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CAD4-8535-4349-BBE5-7A0306D9818C}" type="datetime1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9F6-48C8-4D22-801D-840B0D7446F8}" type="datetime1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158A28-031E-4049-84F0-B8191168D3D1}" type="datetime1">
              <a:rPr lang="en-US" smtClean="0"/>
              <a:t>10/28/2012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55533-7284-40D6-9252-DB9AA9FB3320}" type="datetime1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6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4.png"/><Relationship Id="rId5" Type="http://schemas.openxmlformats.org/officeDocument/2006/relationships/image" Target="../media/image19.wmf"/><Relationship Id="rId10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553200" cy="24384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Right Roles for Formal Methods in High Assurance Cloud Computing?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 Birman, Cornell University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828800" cy="6858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>
                <a:solidFill>
                  <a:schemeClr val="tx1"/>
                </a:solidFill>
              </a:rPr>
              <a:t>Princeton Nov. 2012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[UPDATE] += delegate(string s, double v)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Values[s] = v;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[LOOKUP] += delegate(string s)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g.Reply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(Values[s]);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g.Join</a:t>
            </a:r>
            <a:r>
              <a:rPr lang="en-US" sz="2000" b="1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/>
          </a:p>
          <a:p>
            <a:r>
              <a:rPr lang="en-US" sz="1600" b="1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Then can multicast, query.  Runtime callbacks to the “delegates” as events arrive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[UPDATE] += delegate(string s, double v) {</a:t>
            </a:r>
          </a:p>
          <a:p>
            <a:pPr>
              <a:buNone/>
            </a:pPr>
            <a:r>
              <a:rPr lang="en-US" sz="2000" b="1" dirty="0" smtClean="0"/>
              <a:t>       Values[s] = v;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[LOOKUP] += delegate(string s)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g.Reply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(Values[s]);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/>
              <a:t>g.SafeSend</a:t>
            </a:r>
            <a:r>
              <a:rPr lang="en-US" sz="2000" b="1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5200" y="3398520"/>
            <a:ext cx="1794228" cy="2049780"/>
            <a:chOff x="3505200" y="3398520"/>
            <a:chExt cx="1794228" cy="204978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505200" y="4876800"/>
              <a:ext cx="14478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505200" y="5105400"/>
              <a:ext cx="1600200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505200" y="5219700"/>
              <a:ext cx="14478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512820" y="3398520"/>
              <a:ext cx="1786608" cy="1805940"/>
            </a:xfrm>
            <a:custGeom>
              <a:avLst/>
              <a:gdLst>
                <a:gd name="connsiteX0" fmla="*/ 0 w 1786608"/>
                <a:gd name="connsiteY0" fmla="*/ 1805940 h 1805940"/>
                <a:gd name="connsiteX1" fmla="*/ 1783080 w 1786608"/>
                <a:gd name="connsiteY1" fmla="*/ 845820 h 1805940"/>
                <a:gd name="connsiteX2" fmla="*/ 365760 w 1786608"/>
                <a:gd name="connsiteY2" fmla="*/ 0 h 180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608" h="1805940">
                  <a:moveTo>
                    <a:pt x="0" y="1805940"/>
                  </a:moveTo>
                  <a:cubicBezTo>
                    <a:pt x="861060" y="1476375"/>
                    <a:pt x="1722120" y="1146810"/>
                    <a:pt x="1783080" y="845820"/>
                  </a:cubicBezTo>
                  <a:cubicBezTo>
                    <a:pt x="1844040" y="544830"/>
                    <a:pt x="1104900" y="272415"/>
                    <a:pt x="36576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5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73936"/>
            <a:ext cx="59436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[UPDATE] += delegate(string s, double v)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Values[s] = v;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[LOOKUP] += delegate(string s) {</a:t>
            </a:r>
          </a:p>
          <a:p>
            <a:pPr>
              <a:buNone/>
            </a:pPr>
            <a:r>
              <a:rPr lang="en-US" sz="2000" b="1" dirty="0" smtClean="0"/>
              <a:t>        </a:t>
            </a:r>
            <a:r>
              <a:rPr lang="en-US" sz="2000" b="1" dirty="0" err="1" smtClean="0"/>
              <a:t>g.Reply</a:t>
            </a:r>
            <a:r>
              <a:rPr lang="en-US" sz="2000" b="1" dirty="0" smtClean="0"/>
              <a:t>(Values[s]);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/>
              <a:t>List&lt;double&gt; </a:t>
            </a:r>
            <a:r>
              <a:rPr lang="en-US" sz="2000" b="1" dirty="0" err="1"/>
              <a:t>resultlist</a:t>
            </a:r>
            <a:r>
              <a:rPr lang="en-US" sz="2000" b="1" dirty="0"/>
              <a:t> = new List&lt;double</a:t>
            </a:r>
            <a:r>
              <a:rPr lang="en-US" sz="2000" b="1" dirty="0" smtClean="0"/>
              <a:t>&gt;();</a:t>
            </a:r>
          </a:p>
          <a:p>
            <a:pPr>
              <a:buNone/>
            </a:pPr>
            <a:r>
              <a:rPr lang="en-US" sz="2000" b="1" dirty="0" smtClean="0"/>
              <a:t>nr = </a:t>
            </a:r>
            <a:r>
              <a:rPr lang="en-US" sz="2000" b="1" dirty="0" err="1"/>
              <a:t>g.Query</a:t>
            </a:r>
            <a:r>
              <a:rPr lang="en-US" sz="2000" b="1" dirty="0"/>
              <a:t>(ALL, LOOKUP</a:t>
            </a:r>
            <a:r>
              <a:rPr lang="en-US" sz="2000" b="1" dirty="0" smtClean="0"/>
              <a:t>, “Harry”, EOL, </a:t>
            </a:r>
            <a:r>
              <a:rPr lang="en-US" sz="2000" b="1" dirty="0" err="1" smtClean="0"/>
              <a:t>resultlist</a:t>
            </a:r>
            <a:r>
              <a:rPr lang="en-US" sz="2000" b="1" dirty="0" smtClean="0"/>
              <a:t>);</a:t>
            </a:r>
            <a:endParaRPr lang="fr-BE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05300" y="5673090"/>
            <a:ext cx="14478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901690"/>
            <a:ext cx="1333500" cy="11811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05300" y="6015990"/>
            <a:ext cx="1447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346882">
            <a:off x="2156845" y="4188777"/>
            <a:ext cx="2719287" cy="1701118"/>
          </a:xfrm>
          <a:custGeom>
            <a:avLst/>
            <a:gdLst>
              <a:gd name="connsiteX0" fmla="*/ 0 w 2719287"/>
              <a:gd name="connsiteY0" fmla="*/ 183616 h 1844776"/>
              <a:gd name="connsiteX1" fmla="*/ 2575560 w 2719287"/>
              <a:gd name="connsiteY1" fmla="*/ 153136 h 1844776"/>
              <a:gd name="connsiteX2" fmla="*/ 2164080 w 2719287"/>
              <a:gd name="connsiteY2" fmla="*/ 1844776 h 18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9287" h="1844776">
                <a:moveTo>
                  <a:pt x="0" y="183616"/>
                </a:moveTo>
                <a:cubicBezTo>
                  <a:pt x="1107440" y="29946"/>
                  <a:pt x="2214880" y="-123724"/>
                  <a:pt x="2575560" y="153136"/>
                </a:cubicBezTo>
                <a:cubicBezTo>
                  <a:pt x="2936240" y="429996"/>
                  <a:pt x="2550160" y="1137386"/>
                  <a:pt x="2164080" y="184477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000" dirty="0" smtClean="0"/>
              <a:t>Group g = new Group(“</a:t>
            </a:r>
            <a:r>
              <a:rPr lang="en-US" sz="2000" dirty="0" err="1" smtClean="0"/>
              <a:t>myGroup</a:t>
            </a:r>
            <a:r>
              <a:rPr lang="en-US" sz="2000" dirty="0" smtClean="0"/>
              <a:t>”);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Dictionary&lt;</a:t>
            </a:r>
            <a:r>
              <a:rPr lang="en-US" sz="2000" dirty="0" err="1"/>
              <a:t>string,double</a:t>
            </a:r>
            <a:r>
              <a:rPr lang="en-US" sz="2000" dirty="0"/>
              <a:t>&gt; Values = new Dictionary&lt;</a:t>
            </a:r>
            <a:r>
              <a:rPr lang="en-US" sz="2000" dirty="0" err="1"/>
              <a:t>string,double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err="1" smtClean="0"/>
              <a:t>g.ViewHandlers</a:t>
            </a:r>
            <a:r>
              <a:rPr lang="en-US" sz="2000" dirty="0" smtClean="0"/>
              <a:t> += delegate(View v) {</a:t>
            </a:r>
          </a:p>
          <a:p>
            <a:pPr lvl="1">
              <a:buNone/>
            </a:pPr>
            <a:r>
              <a:rPr lang="en-US" sz="1800" dirty="0" err="1" smtClean="0"/>
              <a:t>Console.Title</a:t>
            </a:r>
            <a:r>
              <a:rPr lang="en-US" sz="1800" dirty="0" smtClean="0"/>
              <a:t> = “</a:t>
            </a:r>
            <a:r>
              <a:rPr lang="en-US" sz="1800" dirty="0" err="1" smtClean="0"/>
              <a:t>myGroup</a:t>
            </a:r>
            <a:r>
              <a:rPr lang="en-US" sz="1800" dirty="0" smtClean="0"/>
              <a:t> members: “+</a:t>
            </a:r>
            <a:r>
              <a:rPr lang="en-US" sz="1800" dirty="0" err="1" smtClean="0"/>
              <a:t>v.members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[UPDATE] += delegate(string s, double v) {</a:t>
            </a:r>
          </a:p>
          <a:p>
            <a:pPr>
              <a:buNone/>
            </a:pPr>
            <a:r>
              <a:rPr lang="en-US" sz="2000" dirty="0" smtClean="0"/>
              <a:t>       Values[s] = v;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[LOOKUP] += delegate(string s) {</a:t>
            </a: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g.Reply</a:t>
            </a:r>
            <a:r>
              <a:rPr lang="en-US" sz="2000" dirty="0" smtClean="0"/>
              <a:t>(Values[s]);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g.SetSecure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myKey</a:t>
            </a:r>
            <a:r>
              <a:rPr lang="en-US" sz="2000" b="1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2000" dirty="0" err="1" smtClean="0"/>
              <a:t>g.Join</a:t>
            </a:r>
            <a:r>
              <a:rPr lang="en-US" sz="2000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g.SafeSend</a:t>
            </a:r>
            <a:r>
              <a:rPr lang="en-US" sz="2000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List&lt;double&gt; </a:t>
            </a:r>
            <a:r>
              <a:rPr lang="en-US" sz="2000" dirty="0" err="1"/>
              <a:t>resultlist</a:t>
            </a:r>
            <a:r>
              <a:rPr lang="en-US" sz="2000" dirty="0"/>
              <a:t> = new List&lt;double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smtClean="0"/>
              <a:t>nr = </a:t>
            </a:r>
            <a:r>
              <a:rPr lang="en-US" sz="2000" dirty="0" err="1"/>
              <a:t>g.Query</a:t>
            </a:r>
            <a:r>
              <a:rPr lang="en-US" sz="2000" dirty="0"/>
              <a:t>(ALL, LOOKUP</a:t>
            </a:r>
            <a:r>
              <a:rPr lang="en-US" sz="2000" dirty="0" smtClean="0"/>
              <a:t>, “Harry”, EOL,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);</a:t>
            </a:r>
            <a:endParaRPr lang="fr-B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Easy to </a:t>
            </a:r>
            <a:r>
              <a:rPr lang="en-US" sz="1600" b="1" smtClean="0">
                <a:solidFill>
                  <a:srgbClr val="C00000"/>
                </a:solidFill>
              </a:rPr>
              <a:t>request security, </a:t>
            </a:r>
            <a:r>
              <a:rPr lang="en-US" sz="1600" b="1" smtClean="0"/>
              <a:t>persistence, tunnelling on TCP...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“Consistency” model dictates the ordering seen for event </a:t>
            </a:r>
            <a:r>
              <a:rPr lang="en-US" sz="1600" b="1" dirty="0" err="1" smtClean="0"/>
              <a:t>upcalls</a:t>
            </a:r>
            <a:r>
              <a:rPr lang="en-US" sz="1600" b="1" dirty="0" smtClean="0"/>
              <a:t> and the assumptions user can make</a:t>
            </a:r>
            <a:endParaRPr lang="fr-BE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4343400"/>
            <a:ext cx="1905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Consistency </a:t>
            </a:r>
            <a:r>
              <a:rPr lang="en-US" sz="3200" dirty="0" smtClean="0"/>
              <a:t>model: Virtual synchrony meets </a:t>
            </a:r>
            <a:r>
              <a:rPr lang="en-US" sz="3200" dirty="0" err="1" smtClean="0"/>
              <a:t>Paxos</a:t>
            </a:r>
            <a:r>
              <a:rPr lang="en-US" sz="3200" dirty="0" smtClean="0"/>
              <a:t> (and they live happily ever after…)</a:t>
            </a:r>
            <a:endParaRPr lang="fr-BE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2057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Virtual synchrony is a “consistency” model: </a:t>
            </a:r>
          </a:p>
          <a:p>
            <a:pPr lvl="1"/>
            <a:r>
              <a:rPr lang="en-US" sz="2000" b="1" i="1" smtClean="0">
                <a:solidFill>
                  <a:srgbClr val="C00000"/>
                </a:solidFill>
              </a:rPr>
              <a:t>Membership epochs: </a:t>
            </a:r>
            <a:r>
              <a:rPr lang="en-US" sz="2000" b="1" i="1" smtClean="0"/>
              <a:t>begin when a new configuration is installed and reported by delivery of a new “view” and associated state</a:t>
            </a:r>
            <a:endParaRPr lang="en-US" sz="2000" b="1" i="1" dirty="0" smtClean="0"/>
          </a:p>
          <a:p>
            <a:pPr lvl="1"/>
            <a:r>
              <a:rPr lang="en-US" sz="2000" b="1" i="1" smtClean="0">
                <a:solidFill>
                  <a:srgbClr val="C00000"/>
                </a:solidFill>
              </a:rPr>
              <a:t>Protocols run “during” a single epoch: </a:t>
            </a:r>
            <a:r>
              <a:rPr lang="en-US" sz="2000" b="1" i="1" smtClean="0"/>
              <a:t>rather than overcome failure, we reconfigure when a failure occurs</a:t>
            </a:r>
            <a:endParaRPr lang="en-US" sz="2000" b="1" i="1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66975"/>
            <a:ext cx="352366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66975"/>
            <a:ext cx="3581400" cy="17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57200" y="629577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Synchronous execution</a:t>
            </a:r>
            <a:endParaRPr lang="fr-BE" b="1" i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6800" y="629577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Virtually synchronous execution</a:t>
            </a:r>
            <a:endParaRPr lang="fr-BE" b="1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657600"/>
            <a:ext cx="8229600" cy="645307"/>
            <a:chOff x="457200" y="3488043"/>
            <a:chExt cx="8229600" cy="6453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57200" y="3657600"/>
              <a:ext cx="8229600" cy="30218"/>
            </a:xfrm>
            <a:prstGeom prst="straightConnector1">
              <a:avLst/>
            </a:prstGeom>
            <a:ln w="76200">
              <a:solidFill>
                <a:srgbClr val="FFA7A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67000" y="376401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Non-replicated reference execution</a:t>
              </a:r>
              <a:endParaRPr lang="fr-BE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488043"/>
              <a:ext cx="685800" cy="369332"/>
            </a:xfrm>
            <a:prstGeom prst="rect">
              <a:avLst/>
            </a:prstGeom>
            <a:solidFill>
              <a:srgbClr val="FFFFFF">
                <a:alpha val="38039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A=3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0170" y="3488043"/>
              <a:ext cx="6858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B=7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3488043"/>
              <a:ext cx="12954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B = B-A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3488043"/>
              <a:ext cx="9144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A=A+1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Left-Right Arrow 3"/>
          <p:cNvSpPr/>
          <p:nvPr/>
        </p:nvSpPr>
        <p:spPr>
          <a:xfrm>
            <a:off x="3887724" y="6238125"/>
            <a:ext cx="1216152" cy="484632"/>
          </a:xfrm>
          <a:prstGeom prst="left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9011656">
            <a:off x="3753271" y="4457924"/>
            <a:ext cx="731027" cy="224777"/>
          </a:xfrm>
          <a:prstGeom prst="left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/>
      <p:bldP spid="49" grpId="0"/>
      <p:bldP spid="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replicate?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availability</a:t>
            </a:r>
          </a:p>
          <a:p>
            <a:endParaRPr lang="en-US" dirty="0"/>
          </a:p>
          <a:p>
            <a:r>
              <a:rPr lang="en-US" dirty="0" smtClean="0"/>
              <a:t>Better capacity through load-balanced read-only requests, which can be handled by a single replica</a:t>
            </a:r>
          </a:p>
          <a:p>
            <a:endParaRPr lang="en-US" dirty="0"/>
          </a:p>
          <a:p>
            <a:r>
              <a:rPr lang="en-US" dirty="0" smtClean="0"/>
              <a:t>Concurrent parallel computing on consistent data</a:t>
            </a:r>
          </a:p>
          <a:p>
            <a:endParaRPr lang="en-US" dirty="0"/>
          </a:p>
          <a:p>
            <a:r>
              <a:rPr lang="en-US" dirty="0" smtClean="0"/>
              <a:t>Fault-tolerance through “warm standby”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users find formal model useful?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Developer keeps the model in mind, can easily visualize the possible executions that might arise</a:t>
            </a:r>
          </a:p>
          <a:p>
            <a:pPr lvl="1"/>
            <a:r>
              <a:rPr lang="en-US" dirty="0" smtClean="0"/>
              <a:t>Each replica sees the same events</a:t>
            </a:r>
          </a:p>
          <a:p>
            <a:pPr lvl="1"/>
            <a:r>
              <a:rPr lang="en-US" dirty="0" smtClean="0"/>
              <a:t>… in the same order</a:t>
            </a:r>
          </a:p>
          <a:p>
            <a:pPr lvl="1"/>
            <a:r>
              <a:rPr lang="en-US" dirty="0" smtClean="0"/>
              <a:t>… and even sees the same membership when an event occurs.  Failures or joins are reported just like multicasts</a:t>
            </a:r>
          </a:p>
          <a:p>
            <a:pPr lvl="1"/>
            <a:endParaRPr lang="en-US" dirty="0"/>
          </a:p>
          <a:p>
            <a:r>
              <a:rPr lang="en-US" dirty="0" smtClean="0"/>
              <a:t>All sorts of reasoning is dramatically simplified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for example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build a locking service, like </a:t>
            </a:r>
            <a:r>
              <a:rPr lang="en-US" smtClean="0"/>
              <a:t>Google Chubby</a:t>
            </a:r>
          </a:p>
          <a:p>
            <a:pPr marL="0" indent="0">
              <a:buNone/>
            </a:pPr>
            <a:endParaRPr lang="en-US" dirty="0" smtClean="0"/>
          </a:p>
          <a:p>
            <a:pPr marL="880110" lvl="1" indent="-514350">
              <a:buClrTx/>
              <a:buSzPct val="100000"/>
              <a:buFont typeface="+mj-lt"/>
              <a:buAutoNum type="arabicPeriod"/>
            </a:pPr>
            <a:r>
              <a:rPr lang="en-US" dirty="0" smtClean="0"/>
              <a:t>Define an API (commands like “lock”, “unlock”, ....)</a:t>
            </a:r>
          </a:p>
          <a:p>
            <a:pPr marL="880110" lvl="1" indent="-514350">
              <a:buClrTx/>
              <a:buSzPct val="100000"/>
              <a:buFont typeface="+mj-lt"/>
              <a:buAutoNum type="arabicPeriod"/>
            </a:pPr>
            <a:r>
              <a:rPr lang="en-US"/>
              <a:t>S</a:t>
            </a:r>
            <a:r>
              <a:rPr lang="en-US" smtClean="0"/>
              <a:t>ervice state: table of active locks &amp; holders, wait-list</a:t>
            </a:r>
            <a:endParaRPr lang="en-US" dirty="0" smtClean="0"/>
          </a:p>
          <a:p>
            <a:pPr marL="880110" lvl="1" indent="-514350">
              <a:buClrTx/>
              <a:buSzPct val="100000"/>
              <a:buFont typeface="+mj-lt"/>
              <a:buAutoNum type="arabicPeriod"/>
            </a:pPr>
            <a:r>
              <a:rPr lang="en-US" smtClean="0"/>
              <a:t>On lock request/release events, invoke SafeSend</a:t>
            </a:r>
            <a:endParaRPr lang="en-US" dirty="0" smtClean="0"/>
          </a:p>
          <a:p>
            <a:pPr marL="880110" lvl="1" indent="-514350">
              <a:buClrTx/>
              <a:buSzPct val="100000"/>
              <a:buFont typeface="+mj-lt"/>
              <a:buAutoNum type="arabicPeriod"/>
            </a:pPr>
            <a:r>
              <a:rPr lang="en-US" smtClean="0"/>
              <a:t>Make state persistent by enabling Isis</a:t>
            </a:r>
            <a:r>
              <a:rPr lang="en-US" baseline="30000" smtClean="0"/>
              <a:t>2</a:t>
            </a:r>
            <a:r>
              <a:rPr lang="en-US" smtClean="0"/>
              <a:t> checkpointing</a:t>
            </a:r>
          </a:p>
          <a:p>
            <a:pPr marL="365760" lvl="1" indent="0">
              <a:buClrTx/>
              <a:buSzPct val="100000"/>
              <a:buNone/>
            </a:pPr>
            <a:endParaRPr lang="en-US" dirty="0" smtClean="0"/>
          </a:p>
          <a:p>
            <a:r>
              <a:rPr lang="en-US" dirty="0" smtClean="0"/>
              <a:t>... and we’re done!  Run your service on your cluster, or rent from EC2, and you’ve created </a:t>
            </a:r>
            <a:r>
              <a:rPr lang="en-US" dirty="0" err="1" smtClean="0"/>
              <a:t>myChubby</a:t>
            </a:r>
            <a:endParaRPr lang="en-US" dirty="0"/>
          </a:p>
        </p:txBody>
      </p:sp>
      <p:pic>
        <p:nvPicPr>
          <p:cNvPr id="1026" name="Picture 2" descr="http://ts3.mm.bing.net/th?id=I.4653666565359898&amp;pid=1.7&amp;w=208&amp;h=152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22" y="152401"/>
            <a:ext cx="1668378" cy="12192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Expressing virtual synchrony model in </a:t>
            </a:r>
            <a:r>
              <a:rPr lang="en-US" dirty="0" smtClean="0"/>
              <a:t>constructive logic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Formalize notion of a reconfigurable state machine</a:t>
            </a:r>
          </a:p>
          <a:p>
            <a:pPr lvl="1"/>
            <a:r>
              <a:rPr lang="en-US" dirty="0" smtClean="0"/>
              <a:t>It runs in epochs: a period of </a:t>
            </a:r>
            <a:r>
              <a:rPr lang="en-US" u="sng" dirty="0" smtClean="0"/>
              <a:t>fixed membership</a:t>
            </a:r>
          </a:p>
          <a:p>
            <a:pPr lvl="1"/>
            <a:r>
              <a:rPr lang="en-US" smtClean="0"/>
              <a:t>Simple </a:t>
            </a:r>
            <a:r>
              <a:rPr lang="en-US" dirty="0" smtClean="0"/>
              <a:t>protocols that don’t need to tolerate failures.</a:t>
            </a:r>
          </a:p>
          <a:p>
            <a:pPr lvl="1"/>
            <a:r>
              <a:rPr lang="en-US" dirty="0" smtClean="0"/>
              <a:t>If a failure occurs, or some other need arises</a:t>
            </a:r>
            <a:r>
              <a:rPr lang="en-US" smtClean="0"/>
              <a:t>, reconfigure by </a:t>
            </a:r>
            <a:endParaRPr lang="en-US"/>
          </a:p>
          <a:p>
            <a:pPr marL="685800" lvl="2" indent="0">
              <a:buNone/>
            </a:pPr>
            <a:r>
              <a:rPr lang="en-US" smtClean="0"/>
              <a:t>(</a:t>
            </a:r>
            <a:r>
              <a:rPr lang="en-US" dirty="0" smtClean="0"/>
              <a:t>1) stopping the current epoch</a:t>
            </a:r>
            <a:r>
              <a:rPr lang="en-US" smtClean="0"/>
              <a:t>, </a:t>
            </a:r>
          </a:p>
          <a:p>
            <a:pPr marL="685800" lvl="2" indent="0">
              <a:buNone/>
            </a:pPr>
            <a:r>
              <a:rPr lang="en-US" smtClean="0"/>
              <a:t>(</a:t>
            </a:r>
            <a:r>
              <a:rPr lang="en-US" dirty="0" smtClean="0"/>
              <a:t>2) forming a consensus on the new configuration, </a:t>
            </a:r>
            <a:r>
              <a:rPr lang="en-US" smtClean="0"/>
              <a:t>and </a:t>
            </a:r>
          </a:p>
          <a:p>
            <a:pPr marL="685800" lvl="2" indent="0">
              <a:buNone/>
            </a:pPr>
            <a:r>
              <a:rPr lang="en-US" smtClean="0"/>
              <a:t>(</a:t>
            </a:r>
            <a:r>
              <a:rPr lang="en-US" dirty="0" smtClean="0"/>
              <a:t>3) initializing new members as needed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membership Oracle </a:t>
            </a:r>
            <a:r>
              <a:rPr lang="en-US" dirty="0" smtClean="0"/>
              <a:t>manages </a:t>
            </a:r>
            <a:br>
              <a:rPr lang="en-US" dirty="0" smtClean="0"/>
            </a:br>
            <a:r>
              <a:rPr lang="en-US" dirty="0" smtClean="0"/>
              <a:t>its own state and tracks membership</a:t>
            </a:r>
            <a:br>
              <a:rPr lang="en-US" dirty="0" smtClean="0"/>
            </a:br>
            <a:r>
              <a:rPr lang="en-US" dirty="0" smtClean="0"/>
              <a:t>for other groups</a:t>
            </a:r>
          </a:p>
        </p:txBody>
      </p:sp>
      <p:pic>
        <p:nvPicPr>
          <p:cNvPr id="1026" name="Picture 2" descr="http://ts1.mm.bing.net/th?id=I.4582112409421356&amp;pid=1.7&amp;w=190&amp;h=155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399"/>
            <a:ext cx="1905000" cy="1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this formal model really used?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used it in developing Isis</a:t>
            </a:r>
            <a:r>
              <a:rPr lang="en-US" baseline="30000" dirty="0" smtClean="0"/>
              <a:t>2</a:t>
            </a:r>
            <a:r>
              <a:rPr lang="en-US" dirty="0" smtClean="0"/>
              <a:t> itself… </a:t>
            </a:r>
          </a:p>
          <a:p>
            <a:pPr lvl="1"/>
            <a:r>
              <a:rPr lang="en-US" dirty="0" smtClean="0"/>
              <a:t>One can use the model to reason about correctness</a:t>
            </a:r>
          </a:p>
          <a:p>
            <a:pPr lvl="1"/>
            <a:r>
              <a:rPr lang="en-US" dirty="0" smtClean="0"/>
              <a:t>It is also possible to discover bugs by running the system under stress while watching runs for violation of the model – a form of model checking.</a:t>
            </a:r>
          </a:p>
          <a:p>
            <a:pPr lvl="1"/>
            <a:r>
              <a:rPr lang="en-US" dirty="0" smtClean="0"/>
              <a:t>In fact we could go even further and </a:t>
            </a:r>
            <a:r>
              <a:rPr lang="en-US" u="sng" dirty="0" smtClean="0"/>
              <a:t>generate</a:t>
            </a:r>
            <a:r>
              <a:rPr lang="en-US" dirty="0" smtClean="0"/>
              <a:t> the needed protocols from the model; more about this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Assurance in Cloud Settings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wave of applications that need high assurance is fast approaching</a:t>
            </a:r>
          </a:p>
          <a:p>
            <a:pPr lvl="1"/>
            <a:r>
              <a:rPr lang="en-US" dirty="0" smtClean="0"/>
              <a:t>Control of the “smart” electric power grid</a:t>
            </a:r>
          </a:p>
          <a:p>
            <a:pPr lvl="1"/>
            <a:r>
              <a:rPr lang="en-US" dirty="0" err="1" smtClean="0"/>
              <a:t>mHealth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Self-driving vehicles</a:t>
            </a:r>
            <a:r>
              <a:rPr lang="en-US" smtClean="0"/>
              <a:t>….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To run these in the cloud, we’ll need better tools</a:t>
            </a:r>
          </a:p>
          <a:p>
            <a:pPr lvl="1"/>
            <a:r>
              <a:rPr lang="en-US" dirty="0" smtClean="0"/>
              <a:t>Today’s cloud is inconsistent and insecure by design</a:t>
            </a:r>
          </a:p>
          <a:p>
            <a:pPr lvl="1"/>
            <a:r>
              <a:rPr lang="en-US" dirty="0" smtClean="0"/>
              <a:t>Issues arise at every layer (client… Internet… data center) but we’ll focus on the data center today</a:t>
            </a:r>
          </a:p>
        </p:txBody>
      </p:sp>
      <p:pic>
        <p:nvPicPr>
          <p:cNvPr id="2050" name="Picture 2" descr="http://ts1.mm.bing.net/th?id=I.4546709001734420&amp;pid=1.7&amp;w=250&amp;h=155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05302"/>
            <a:ext cx="1600200" cy="9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2819400"/>
            <a:ext cx="726933" cy="955168"/>
            <a:chOff x="5105400" y="2133600"/>
            <a:chExt cx="1609178" cy="2286000"/>
          </a:xfrm>
        </p:grpSpPr>
        <p:pic>
          <p:nvPicPr>
            <p:cNvPr id="6" name="Picture 2" descr="C:\Users\Ken\AppData\Local\Microsoft\Windows\Temporary Internet Files\Content.IE5\DV4QT7JI\MC90035905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2133600"/>
              <a:ext cx="1609178" cy="2286000"/>
            </a:xfrm>
            <a:prstGeom prst="rect">
              <a:avLst/>
            </a:prstGeom>
            <a:noFill/>
          </p:spPr>
        </p:pic>
        <p:pic>
          <p:nvPicPr>
            <p:cNvPr id="7" name="Picture 53" descr="http://ts2.mm.bing.net/images/thumbnail.aspx?q=1187843874745&amp;id=0273256c8dbc52c5ac23edad7fd3e121&amp;url=http%3a%2f%2fwww.diatribe.us%2fimages%2fbody%2fphoto_conferencepearls_9_1_lar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1" y="3172206"/>
              <a:ext cx="228600" cy="180594"/>
            </a:xfrm>
            <a:prstGeom prst="rect">
              <a:avLst/>
            </a:prstGeom>
            <a:noFill/>
          </p:spPr>
        </p:pic>
      </p:grpSp>
      <p:pic>
        <p:nvPicPr>
          <p:cNvPr id="2052" name="Picture 4" descr="http://ts3.mm.bing.net/th?id=I.5053467873643538&amp;pid=1.7&amp;w=185&amp;h=138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7621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formal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518E"/>
                </a:solidFill>
              </a:rPr>
              <a:t>Proving that </a:t>
            </a:r>
            <a:r>
              <a:rPr lang="en-US" i="1" dirty="0" err="1" smtClean="0">
                <a:solidFill>
                  <a:srgbClr val="00518E"/>
                </a:solidFill>
              </a:rPr>
              <a:t>SafeSend</a:t>
            </a:r>
            <a:r>
              <a:rPr lang="en-US" i="1" dirty="0" smtClean="0">
                <a:solidFill>
                  <a:srgbClr val="00518E"/>
                </a:solidFill>
              </a:rPr>
              <a:t> is a correct “virtually synchronous” implementation of Paxos?</a:t>
            </a:r>
          </a:p>
          <a:p>
            <a:pPr lvl="1"/>
            <a:r>
              <a:rPr lang="en-US" smtClean="0"/>
              <a:t>I worked with Robbert van Renesse and </a:t>
            </a:r>
            <a:r>
              <a:rPr lang="en-US" dirty="0" smtClean="0"/>
              <a:t>Dahlia Malkhi </a:t>
            </a:r>
            <a:r>
              <a:rPr lang="en-US" smtClean="0"/>
              <a:t>to optimize Paxos for the </a:t>
            </a:r>
            <a:r>
              <a:rPr lang="en-US" dirty="0" smtClean="0"/>
              <a:t>virtual synchrony model</a:t>
            </a:r>
            <a:r>
              <a:rPr lang="en-US" smtClean="0"/>
              <a:t>. </a:t>
            </a:r>
            <a:endParaRPr lang="en-US"/>
          </a:p>
          <a:p>
            <a:pPr lvl="2"/>
            <a:r>
              <a:rPr lang="en-US" smtClean="0"/>
              <a:t>Despite optimizations, protocol is still bisimulation equivalent</a:t>
            </a:r>
            <a:endParaRPr lang="en-US"/>
          </a:p>
          <a:p>
            <a:pPr lvl="1"/>
            <a:r>
              <a:rPr lang="en-US"/>
              <a:t>Robbert later coded it in 60 lines of Erlang.  His version can be proved correct using </a:t>
            </a:r>
            <a:r>
              <a:rPr lang="en-US" smtClean="0"/>
              <a:t>NuPRL</a:t>
            </a:r>
          </a:p>
          <a:p>
            <a:pPr lvl="1"/>
            <a:r>
              <a:rPr lang="en-US" smtClean="0"/>
              <a:t>Leslie </a:t>
            </a:r>
            <a:r>
              <a:rPr lang="en-US" err="1" smtClean="0"/>
              <a:t>Lamport</a:t>
            </a:r>
            <a:r>
              <a:rPr lang="en-US" smtClean="0"/>
              <a:t> was initially involved too. He</a:t>
            </a:r>
            <a:br>
              <a:rPr lang="en-US" smtClean="0"/>
            </a:br>
            <a:r>
              <a:rPr lang="en-US" smtClean="0"/>
              <a:t>suggested we call it “virtually synchronous Paxos”.</a:t>
            </a:r>
            <a:endParaRPr lang="en-US" dirty="0" smtClean="0"/>
          </a:p>
        </p:txBody>
      </p:sp>
      <p:pic>
        <p:nvPicPr>
          <p:cNvPr id="1026" name="Picture 2" descr="http://ts1.mm.bing.net/th?id=I.4959983600469128&amp;pid=1.7&amp;w=124&amp;h=14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1419"/>
            <a:ext cx="685800" cy="7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705807448801453&amp;pid=1.7&amp;w=122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5715000"/>
            <a:ext cx="647700" cy="8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I.4663811269395135&amp;pid=1.7&amp;w=116&amp;h=151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675514" cy="8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074909"/>
            <a:ext cx="4343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b="1"/>
              <a:t>Virtually Synchronous Methodology for Dynamic Service Replication</a:t>
            </a:r>
            <a:r>
              <a:rPr lang="en-US" sz="900"/>
              <a:t>. Ken Birman, Dahlia Malkhi, Robbert van Renesse. </a:t>
            </a:r>
            <a:r>
              <a:rPr lang="en-US" sz="900" smtClean="0"/>
              <a:t>MSR-2010-151</a:t>
            </a:r>
            <a:r>
              <a:rPr lang="en-US" sz="900"/>
              <a:t>. November 18, 2010.   Appears as Appendix A in </a:t>
            </a:r>
            <a:r>
              <a:rPr lang="en-US" sz="900" b="1"/>
              <a:t>Guide to Reliable Distributed Systems. Building High-Assurance Applications and Cloud-Hosted Services</a:t>
            </a:r>
            <a:r>
              <a:rPr lang="en-US" sz="900"/>
              <a:t>. Birman, K.P. 2012, XXII, 730p. 138 illus.</a:t>
            </a:r>
          </a:p>
        </p:txBody>
      </p:sp>
    </p:spTree>
    <p:extLst>
      <p:ext uri="{BB962C8B-B14F-4D97-AF65-F5344CB8AC3E}">
        <p14:creationId xmlns:p14="http://schemas.microsoft.com/office/powerpoint/2010/main" val="3639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would we replicate </a:t>
            </a:r>
            <a:r>
              <a:rPr lang="en-US" sz="3600" dirty="0" err="1"/>
              <a:t>mySQL</a:t>
            </a:r>
            <a:r>
              <a:rPr lang="en-US" sz="36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We’ve said it simplifies reasoning… but does it?</a:t>
            </a:r>
          </a:p>
          <a:p>
            <a:r>
              <a:rPr lang="en-US" dirty="0" smtClean="0"/>
              <a:t>A more elaborate use case:</a:t>
            </a:r>
            <a:endParaRPr lang="en-US" dirty="0"/>
          </a:p>
          <a:p>
            <a:pPr lvl="1"/>
            <a:r>
              <a:rPr lang="en-US" dirty="0" smtClean="0"/>
              <a:t>Take the replicated key/value code from 5 slides back (or the locking service: the code would look similar)</a:t>
            </a:r>
            <a:endParaRPr lang="en-US" dirty="0"/>
          </a:p>
          <a:p>
            <a:pPr lvl="1"/>
            <a:r>
              <a:rPr lang="en-US" dirty="0" smtClean="0"/>
              <a:t>Turn it into a “replicated MySQL database” using state machine replication (</a:t>
            </a:r>
            <a:r>
              <a:rPr lang="en-US" dirty="0" err="1" smtClean="0"/>
              <a:t>Lamport’s</a:t>
            </a:r>
            <a:r>
              <a:rPr lang="en-US" dirty="0" smtClean="0"/>
              <a:t> model)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38400" y="5029200"/>
            <a:ext cx="495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State Machine Replication (SafeSend/Paxos)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54864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54864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5562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Learner</a:t>
            </a:r>
            <a:endParaRPr lang="en-US" i="1"/>
          </a:p>
        </p:txBody>
      </p:sp>
      <p:sp>
        <p:nvSpPr>
          <p:cNvPr id="13" name="Can 12"/>
          <p:cNvSpPr/>
          <p:nvPr/>
        </p:nvSpPr>
        <p:spPr>
          <a:xfrm>
            <a:off x="2057400" y="60198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4267200" y="60198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6705600" y="60198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Start with our old code...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169664"/>
          </a:xfrm>
          <a:solidFill>
            <a:srgbClr val="FF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/>
              <a:t>Group g = new Group(“</a:t>
            </a:r>
            <a:r>
              <a:rPr lang="en-US" sz="1700" dirty="0" err="1" smtClean="0"/>
              <a:t>myGroup</a:t>
            </a:r>
            <a:r>
              <a:rPr lang="en-US" sz="1700" dirty="0" smtClean="0"/>
              <a:t>”);</a:t>
            </a:r>
          </a:p>
          <a:p>
            <a:pPr>
              <a:buNone/>
            </a:pPr>
            <a:r>
              <a:rPr lang="en-US" sz="1700" dirty="0" smtClean="0"/>
              <a:t>Dictionary&lt;</a:t>
            </a:r>
            <a:r>
              <a:rPr lang="en-US" sz="1700" dirty="0" err="1" smtClean="0"/>
              <a:t>string,double</a:t>
            </a:r>
            <a:r>
              <a:rPr lang="en-US" sz="1700" dirty="0" smtClean="0"/>
              <a:t>&gt; Values = new Dictionary&lt;</a:t>
            </a:r>
            <a:r>
              <a:rPr lang="en-US" sz="1700" dirty="0" err="1" smtClean="0"/>
              <a:t>string,double</a:t>
            </a:r>
            <a:r>
              <a:rPr lang="en-US" sz="1700" dirty="0" smtClean="0"/>
              <a:t>&gt;();</a:t>
            </a:r>
          </a:p>
          <a:p>
            <a:pPr>
              <a:buNone/>
            </a:pPr>
            <a:r>
              <a:rPr lang="en-US" sz="1700" dirty="0" err="1" smtClean="0"/>
              <a:t>g.ViewHandlers</a:t>
            </a:r>
            <a:r>
              <a:rPr lang="en-US" sz="1700" dirty="0" smtClean="0"/>
              <a:t> += delegate(View v) {</a:t>
            </a:r>
          </a:p>
          <a:p>
            <a:pPr lvl="1">
              <a:buNone/>
            </a:pPr>
            <a:r>
              <a:rPr lang="en-US" sz="1700" dirty="0" err="1" smtClean="0"/>
              <a:t>Console.Title</a:t>
            </a:r>
            <a:r>
              <a:rPr lang="en-US" sz="1700" dirty="0" smtClean="0"/>
              <a:t> = “</a:t>
            </a:r>
            <a:r>
              <a:rPr lang="en-US" sz="1700" dirty="0" err="1" smtClean="0"/>
              <a:t>myGroup</a:t>
            </a:r>
            <a:r>
              <a:rPr lang="en-US" sz="1700" dirty="0" smtClean="0"/>
              <a:t> members: “+</a:t>
            </a:r>
            <a:r>
              <a:rPr lang="en-US" sz="1700" dirty="0" err="1" smtClean="0"/>
              <a:t>v.members</a:t>
            </a:r>
            <a:r>
              <a:rPr lang="en-US" sz="1700" dirty="0" smtClean="0"/>
              <a:t>;</a:t>
            </a:r>
          </a:p>
          <a:p>
            <a:pPr>
              <a:buNone/>
            </a:pPr>
            <a:r>
              <a:rPr lang="en-US" sz="1700" dirty="0" smtClean="0"/>
              <a:t>};</a:t>
            </a:r>
          </a:p>
          <a:p>
            <a:pPr>
              <a:buNone/>
            </a:pPr>
            <a:r>
              <a:rPr lang="en-US" sz="1700" dirty="0" err="1" smtClean="0"/>
              <a:t>g.Handlers</a:t>
            </a:r>
            <a:r>
              <a:rPr lang="en-US" sz="1700" dirty="0" smtClean="0"/>
              <a:t>[UPDATE] += delegate(string s, double v) {</a:t>
            </a:r>
          </a:p>
          <a:p>
            <a:pPr>
              <a:buNone/>
            </a:pPr>
            <a:r>
              <a:rPr lang="en-US" sz="1700" dirty="0" smtClean="0"/>
              <a:t>       </a:t>
            </a:r>
            <a:r>
              <a:rPr lang="en-US" sz="1700" dirty="0" err="1" smtClean="0"/>
              <a:t>g.Values</a:t>
            </a:r>
            <a:r>
              <a:rPr lang="en-US" sz="1700" dirty="0" smtClean="0"/>
              <a:t>[s] = v;</a:t>
            </a:r>
          </a:p>
          <a:p>
            <a:pPr>
              <a:buNone/>
            </a:pPr>
            <a:r>
              <a:rPr lang="en-US" sz="1700" dirty="0" smtClean="0"/>
              <a:t>}; </a:t>
            </a:r>
          </a:p>
          <a:p>
            <a:pPr>
              <a:buNone/>
            </a:pPr>
            <a:r>
              <a:rPr lang="en-US" sz="1700" dirty="0" err="1" smtClean="0"/>
              <a:t>g.Join</a:t>
            </a:r>
            <a:r>
              <a:rPr lang="en-US" sz="1700" dirty="0" smtClean="0"/>
              <a:t>();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sz="1700" dirty="0" err="1" smtClean="0"/>
              <a:t>g.SafeSend</a:t>
            </a:r>
            <a:r>
              <a:rPr lang="en-US" sz="1700" dirty="0" smtClean="0"/>
              <a:t>(UPDATE, “Harry”, 20.75);</a:t>
            </a:r>
            <a:endParaRPr lang="fr-BE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we replicate </a:t>
            </a:r>
            <a:r>
              <a:rPr lang="en-US" dirty="0" err="1" smtClean="0"/>
              <a:t>mySQL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828800"/>
            <a:ext cx="5638800" cy="4038600"/>
          </a:xfrm>
          <a:prstGeom prst="rect">
            <a:avLst/>
          </a:prstGeom>
          <a:solidFill>
            <a:srgbClr val="FFFF99"/>
          </a:solidFill>
        </p:spPr>
        <p:txBody>
          <a:bodyPr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/>
              <a:t>Group g = new Group(“myGroup</a:t>
            </a:r>
            <a:r>
              <a:rPr lang="en-US" sz="2000" smtClean="0"/>
              <a:t>”);</a:t>
            </a:r>
          </a:p>
          <a:p>
            <a:pPr>
              <a:buNone/>
            </a:pPr>
            <a:r>
              <a:rPr lang="en-US" sz="2000"/>
              <a:t>g.ViewHandlers += delegate(View v) </a:t>
            </a:r>
            <a:r>
              <a:rPr lang="en-US" sz="2000" smtClean="0"/>
              <a:t>{</a:t>
            </a:r>
          </a:p>
          <a:p>
            <a:pPr>
              <a:buNone/>
            </a:pPr>
            <a:r>
              <a:rPr lang="en-US" sz="2000" smtClean="0"/>
              <a:t>    IMPORT </a:t>
            </a:r>
            <a:r>
              <a:rPr lang="en-US" sz="2000"/>
              <a:t>“db-replica:”+v.GetMyRank</a:t>
            </a:r>
            <a:r>
              <a:rPr lang="en-US" sz="2000" smtClean="0"/>
              <a:t>();</a:t>
            </a:r>
          </a:p>
          <a:p>
            <a:pPr>
              <a:buNone/>
            </a:pPr>
            <a:r>
              <a:rPr lang="en-US" sz="2000" smtClean="0"/>
              <a:t>};</a:t>
            </a:r>
          </a:p>
          <a:p>
            <a:pPr>
              <a:buNone/>
            </a:pPr>
            <a:r>
              <a:rPr lang="en-US" sz="2000" smtClean="0"/>
              <a:t>g.Handlers[UPDATE</a:t>
            </a:r>
            <a:r>
              <a:rPr lang="en-US" sz="2000"/>
              <a:t>] += delegate(string s, </a:t>
            </a:r>
            <a:r>
              <a:rPr lang="en-US" sz="2000" smtClean="0"/>
              <a:t>double v) </a:t>
            </a:r>
            <a:endParaRPr lang="en-US" sz="2000"/>
          </a:p>
          <a:p>
            <a:pPr>
              <a:buNone/>
            </a:pPr>
            <a:r>
              <a:rPr lang="en-US" sz="2000" smtClean="0"/>
              <a:t>{</a:t>
            </a:r>
            <a:endParaRPr lang="en-US" sz="2000"/>
          </a:p>
          <a:p>
            <a:pPr>
              <a:buNone/>
            </a:pPr>
            <a:r>
              <a:rPr lang="en-US" sz="2000"/>
              <a:t>    </a:t>
            </a:r>
            <a:r>
              <a:rPr lang="en-US" sz="2000" smtClean="0"/>
              <a:t>START TRANSACTION;</a:t>
            </a:r>
          </a:p>
          <a:p>
            <a:pPr>
              <a:buNone/>
            </a:pPr>
            <a:r>
              <a:rPr lang="en-US" sz="2000" smtClean="0"/>
              <a:t>    UPDATE salary = v WHERE SET name=s; </a:t>
            </a:r>
          </a:p>
          <a:p>
            <a:pPr>
              <a:buNone/>
            </a:pPr>
            <a:r>
              <a:rPr lang="en-US" sz="2000"/>
              <a:t> </a:t>
            </a:r>
            <a:r>
              <a:rPr lang="en-US" sz="2000" smtClean="0"/>
              <a:t>   COMMIT;</a:t>
            </a:r>
          </a:p>
          <a:p>
            <a:pPr>
              <a:buNone/>
            </a:pPr>
            <a:r>
              <a:rPr lang="en-US" sz="2000" smtClean="0"/>
              <a:t>}; </a:t>
            </a:r>
          </a:p>
          <a:p>
            <a:pPr>
              <a:buNone/>
            </a:pPr>
            <a:r>
              <a:rPr lang="en-US" sz="2000" smtClean="0"/>
              <a:t>...</a:t>
            </a:r>
          </a:p>
          <a:p>
            <a:pPr>
              <a:buNone/>
            </a:pPr>
            <a:endParaRPr lang="en-US" sz="2000"/>
          </a:p>
          <a:p>
            <a:pPr>
              <a:buNone/>
            </a:pPr>
            <a:r>
              <a:rPr lang="en-US" sz="2000" smtClean="0"/>
              <a:t>g.SafeSend(UPDATE, “Harry”, “85,000”);</a:t>
            </a: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65541" y="2209800"/>
            <a:ext cx="32766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US" sz="1800" b="1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b="1" smtClean="0"/>
              <a:t>Modify the view handler to bind to the appropriate replicate (db-replica:0, ...)</a:t>
            </a:r>
          </a:p>
          <a:p>
            <a:pPr marL="342900" indent="-342900">
              <a:buFont typeface="+mj-lt"/>
              <a:buAutoNum type="arabicPeriod"/>
            </a:pPr>
            <a:endParaRPr lang="en-US" sz="1800" b="1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b="1" smtClean="0"/>
              <a:t>Apply updates in the order received</a:t>
            </a:r>
          </a:p>
          <a:p>
            <a:pPr marL="342900" indent="-342900">
              <a:buFont typeface="+mj-lt"/>
              <a:buAutoNum type="arabicPeriod"/>
            </a:pPr>
            <a:endParaRPr lang="en-US" sz="1800" b="1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b="1" smtClean="0"/>
              <a:t>Use the Isis</a:t>
            </a:r>
            <a:r>
              <a:rPr lang="en-US" sz="1800" b="1" baseline="30000" smtClean="0"/>
              <a:t>2</a:t>
            </a:r>
            <a:r>
              <a:rPr lang="en-US" sz="1800" b="1" smtClean="0"/>
              <a:t> implementation of Paxos: SafeSend</a:t>
            </a:r>
            <a:endParaRPr lang="fr-BE" sz="1800" b="1" dirty="0"/>
          </a:p>
        </p:txBody>
      </p:sp>
      <p:sp>
        <p:nvSpPr>
          <p:cNvPr id="2" name="Rectangular Callout 1"/>
          <p:cNvSpPr/>
          <p:nvPr/>
        </p:nvSpPr>
        <p:spPr>
          <a:xfrm>
            <a:off x="3415991" y="3200400"/>
            <a:ext cx="5536580" cy="1981200"/>
          </a:xfrm>
          <a:prstGeom prst="wedgeRectCallout">
            <a:avLst>
              <a:gd name="adj1" fmla="val -98302"/>
              <a:gd name="adj2" fmla="val 60873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SafeSend</a:t>
            </a:r>
            <a:r>
              <a:rPr lang="en-US" b="1" dirty="0" smtClean="0">
                <a:solidFill>
                  <a:srgbClr val="7030A0"/>
                </a:solidFill>
              </a:rPr>
              <a:t> (Paxos) guarantees agreement on message set, the order in which to perform actions and durability: if any member learns an action, every member will learn it.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76600" y="4343400"/>
            <a:ext cx="5562600" cy="1981200"/>
          </a:xfrm>
          <a:prstGeom prst="wedgeRectCallout">
            <a:avLst>
              <a:gd name="adj1" fmla="val -94120"/>
              <a:gd name="adj2" fmla="val -41941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This code requires that </a:t>
            </a:r>
            <a:r>
              <a:rPr lang="en-US" b="1" dirty="0" err="1" smtClean="0">
                <a:solidFill>
                  <a:srgbClr val="7030A0"/>
                </a:solidFill>
              </a:rPr>
              <a:t>mySQL</a:t>
            </a:r>
            <a:r>
              <a:rPr lang="en-US" b="1" dirty="0" smtClean="0">
                <a:solidFill>
                  <a:srgbClr val="7030A0"/>
                </a:solidFill>
              </a:rPr>
              <a:t> is deterministic and that the serialization order won’t be changed by QUERY operations (read-only, but they might get locks).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09024" y="152400"/>
            <a:ext cx="6330176" cy="2362200"/>
          </a:xfrm>
          <a:prstGeom prst="wedgeRectCallout">
            <a:avLst>
              <a:gd name="adj1" fmla="val -67601"/>
              <a:gd name="adj2" fmla="val 42528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We build the group </a:t>
            </a:r>
            <a:r>
              <a:rPr lang="en-US" b="1" u="sng" smtClean="0">
                <a:solidFill>
                  <a:srgbClr val="7030A0"/>
                </a:solidFill>
              </a:rPr>
              <a:t>as the system runs</a:t>
            </a:r>
            <a:r>
              <a:rPr lang="en-US" b="1" smtClean="0">
                <a:solidFill>
                  <a:srgbClr val="7030A0"/>
                </a:solidFill>
              </a:rPr>
              <a:t>.  Each participant just adds itself.  </a:t>
            </a:r>
          </a:p>
          <a:p>
            <a:pPr algn="ctr"/>
            <a:endParaRPr lang="en-US" b="1">
              <a:solidFill>
                <a:srgbClr val="7030A0"/>
              </a:solidFill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The leader monitors membership.  This particular version doesn’t handle failures but the “full” version is easy.  </a:t>
            </a:r>
          </a:p>
          <a:p>
            <a:pPr algn="ctr"/>
            <a:endParaRPr lang="en-US" b="1">
              <a:solidFill>
                <a:srgbClr val="7030A0"/>
              </a:solidFill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We can trust the membership.  Even failure notifications reflect a system-wide consensus.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now we run into a “gotcha”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Using </a:t>
            </a:r>
            <a:r>
              <a:rPr lang="en-US" i="1" dirty="0" err="1" smtClean="0">
                <a:solidFill>
                  <a:srgbClr val="0070C0"/>
                </a:solidFill>
              </a:rPr>
              <a:t>SafeSend</a:t>
            </a:r>
            <a:r>
              <a:rPr lang="en-US" i="1" dirty="0" smtClean="0">
                <a:solidFill>
                  <a:srgbClr val="0070C0"/>
                </a:solidFill>
              </a:rPr>
              <a:t> to replicate a service</a:t>
            </a:r>
          </a:p>
          <a:p>
            <a:pPr lvl="1"/>
            <a:r>
              <a:rPr lang="en-US" dirty="0" err="1" smtClean="0"/>
              <a:t>SafeSend</a:t>
            </a:r>
            <a:r>
              <a:rPr lang="en-US" dirty="0" smtClean="0"/>
              <a:t> is provably correct... yet our solution is wrong</a:t>
            </a:r>
            <a:r>
              <a:rPr lang="en-US" u="sng" dirty="0" smtClean="0"/>
              <a:t>!</a:t>
            </a:r>
            <a:endParaRPr lang="en-US" dirty="0" smtClean="0"/>
          </a:p>
          <a:p>
            <a:pPr lvl="2"/>
            <a:r>
              <a:rPr lang="en-US" dirty="0" smtClean="0"/>
              <a:t>Our code lacked recovery logic needed because the application </a:t>
            </a:r>
            <a:r>
              <a:rPr lang="en-US" u="sng" dirty="0" smtClean="0"/>
              <a:t>maintains state in an external database (file)</a:t>
            </a:r>
          </a:p>
          <a:p>
            <a:pPr lvl="2"/>
            <a:r>
              <a:rPr lang="en-US" dirty="0" smtClean="0"/>
              <a:t>After crash, must restart by checking each replica for updates that it lacks, and applying them, before going online.  </a:t>
            </a:r>
          </a:p>
        </p:txBody>
      </p:sp>
    </p:spTree>
    <p:extLst>
      <p:ext uri="{BB962C8B-B14F-4D97-AF65-F5344CB8AC3E}">
        <p14:creationId xmlns:p14="http://schemas.microsoft.com/office/powerpoint/2010/main" val="18735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Illustration of the problem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12648" y="4572000"/>
            <a:ext cx="81534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If one of the replicas is down, action X isn’t applied to that replica.  Paxos behaved correctly yet our replicas are not currently in sync</a:t>
            </a:r>
          </a:p>
          <a:p>
            <a:r>
              <a:rPr lang="en-US" smtClean="0"/>
              <a:t>On recovery, we’re supposed to repair the damaged copy, by comparing Paxos “state” with replica “state”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2057400"/>
            <a:ext cx="495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State Machine Replication (SafeSend/Paxos)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14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10400" y="2514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2590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2057400" y="30480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4267200" y="30480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MySQL replica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6705600" y="3048000"/>
            <a:ext cx="129540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Apply action X</a:t>
            </a:r>
            <a:endParaRPr lang="en-US" b="1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1981200" y="2318266"/>
            <a:ext cx="304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67000" y="2514600"/>
            <a:ext cx="304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2057400" y="3048000"/>
            <a:ext cx="1295400" cy="53340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MySQL replica</a:t>
            </a:r>
            <a:endParaRPr lang="en-US" sz="1400" b="1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2667000"/>
            <a:ext cx="6858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86000" y="2743200"/>
            <a:ext cx="7620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 animBg="1"/>
      <p:bldP spid="11" grpId="0" animBg="1"/>
      <p:bldP spid="12" grpId="0" animBg="1"/>
      <p:bldP spid="13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puzzle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92500"/>
          </a:bodyPr>
          <a:lstStyle/>
          <a:p>
            <a:r>
              <a:rPr lang="en-US" smtClean="0"/>
              <a:t>What </a:t>
            </a:r>
            <a:r>
              <a:rPr lang="en-US" dirty="0" smtClean="0"/>
              <a:t>did the formal properties </a:t>
            </a:r>
            <a:r>
              <a:rPr lang="en-US" smtClean="0"/>
              <a:t>of SafeSend/Paxos </a:t>
            </a:r>
            <a:r>
              <a:rPr lang="en-US" dirty="0" smtClean="0"/>
              <a:t>“tell us</a:t>
            </a:r>
            <a:r>
              <a:rPr lang="en-US" smtClean="0"/>
              <a:t>” about the obligations imposed </a:t>
            </a:r>
            <a:r>
              <a:rPr lang="en-US" dirty="0" smtClean="0"/>
              <a:t>on </a:t>
            </a:r>
            <a:r>
              <a:rPr lang="en-US" dirty="0" err="1" smtClean="0"/>
              <a:t>mySQL</a:t>
            </a:r>
            <a:r>
              <a:rPr lang="en-US" dirty="0" smtClean="0"/>
              <a:t>?</a:t>
            </a:r>
          </a:p>
          <a:p>
            <a:pPr lvl="1"/>
            <a:r>
              <a:rPr lang="en-US" smtClean="0"/>
              <a:t>Paxos is formalized today in an inward-looking manner.</a:t>
            </a:r>
          </a:p>
          <a:p>
            <a:pPr lvl="1"/>
            <a:r>
              <a:rPr lang="en-US" smtClean="0"/>
              <a:t>Connecting Paxos to an external service is just not addressed </a:t>
            </a:r>
          </a:p>
          <a:p>
            <a:endParaRPr lang="en-US" smtClean="0"/>
          </a:p>
          <a:p>
            <a:r>
              <a:rPr lang="en-US" smtClean="0"/>
              <a:t>Many researchers describe </a:t>
            </a:r>
            <a:r>
              <a:rPr lang="en-US" dirty="0" smtClean="0"/>
              <a:t>some service, than say “we use Paxos to replicate it”, citing a public Paxos </a:t>
            </a:r>
            <a:r>
              <a:rPr lang="en-US" smtClean="0"/>
              <a:t>library </a:t>
            </a:r>
          </a:p>
          <a:p>
            <a:pPr lvl="1"/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/SafeSend </a:t>
            </a:r>
            <a:r>
              <a:rPr lang="en-US" dirty="0" smtClean="0"/>
              <a:t>can be understood </a:t>
            </a:r>
            <a:r>
              <a:rPr lang="en-US" smtClean="0"/>
              <a:t>as one of these</a:t>
            </a:r>
            <a:endParaRPr lang="en-US" dirty="0" smtClean="0"/>
          </a:p>
          <a:p>
            <a:pPr lvl="1"/>
            <a:r>
              <a:rPr lang="en-US" dirty="0" smtClean="0"/>
              <a:t>But one now starts to wonder: how many of </a:t>
            </a:r>
            <a:r>
              <a:rPr lang="en-US" smtClean="0"/>
              <a:t>those research systems are </a:t>
            </a:r>
            <a:r>
              <a:rPr lang="en-US" u="sng" dirty="0" smtClean="0"/>
              <a:t>incorrect</a:t>
            </a:r>
            <a:r>
              <a:rPr lang="en-US" dirty="0" smtClean="0"/>
              <a:t> for the reasons just cited?</a:t>
            </a:r>
            <a:endParaRPr lang="en-US" dirty="0"/>
          </a:p>
        </p:txBody>
      </p:sp>
      <p:pic>
        <p:nvPicPr>
          <p:cNvPr id="2050" name="Picture 2" descr="http://ts3.mm.bing.net/th?id=I.5023025135682806&amp;pid=1.7&amp;w=199&amp;h=143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52400"/>
            <a:ext cx="1895475" cy="13620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74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With external services like </a:t>
            </a:r>
            <a:r>
              <a:rPr lang="en-US" dirty="0" err="1" smtClean="0"/>
              <a:t>mySQL</a:t>
            </a:r>
            <a:r>
              <a:rPr lang="en-US" dirty="0" smtClean="0"/>
              <a:t>, Paxos requires </a:t>
            </a:r>
          </a:p>
          <a:p>
            <a:pPr lvl="1"/>
            <a:r>
              <a:rPr lang="en-US" dirty="0" smtClean="0"/>
              <a:t>Determinism</a:t>
            </a:r>
            <a:r>
              <a:rPr lang="en-US" dirty="0"/>
              <a:t> </a:t>
            </a:r>
            <a:r>
              <a:rPr lang="en-US" dirty="0" smtClean="0"/>
              <a:t>(not as trivial as you might think)</a:t>
            </a:r>
          </a:p>
          <a:p>
            <a:pPr lvl="1"/>
            <a:r>
              <a:rPr lang="en-US" dirty="0" smtClean="0"/>
              <a:t>A way to sense which requests have completed</a:t>
            </a:r>
          </a:p>
          <a:p>
            <a:pPr lvl="1"/>
            <a:r>
              <a:rPr lang="en-US" dirty="0" smtClean="0"/>
              <a:t>Logic to </a:t>
            </a:r>
            <a:r>
              <a:rPr lang="en-US" dirty="0" err="1" smtClean="0"/>
              <a:t>resync</a:t>
            </a:r>
            <a:r>
              <a:rPr lang="en-US" dirty="0" smtClean="0"/>
              <a:t> a recovering replica </a:t>
            </a:r>
          </a:p>
          <a:p>
            <a:pPr lvl="2"/>
            <a:r>
              <a:rPr lang="en-US" dirty="0" smtClean="0"/>
              <a:t>This is because the Paxos protocol state could be correct even if one of the </a:t>
            </a:r>
            <a:r>
              <a:rPr lang="en-US" dirty="0" err="1" smtClean="0"/>
              <a:t>mySQL</a:t>
            </a:r>
            <a:r>
              <a:rPr lang="en-US" dirty="0" smtClean="0"/>
              <a:t> replicas failed, then recovered by rolling back one of its operations, while other replicas didn’t roll back that update operation</a:t>
            </a:r>
          </a:p>
          <a:p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includes a tool layered on </a:t>
            </a:r>
            <a:r>
              <a:rPr lang="en-US" dirty="0" err="1" smtClean="0"/>
              <a:t>SafeSend</a:t>
            </a:r>
            <a:r>
              <a:rPr lang="en-US" dirty="0" smtClean="0"/>
              <a:t> to address this...  but doing so is surprisingly complicated</a:t>
            </a:r>
          </a:p>
        </p:txBody>
      </p:sp>
    </p:spTree>
    <p:extLst>
      <p:ext uri="{BB962C8B-B14F-4D97-AF65-F5344CB8AC3E}">
        <p14:creationId xmlns:p14="http://schemas.microsoft.com/office/powerpoint/2010/main" val="18940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fundamental issue...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is state maintained?</a:t>
            </a:r>
          </a:p>
          <a:p>
            <a:pPr lvl="1"/>
            <a:r>
              <a:rPr lang="en-US" b="1" dirty="0" smtClean="0"/>
              <a:t>Basic Paxos:</a:t>
            </a:r>
            <a:r>
              <a:rPr lang="en-US" dirty="0" smtClean="0"/>
              <a:t> state </a:t>
            </a:r>
            <a:r>
              <a:rPr lang="en-US" smtClean="0"/>
              <a:t>is </a:t>
            </a:r>
            <a:r>
              <a:rPr lang="en-US" smtClean="0"/>
              <a:t>a replicated, durable, </a:t>
            </a:r>
            <a:r>
              <a:rPr lang="en-US" dirty="0" smtClean="0"/>
              <a:t>ordered </a:t>
            </a:r>
            <a:r>
              <a:rPr lang="en-US" i="1" u="sng" dirty="0" smtClean="0"/>
              <a:t>list</a:t>
            </a:r>
            <a:r>
              <a:rPr lang="en-US" dirty="0" smtClean="0"/>
              <a:t> </a:t>
            </a:r>
            <a:r>
              <a:rPr lang="en-US" smtClean="0"/>
              <a:t>of </a:t>
            </a:r>
            <a:r>
              <a:rPr lang="en-US" smtClean="0"/>
              <a:t>updates, but individual replicas can have gaps. </a:t>
            </a:r>
          </a:p>
          <a:p>
            <a:pPr lvl="1"/>
            <a:r>
              <a:rPr lang="en-US" b="1" smtClean="0"/>
              <a:t>Virtually </a:t>
            </a:r>
            <a:r>
              <a:rPr lang="en-US" b="1" dirty="0" smtClean="0"/>
              <a:t>synchronous Paxos (</a:t>
            </a:r>
            <a:r>
              <a:rPr lang="en-US" b="1" dirty="0" err="1" smtClean="0"/>
              <a:t>SafeSend</a:t>
            </a:r>
            <a:r>
              <a:rPr lang="en-US" b="1" smtClean="0"/>
              <a:t>): </a:t>
            </a:r>
            <a:r>
              <a:rPr lang="en-US" smtClean="0"/>
              <a:t>Protocol is </a:t>
            </a:r>
            <a:r>
              <a:rPr lang="en-US" i="1" smtClean="0"/>
              <a:t>gap-free</a:t>
            </a:r>
            <a:r>
              <a:rPr lang="en-US"/>
              <a:t> </a:t>
            </a:r>
            <a:r>
              <a:rPr lang="en-US"/>
              <a:t>hence </a:t>
            </a:r>
            <a:r>
              <a:rPr lang="en-US" smtClean="0"/>
              <a:t>can replicate the “state” not the list of updates.</a:t>
            </a:r>
            <a:endParaRPr lang="en-US"/>
          </a:p>
          <a:p>
            <a:pPr lvl="1"/>
            <a:r>
              <a:rPr lang="en-US" b="1" smtClean="0"/>
              <a:t>Replicated </a:t>
            </a:r>
            <a:r>
              <a:rPr lang="en-US" b="1" dirty="0" smtClean="0"/>
              <a:t>dictionary: </a:t>
            </a:r>
            <a:r>
              <a:rPr lang="en-US" dirty="0" smtClean="0"/>
              <a:t>state was replicated in an in-memory </a:t>
            </a:r>
            <a:r>
              <a:rPr lang="en-US" smtClean="0"/>
              <a:t>data </a:t>
            </a:r>
            <a:r>
              <a:rPr lang="en-US" smtClean="0"/>
              <a:t>structure.  Use checkpoint (or state transfer) at restart.</a:t>
            </a:r>
            <a:endParaRPr lang="en-US" dirty="0" smtClean="0"/>
          </a:p>
          <a:p>
            <a:pPr lvl="1"/>
            <a:r>
              <a:rPr lang="en-US" b="1" dirty="0" smtClean="0"/>
              <a:t>Replicated MySQL: </a:t>
            </a:r>
            <a:r>
              <a:rPr lang="en-US" dirty="0" smtClean="0"/>
              <a:t>the state is in the MySQL replicas, and survives even if the associated machine fails, then restarts.  </a:t>
            </a:r>
          </a:p>
          <a:p>
            <a:r>
              <a:rPr lang="en-US" smtClean="0">
                <a:solidFill>
                  <a:srgbClr val="C00000"/>
                </a:solidFill>
              </a:rPr>
              <a:t>Our formalization of Paxos “ignores” </a:t>
            </a:r>
            <a:r>
              <a:rPr lang="en-US" dirty="0" smtClean="0">
                <a:solidFill>
                  <a:srgbClr val="C00000"/>
                </a:solidFill>
              </a:rPr>
              <a:t>the interaction of the </a:t>
            </a:r>
            <a:r>
              <a:rPr lang="en-US" smtClean="0">
                <a:solidFill>
                  <a:srgbClr val="C00000"/>
                </a:solidFill>
              </a:rPr>
              <a:t>Paxos protocol with the application using it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jokesprank.com/gallery/data/media/4/math-jokes-find-x-here-it-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695450" cy="1333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fundamental </a:t>
            </a:r>
            <a:r>
              <a:rPr lang="en-US" smtClean="0"/>
              <a:t>issues...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How to formalize the notion of application </a:t>
            </a:r>
            <a:r>
              <a:rPr lang="en-US" i="1">
                <a:solidFill>
                  <a:srgbClr val="0070C0"/>
                </a:solidFill>
              </a:rPr>
              <a:t>state</a:t>
            </a:r>
            <a:r>
              <a:rPr lang="en-US" i="1" smtClean="0">
                <a:solidFill>
                  <a:srgbClr val="0070C0"/>
                </a:solidFill>
              </a:rPr>
              <a:t>?  </a:t>
            </a:r>
          </a:p>
          <a:p>
            <a:r>
              <a:rPr lang="en-US" i="1" smtClean="0">
                <a:solidFill>
                  <a:srgbClr val="0070C0"/>
                </a:solidFill>
              </a:rPr>
              <a:t>How to formalize the composition of a protocol such as SafeSend with an application such as replicated mySQL?</a:t>
            </a:r>
            <a:endParaRPr lang="en-US" dirty="0" smtClean="0"/>
          </a:p>
          <a:p>
            <a:r>
              <a:rPr lang="en-US" smtClean="0"/>
              <a:t>No obvious answer… just (unsatisfying) </a:t>
            </a:r>
            <a:r>
              <a:rPr lang="en-US" dirty="0" smtClean="0"/>
              <a:t>options</a:t>
            </a:r>
            <a:endParaRPr lang="en-US" dirty="0"/>
          </a:p>
          <a:p>
            <a:pPr lvl="1"/>
            <a:r>
              <a:rPr lang="en-US" dirty="0" smtClean="0"/>
              <a:t>A composition-based architecture: interface types (or perhaps phantom types) could signal </a:t>
            </a:r>
            <a:r>
              <a:rPr lang="en-US" smtClean="0"/>
              <a:t>user intentions.  This is how our current tool works.</a:t>
            </a:r>
            <a:endParaRPr lang="en-US" dirty="0" smtClean="0"/>
          </a:p>
          <a:p>
            <a:pPr lvl="1"/>
            <a:r>
              <a:rPr lang="en-US" dirty="0" smtClean="0"/>
              <a:t>An annotation scheme: in-line pragmas (executable “comments”) would tell us what the user is doing</a:t>
            </a:r>
          </a:p>
          <a:p>
            <a:pPr lvl="1"/>
            <a:r>
              <a:rPr lang="en-US" dirty="0" smtClean="0"/>
              <a:t>Some </a:t>
            </a:r>
            <a:r>
              <a:rPr lang="en-US" smtClean="0"/>
              <a:t>form of automated runtime </a:t>
            </a:r>
            <a:r>
              <a:rPr lang="en-US" dirty="0" smtClean="0"/>
              <a:t>code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Isis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functionality: </a:t>
            </a:r>
            <a:r>
              <a:rPr lang="en-US" i="1" dirty="0" smtClean="0"/>
              <a:t>groups of objects</a:t>
            </a:r>
          </a:p>
          <a:p>
            <a:pPr lvl="1"/>
            <a:r>
              <a:rPr lang="en-US" dirty="0" smtClean="0"/>
              <a:t>… fault-tolerance, speed (parallelism), coordination</a:t>
            </a:r>
          </a:p>
          <a:p>
            <a:pPr lvl="1"/>
            <a:r>
              <a:rPr lang="en-US" dirty="0" smtClean="0"/>
              <a:t>Intended for use in very </a:t>
            </a:r>
            <a:r>
              <a:rPr lang="en-US" smtClean="0"/>
              <a:t>large-scale settings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local object instance functions as a </a:t>
            </a:r>
            <a:r>
              <a:rPr lang="en-US" i="1" u="sng" dirty="0" smtClean="0"/>
              <a:t>gateway</a:t>
            </a:r>
          </a:p>
          <a:p>
            <a:pPr lvl="1"/>
            <a:r>
              <a:rPr lang="en-US" dirty="0" smtClean="0"/>
              <a:t>Read-only operations performed on local state</a:t>
            </a:r>
          </a:p>
          <a:p>
            <a:pPr lvl="1"/>
            <a:r>
              <a:rPr lang="en-US" dirty="0" smtClean="0"/>
              <a:t>Update operations update all </a:t>
            </a:r>
            <a:r>
              <a:rPr lang="en-US" smtClean="0"/>
              <a:t>the replicas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5162242" y="381000"/>
            <a:ext cx="2457758" cy="655320"/>
            <a:chOff x="6381442" y="342900"/>
            <a:chExt cx="2457758" cy="685800"/>
          </a:xfrm>
        </p:grpSpPr>
        <p:sp>
          <p:nvSpPr>
            <p:cNvPr id="12" name="Oval 11"/>
            <p:cNvSpPr/>
            <p:nvPr/>
          </p:nvSpPr>
          <p:spPr>
            <a:xfrm>
              <a:off x="6381442" y="342900"/>
              <a:ext cx="2457758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7980" y="4572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391400" y="46482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077200" y="46482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7848600" y="4572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5105400" y="350520"/>
            <a:ext cx="3810000" cy="685800"/>
            <a:chOff x="4876800" y="457200"/>
            <a:chExt cx="3810000" cy="685800"/>
          </a:xfrm>
        </p:grpSpPr>
        <p:sp>
          <p:nvSpPr>
            <p:cNvPr id="5" name="Oval 4"/>
            <p:cNvSpPr/>
            <p:nvPr/>
          </p:nvSpPr>
          <p:spPr>
            <a:xfrm>
              <a:off x="4876800" y="457200"/>
              <a:ext cx="3810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7878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722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 flipH="1">
            <a:off x="8153400" y="381000"/>
            <a:ext cx="282572" cy="876300"/>
          </a:xfrm>
          <a:custGeom>
            <a:avLst/>
            <a:gdLst>
              <a:gd name="connsiteX0" fmla="*/ 60968 w 282572"/>
              <a:gd name="connsiteY0" fmla="*/ 0 h 952500"/>
              <a:gd name="connsiteX1" fmla="*/ 281948 w 282572"/>
              <a:gd name="connsiteY1" fmla="*/ 297180 h 952500"/>
              <a:gd name="connsiteX2" fmla="*/ 8 w 282572"/>
              <a:gd name="connsiteY2" fmla="*/ 586740 h 952500"/>
              <a:gd name="connsiteX3" fmla="*/ 274328 w 282572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72" h="952500">
                <a:moveTo>
                  <a:pt x="60968" y="0"/>
                </a:moveTo>
                <a:cubicBezTo>
                  <a:pt x="176538" y="99695"/>
                  <a:pt x="292108" y="199390"/>
                  <a:pt x="281948" y="297180"/>
                </a:cubicBezTo>
                <a:cubicBezTo>
                  <a:pt x="271788" y="394970"/>
                  <a:pt x="1278" y="477520"/>
                  <a:pt x="8" y="586740"/>
                </a:cubicBezTo>
                <a:cubicBezTo>
                  <a:pt x="-1262" y="695960"/>
                  <a:pt x="136533" y="824230"/>
                  <a:pt x="274328" y="9525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70866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5867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myGroup</a:t>
            </a:r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 flipH="1">
            <a:off x="70104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transfer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94686" y="29593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“join</a:t>
            </a:r>
            <a:b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myGroup”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83580" y="304800"/>
            <a:ext cx="2293620" cy="563448"/>
            <a:chOff x="5783580" y="1265350"/>
            <a:chExt cx="2293620" cy="563448"/>
          </a:xfrm>
        </p:grpSpPr>
        <p:sp>
          <p:nvSpPr>
            <p:cNvPr id="30" name="TextBox 29"/>
            <p:cNvSpPr txBox="1"/>
            <p:nvPr/>
          </p:nvSpPr>
          <p:spPr>
            <a:xfrm flipH="1">
              <a:off x="5783580" y="126535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19800" y="1676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6012180" y="1554395"/>
              <a:ext cx="1379220" cy="122005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6019800" y="1676399"/>
              <a:ext cx="2057400" cy="152399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6004560" y="304800"/>
            <a:ext cx="2293620" cy="563448"/>
            <a:chOff x="5783580" y="1265350"/>
            <a:chExt cx="2293620" cy="563448"/>
          </a:xfrm>
        </p:grpSpPr>
        <p:sp>
          <p:nvSpPr>
            <p:cNvPr id="36" name="TextBox 35"/>
            <p:cNvSpPr txBox="1"/>
            <p:nvPr/>
          </p:nvSpPr>
          <p:spPr>
            <a:xfrm flipH="1">
              <a:off x="5783580" y="126535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019800" y="1676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6012180" y="1554395"/>
              <a:ext cx="1379220" cy="122005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6019800" y="1676399"/>
              <a:ext cx="2057400" cy="152399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07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2" grpId="0"/>
      <p:bldP spid="2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 Isis</a:t>
            </a:r>
            <a:r>
              <a:rPr lang="en-US" baseline="30000" smtClean="0"/>
              <a:t>2</a:t>
            </a:r>
            <a:r>
              <a:rPr lang="en-US" smtClean="0"/>
              <a:t> just “too general” to be useful?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Hypothesis: object-group replication via multicast with virtual synchrony is too flexible</a:t>
            </a:r>
          </a:p>
          <a:p>
            <a:pPr lvl="1"/>
            <a:r>
              <a:rPr lang="en-US" dirty="0" smtClean="0"/>
              <a:t>Claim: One size fits all would make developers happy</a:t>
            </a:r>
          </a:p>
          <a:p>
            <a:pPr lvl="1"/>
            <a:r>
              <a:rPr lang="en-US" dirty="0" smtClean="0"/>
              <a:t>Leslie </a:t>
            </a:r>
            <a:r>
              <a:rPr lang="en-US" dirty="0" err="1" smtClean="0"/>
              <a:t>Lamport</a:t>
            </a:r>
            <a:r>
              <a:rPr lang="en-US" dirty="0" smtClean="0"/>
              <a:t> once believed this.. but not anymore</a:t>
            </a:r>
          </a:p>
          <a:p>
            <a:endParaRPr lang="en-US" dirty="0"/>
          </a:p>
          <a:p>
            <a:r>
              <a:rPr lang="en-US" dirty="0" smtClean="0"/>
              <a:t>Today there are a dozen Paxos </a:t>
            </a:r>
            <a:r>
              <a:rPr lang="en-US" dirty="0" err="1" smtClean="0"/>
              <a:t>varients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Each is specialized for a particular setting </a:t>
            </a:r>
          </a:p>
          <a:p>
            <a:pPr lvl="1"/>
            <a:r>
              <a:rPr lang="en-US" dirty="0" smtClean="0"/>
              <a:t>If a component has a performance or scale-critical role, optimizations can have huge importance</a:t>
            </a:r>
          </a:p>
        </p:txBody>
      </p:sp>
    </p:spTree>
    <p:extLst>
      <p:ext uri="{BB962C8B-B14F-4D97-AF65-F5344CB8AC3E}">
        <p14:creationId xmlns:p14="http://schemas.microsoft.com/office/powerpoint/2010/main" val="9739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demands flexibility!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one-size fits-all version of </a:t>
            </a:r>
            <a:r>
              <a:rPr lang="en-US" dirty="0" err="1" smtClean="0"/>
              <a:t>SafeSend</a:t>
            </a:r>
            <a:r>
              <a:rPr lang="en-US" dirty="0" smtClean="0"/>
              <a:t> wouldn’t be popular with “real” cloud developers because it would lack necessary flexibility</a:t>
            </a:r>
          </a:p>
          <a:p>
            <a:pPr lvl="1"/>
            <a:r>
              <a:rPr lang="en-US" dirty="0" smtClean="0"/>
              <a:t>Speed and elasticity are paramount</a:t>
            </a:r>
          </a:p>
          <a:p>
            <a:pPr lvl="1"/>
            <a:r>
              <a:rPr lang="en-US" dirty="0" err="1" smtClean="0"/>
              <a:t>SafeSend</a:t>
            </a:r>
            <a:r>
              <a:rPr lang="en-US" dirty="0" smtClean="0"/>
              <a:t> is just too slow and too rigid: Basis of Brewer’s famous CAP conjecture (and theorem)</a:t>
            </a:r>
          </a:p>
          <a:p>
            <a:pPr lvl="1"/>
            <a:endParaRPr lang="en-US" dirty="0"/>
          </a:p>
          <a:p>
            <a:r>
              <a:rPr lang="en-US" dirty="0"/>
              <a:t>Let’s look at a use case in which being flexible is key to achieving performance and </a:t>
            </a:r>
            <a:r>
              <a:rPr lang="en-US" dirty="0" smtClean="0"/>
              <a:t>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5867401" y="1676400"/>
            <a:ext cx="703960" cy="1110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5246" y="1482745"/>
            <a:ext cx="609486" cy="609486"/>
          </a:xfrm>
          <a:prstGeom prst="rect">
            <a:avLst/>
          </a:prstGeom>
          <a:noFill/>
        </p:spPr>
      </p:pic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Building an </a:t>
            </a:r>
            <a:r>
              <a:rPr lang="en-US" dirty="0" smtClean="0"/>
              <a:t>online medical </a:t>
            </a:r>
            <a:r>
              <a:rPr lang="en-US" smtClean="0"/>
              <a:t>care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14600" y="47244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00500" y="46863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88592" y="47625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20540" y="476631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49140" y="496824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1540" y="519303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30140" y="554355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42260" y="485394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86100" y="465582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79961" y="474345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8900" y="5105400"/>
            <a:ext cx="1834156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Monitoring subsystem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4122420" y="1888671"/>
            <a:ext cx="1744981" cy="2835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25" idx="0"/>
          </p:cNvCxnSpPr>
          <p:nvPr/>
        </p:nvCxnSpPr>
        <p:spPr>
          <a:xfrm flipH="1" flipV="1">
            <a:off x="5909989" y="1787488"/>
            <a:ext cx="71712" cy="13847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Two replication cases that arise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Replicating the database of patient records</a:t>
            </a:r>
          </a:p>
          <a:p>
            <a:pPr lvl="1"/>
            <a:r>
              <a:rPr lang="en-US" dirty="0" smtClean="0"/>
              <a:t>Goal: Availability despite crash failures, durability, consistency and security.</a:t>
            </a:r>
          </a:p>
          <a:p>
            <a:pPr lvl="1"/>
            <a:r>
              <a:rPr lang="en-US" dirty="0" smtClean="0"/>
              <a:t>Runs in an “inner” layer of the cloud</a:t>
            </a:r>
          </a:p>
          <a:p>
            <a:pPr lvl="1"/>
            <a:endParaRPr lang="en-US" dirty="0"/>
          </a:p>
          <a:p>
            <a:r>
              <a:rPr lang="en-US" dirty="0" smtClean="0"/>
              <a:t>Replicating the state of the “monitoring” framework</a:t>
            </a:r>
          </a:p>
          <a:p>
            <a:pPr lvl="1"/>
            <a:r>
              <a:rPr lang="en-US" dirty="0" smtClean="0"/>
              <a:t>It monitors huge numbers of </a:t>
            </a:r>
            <a:r>
              <a:rPr lang="en-US" smtClean="0"/>
              <a:t>patients </a:t>
            </a:r>
            <a:br>
              <a:rPr lang="en-US" smtClean="0"/>
            </a:br>
            <a:r>
              <a:rPr lang="en-US" smtClean="0"/>
              <a:t>(cloud platform will monitor </a:t>
            </a:r>
            <a:r>
              <a:rPr lang="en-US" dirty="0" smtClean="0"/>
              <a:t>many, intervene rarely)</a:t>
            </a:r>
          </a:p>
          <a:p>
            <a:pPr lvl="1"/>
            <a:r>
              <a:rPr lang="en-US" dirty="0" smtClean="0"/>
              <a:t>Goal is high availability, high capacity for “work”</a:t>
            </a:r>
          </a:p>
          <a:p>
            <a:pPr lvl="1"/>
            <a:r>
              <a:rPr lang="en-US" dirty="0" smtClean="0"/>
              <a:t>Probably runs in the “outer tier” of the cloud</a:t>
            </a:r>
          </a:p>
        </p:txBody>
      </p:sp>
      <p:sp>
        <p:nvSpPr>
          <p:cNvPr id="5" name="Can 4"/>
          <p:cNvSpPr/>
          <p:nvPr/>
        </p:nvSpPr>
        <p:spPr>
          <a:xfrm>
            <a:off x="7088990" y="252222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8311" y="5702468"/>
            <a:ext cx="1689557" cy="780333"/>
            <a:chOff x="5486400" y="106680"/>
            <a:chExt cx="3364684" cy="1486417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5486400" y="106680"/>
              <a:ext cx="3364684" cy="14864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smtClean="0">
                  <a:solidFill>
                    <a:prstClr val="black"/>
                  </a:solidFill>
                </a:rPr>
                <a:t>      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867400" y="4572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53100" y="723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05500" y="990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17920" y="11277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11277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58000" y="12039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68742" y="1295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67600" y="1104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848600" y="1066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3400" y="8991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412480" y="723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9982200" y="5562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477000" y="6055622"/>
            <a:ext cx="533400" cy="685800"/>
            <a:chOff x="5105400" y="2133600"/>
            <a:chExt cx="1609178" cy="2286000"/>
          </a:xfrm>
        </p:grpSpPr>
        <p:pic>
          <p:nvPicPr>
            <p:cNvPr id="21" name="Picture 2" descr="C:\Users\Ken\AppData\Local\Microsoft\Windows\Temporary Internet Files\Content.IE5\DV4QT7JI\MC90035905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133600"/>
              <a:ext cx="1609178" cy="2286000"/>
            </a:xfrm>
            <a:prstGeom prst="rect">
              <a:avLst/>
            </a:prstGeom>
            <a:noFill/>
          </p:spPr>
        </p:pic>
        <p:pic>
          <p:nvPicPr>
            <p:cNvPr id="22" name="Picture 53" descr="http://ts2.mm.bing.net/images/thumbnail.aspx?q=1187843874745&amp;id=0273256c8dbc52c5ac23edad7fd3e121&amp;url=http%3a%2f%2fwww.diatribe.us%2fimages%2fbody%2fphoto_conferencepearls_9_1_lar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3172206"/>
              <a:ext cx="228600" cy="180594"/>
            </a:xfrm>
            <a:prstGeom prst="rect">
              <a:avLst/>
            </a:prstGeom>
            <a:noFill/>
          </p:spPr>
        </p:pic>
      </p:grpSp>
      <p:cxnSp>
        <p:nvCxnSpPr>
          <p:cNvPr id="25" name="Straight Arrow Connector 24"/>
          <p:cNvCxnSpPr>
            <a:stCxn id="22" idx="3"/>
            <a:endCxn id="8" idx="3"/>
          </p:cNvCxnSpPr>
          <p:nvPr/>
        </p:nvCxnSpPr>
        <p:spPr>
          <a:xfrm flipV="1">
            <a:off x="6805358" y="6268939"/>
            <a:ext cx="730213" cy="1253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6840428" y="273431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591566" y="296164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fast response, or durability of the data being updated?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1828800"/>
            <a:ext cx="7924800" cy="4267200"/>
            <a:chOff x="609600" y="1828800"/>
            <a:chExt cx="8305800" cy="4572000"/>
          </a:xfrm>
        </p:grpSpPr>
        <p:sp>
          <p:nvSpPr>
            <p:cNvPr id="1029" name="Cloud"/>
            <p:cNvSpPr>
              <a:spLocks noChangeAspect="1" noEditPoints="1" noChangeArrowheads="1"/>
            </p:cNvSpPr>
            <p:nvPr/>
          </p:nvSpPr>
          <p:spPr bwMode="auto">
            <a:xfrm>
              <a:off x="2667000" y="4267200"/>
              <a:ext cx="4724400" cy="21336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dirty="0" smtClean="0">
                  <a:solidFill>
                    <a:prstClr val="black"/>
                  </a:solidFill>
                </a:rPr>
                <a:t>    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Cloud Infrastructure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5913272" y="3810000"/>
              <a:ext cx="868530" cy="6395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5720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46482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81400" y="1828800"/>
              <a:ext cx="2971800" cy="107721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Mrs. Marsh has been dizzy.  Her stomach is upset and she hasn’t been eating well, yet her blood sugars are high.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971800"/>
              <a:ext cx="4114800" cy="92333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Let’s stop the oral diabetes medication and increase her insulin, but we’ll need to monitor closely for a week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1032" name="Picture 8" descr="C:\Users\Ken\AppData\Local\Microsoft\Windows\Temporary Internet Files\Content.IE5\L15W07P3\MC9000712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4311" y="1828800"/>
              <a:ext cx="2301089" cy="2534970"/>
            </a:xfrm>
            <a:prstGeom prst="rect">
              <a:avLst/>
            </a:prstGeom>
            <a:noFill/>
          </p:spPr>
        </p:pic>
        <p:pic>
          <p:nvPicPr>
            <p:cNvPr id="16" name="Picture 3" descr="C:\Users\Ken\AppData\Local\Microsoft\Windows\Temporary Internet Files\Content.IE5\BOTGBZXM\MC90035502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0" y="3733800"/>
              <a:ext cx="1794053" cy="185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an 10"/>
            <p:cNvSpPr/>
            <p:nvPr/>
          </p:nvSpPr>
          <p:spPr>
            <a:xfrm>
              <a:off x="3657600" y="5486400"/>
              <a:ext cx="2514600" cy="6096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Records DB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555684" y="427482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90964" y="427482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95764" y="435102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06506" y="44424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2586" y="431292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97866" y="431292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054" y="434594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2836" y="425958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4579620"/>
            <a:ext cx="2034757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Monitoring Layer</a:t>
            </a:r>
            <a:endParaRPr lang="fr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 for what you use!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Patient records database has stronger properties requirements but is under less load and needs a smaller degree of state replication</a:t>
            </a:r>
          </a:p>
          <a:p>
            <a:endParaRPr lang="en-US"/>
          </a:p>
          <a:p>
            <a:r>
              <a:rPr lang="en-US" smtClean="0"/>
              <a:t>The monitoring infrastructure needs to scale to a much larger degree, but has weaker requirements (and because it lives in the soft-state first tier of the cloud, some kinds of goals would make no sense)</a:t>
            </a:r>
          </a:p>
          <a:p>
            <a:endParaRPr lang="en-US"/>
          </a:p>
          <a:p>
            <a:r>
              <a:rPr lang="en-US" smtClean="0"/>
              <a:t>Similar pattern seen in the smart power grid, self-driving cars, many other high-assurance use cases</a:t>
            </a:r>
            <a:endParaRPr lang="en-US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703116" y="106680"/>
            <a:ext cx="3364684" cy="14864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smtClean="0">
                <a:solidFill>
                  <a:prstClr val="black"/>
                </a:solidFill>
              </a:rPr>
              <a:t>     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84116" y="457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9816" y="7239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22216" y="9906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34636" y="11277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9916" y="11277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4716" y="12039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5458" y="12954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84316" y="11049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65316" y="10668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70116" y="8991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29196" y="7239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6663236" y="53594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systems demand tradeoffs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database with medical prescription </a:t>
            </a:r>
            <a:r>
              <a:rPr lang="en-US" smtClean="0"/>
              <a:t>records needs strong replication with consistency and durability</a:t>
            </a:r>
          </a:p>
          <a:p>
            <a:pPr lvl="1"/>
            <a:r>
              <a:rPr lang="en-US" smtClean="0"/>
              <a:t>The famous ACID properties.  A good match for Paxos</a:t>
            </a:r>
          </a:p>
          <a:p>
            <a:endParaRPr lang="en-US" dirty="0"/>
          </a:p>
          <a:p>
            <a:r>
              <a:rPr lang="en-US" dirty="0" smtClean="0"/>
              <a:t>But what about the monitoring infrastructure?</a:t>
            </a:r>
          </a:p>
          <a:p>
            <a:pPr lvl="1"/>
            <a:r>
              <a:rPr lang="en-US" dirty="0" smtClean="0"/>
              <a:t>A monitoring system is an </a:t>
            </a:r>
            <a:r>
              <a:rPr lang="en-US" i="1" dirty="0" smtClean="0"/>
              <a:t>online </a:t>
            </a:r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smtClean="0"/>
              <a:t>In the soft state </a:t>
            </a:r>
            <a:r>
              <a:rPr lang="en-US" dirty="0" smtClean="0"/>
              <a:t>tier of </a:t>
            </a:r>
            <a:r>
              <a:rPr lang="en-US" smtClean="0"/>
              <a:t>the cloud, </a:t>
            </a:r>
            <a:r>
              <a:rPr lang="en-US" dirty="0" smtClean="0"/>
              <a:t>durability </a:t>
            </a:r>
            <a:r>
              <a:rPr lang="en-US" smtClean="0"/>
              <a:t>isn’t available</a:t>
            </a:r>
          </a:p>
          <a:p>
            <a:pPr lvl="1"/>
            <a:r>
              <a:rPr lang="en-US" smtClean="0"/>
              <a:t>Paxos works hard to achieve durability.  If we use Paxos, we’ll pay for a property we can’t really 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6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this matter?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We’ll see that durability is expensive</a:t>
            </a:r>
          </a:p>
          <a:p>
            <a:pPr lvl="1"/>
            <a:r>
              <a:rPr lang="en-US" smtClean="0"/>
              <a:t>Basic Paxos always provides durability</a:t>
            </a:r>
          </a:p>
          <a:p>
            <a:pPr lvl="1"/>
            <a:r>
              <a:rPr lang="en-US" smtClean="0"/>
              <a:t>SafeSend is like Paxos and also has this guarantee</a:t>
            </a:r>
          </a:p>
          <a:p>
            <a:pPr lvl="1"/>
            <a:endParaRPr lang="en-US"/>
          </a:p>
          <a:p>
            <a:r>
              <a:rPr lang="en-US" smtClean="0"/>
              <a:t>If we weaken durability we get better performance and scalability, but we no longer mimic Paxos</a:t>
            </a:r>
          </a:p>
          <a:p>
            <a:endParaRPr lang="en-US"/>
          </a:p>
          <a:p>
            <a:r>
              <a:rPr lang="en-US" b="1" smtClean="0">
                <a:solidFill>
                  <a:srgbClr val="C00000"/>
                </a:solidFill>
              </a:rPr>
              <a:t>Generalization of Brewer’s CAP conjecture: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one-size-fits-all won’t work in the cloud.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You always confront tradeoffs.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1026" name="Picture 2" descr="http://www2005.org/keynotes/er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0"/>
            <a:ext cx="1212487" cy="1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Weakening </a:t>
            </a:r>
            <a:r>
              <a:rPr lang="en-US" smtClean="0"/>
              <a:t>properties in </a:t>
            </a:r>
            <a:r>
              <a:rPr lang="en-US"/>
              <a:t>Isis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SafeSend: Ordered+Durable</a:t>
            </a:r>
          </a:p>
          <a:p>
            <a:r>
              <a:rPr lang="en-US" smtClean="0">
                <a:solidFill>
                  <a:srgbClr val="00B050"/>
                </a:solidFill>
              </a:rPr>
              <a:t>OrderedSend: Ordered but “optimistic” delivery</a:t>
            </a:r>
          </a:p>
          <a:p>
            <a:r>
              <a:rPr lang="en-US" smtClean="0">
                <a:solidFill>
                  <a:srgbClr val="00B050"/>
                </a:solidFill>
              </a:rPr>
              <a:t>Send, CausalSend: FIFO or Causal order</a:t>
            </a:r>
          </a:p>
          <a:p>
            <a:r>
              <a:rPr lang="en-US" smtClean="0">
                <a:solidFill>
                  <a:srgbClr val="C00000"/>
                </a:solidFill>
              </a:rPr>
              <a:t>RawSend: Unreliable, not virtually synchronous</a:t>
            </a:r>
          </a:p>
          <a:p>
            <a:endParaRPr lang="en-US"/>
          </a:p>
          <a:p>
            <a:r>
              <a:rPr lang="en-US" smtClean="0"/>
              <a:t>Flush: Useful after an optimistic delivery</a:t>
            </a:r>
          </a:p>
          <a:p>
            <a:pPr lvl="1"/>
            <a:r>
              <a:rPr lang="en-US" smtClean="0"/>
              <a:t>Delays until any prior optimistic sends are finished.  </a:t>
            </a:r>
          </a:p>
          <a:p>
            <a:pPr lvl="1"/>
            <a:r>
              <a:rPr lang="en-US" smtClean="0"/>
              <a:t>Like “fsync” for a </a:t>
            </a:r>
            <a:r>
              <a:rPr lang="en-US"/>
              <a:t>asynchronously </a:t>
            </a:r>
            <a:r>
              <a:rPr lang="en-US" smtClean="0"/>
              <a:t>updated disk file.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629401" cy="3990005"/>
            <a:chOff x="381000" y="1600200"/>
            <a:chExt cx="8401054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1958868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1374991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12954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11811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1" y="4610100"/>
              <a:ext cx="37338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3371854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9810" y="2471151"/>
              <a:ext cx="4056991" cy="3197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smtClean="0"/>
              <a:t>In this situation we can replace </a:t>
            </a:r>
            <a:r>
              <a:rPr lang="en-US" sz="2400" dirty="0" err="1" smtClean="0"/>
              <a:t>SafeSend</a:t>
            </a:r>
            <a:r>
              <a:rPr lang="en-US" sz="2400" dirty="0" smtClean="0"/>
              <a:t> </a:t>
            </a:r>
            <a:r>
              <a:rPr lang="en-US" sz="2400" smtClean="0"/>
              <a:t>with Send+Flush.  </a:t>
            </a:r>
          </a:p>
          <a:p>
            <a:r>
              <a:rPr lang="en-US" sz="2400" smtClean="0"/>
              <a:t>But how do we </a:t>
            </a:r>
            <a:r>
              <a:rPr lang="en-US" sz="2400" i="1" smtClean="0"/>
              <a:t>prove </a:t>
            </a:r>
            <a:r>
              <a:rPr lang="en-US" sz="2400" smtClean="0"/>
              <a:t>that this is really correct?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Monitoring in a soft-state service with a primary owner issuing the updates</a:t>
            </a:r>
            <a:endParaRPr lang="en-US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2286000" y="1974370"/>
            <a:ext cx="6019800" cy="1119615"/>
          </a:xfrm>
          <a:prstGeom prst="wedgeRectCallout">
            <a:avLst>
              <a:gd name="adj1" fmla="val 1415"/>
              <a:gd name="adj2" fmla="val 92528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g.Send</a:t>
            </a:r>
            <a:r>
              <a:rPr lang="en-US" b="1" dirty="0" smtClean="0">
                <a:solidFill>
                  <a:srgbClr val="7030A0"/>
                </a:solidFill>
              </a:rPr>
              <a:t> is an optimistic, early-</a:t>
            </a:r>
            <a:r>
              <a:rPr lang="en-US" b="1" dirty="0" err="1" smtClean="0">
                <a:solidFill>
                  <a:srgbClr val="7030A0"/>
                </a:solidFill>
              </a:rPr>
              <a:t>deliverying</a:t>
            </a:r>
            <a:r>
              <a:rPr lang="en-US" b="1" dirty="0" smtClean="0">
                <a:solidFill>
                  <a:srgbClr val="7030A0"/>
                </a:solidFill>
              </a:rPr>
              <a:t> virtually synchronous multicast.  Like the first phase of Paxos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5" name="Rectangular Callout 54"/>
          <p:cNvSpPr/>
          <p:nvPr/>
        </p:nvSpPr>
        <p:spPr>
          <a:xfrm>
            <a:off x="2286000" y="2940698"/>
            <a:ext cx="6145404" cy="1573481"/>
          </a:xfrm>
          <a:prstGeom prst="wedgeRectCallout">
            <a:avLst>
              <a:gd name="adj1" fmla="val 2851"/>
              <a:gd name="adj2" fmla="val 61149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Flush pauses until prior Sends have been acknowledged and become “stable”.  Like the second phase of Paxos.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In our scenario, g.Send </a:t>
            </a:r>
            <a:r>
              <a:rPr lang="en-US" b="1" dirty="0" smtClean="0">
                <a:solidFill>
                  <a:srgbClr val="7030A0"/>
                </a:solidFill>
              </a:rPr>
              <a:t>+ </a:t>
            </a:r>
            <a:r>
              <a:rPr lang="en-US" b="1" dirty="0" err="1" smtClean="0">
                <a:solidFill>
                  <a:srgbClr val="7030A0"/>
                </a:solidFill>
              </a:rPr>
              <a:t>g.Flush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 </a:t>
            </a:r>
            <a:r>
              <a:rPr lang="en-US" b="1" dirty="0" err="1" smtClean="0">
                <a:solidFill>
                  <a:srgbClr val="7030A0"/>
                </a:solidFill>
                <a:sym typeface="Symbol"/>
              </a:rPr>
              <a:t>g.SafeSend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Functionality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 implement a wide range of basic functions</a:t>
            </a:r>
          </a:p>
          <a:p>
            <a:pPr lvl="1"/>
            <a:r>
              <a:rPr lang="en-US" smtClean="0"/>
              <a:t>Multicast (many “flavors”) to update replicated data</a:t>
            </a:r>
          </a:p>
          <a:p>
            <a:pPr lvl="1"/>
            <a:r>
              <a:rPr lang="en-US" smtClean="0"/>
              <a:t>Multicast “query” to initiate parallel operations and collect the results</a:t>
            </a:r>
          </a:p>
          <a:p>
            <a:pPr lvl="1"/>
            <a:r>
              <a:rPr lang="en-US"/>
              <a:t>L</a:t>
            </a:r>
            <a:r>
              <a:rPr lang="en-US" smtClean="0"/>
              <a:t>ock-based synchronization</a:t>
            </a:r>
          </a:p>
          <a:p>
            <a:pPr lvl="1"/>
            <a:r>
              <a:rPr lang="en-US"/>
              <a:t>D</a:t>
            </a:r>
            <a:r>
              <a:rPr lang="en-US" smtClean="0"/>
              <a:t>istributed </a:t>
            </a:r>
            <a:r>
              <a:rPr lang="en-US"/>
              <a:t>hash </a:t>
            </a:r>
            <a:r>
              <a:rPr lang="en-US" smtClean="0"/>
              <a:t>tables</a:t>
            </a:r>
          </a:p>
          <a:p>
            <a:pPr lvl="1"/>
            <a:r>
              <a:rPr lang="en-US"/>
              <a:t>P</a:t>
            </a:r>
            <a:r>
              <a:rPr lang="en-US" smtClean="0"/>
              <a:t>ersistent </a:t>
            </a:r>
            <a:r>
              <a:rPr lang="en-US"/>
              <a:t>storage… 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Easily integrated with application-specific logic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flipH="1">
            <a:off x="5105400" y="350520"/>
            <a:ext cx="3810000" cy="685800"/>
            <a:chOff x="4876800" y="457200"/>
            <a:chExt cx="3810000" cy="685800"/>
          </a:xfrm>
        </p:grpSpPr>
        <p:sp>
          <p:nvSpPr>
            <p:cNvPr id="6" name="Oval 5"/>
            <p:cNvSpPr/>
            <p:nvPr/>
          </p:nvSpPr>
          <p:spPr>
            <a:xfrm>
              <a:off x="4876800" y="457200"/>
              <a:ext cx="3810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7878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722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580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 flipH="1">
            <a:off x="8153400" y="381000"/>
            <a:ext cx="282572" cy="876300"/>
          </a:xfrm>
          <a:custGeom>
            <a:avLst/>
            <a:gdLst>
              <a:gd name="connsiteX0" fmla="*/ 60968 w 282572"/>
              <a:gd name="connsiteY0" fmla="*/ 0 h 952500"/>
              <a:gd name="connsiteX1" fmla="*/ 281948 w 282572"/>
              <a:gd name="connsiteY1" fmla="*/ 297180 h 952500"/>
              <a:gd name="connsiteX2" fmla="*/ 8 w 282572"/>
              <a:gd name="connsiteY2" fmla="*/ 586740 h 952500"/>
              <a:gd name="connsiteX3" fmla="*/ 274328 w 282572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72" h="952500">
                <a:moveTo>
                  <a:pt x="60968" y="0"/>
                </a:moveTo>
                <a:cubicBezTo>
                  <a:pt x="176538" y="99695"/>
                  <a:pt x="292108" y="199390"/>
                  <a:pt x="281948" y="297180"/>
                </a:cubicBezTo>
                <a:cubicBezTo>
                  <a:pt x="271788" y="394970"/>
                  <a:pt x="1278" y="477520"/>
                  <a:pt x="8" y="586740"/>
                </a:cubicBezTo>
                <a:cubicBezTo>
                  <a:pt x="-1262" y="695960"/>
                  <a:pt x="136533" y="824230"/>
                  <a:pt x="274328" y="9525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50798" bIns="50798">
            <a:normAutofit/>
          </a:bodyPr>
          <a:lstStyle/>
          <a:p>
            <a:pPr defTabSz="914145"/>
            <a:r>
              <a:rPr lang="fr-FR" dirty="0" smtClean="0"/>
              <a:t>Isis</a:t>
            </a:r>
            <a:r>
              <a:rPr lang="fr-FR" baseline="30000" dirty="0" smtClean="0"/>
              <a:t>2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v.s</a:t>
            </a:r>
            <a:r>
              <a:rPr lang="fr-FR" dirty="0" smtClean="0"/>
              <a:t>. </a:t>
            </a:r>
            <a:r>
              <a:rPr lang="fr-FR" dirty="0" err="1" smtClean="0"/>
              <a:t>SafeSend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02425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43200" y="1260764"/>
            <a:ext cx="5290457" cy="2362200"/>
            <a:chOff x="4147457" y="2590800"/>
            <a:chExt cx="4876800" cy="1676400"/>
          </a:xfrm>
        </p:grpSpPr>
        <p:sp>
          <p:nvSpPr>
            <p:cNvPr id="2" name="Cloud Callout 1"/>
            <p:cNvSpPr/>
            <p:nvPr/>
          </p:nvSpPr>
          <p:spPr>
            <a:xfrm>
              <a:off x="4147457" y="2590800"/>
              <a:ext cx="4876800" cy="1676400"/>
            </a:xfrm>
            <a:prstGeom prst="cloudCallout">
              <a:avLst>
                <a:gd name="adj1" fmla="val -55253"/>
                <a:gd name="adj2" fmla="val 149739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97635" y="2971800"/>
              <a:ext cx="4576448" cy="851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Send scales best, but </a:t>
              </a:r>
              <a:r>
                <a:rPr lang="en-US" b="1" dirty="0" err="1">
                  <a:solidFill>
                    <a:srgbClr val="C00000"/>
                  </a:solidFill>
                </a:rPr>
                <a:t>SafeSend</a:t>
              </a:r>
              <a:r>
                <a:rPr lang="en-US" b="1" dirty="0">
                  <a:solidFill>
                    <a:srgbClr val="C00000"/>
                  </a:solidFill>
                </a:rPr>
                <a:t> with </a:t>
              </a:r>
              <a:r>
                <a:rPr lang="en-US" b="1" dirty="0" smtClean="0">
                  <a:solidFill>
                    <a:srgbClr val="C00000"/>
                  </a:solidFill>
                </a:rPr>
                <a:t/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modern disks (RAM-like performance) and </a:t>
              </a:r>
              <a:r>
                <a:rPr lang="en-US" b="1" dirty="0">
                  <a:solidFill>
                    <a:srgbClr val="C00000"/>
                  </a:solidFill>
                </a:rPr>
                <a:t>small </a:t>
              </a:r>
              <a:r>
                <a:rPr lang="en-US" b="1" dirty="0" smtClean="0">
                  <a:solidFill>
                    <a:srgbClr val="C00000"/>
                  </a:solidFill>
                </a:rPr>
                <a:t/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numbers </a:t>
              </a:r>
              <a:r>
                <a:rPr lang="en-US" b="1" dirty="0">
                  <a:solidFill>
                    <a:srgbClr val="C00000"/>
                  </a:solidFill>
                </a:rPr>
                <a:t>of acceptors isn’t terrible. 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267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10338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0296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Variance from mean, 32-member case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Jitter: how “steady” are latencies?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05200" y="1066800"/>
            <a:ext cx="5334000" cy="2391728"/>
            <a:chOff x="3962400" y="1676400"/>
            <a:chExt cx="4876800" cy="1782128"/>
          </a:xfrm>
        </p:grpSpPr>
        <p:sp>
          <p:nvSpPr>
            <p:cNvPr id="8" name="Cloud Callout 7"/>
            <p:cNvSpPr/>
            <p:nvPr/>
          </p:nvSpPr>
          <p:spPr>
            <a:xfrm>
              <a:off x="3962400" y="1676400"/>
              <a:ext cx="4876800" cy="1676400"/>
            </a:xfrm>
            <a:prstGeom prst="cloudCallout">
              <a:avLst>
                <a:gd name="adj1" fmla="val -34940"/>
                <a:gd name="adj2" fmla="val 214025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73286" y="1981200"/>
              <a:ext cx="461472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The “spread” of latencies is much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better (tighter) with Send: the 2-phase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err="1" smtClean="0">
                  <a:solidFill>
                    <a:srgbClr val="C00000"/>
                  </a:solidFill>
                </a:rPr>
                <a:t>SafeSend</a:t>
              </a:r>
              <a:r>
                <a:rPr lang="en-US" b="1" dirty="0" smtClean="0">
                  <a:solidFill>
                    <a:srgbClr val="C00000"/>
                  </a:solidFill>
                </a:rPr>
                <a:t> protocol is sensitive to 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scheduling delays</a:t>
              </a:r>
              <a:endParaRPr lang="en-US" b="1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6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Flush delay as function of shard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7029"/>
            <a:ext cx="66024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55304" y="990600"/>
            <a:ext cx="5383213" cy="2588146"/>
            <a:chOff x="4147457" y="2590801"/>
            <a:chExt cx="4876800" cy="1676401"/>
          </a:xfrm>
        </p:grpSpPr>
        <p:sp>
          <p:nvSpPr>
            <p:cNvPr id="7" name="Cloud Callout 6"/>
            <p:cNvSpPr/>
            <p:nvPr/>
          </p:nvSpPr>
          <p:spPr>
            <a:xfrm>
              <a:off x="4147457" y="2590801"/>
              <a:ext cx="4876800" cy="1676401"/>
            </a:xfrm>
            <a:prstGeom prst="cloudCallout">
              <a:avLst>
                <a:gd name="adj1" fmla="val -55253"/>
                <a:gd name="adj2" fmla="val 149739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9090" y="2847899"/>
              <a:ext cx="4133567" cy="1380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Flush is fairly fast if we only wait for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err="1" smtClean="0">
                  <a:solidFill>
                    <a:srgbClr val="C00000"/>
                  </a:solidFill>
                </a:rPr>
                <a:t>acks</a:t>
              </a:r>
              <a:r>
                <a:rPr lang="en-US" b="1" dirty="0" smtClean="0">
                  <a:solidFill>
                    <a:srgbClr val="C00000"/>
                  </a:solidFill>
                </a:rPr>
                <a:t> from 3-5 members, but is slow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if we wait for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acks</a:t>
              </a:r>
              <a:r>
                <a:rPr lang="en-US" b="1" dirty="0" smtClean="0">
                  <a:solidFill>
                    <a:srgbClr val="C00000"/>
                  </a:solidFill>
                </a:rPr>
                <a:t> from all members.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After we saw this graph, we changed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Isis</a:t>
              </a:r>
              <a:r>
                <a:rPr lang="en-US" b="1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to let user</a:t>
              </a:r>
              <a:r>
                <a:rPr lang="en-US" b="1" dirty="0">
                  <a:solidFill>
                    <a:srgbClr val="C00000"/>
                  </a:solidFill>
                </a:rPr>
                <a:t>s</a:t>
              </a:r>
              <a:r>
                <a:rPr lang="en-US" b="1" dirty="0" smtClean="0">
                  <a:solidFill>
                    <a:srgbClr val="C00000"/>
                  </a:solidFill>
                </a:rPr>
                <a:t> set the threshold.  </a:t>
              </a:r>
              <a:endParaRPr lang="en-US" b="1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77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the data tell us?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g.Send+g.Flush</a:t>
            </a:r>
            <a:r>
              <a:rPr lang="en-US" dirty="0" smtClean="0"/>
              <a:t> we can have</a:t>
            </a:r>
          </a:p>
          <a:p>
            <a:pPr lvl="1"/>
            <a:r>
              <a:rPr lang="en-US" dirty="0" smtClean="0"/>
              <a:t>Strong consistency, fault-tolerance, rapid responses</a:t>
            </a:r>
          </a:p>
          <a:p>
            <a:pPr lvl="1"/>
            <a:r>
              <a:rPr lang="en-US" dirty="0" smtClean="0"/>
              <a:t>Similar guarantees to Paxos (but not identical)</a:t>
            </a:r>
          </a:p>
          <a:p>
            <a:pPr lvl="1"/>
            <a:r>
              <a:rPr lang="en-US" dirty="0" smtClean="0"/>
              <a:t>Scales remarkably well, with high speed</a:t>
            </a:r>
          </a:p>
          <a:p>
            <a:pPr lvl="1"/>
            <a:endParaRPr lang="en-US" dirty="0"/>
          </a:p>
          <a:p>
            <a:r>
              <a:rPr lang="en-US" dirty="0" smtClean="0"/>
              <a:t>Had we insisted on Paxos</a:t>
            </a:r>
          </a:p>
          <a:p>
            <a:pPr lvl="1"/>
            <a:r>
              <a:rPr lang="en-US" dirty="0" smtClean="0"/>
              <a:t>It wasn’t as bad as one might have expected</a:t>
            </a:r>
          </a:p>
          <a:p>
            <a:pPr lvl="1"/>
            <a:r>
              <a:rPr lang="en-US" dirty="0" smtClean="0"/>
              <a:t>But no matter how we configure it, we don’t achieve adequate scalability, and latency is too variable</a:t>
            </a:r>
          </a:p>
          <a:p>
            <a:pPr lvl="1"/>
            <a:r>
              <a:rPr lang="en-US" dirty="0" smtClean="0"/>
              <a:t>CAP community would conclude: </a:t>
            </a:r>
            <a:r>
              <a:rPr lang="en-US" i="1" dirty="0" smtClean="0"/>
              <a:t>aim for BASE, not ACID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8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done?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302752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We’ve seen two issues so far</a:t>
            </a:r>
          </a:p>
          <a:p>
            <a:pPr lvl="1"/>
            <a:r>
              <a:rPr lang="en-US" dirty="0" smtClean="0"/>
              <a:t>Composition of our </a:t>
            </a:r>
            <a:r>
              <a:rPr lang="en-US" dirty="0" err="1" smtClean="0"/>
              <a:t>SafeSend</a:t>
            </a:r>
            <a:r>
              <a:rPr lang="en-US" dirty="0" smtClean="0"/>
              <a:t> protocol with application revealed limitations of “formal specifications”</a:t>
            </a:r>
          </a:p>
          <a:p>
            <a:pPr lvl="1"/>
            <a:r>
              <a:rPr lang="en-US" dirty="0" smtClean="0"/>
              <a:t>Need for speed and scalability forced us to make a </a:t>
            </a:r>
            <a:br>
              <a:rPr lang="en-US" dirty="0" smtClean="0"/>
            </a:br>
            <a:r>
              <a:rPr lang="en-US" dirty="0" smtClean="0"/>
              <a:t>non-trivial choice between </a:t>
            </a:r>
            <a:r>
              <a:rPr lang="en-US" dirty="0" err="1" smtClean="0"/>
              <a:t>SafeSend</a:t>
            </a:r>
            <a:r>
              <a:rPr lang="en-US" dirty="0" smtClean="0"/>
              <a:t> and </a:t>
            </a:r>
            <a:r>
              <a:rPr lang="en-US" dirty="0" err="1" smtClean="0"/>
              <a:t>Send+Flush</a:t>
            </a:r>
            <a:endParaRPr lang="en-US" dirty="0"/>
          </a:p>
          <a:p>
            <a:r>
              <a:rPr lang="en-US" dirty="0" smtClean="0"/>
              <a:t>But are these the only such issues?</a:t>
            </a:r>
          </a:p>
        </p:txBody>
      </p:sp>
      <p:pic>
        <p:nvPicPr>
          <p:cNvPr id="3074" name="Picture 2" descr="http://ts1.mm.bing.net/th?id=I4778448032825668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58" y="76200"/>
            <a:ext cx="1803245" cy="21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107238" y="3498704"/>
            <a:ext cx="566057" cy="736258"/>
            <a:chOff x="2056657" y="4390045"/>
            <a:chExt cx="566057" cy="736258"/>
          </a:xfrm>
        </p:grpSpPr>
        <p:sp>
          <p:nvSpPr>
            <p:cNvPr id="88" name="Oval 87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76" name="Oval 75"/>
          <p:cNvSpPr/>
          <p:nvPr/>
        </p:nvSpPr>
        <p:spPr>
          <a:xfrm flipV="1">
            <a:off x="228600" y="4023785"/>
            <a:ext cx="6781800" cy="1410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77" name="Rectangle 76"/>
          <p:cNvSpPr/>
          <p:nvPr/>
        </p:nvSpPr>
        <p:spPr>
          <a:xfrm flipV="1">
            <a:off x="152400" y="3962400"/>
            <a:ext cx="7010400" cy="938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857068"/>
            <a:ext cx="6781800" cy="1410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42" name="Rectangle 41"/>
          <p:cNvSpPr/>
          <p:nvPr/>
        </p:nvSpPr>
        <p:spPr>
          <a:xfrm>
            <a:off x="152400" y="3557684"/>
            <a:ext cx="7010400" cy="938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Modular designs pose </a:t>
            </a:r>
            <a:r>
              <a:rPr lang="en-US" sz="3600" u="sng" dirty="0" smtClean="0"/>
              <a:t>many</a:t>
            </a:r>
            <a:r>
              <a:rPr lang="en-US" sz="3600" dirty="0" smtClean="0"/>
              <a:t> such questions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2438400" y="2167723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3817" y="3018445"/>
            <a:ext cx="566057" cy="736258"/>
            <a:chOff x="2056657" y="4390045"/>
            <a:chExt cx="566057" cy="736258"/>
          </a:xfrm>
        </p:grpSpPr>
        <p:sp>
          <p:nvSpPr>
            <p:cNvPr id="7" name="Oval 6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pic>
        <p:nvPicPr>
          <p:cNvPr id="13" name="Picture 2" descr="http://ts4.mm.bing.net/images/thumbnail.aspx?q=1535204598971&amp;id=0cf610390462919e01cbdf8c82ee49a2&amp;url=http%3a%2f%2fwww.clker.com%2fcliparts%2fB%2fj%2fI%2fF%2f9%2fV%2fbag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0198"/>
            <a:ext cx="451757" cy="5127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5" name="Flowchart: Document 24"/>
          <p:cNvSpPr/>
          <p:nvPr/>
        </p:nvSpPr>
        <p:spPr>
          <a:xfrm>
            <a:off x="3581400" y="213984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1347069" y="220910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83016" y="3018445"/>
            <a:ext cx="566057" cy="736258"/>
            <a:chOff x="2056657" y="4390045"/>
            <a:chExt cx="566057" cy="736258"/>
          </a:xfrm>
        </p:grpSpPr>
        <p:sp>
          <p:nvSpPr>
            <p:cNvPr id="30" name="Oval 29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9771" y="3044868"/>
            <a:ext cx="566057" cy="736258"/>
            <a:chOff x="2056657" y="4390045"/>
            <a:chExt cx="566057" cy="736258"/>
          </a:xfrm>
        </p:grpSpPr>
        <p:sp>
          <p:nvSpPr>
            <p:cNvPr id="35" name="Oval 34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75456" y="3284136"/>
            <a:ext cx="1295400" cy="37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library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84944" y="3782044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Group instances and multicast protocols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4447" y="3632743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Flow Control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acred-destinations.com/greece/delphi-photos/pythian-ora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699" y="2362200"/>
            <a:ext cx="679203" cy="59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467601" y="2952502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Membership Oracle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400" y="43434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Large Group Layer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8200" y="43434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TCP tunnels (overlay)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43434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Dr. Multicast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68981" y="43434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Platform Security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71600" y="40386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Reliable Sending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40386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0" y="40386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Group Security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1" y="4648200"/>
            <a:ext cx="16002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Sense Runtime Environment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67600" y="4528274"/>
            <a:ext cx="12954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Self-stabilizing</a:t>
            </a:r>
          </a:p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Bootstrap Protocol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3200" y="4645968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Socket Mgt/Send/Rcv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666428" y="3189555"/>
            <a:ext cx="566057" cy="736258"/>
            <a:chOff x="2056657" y="4390045"/>
            <a:chExt cx="566057" cy="736258"/>
          </a:xfrm>
        </p:grpSpPr>
        <p:sp>
          <p:nvSpPr>
            <p:cNvPr id="79" name="Oval 78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73217" y="3039747"/>
            <a:ext cx="99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CausalSend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OrderedSend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SafeSend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Query....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71600" y="4955232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Message Library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43200" y="4955232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“Wrapped” locks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14800" y="49530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Bounded Buffers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67600" y="4200626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Oracle Membership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22516" y="3902804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Group membership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4800" y="4648200"/>
            <a:ext cx="16002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Report suspected failures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Left-Right Arrow 94"/>
          <p:cNvSpPr/>
          <p:nvPr/>
        </p:nvSpPr>
        <p:spPr>
          <a:xfrm>
            <a:off x="6172200" y="4133636"/>
            <a:ext cx="1200795" cy="42378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C00000"/>
                </a:solidFill>
              </a:rPr>
              <a:t>Views</a:t>
            </a:r>
            <a:endParaRPr lang="en-US" sz="1600" b="1">
              <a:solidFill>
                <a:srgbClr val="C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162801" y="2057400"/>
            <a:ext cx="1905000" cy="3410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98" name="Left-Right Arrow 97"/>
          <p:cNvSpPr/>
          <p:nvPr/>
        </p:nvSpPr>
        <p:spPr>
          <a:xfrm>
            <a:off x="3665124" y="3375571"/>
            <a:ext cx="251557" cy="13542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C00000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4762500" y="2590800"/>
            <a:ext cx="533400" cy="3617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767146" y="2752493"/>
            <a:ext cx="871654" cy="200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4800600" y="2852498"/>
            <a:ext cx="990600" cy="1000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767146" y="2657351"/>
            <a:ext cx="719254" cy="29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275456" y="2431301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486400" y="2492049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673183" y="2579957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791200" y="2679999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697344" y="23022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Other group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members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ular Callout 96"/>
          <p:cNvSpPr/>
          <p:nvPr/>
        </p:nvSpPr>
        <p:spPr>
          <a:xfrm>
            <a:off x="3189728" y="2671609"/>
            <a:ext cx="5840604" cy="1072084"/>
          </a:xfrm>
          <a:prstGeom prst="wedgeRectCallout">
            <a:avLst>
              <a:gd name="adj1" fmla="val -53473"/>
              <a:gd name="adj2" fmla="val 134754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The SandBox is mostly composed of “convergent” protocols that use probabilistic methods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00" name="Rectangular Callout 99"/>
          <p:cNvSpPr/>
          <p:nvPr/>
        </p:nvSpPr>
        <p:spPr>
          <a:xfrm>
            <a:off x="2133600" y="914400"/>
            <a:ext cx="7010400" cy="1265977"/>
          </a:xfrm>
          <a:prstGeom prst="wedgeRectCallout">
            <a:avLst>
              <a:gd name="adj1" fmla="val -53473"/>
              <a:gd name="adj2" fmla="val 134754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SafeSend and Send are two of the protocol components hosted over the sandbox.  These share flow control, security, etc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04" name="Content Placeholder 4"/>
          <p:cNvSpPr txBox="1">
            <a:spLocks/>
          </p:cNvSpPr>
          <p:nvPr/>
        </p:nvSpPr>
        <p:spPr>
          <a:xfrm>
            <a:off x="533400" y="5676900"/>
            <a:ext cx="8302752" cy="8382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smtClean="0"/>
              <a:t>We structured Isis</a:t>
            </a:r>
            <a:r>
              <a:rPr lang="en-US" sz="1700" baseline="30000" smtClean="0"/>
              <a:t>2</a:t>
            </a:r>
            <a:r>
              <a:rPr lang="en-US" sz="1700" smtClean="0"/>
              <a:t> as a sandbox containing modular protocol objects</a:t>
            </a:r>
          </a:p>
          <a:p>
            <a:r>
              <a:rPr lang="en-US" sz="1700" smtClean="0"/>
              <a:t>The sandbox provides </a:t>
            </a:r>
            <a:r>
              <a:rPr lang="en-US" sz="1700" i="1" u="sng" smtClean="0"/>
              <a:t>system-wide properties</a:t>
            </a:r>
            <a:r>
              <a:rPr lang="en-US" sz="1700" smtClean="0"/>
              <a:t>;  protocols “refine” them.  </a:t>
            </a:r>
          </a:p>
        </p:txBody>
      </p:sp>
    </p:spTree>
    <p:extLst>
      <p:ext uri="{BB962C8B-B14F-4D97-AF65-F5344CB8AC3E}">
        <p14:creationId xmlns:p14="http://schemas.microsoft.com/office/powerpoint/2010/main" val="19315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100" grpId="0" animBg="1"/>
      <p:bldP spid="10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Drill down: Flow 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Consider SafeSend (Paxos) within Isis</a:t>
            </a:r>
            <a:r>
              <a:rPr lang="en-US" baseline="30000" smtClean="0"/>
              <a:t>2</a:t>
            </a:r>
            <a:endParaRPr lang="en-US" smtClean="0"/>
          </a:p>
          <a:p>
            <a:pPr lvl="1"/>
            <a:r>
              <a:rPr lang="en-US" smtClean="0"/>
              <a:t>Basic protocol looks very elegant</a:t>
            </a:r>
          </a:p>
          <a:p>
            <a:pPr lvl="1"/>
            <a:r>
              <a:rPr lang="en-US" smtClean="0"/>
              <a:t>Not so different from Robbert’s 60 lines of Erlang</a:t>
            </a:r>
          </a:p>
          <a:p>
            <a:pPr lvl="1"/>
            <a:endParaRPr lang="en-US"/>
          </a:p>
          <a:p>
            <a:r>
              <a:rPr lang="en-US" smtClean="0"/>
              <a:t>But pragmatic details clutter this elegant solution</a:t>
            </a:r>
          </a:p>
          <a:p>
            <a:pPr lvl="1"/>
            <a:r>
              <a:rPr lang="en-US" smtClean="0"/>
              <a:t>E.g.:  Need “permission to send” from flow-control module</a:t>
            </a:r>
          </a:p>
          <a:p>
            <a:pPr lvl="1"/>
            <a:r>
              <a:rPr lang="en-US" smtClean="0"/>
              <a:t>... later tell flow-control that we’ve finished</a:t>
            </a:r>
          </a:p>
          <a:p>
            <a:pPr lvl="1"/>
            <a:endParaRPr lang="en-US"/>
          </a:p>
          <a:p>
            <a:r>
              <a:rPr lang="en-US" smtClean="0"/>
              <a:t>Flow control is needed to prevent overload</a:t>
            </a:r>
          </a:p>
          <a:p>
            <a:pPr lvl="1"/>
            <a:r>
              <a:rPr lang="en-US" smtClean="0"/>
              <a:t>Illustrates a sense in which Paxos is “underspecified”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5" name="Oval 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" name="Oval 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Pictoral representation</a:t>
            </a:r>
            <a:endParaRPr lang="en-US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“Paxos” state depends on “flow control state”</a:t>
            </a:r>
          </a:p>
          <a:p>
            <a:r>
              <a:rPr lang="en-US" smtClean="0"/>
              <a:t>Modules are concurrent.  “State” spans whole group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2834500"/>
            <a:ext cx="5543219" cy="3786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Oval 3"/>
          <p:cNvSpPr/>
          <p:nvPr/>
        </p:nvSpPr>
        <p:spPr>
          <a:xfrm>
            <a:off x="881521" y="3422199"/>
            <a:ext cx="1583777" cy="233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Freeform 4"/>
          <p:cNvSpPr/>
          <p:nvPr/>
        </p:nvSpPr>
        <p:spPr>
          <a:xfrm>
            <a:off x="1237951" y="3979637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reeform 5"/>
          <p:cNvSpPr/>
          <p:nvPr/>
        </p:nvSpPr>
        <p:spPr>
          <a:xfrm>
            <a:off x="1547272" y="4096651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Freeform 6"/>
          <p:cNvSpPr/>
          <p:nvPr/>
        </p:nvSpPr>
        <p:spPr>
          <a:xfrm>
            <a:off x="1825398" y="4012954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1161726" y="5773841"/>
            <a:ext cx="158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/>
              <a:t>SafeSend (Paxos)</a:t>
            </a:r>
            <a:endParaRPr lang="en-US" sz="1600" b="1" i="1"/>
          </a:p>
        </p:txBody>
      </p:sp>
      <p:sp>
        <p:nvSpPr>
          <p:cNvPr id="9" name="Left-Right Arrow 8"/>
          <p:cNvSpPr/>
          <p:nvPr/>
        </p:nvSpPr>
        <p:spPr>
          <a:xfrm>
            <a:off x="2650122" y="4343061"/>
            <a:ext cx="972195" cy="42378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6" name="Picture 2" descr="http://ts4.mm.bing.net/images/thumbnail.aspx?q=1535204598971&amp;id=0cf610390462919e01cbdf8c82ee49a2&amp;url=http%3a%2f%2fwww.clker.com%2fcliparts%2fB%2fj%2fI%2fF%2f9%2fV%2fba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0" y="3954759"/>
            <a:ext cx="1263976" cy="1624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3746583" y="5687706"/>
            <a:ext cx="158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/>
              <a:t>Flow Control</a:t>
            </a:r>
            <a:endParaRPr lang="en-US" sz="1600" b="1" i="1"/>
          </a:p>
        </p:txBody>
      </p:sp>
      <p:grpSp>
        <p:nvGrpSpPr>
          <p:cNvPr id="14" name="Group 13"/>
          <p:cNvGrpSpPr/>
          <p:nvPr/>
        </p:nvGrpSpPr>
        <p:grpSpPr>
          <a:xfrm>
            <a:off x="6409402" y="3946477"/>
            <a:ext cx="1981200" cy="1195262"/>
            <a:chOff x="152400" y="1842516"/>
            <a:chExt cx="6934200" cy="4329684"/>
          </a:xfrm>
        </p:grpSpPr>
        <p:sp>
          <p:nvSpPr>
            <p:cNvPr id="15" name="Oval 1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6" name="Oval 1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2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23" name="TextBox 2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61802" y="4098877"/>
            <a:ext cx="1981200" cy="1195262"/>
            <a:chOff x="152400" y="1842516"/>
            <a:chExt cx="6934200" cy="4329684"/>
          </a:xfrm>
        </p:grpSpPr>
        <p:sp>
          <p:nvSpPr>
            <p:cNvPr id="25" name="Oval 2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6" name="Oval 2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3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33" name="TextBox 3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4202" y="4251277"/>
            <a:ext cx="1981200" cy="1195262"/>
            <a:chOff x="152400" y="1842516"/>
            <a:chExt cx="6934200" cy="4329684"/>
          </a:xfrm>
        </p:grpSpPr>
        <p:sp>
          <p:nvSpPr>
            <p:cNvPr id="35" name="Oval 3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6" name="Oval 3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41" name="Left-Right Arrow 4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4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43" name="TextBox 4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66602" y="4403677"/>
            <a:ext cx="1981200" cy="1195262"/>
            <a:chOff x="152400" y="1842516"/>
            <a:chExt cx="6934200" cy="4329684"/>
          </a:xfrm>
        </p:grpSpPr>
        <p:sp>
          <p:nvSpPr>
            <p:cNvPr id="45" name="Oval 4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6" name="Oval 4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51" name="Left-Right Arrow 5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5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53" name="TextBox 5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90800" y="6251230"/>
            <a:ext cx="146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This node</a:t>
            </a:r>
            <a:endParaRPr lang="en-US" b="1" i="1"/>
          </a:p>
        </p:txBody>
      </p:sp>
      <p:sp>
        <p:nvSpPr>
          <p:cNvPr id="57" name="TextBox 56"/>
          <p:cNvSpPr txBox="1"/>
          <p:nvPr/>
        </p:nvSpPr>
        <p:spPr>
          <a:xfrm>
            <a:off x="6248400" y="56877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Other nodes</a:t>
            </a:r>
            <a:endParaRPr lang="en-US" b="1" i="1"/>
          </a:p>
        </p:txBody>
      </p:sp>
      <p:grpSp>
        <p:nvGrpSpPr>
          <p:cNvPr id="59" name="Group 58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60" name="Oval 59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66" name="Left-Right Arrow 65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67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68" name="TextBox 67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flow control isn’t local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One often thinks of flow control as if the task is a local one: “don’t send if </a:t>
            </a:r>
            <a:r>
              <a:rPr lang="en-US" u="sng" smtClean="0"/>
              <a:t>my</a:t>
            </a:r>
            <a:r>
              <a:rPr lang="en-US" smtClean="0"/>
              <a:t> backlog is large”</a:t>
            </a:r>
            <a:endParaRPr lang="en-US"/>
          </a:p>
          <a:p>
            <a:r>
              <a:rPr lang="en-US" smtClean="0"/>
              <a:t>But </a:t>
            </a:r>
            <a:r>
              <a:rPr lang="en-US" u="sng" smtClean="0"/>
              <a:t>actual requirement </a:t>
            </a:r>
            <a:r>
              <a:rPr lang="en-US" smtClean="0"/>
              <a:t>turns out to be distributed</a:t>
            </a:r>
          </a:p>
          <a:p>
            <a:pPr lvl="1"/>
            <a:r>
              <a:rPr lang="en-US" smtClean="0"/>
              <a:t>“Don’t send if the </a:t>
            </a:r>
            <a:r>
              <a:rPr lang="en-US" i="1" smtClean="0"/>
              <a:t>system as a whole </a:t>
            </a:r>
            <a:r>
              <a:rPr lang="en-US" smtClean="0"/>
              <a:t>is congested”</a:t>
            </a:r>
          </a:p>
          <a:p>
            <a:pPr lvl="2"/>
            <a:r>
              <a:rPr lang="en-US" smtClean="0"/>
              <a:t>Permission to initiate a SafeSend obtains a “token” representing a unit of backlog at this process</a:t>
            </a:r>
          </a:p>
          <a:p>
            <a:pPr lvl="2"/>
            <a:r>
              <a:rPr lang="en-US" smtClean="0"/>
              <a:t>Completed SafeSend must return the token</a:t>
            </a:r>
          </a:p>
          <a:p>
            <a:pPr lvl="2"/>
            <a:endParaRPr lang="en-US" smtClean="0"/>
          </a:p>
          <a:p>
            <a:r>
              <a:rPr lang="en-US" smtClean="0"/>
              <a:t>Flow Control is a non-trivial distributed protocol!</a:t>
            </a:r>
          </a:p>
          <a:p>
            <a:pPr lvl="1"/>
            <a:r>
              <a:rPr lang="en-US"/>
              <a:t>Our version uses a gossip </a:t>
            </a:r>
            <a:r>
              <a:rPr lang="en-US" smtClean="0"/>
              <a:t>mechanism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5" name="Oval 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" name="Oval 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“lesson learned” when building Isis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Many components use gossip-based algorithms</a:t>
            </a:r>
          </a:p>
          <a:p>
            <a:pPr lvl="1"/>
            <a:r>
              <a:rPr lang="en-US" dirty="0" smtClean="0"/>
              <a:t>These are robust, scalable, easy to reason about… but they are also sluggish</a:t>
            </a:r>
          </a:p>
          <a:p>
            <a:pPr lvl="1"/>
            <a:r>
              <a:rPr lang="en-US" dirty="0" smtClean="0"/>
              <a:t>In practice they ended up in the “sandbox”</a:t>
            </a:r>
          </a:p>
          <a:p>
            <a:pPr lvl="1"/>
            <a:endParaRPr lang="en-US" dirty="0"/>
          </a:p>
          <a:p>
            <a:r>
              <a:rPr lang="en-US" dirty="0" smtClean="0"/>
              <a:t>The delicate, performance-critical protocols run on top of these more robust but slow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720839" y="2272126"/>
            <a:ext cx="1623526" cy="93515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6208" y="2979003"/>
            <a:ext cx="3179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prstClr val="black"/>
                </a:solidFill>
              </a:rPr>
              <a:t>A distributed request that updates group  “state”...</a:t>
            </a:r>
            <a:endParaRPr lang="fr-BE" sz="2400" b="1" i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360056" y="4765879"/>
            <a:ext cx="2044440" cy="374063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04496" y="3331971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04496" y="3331971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4496" y="3331971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448936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69197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89458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04496" y="3643690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04496" y="3643690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04496" y="3643690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04496" y="4080097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04496" y="4080097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04496" y="4080097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620859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019553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18248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816941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53000" y="2647606"/>
            <a:ext cx="3126791" cy="249375"/>
          </a:xfrm>
          <a:prstGeom prst="ellipse">
            <a:avLst/>
          </a:prstGeom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94175" y="2618405"/>
            <a:ext cx="1803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white"/>
                </a:solidFill>
              </a:rPr>
              <a:t>Some service</a:t>
            </a:r>
            <a:endParaRPr lang="fr-BE" sz="1400" b="1" i="1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9200" y="2236578"/>
            <a:ext cx="3201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prstClr val="black"/>
                </a:solidFill>
              </a:rPr>
              <a:t>     A              B              C              D</a:t>
            </a:r>
            <a:endParaRPr lang="fr-BE" sz="1100" b="1" i="1" dirty="0">
              <a:solidFill>
                <a:prstClr val="black"/>
              </a:solidFill>
            </a:endParaRPr>
          </a:p>
        </p:txBody>
      </p:sp>
      <p:pic>
        <p:nvPicPr>
          <p:cNvPr id="42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660" y="1586344"/>
            <a:ext cx="1474883" cy="145136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Example: Cloud-Hosted </a:t>
            </a:r>
            <a:r>
              <a:rPr lang="en-US"/>
              <a:t>S</a:t>
            </a:r>
            <a:r>
              <a:rPr lang="en-US" smtClean="0"/>
              <a:t>ervice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64627" y="3893065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54780" y="3533001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4628" y="3144940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73" y="5791198"/>
            <a:ext cx="799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smtClean="0"/>
              <a:t>SafeSend</a:t>
            </a:r>
            <a:r>
              <a:rPr lang="en-US" sz="2400"/>
              <a:t> is a version of </a:t>
            </a:r>
            <a:r>
              <a:rPr lang="en-US" sz="2400" smtClean="0"/>
              <a:t>Paxos.  </a:t>
            </a:r>
            <a:br>
              <a:rPr lang="en-US" sz="2400" smtClean="0"/>
            </a:br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56777" y="4960203"/>
            <a:ext cx="28261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prstClr val="black"/>
                </a:solidFill>
              </a:rPr>
              <a:t>... and the response</a:t>
            </a:r>
            <a:endParaRPr lang="fr-BE" sz="2400" b="1" i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5965" y="1782608"/>
            <a:ext cx="28261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mtClean="0">
                <a:solidFill>
                  <a:prstClr val="black"/>
                </a:solidFill>
              </a:rPr>
              <a:t>Standard Web-Services method invocation</a:t>
            </a:r>
            <a:endParaRPr lang="fr-BE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adding to our list!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Earlier, we observed that</a:t>
            </a:r>
          </a:p>
          <a:p>
            <a:pPr lvl="1"/>
            <a:r>
              <a:rPr lang="en-US" dirty="0" smtClean="0"/>
              <a:t>Today’s formal methods look inward, not outward.  They overlook the need to relate the correctness of the component with the correctness of the use case</a:t>
            </a:r>
          </a:p>
          <a:p>
            <a:pPr lvl="1"/>
            <a:r>
              <a:rPr lang="en-US" dirty="0" smtClean="0"/>
              <a:t>They don’t offer adequate support for developers who must reason about (important) optimization decisions</a:t>
            </a:r>
          </a:p>
          <a:p>
            <a:pPr lvl="1"/>
            <a:endParaRPr lang="en-US" dirty="0"/>
          </a:p>
          <a:p>
            <a:r>
              <a:rPr lang="en-US" dirty="0" smtClean="0"/>
              <a:t>… now we see that large-scale platforms confront us with a whole series of such issues</a:t>
            </a:r>
          </a:p>
        </p:txBody>
      </p:sp>
    </p:spTree>
    <p:extLst>
      <p:ext uri="{BB962C8B-B14F-4D97-AF65-F5344CB8AC3E}">
        <p14:creationId xmlns:p14="http://schemas.microsoft.com/office/powerpoint/2010/main" val="18579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Doubtful: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 resulting formal model would be unwieldy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Theorem proving obligations rise more than linearly in model size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4" name="Picture 2" descr="http://4.bp.blogspot.com/_am04D_KBAWw/TK0RXUc5cYI/AAAAAAAADTM/BzfFjD1FCp0/s1600/rube-gold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6323"/>
            <a:ext cx="3524250" cy="245914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Our current focus: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Need to abstract behaviors of these complex “modules”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On the other hand, this is how one debugs platforms like Isis</a:t>
            </a:r>
            <a:r>
              <a:rPr lang="en-US" b="1" baseline="30000" smtClean="0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48650" cy="11387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Intriguing future topic: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All of this was predicated on a style of deterministic, agreement-based model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Could self-stabilizing protocols be composed in ways that permit us to tackle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      equally complex applications but in an inherently simpler manner?  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We set out to bring formal assurance</a:t>
            </a:r>
            <a:br>
              <a:rPr lang="en-US" dirty="0" smtClean="0"/>
            </a:br>
            <a:r>
              <a:rPr lang="en-US" dirty="0" smtClean="0"/>
              <a:t>guarantees to the cloud</a:t>
            </a:r>
          </a:p>
          <a:p>
            <a:pPr lvl="1"/>
            <a:r>
              <a:rPr lang="en-US" smtClean="0"/>
              <a:t>And succeeded: Isis</a:t>
            </a:r>
            <a:r>
              <a:rPr lang="en-US" baseline="30000" smtClean="0"/>
              <a:t>2</a:t>
            </a:r>
            <a:r>
              <a:rPr lang="en-US" smtClean="0"/>
              <a:t> works </a:t>
            </a:r>
            <a:r>
              <a:rPr lang="en-US" dirty="0" smtClean="0"/>
              <a:t>(</a:t>
            </a:r>
            <a:r>
              <a:rPr lang="en-US" smtClean="0"/>
              <a:t>isis2.codeplex.com)!</a:t>
            </a:r>
          </a:p>
          <a:p>
            <a:pPr lvl="1"/>
            <a:r>
              <a:rPr lang="en-US" smtClean="0"/>
              <a:t>Industry is also reporting successes (e.g. Google spanner)</a:t>
            </a:r>
            <a:endParaRPr lang="en-US" dirty="0" smtClean="0"/>
          </a:p>
          <a:p>
            <a:pPr lvl="1"/>
            <a:r>
              <a:rPr lang="en-US" dirty="0" smtClean="0"/>
              <a:t>But along the way</a:t>
            </a:r>
            <a:r>
              <a:rPr lang="en-US" smtClean="0"/>
              <a:t>, formal </a:t>
            </a:r>
            <a:r>
              <a:rPr lang="en-US" dirty="0" smtClean="0"/>
              <a:t>tools seem </a:t>
            </a:r>
            <a:r>
              <a:rPr lang="en-US" smtClean="0"/>
              <a:t>to break down!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Can the cloud “do” high assurance?</a:t>
            </a:r>
          </a:p>
          <a:p>
            <a:pPr lvl="1"/>
            <a:r>
              <a:rPr lang="en-US" dirty="0" smtClean="0"/>
              <a:t>At Cornell, we think the ultimate answer will be “yes”</a:t>
            </a:r>
          </a:p>
          <a:p>
            <a:pPr lvl="1"/>
            <a:r>
              <a:rPr lang="en-US" dirty="0" smtClean="0"/>
              <a:t>… but clearly much research is still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1" descr="C:\Users\Ken\Pictures\Hale-Bopp.square for CIS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00200" cy="20002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577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5192233"/>
            <a:ext cx="3886200" cy="1284767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Elasticity (sudden scale changes)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Potentially heavily loads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High node failure rates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Concurrent (multithreaded) apps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5192233"/>
            <a:ext cx="4114800" cy="1284767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Long scheduling delays, resource contention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Bursts of message loss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Need for very rapid response times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Community skeptical of “assurance properties”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C# library (but callable from any .NET language) offering replication techniques for cloud computing developers</a:t>
            </a:r>
          </a:p>
          <a:p>
            <a:r>
              <a:rPr lang="en-US" smtClean="0"/>
              <a:t>Based on a model that fuses virtual synchrony and state machine replication models</a:t>
            </a:r>
          </a:p>
          <a:p>
            <a:r>
              <a:rPr lang="en-US" smtClean="0"/>
              <a:t>Research challenges center on creating protocols that function well despite cloud “events”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makes developer’s life easier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2438400"/>
            <a:ext cx="4038600" cy="3581400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Formal model permits us to achieve </a:t>
            </a:r>
            <a:r>
              <a:rPr lang="en-US" dirty="0"/>
              <a:t>correctness</a:t>
            </a:r>
          </a:p>
          <a:p>
            <a:r>
              <a:rPr lang="en-US" dirty="0"/>
              <a:t>Think of Isis</a:t>
            </a:r>
            <a:r>
              <a:rPr lang="en-US" baseline="30000" dirty="0"/>
              <a:t>2</a:t>
            </a:r>
            <a:r>
              <a:rPr lang="en-US" dirty="0"/>
              <a:t> as a collection of modules, each with rigorously stated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These help in debugging (model checking)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038600" cy="3581400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implementation needs to be fast, lean, easy to use, in many ways</a:t>
            </a:r>
          </a:p>
          <a:p>
            <a:r>
              <a:rPr lang="en-US" dirty="0" smtClean="0"/>
              <a:t>Developer must see it as easier to use Isis</a:t>
            </a:r>
            <a:r>
              <a:rPr lang="en-US" baseline="30000" dirty="0" smtClean="0"/>
              <a:t>2</a:t>
            </a:r>
            <a:r>
              <a:rPr lang="en-US" dirty="0" smtClean="0"/>
              <a:t> than to build from scratch</a:t>
            </a:r>
          </a:p>
          <a:p>
            <a:r>
              <a:rPr lang="en-US" dirty="0" smtClean="0"/>
              <a:t>Need great performance under “cloudy conditions”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752600"/>
            <a:ext cx="4038600" cy="64008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mtClean="0"/>
              <a:t>Benefits of Using Formal model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38600" cy="640080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Importance of Sound Engineering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Group g = new Group(“</a:t>
            </a:r>
            <a:r>
              <a:rPr lang="en-US" sz="2000" dirty="0" err="1" smtClean="0"/>
              <a:t>myGroup</a:t>
            </a:r>
            <a:r>
              <a:rPr lang="en-US" sz="2000" dirty="0" smtClean="0"/>
              <a:t>”);</a:t>
            </a:r>
          </a:p>
          <a:p>
            <a:pPr>
              <a:buNone/>
            </a:pPr>
            <a:r>
              <a:rPr lang="en-US" sz="2000" dirty="0" smtClean="0"/>
              <a:t>Dictionary&lt;</a:t>
            </a:r>
            <a:r>
              <a:rPr lang="en-US" sz="2000" dirty="0" err="1" smtClean="0"/>
              <a:t>string,double</a:t>
            </a:r>
            <a:r>
              <a:rPr lang="en-US" sz="2000" dirty="0" smtClean="0"/>
              <a:t>&gt; Values = new Dictionary&lt;</a:t>
            </a:r>
            <a:r>
              <a:rPr lang="en-US" sz="2000" dirty="0" err="1" smtClean="0"/>
              <a:t>string,double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err="1" smtClean="0"/>
              <a:t>g.ViewHandlers</a:t>
            </a:r>
            <a:r>
              <a:rPr lang="en-US" sz="2000" dirty="0" smtClean="0"/>
              <a:t> += delegate(View v) {</a:t>
            </a:r>
          </a:p>
          <a:p>
            <a:pPr lvl="1">
              <a:buNone/>
            </a:pPr>
            <a:r>
              <a:rPr lang="en-US" sz="1800" dirty="0" err="1" smtClean="0"/>
              <a:t>Console.Title</a:t>
            </a:r>
            <a:r>
              <a:rPr lang="en-US" sz="1800" dirty="0" smtClean="0"/>
              <a:t> = “</a:t>
            </a:r>
            <a:r>
              <a:rPr lang="en-US" sz="1800" dirty="0" err="1" smtClean="0"/>
              <a:t>myGroup</a:t>
            </a:r>
            <a:r>
              <a:rPr lang="en-US" sz="1800" dirty="0" smtClean="0"/>
              <a:t> members: “+</a:t>
            </a:r>
            <a:r>
              <a:rPr lang="en-US" sz="1800" dirty="0" err="1" smtClean="0"/>
              <a:t>v.members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[UPDATE] += delegate(string s, double v) {</a:t>
            </a:r>
          </a:p>
          <a:p>
            <a:pPr>
              <a:buNone/>
            </a:pPr>
            <a:r>
              <a:rPr lang="en-US" sz="2000" dirty="0" smtClean="0"/>
              <a:t>       Values[s] = v;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[LOOKUP] += delegate(string s) {</a:t>
            </a: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g.Reply</a:t>
            </a:r>
            <a:r>
              <a:rPr lang="en-US" sz="2000" dirty="0" smtClean="0"/>
              <a:t>(Values[s]);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g.Join</a:t>
            </a:r>
            <a:r>
              <a:rPr lang="en-US" sz="2000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g.SafeSend</a:t>
            </a:r>
            <a:r>
              <a:rPr lang="en-US" sz="2000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List&lt;double&gt;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 = new List&lt;double&gt;();</a:t>
            </a:r>
          </a:p>
          <a:p>
            <a:pPr>
              <a:buNone/>
            </a:pPr>
            <a:r>
              <a:rPr lang="en-US" sz="2000" dirty="0" smtClean="0"/>
              <a:t>nr = </a:t>
            </a:r>
            <a:r>
              <a:rPr lang="en-US" sz="2000" dirty="0" err="1"/>
              <a:t>g.Query</a:t>
            </a:r>
            <a:r>
              <a:rPr lang="en-US" sz="2000" dirty="0"/>
              <a:t>(ALL, LOOKUP</a:t>
            </a:r>
            <a:r>
              <a:rPr lang="en-US" sz="2000" dirty="0" smtClean="0"/>
              <a:t>, “Harry”, EOL,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);</a:t>
            </a:r>
            <a:endParaRPr lang="fr-B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/>
              <a:t>Easy to request security (</a:t>
            </a:r>
            <a:r>
              <a:rPr lang="en-US" sz="1600" dirty="0" err="1" smtClean="0"/>
              <a:t>g.SetSecure</a:t>
            </a:r>
            <a:r>
              <a:rPr lang="en-US" sz="1600" dirty="0" smtClean="0"/>
              <a:t>), persistence</a:t>
            </a:r>
          </a:p>
          <a:p>
            <a:endParaRPr lang="en-US" sz="1600" dirty="0" smtClean="0"/>
          </a:p>
          <a:p>
            <a:r>
              <a:rPr lang="en-US" sz="1600" dirty="0" smtClean="0"/>
              <a:t>“Consistency” model dictates the </a:t>
            </a:r>
            <a:r>
              <a:rPr lang="en-US" sz="1600" smtClean="0"/>
              <a:t>ordering aseen </a:t>
            </a:r>
            <a:r>
              <a:rPr lang="en-US" sz="1600" dirty="0" smtClean="0"/>
              <a:t>for event </a:t>
            </a:r>
            <a:r>
              <a:rPr lang="en-US" sz="1600" dirty="0" err="1" smtClean="0"/>
              <a:t>upcalls</a:t>
            </a:r>
            <a:r>
              <a:rPr lang="en-US" sz="1600" dirty="0" smtClean="0"/>
              <a:t> and the assumptions user can make</a:t>
            </a:r>
            <a:endParaRPr lang="fr-B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b="1" dirty="0"/>
              <a:t>Group g = new Group(“</a:t>
            </a:r>
            <a:r>
              <a:rPr lang="en-US" sz="2000" b="1" dirty="0" err="1"/>
              <a:t>myGroup</a:t>
            </a:r>
            <a:r>
              <a:rPr lang="en-US" sz="2000" b="1" dirty="0"/>
              <a:t>”);</a:t>
            </a:r>
          </a:p>
          <a:p>
            <a:pPr>
              <a:buNone/>
            </a:pPr>
            <a:r>
              <a:rPr lang="en-US" sz="2000" b="1" dirty="0"/>
              <a:t>Dictionary&lt;</a:t>
            </a:r>
            <a:r>
              <a:rPr lang="en-US" sz="2000" b="1" dirty="0" err="1"/>
              <a:t>string,double</a:t>
            </a:r>
            <a:r>
              <a:rPr lang="en-US" sz="2000" b="1" dirty="0"/>
              <a:t>&gt; Values = new Dictionary&lt;</a:t>
            </a:r>
            <a:r>
              <a:rPr lang="en-US" sz="2000" b="1" dirty="0" err="1"/>
              <a:t>string,double</a:t>
            </a:r>
            <a:r>
              <a:rPr lang="en-US" sz="2000" b="1" dirty="0" smtClean="0"/>
              <a:t>&gt;();</a:t>
            </a:r>
          </a:p>
          <a:p>
            <a:pPr>
              <a:buNone/>
            </a:pPr>
            <a:r>
              <a:rPr lang="en-US" sz="2000" b="1" dirty="0" err="1" smtClean="0"/>
              <a:t>g.ViewHandlers</a:t>
            </a:r>
            <a:r>
              <a:rPr lang="en-US" sz="2000" b="1" dirty="0" smtClean="0"/>
              <a:t> += delegate(View v) {</a:t>
            </a:r>
          </a:p>
          <a:p>
            <a:pPr lvl="1">
              <a:buNone/>
            </a:pPr>
            <a:r>
              <a:rPr lang="en-US" sz="1800" b="1" dirty="0" err="1" smtClean="0"/>
              <a:t>Console.Title</a:t>
            </a:r>
            <a:r>
              <a:rPr lang="en-US" sz="1800" b="1" dirty="0" smtClean="0"/>
              <a:t> = “</a:t>
            </a:r>
            <a:r>
              <a:rPr lang="en-US" sz="1800" b="1" dirty="0" err="1" smtClean="0"/>
              <a:t>myGroup</a:t>
            </a:r>
            <a:r>
              <a:rPr lang="en-US" sz="1800" b="1" dirty="0" smtClean="0"/>
              <a:t> members: “+</a:t>
            </a:r>
            <a:r>
              <a:rPr lang="en-US" sz="1800" b="1" dirty="0" err="1" smtClean="0"/>
              <a:t>v.members</a:t>
            </a:r>
            <a:r>
              <a:rPr lang="en-US" sz="1800" b="1" dirty="0" smtClean="0"/>
              <a:t>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[UPDATE] += delegate(string s, double v) {</a:t>
            </a:r>
          </a:p>
          <a:p>
            <a:pPr>
              <a:buNone/>
            </a:pPr>
            <a:r>
              <a:rPr lang="en-US" sz="2000" b="1" dirty="0" smtClean="0"/>
              <a:t>       Values[s] = v;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[LOOKUP] += delegate(string s) {</a:t>
            </a:r>
          </a:p>
          <a:p>
            <a:pPr>
              <a:buNone/>
            </a:pPr>
            <a:r>
              <a:rPr lang="en-US" sz="2000" b="1" dirty="0" smtClean="0"/>
              <a:t>        </a:t>
            </a:r>
            <a:r>
              <a:rPr lang="en-US" sz="2000" b="1" dirty="0" err="1" smtClean="0"/>
              <a:t>g.Reply</a:t>
            </a:r>
            <a:r>
              <a:rPr lang="en-US" sz="2000" b="1" dirty="0" smtClean="0"/>
              <a:t>(Values[s]);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Then can multicast, query.  Runtime callbacks to the “delegates” as events arrive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4413</Words>
  <Application>Microsoft Office PowerPoint</Application>
  <PresentationFormat>On-screen Show (4:3)</PresentationFormat>
  <Paragraphs>679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Median</vt:lpstr>
      <vt:lpstr>What are the Right Roles for Formal Methods in High Assurance Cloud Computing?</vt:lpstr>
      <vt:lpstr>High Assurance in Cloud Settings</vt:lpstr>
      <vt:lpstr>Isis2 System</vt:lpstr>
      <vt:lpstr>Isis2 Functionality</vt:lpstr>
      <vt:lpstr>Example: Cloud-Hosted Service</vt:lpstr>
      <vt:lpstr>Isis2 System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Consistency model: Virtual synchrony meets Paxos (and they live happily ever after…)</vt:lpstr>
      <vt:lpstr>Why replicate?</vt:lpstr>
      <vt:lpstr>Do users find formal model useful?</vt:lpstr>
      <vt:lpstr>... for example</vt:lpstr>
      <vt:lpstr>Expressing virtual synchrony model in constructive logic</vt:lpstr>
      <vt:lpstr>How is this formal model really used?</vt:lpstr>
      <vt:lpstr>Roles for formal methods</vt:lpstr>
      <vt:lpstr>How would we replicate mySQL?</vt:lpstr>
      <vt:lpstr>Start with our old code...</vt:lpstr>
      <vt:lpstr>How would we replicate mySQL?</vt:lpstr>
      <vt:lpstr>But now we run into a “gotcha”</vt:lpstr>
      <vt:lpstr>Illustration of the problem</vt:lpstr>
      <vt:lpstr>A puzzle</vt:lpstr>
      <vt:lpstr>The issues...</vt:lpstr>
      <vt:lpstr>The fundamental issue...</vt:lpstr>
      <vt:lpstr>The fundamental issues...</vt:lpstr>
      <vt:lpstr>Is Isis2 just “too general” to be useful?</vt:lpstr>
      <vt:lpstr>Performance demands flexibility!</vt:lpstr>
      <vt:lpstr>Building an online medical care system</vt:lpstr>
      <vt:lpstr>Two replication cases that arise</vt:lpstr>
      <vt:lpstr>Which matters more: fast response, or durability of the data being updated?</vt:lpstr>
      <vt:lpstr>Pay for what you use!</vt:lpstr>
      <vt:lpstr>Real systems demand tradeoffs</vt:lpstr>
      <vt:lpstr>Why does this matter?</vt:lpstr>
      <vt:lpstr>Weakening properties in Isis2</vt:lpstr>
      <vt:lpstr>Monitoring in a soft-state service with a primary owner issuing the updates</vt:lpstr>
      <vt:lpstr>Isis2: Send v.s. SafeSend</vt:lpstr>
      <vt:lpstr>Jitter: how “steady” are latencies?</vt:lpstr>
      <vt:lpstr>Flush delay as function of shard size</vt:lpstr>
      <vt:lpstr>What does the data tell us?</vt:lpstr>
      <vt:lpstr>Are we done?</vt:lpstr>
      <vt:lpstr>Modular designs pose many such questions</vt:lpstr>
      <vt:lpstr>Drill down: Flow control</vt:lpstr>
      <vt:lpstr>Pictoral representation</vt:lpstr>
      <vt:lpstr>... flow control isn’t local</vt:lpstr>
      <vt:lpstr>Sandbox design principles</vt:lpstr>
      <vt:lpstr>… adding to our list!</vt:lpstr>
      <vt:lpstr>The challenge…</vt:lpstr>
      <vt:lpstr>The challenge?</vt:lpstr>
      <vt:lpstr>The challenge?</vt:lpstr>
      <vt:lpstr>The challenge?</vt:lpstr>
      <vt:lpstr>Summary?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Order-based concurrency control</dc:title>
  <dc:creator>ken</dc:creator>
  <cp:lastModifiedBy>ken</cp:lastModifiedBy>
  <cp:revision>100</cp:revision>
  <dcterms:created xsi:type="dcterms:W3CDTF">2006-08-16T00:00:00Z</dcterms:created>
  <dcterms:modified xsi:type="dcterms:W3CDTF">2012-10-28T15:25:39Z</dcterms:modified>
</cp:coreProperties>
</file>