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3"/>
  </p:notesMasterIdLst>
  <p:handoutMasterIdLst>
    <p:handoutMasterId r:id="rId44"/>
  </p:handoutMasterIdLst>
  <p:sldIdLst>
    <p:sldId id="256" r:id="rId3"/>
    <p:sldId id="316" r:id="rId4"/>
    <p:sldId id="260" r:id="rId5"/>
    <p:sldId id="258" r:id="rId6"/>
    <p:sldId id="261" r:id="rId7"/>
    <p:sldId id="340" r:id="rId8"/>
    <p:sldId id="341" r:id="rId9"/>
    <p:sldId id="345" r:id="rId10"/>
    <p:sldId id="317" r:id="rId11"/>
    <p:sldId id="318" r:id="rId12"/>
    <p:sldId id="264" r:id="rId13"/>
    <p:sldId id="311" r:id="rId14"/>
    <p:sldId id="346" r:id="rId15"/>
    <p:sldId id="267" r:id="rId16"/>
    <p:sldId id="277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280" r:id="rId25"/>
    <p:sldId id="282" r:id="rId26"/>
    <p:sldId id="314" r:id="rId27"/>
    <p:sldId id="284" r:id="rId28"/>
    <p:sldId id="339" r:id="rId29"/>
    <p:sldId id="329" r:id="rId30"/>
    <p:sldId id="294" r:id="rId31"/>
    <p:sldId id="331" r:id="rId32"/>
    <p:sldId id="342" r:id="rId33"/>
    <p:sldId id="333" r:id="rId34"/>
    <p:sldId id="343" r:id="rId35"/>
    <p:sldId id="332" r:id="rId36"/>
    <p:sldId id="344" r:id="rId37"/>
    <p:sldId id="336" r:id="rId38"/>
    <p:sldId id="315" r:id="rId39"/>
    <p:sldId id="338" r:id="rId40"/>
    <p:sldId id="337" r:id="rId41"/>
    <p:sldId id="30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2" autoAdjust="0"/>
    <p:restoredTop sz="94885" autoAdjust="0"/>
  </p:normalViewPr>
  <p:slideViewPr>
    <p:cSldViewPr>
      <p:cViewPr varScale="1">
        <p:scale>
          <a:sx n="54" d="100"/>
          <a:sy n="54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18D0-1C89-4E95-99F8-38D624DDBE15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A518-B14B-4E57-9A58-1EB373637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BD85-26DF-4265-A8BC-8711C677F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87C7B-4926-423B-B217-F97653B4D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7C7B-4926-423B-B217-F97653B4D6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1:  Process Pi requests the resource.</a:t>
            </a:r>
          </a:p>
          <a:p>
            <a:pPr eaLnBrk="1" hangingPunct="1"/>
            <a:r>
              <a:rPr lang="en-US" smtClean="0"/>
              <a:t>Pi puts a request message (with the current timestamp and its ID) on its request queue.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67A80-6C79-4FC6-B7C3-F99DE517936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1:  Process Pi requests the resource.</a:t>
            </a:r>
          </a:p>
          <a:p>
            <a:pPr eaLnBrk="1" hangingPunct="1"/>
            <a:r>
              <a:rPr lang="en-US" smtClean="0"/>
              <a:t>Pi sends the request to every other process Pj.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E83CD-2919-4FD5-8463-5115EB25609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2:  Each process Pj sends acknowledgement to Pi.</a:t>
            </a:r>
          </a:p>
          <a:p>
            <a:pPr eaLnBrk="1" hangingPunct="1"/>
            <a:r>
              <a:rPr lang="en-US" smtClean="0"/>
              <a:t>Each Pj puts the request message on its request queue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3E470-8B99-4FDF-841E-A426E94A5F1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2:  Each process Pj sends acknowledgement to Pi.</a:t>
            </a:r>
          </a:p>
          <a:p>
            <a:pPr eaLnBrk="1" hangingPunct="1"/>
            <a:r>
              <a:rPr lang="en-US" smtClean="0"/>
              <a:t>Pj sends an acknowledgement message (with the current timestamp and its ID) to Pi 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88AC6-89E5-4635-AC90-41824E7D9B2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3:  Release Resource</a:t>
            </a:r>
          </a:p>
          <a:p>
            <a:pPr eaLnBrk="1" hangingPunct="1"/>
            <a:r>
              <a:rPr lang="en-US" smtClean="0"/>
              <a:t>Pi removes any of its own request message from its request queue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EE206-7D92-44F4-B2B9-BCD28C17EE4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3:  Release Resource</a:t>
            </a:r>
          </a:p>
          <a:p>
            <a:pPr eaLnBrk="1" hangingPunct="1"/>
            <a:r>
              <a:rPr lang="en-US" smtClean="0"/>
              <a:t>Pi sends a release resource message to each Pj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907A-33C3-48B8-8926-97B54E77FE4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Step 4:  Remove Message</a:t>
            </a:r>
          </a:p>
          <a:p>
            <a:pPr eaLnBrk="1" hangingPunct="1"/>
            <a:r>
              <a:rPr lang="en-US" smtClean="0"/>
              <a:t>Pj removes any request resource message from its request queue.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3C806-C565-4BBE-9E0A-A004AA6FAA2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686800" cy="365125"/>
          </a:xfrm>
          <a:solidFill>
            <a:srgbClr val="C00000"/>
          </a:solidFill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Advanced Systems CS6410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62200" cy="365125"/>
          </a:xfrm>
        </p:spPr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286000" cy="381000"/>
          </a:xfrm>
          <a:noFill/>
          <a:ln w="0"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Speculation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373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91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057900"/>
            <a:ext cx="2132013" cy="641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Rethink the Sync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062663"/>
            <a:ext cx="2894013" cy="641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Michigan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3C75D969-7818-4D71-ABBD-C260ACA72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A120-6668-4A38-9542-AF374086D81B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7900-A36E-48E2-A34C-0D0F492EE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6111-A781-4E60-934C-B7DA305BAEE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DDF2-D88E-406B-AC24-91BD259D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7239000" cy="11430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Distributed Systems</a:t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562600"/>
            <a:ext cx="3810000" cy="11430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Dinesh</a:t>
            </a:r>
            <a:r>
              <a:rPr lang="en-US" sz="1800" dirty="0" smtClean="0"/>
              <a:t> </a:t>
            </a:r>
            <a:r>
              <a:rPr lang="en-US" sz="1800" dirty="0" err="1" smtClean="0"/>
              <a:t>Bhat</a:t>
            </a:r>
            <a:r>
              <a:rPr lang="en-US" sz="1800" dirty="0" smtClean="0"/>
              <a:t> - Advanced Systems</a:t>
            </a:r>
          </a:p>
          <a:p>
            <a:pPr algn="just"/>
            <a:r>
              <a:rPr lang="en-US" sz="1800" dirty="0" smtClean="0"/>
              <a:t>(Some slides from 2009 class)</a:t>
            </a:r>
          </a:p>
          <a:p>
            <a:pPr algn="just"/>
            <a:r>
              <a:rPr lang="en-US" sz="1800" dirty="0" smtClean="0"/>
              <a:t>CS 6410 – Fall 2010</a:t>
            </a:r>
          </a:p>
          <a:p>
            <a:pPr algn="just"/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600200" y="27432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Time Clocks and Ordering of events</a:t>
            </a:r>
            <a:br>
              <a:rPr lang="en-US" sz="2800" dirty="0" smtClean="0"/>
            </a:br>
            <a:r>
              <a:rPr lang="en-US" sz="2800" dirty="0" smtClean="0"/>
              <a:t>Distributed Snapshots – Determining Global States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Partial Ordering of Events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Causal events satisfying relation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“Happens Before”</a:t>
            </a:r>
          </a:p>
          <a:p>
            <a:pPr>
              <a:buNone/>
            </a:pPr>
            <a:r>
              <a:rPr lang="en-US" dirty="0" smtClean="0"/>
              <a:t>       a) Two local events of a process : a </a:t>
            </a:r>
            <a:r>
              <a:rPr lang="en-US" dirty="0" smtClean="0">
                <a:sym typeface="Wingdings" pitchFamily="2" charset="2"/>
              </a:rPr>
              <a:t> b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b) Two endpoints of a same message : </a:t>
            </a:r>
            <a:r>
              <a:rPr lang="en-US" dirty="0" err="1" smtClean="0">
                <a:sym typeface="Wingdings" pitchFamily="2" charset="2"/>
              </a:rPr>
              <a:t>ab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c) Transitive : If </a:t>
            </a:r>
            <a:r>
              <a:rPr lang="en-US" dirty="0" err="1" smtClean="0">
                <a:sym typeface="Wingdings" pitchFamily="2" charset="2"/>
              </a:rPr>
              <a:t>ab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err="1" smtClean="0">
                <a:sym typeface="Wingdings" pitchFamily="2" charset="2"/>
              </a:rPr>
              <a:t>bc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dirty="0" err="1" smtClean="0">
                <a:sym typeface="Wingdings" pitchFamily="2" charset="2"/>
              </a:rPr>
              <a:t>ac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Concurrent events</a:t>
            </a:r>
          </a:p>
          <a:p>
            <a:pPr>
              <a:buNone/>
            </a:pPr>
            <a:r>
              <a:rPr lang="en-US" dirty="0" smtClean="0"/>
              <a:t>        a </a:t>
            </a:r>
            <a:r>
              <a:rPr lang="en-US" dirty="0" smtClean="0">
                <a:sym typeface="Wingdings" pitchFamily="2" charset="2"/>
              </a:rPr>
              <a:t> b, a and b run independently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0" y="5257800"/>
            <a:ext cx="5334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Space Time diagram of events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1905000"/>
            <a:ext cx="14478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1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28600" y="2470469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1828800" y="2514600"/>
            <a:ext cx="914400" cy="16002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3352798" y="2590800"/>
            <a:ext cx="914401" cy="16002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H="1" flipV="1">
            <a:off x="7010400" y="4267200"/>
            <a:ext cx="684212" cy="16764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8001000" y="2057400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Time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304800" y="4191000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304800" y="5943600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14478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2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13716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3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098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7526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 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 2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5908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1242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 2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432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76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191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flipH="1" flipV="1">
            <a:off x="5486400" y="2514600"/>
            <a:ext cx="1066800" cy="16764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H="1">
            <a:off x="3505199" y="2590800"/>
            <a:ext cx="1295399" cy="32766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290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24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77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58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6200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3200400" y="60198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c 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7467600" y="6172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c 2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36576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 3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63246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 4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36576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a3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40386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a4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46482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a5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3733800" y="2514600"/>
            <a:ext cx="152400" cy="16764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10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6576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71628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 5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257800" y="21336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a6</a:t>
            </a:r>
            <a:endParaRPr lang="en-US" sz="1400" dirty="0">
              <a:solidFill>
                <a:srgbClr val="0014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9" grpId="0" animBg="1"/>
      <p:bldP spid="33" grpId="0" animBg="1"/>
      <p:bldP spid="49" grpId="0" animBg="1"/>
      <p:bldP spid="50" grpId="0" animBg="1"/>
      <p:bldP spid="51" grpId="0" animBg="1"/>
      <p:bldP spid="52" grpId="1" animBg="1"/>
      <p:bldP spid="53" grpId="0" animBg="1"/>
      <p:bldP spid="54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Logical Clocks to implement         Partial Ordering of events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Logical Clock = Way of assigning a number to an event</a:t>
            </a:r>
          </a:p>
          <a:p>
            <a:endParaRPr lang="en-US" dirty="0" smtClean="0"/>
          </a:p>
          <a:p>
            <a:r>
              <a:rPr lang="en-US" dirty="0" smtClean="0"/>
              <a:t>Following Clock condition should be satisfied for partial ordering 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a </a:t>
            </a:r>
            <a:r>
              <a:rPr lang="en-US" dirty="0" smtClean="0">
                <a:sym typeface="Wingdings" pitchFamily="2" charset="2"/>
              </a:rPr>
              <a:t> b, then C(a) &lt; C(b)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smtClean="0"/>
              <a:t>Converse is not true”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Logical Clocks to implement         Partial Ordering of events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8076463" cy="499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Logical Clocks(Contd..)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‘a’ and ‘b’ are local events, to hold C(a) &lt; C(b),</a:t>
            </a:r>
          </a:p>
          <a:p>
            <a:pPr lvl="2"/>
            <a:r>
              <a:rPr lang="en-US" sz="2100" dirty="0" smtClean="0"/>
              <a:t>Assign distinct numbers to every successive local events in incremental fashion</a:t>
            </a:r>
          </a:p>
          <a:p>
            <a:r>
              <a:rPr lang="en-US" sz="2800" dirty="0" smtClean="0"/>
              <a:t>‘a’ and ‘b’ are send and receive events of message M, to hold C(a) &lt; C(b),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267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Total ordering of events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in implementing a distributed system</a:t>
            </a:r>
          </a:p>
          <a:p>
            <a:r>
              <a:rPr lang="en-US" dirty="0" smtClean="0"/>
              <a:t>Logical clocks could be extended to obtain total ordering</a:t>
            </a:r>
          </a:p>
          <a:p>
            <a:r>
              <a:rPr lang="en-US" dirty="0" smtClean="0"/>
              <a:t>If C(a) == C(b) &amp;&amp; P(a) &lt; P(b), then </a:t>
            </a:r>
            <a:r>
              <a:rPr lang="en-US" smtClean="0"/>
              <a:t>a </a:t>
            </a:r>
            <a:r>
              <a:rPr lang="en-US" smtClean="0">
                <a:sym typeface="Wingdings" pitchFamily="2" charset="2"/>
              </a:rPr>
              <a:t>=&gt; </a:t>
            </a:r>
            <a:r>
              <a:rPr lang="en-US" smtClean="0">
                <a:sym typeface="Wingdings" pitchFamily="2" charset="2"/>
              </a:rPr>
              <a:t>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: mutual exclusion problem</a:t>
            </a:r>
          </a:p>
          <a:p>
            <a:pPr lvl="1"/>
            <a:r>
              <a:rPr lang="en-US" dirty="0" smtClean="0"/>
              <a:t>Multiple processes contending for one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1981200"/>
          </a:xfrm>
        </p:spPr>
        <p:txBody>
          <a:bodyPr/>
          <a:lstStyle/>
          <a:p>
            <a:pPr eaLnBrk="1" hangingPunct="1"/>
            <a:r>
              <a:rPr lang="en-US" b="1" smtClean="0"/>
              <a:t>Step 1:  P</a:t>
            </a:r>
            <a:r>
              <a:rPr lang="en-US" b="1" baseline="-25000" smtClean="0"/>
              <a:t>i</a:t>
            </a:r>
            <a:r>
              <a:rPr lang="en-US" b="1" smtClean="0"/>
              <a:t> Sends Request Resource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sends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b="1" smtClean="0"/>
              <a:t> </a:t>
            </a:r>
            <a:r>
              <a:rPr lang="en-US" smtClean="0"/>
              <a:t>to </a:t>
            </a:r>
            <a:r>
              <a:rPr lang="en-US" b="1" smtClean="0"/>
              <a:t>P</a:t>
            </a:r>
            <a:r>
              <a:rPr lang="en-US" b="1" baseline="-25000" smtClean="0"/>
              <a:t>j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puts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on its request queue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>
          <a:xfrm rot="5400000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5"/>
            <a:endCxn id="9" idx="1"/>
          </p:cNvCxnSpPr>
          <p:nvPr/>
        </p:nvCxnSpPr>
        <p:spPr>
          <a:xfrm rot="16200000" flipH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 26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1981200"/>
          </a:xfrm>
        </p:spPr>
        <p:txBody>
          <a:bodyPr/>
          <a:lstStyle/>
          <a:p>
            <a:pPr eaLnBrk="1" hangingPunct="1"/>
            <a:r>
              <a:rPr lang="en-US" b="1" smtClean="0"/>
              <a:t>Step 1:  P</a:t>
            </a:r>
            <a:r>
              <a:rPr lang="en-US" b="1" baseline="-25000" smtClean="0"/>
              <a:t>i</a:t>
            </a:r>
            <a:r>
              <a:rPr lang="en-US" b="1" smtClean="0"/>
              <a:t> Sends Request Resource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sends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b="1" smtClean="0"/>
              <a:t> </a:t>
            </a:r>
            <a:r>
              <a:rPr lang="en-US" smtClean="0"/>
              <a:t>to </a:t>
            </a:r>
            <a:r>
              <a:rPr lang="en-US" b="1" smtClean="0"/>
              <a:t>P</a:t>
            </a:r>
            <a:r>
              <a:rPr lang="en-US" b="1" baseline="-25000" smtClean="0"/>
              <a:t>j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puts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on its request queue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>
          <a:xfrm rot="5400000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5"/>
            <a:endCxn id="9" idx="1"/>
          </p:cNvCxnSpPr>
          <p:nvPr/>
        </p:nvCxnSpPr>
        <p:spPr>
          <a:xfrm rot="16200000" flipH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 rot="18314240">
            <a:off x="3132138" y="4660900"/>
            <a:ext cx="990600" cy="533400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6" name="Rounded Rectangle 15"/>
          <p:cNvSpPr/>
          <p:nvPr/>
        </p:nvSpPr>
        <p:spPr>
          <a:xfrm rot="3473679">
            <a:off x="5111750" y="4657725"/>
            <a:ext cx="990600" cy="533400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 26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13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request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4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Step 2:  P</a:t>
            </a:r>
            <a:r>
              <a:rPr lang="en-US" b="1" baseline="-25000" smtClean="0"/>
              <a:t>j</a:t>
            </a:r>
            <a:r>
              <a:rPr lang="en-US" b="1" smtClean="0"/>
              <a:t> Adds Message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puts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on its request queue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sends </a:t>
            </a:r>
            <a:r>
              <a:rPr lang="en-US" b="1" smtClean="0"/>
              <a:t>Acknowledgement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j</a:t>
            </a:r>
            <a:r>
              <a:rPr lang="en-US" smtClean="0"/>
              <a:t> to </a:t>
            </a:r>
            <a:r>
              <a:rPr lang="en-US" b="1" smtClean="0"/>
              <a:t>P</a:t>
            </a:r>
            <a:r>
              <a:rPr lang="en-US" b="1" baseline="-25000" smtClean="0"/>
              <a:t>i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Oval 32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35" name="Straight Arrow Connector 34"/>
          <p:cNvCxnSpPr>
            <a:stCxn id="33" idx="7"/>
            <a:endCxn id="32" idx="3"/>
          </p:cNvCxnSpPr>
          <p:nvPr/>
        </p:nvCxnSpPr>
        <p:spPr>
          <a:xfrm rot="5400000" flipH="1" flipV="1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1"/>
            <a:endCxn id="32" idx="5"/>
          </p:cNvCxnSpPr>
          <p:nvPr/>
        </p:nvCxnSpPr>
        <p:spPr>
          <a:xfrm rot="16200000" flipV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2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48" name="Rectangle 47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Step 2:  P</a:t>
            </a:r>
            <a:r>
              <a:rPr lang="en-US" b="1" baseline="-25000" smtClean="0"/>
              <a:t>j</a:t>
            </a:r>
            <a:r>
              <a:rPr lang="en-US" b="1" smtClean="0"/>
              <a:t> Adds Message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puts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on its request queue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sends </a:t>
            </a:r>
            <a:r>
              <a:rPr lang="en-US" b="1" smtClean="0"/>
              <a:t>Acknowledgement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j</a:t>
            </a:r>
            <a:r>
              <a:rPr lang="en-US" smtClean="0"/>
              <a:t> to </a:t>
            </a:r>
            <a:r>
              <a:rPr lang="en-US" b="1" smtClean="0"/>
              <a:t>P</a:t>
            </a:r>
            <a:r>
              <a:rPr lang="en-US" b="1" baseline="-25000" smtClean="0"/>
              <a:t>i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Oval 32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35" name="Straight Arrow Connector 34"/>
          <p:cNvCxnSpPr>
            <a:stCxn id="33" idx="7"/>
            <a:endCxn id="32" idx="3"/>
          </p:cNvCxnSpPr>
          <p:nvPr/>
        </p:nvCxnSpPr>
        <p:spPr>
          <a:xfrm rot="5400000" flipH="1" flipV="1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1"/>
            <a:endCxn id="32" idx="5"/>
          </p:cNvCxnSpPr>
          <p:nvPr/>
        </p:nvCxnSpPr>
        <p:spPr>
          <a:xfrm rot="16200000" flipV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 rot="18314240">
            <a:off x="3132138" y="4660900"/>
            <a:ext cx="990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8" name="Rounded Rectangle 37"/>
          <p:cNvSpPr/>
          <p:nvPr/>
        </p:nvSpPr>
        <p:spPr>
          <a:xfrm rot="3473679">
            <a:off x="5111750" y="4657725"/>
            <a:ext cx="990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grpSp>
        <p:nvGrpSpPr>
          <p:cNvPr id="2" name="Group 42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48" name="Rectangle 47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13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ack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ack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Time, Clocks, and the Ordering of Events in a distributed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Leslie </a:t>
            </a:r>
            <a:r>
              <a:rPr lang="en-US" dirty="0" err="1" smtClean="0">
                <a:solidFill>
                  <a:schemeClr val="tx2"/>
                </a:solidFill>
              </a:rPr>
              <a:t>Lamport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Step 3:  P</a:t>
            </a:r>
            <a:r>
              <a:rPr lang="en-US" b="1" baseline="-25000" smtClean="0"/>
              <a:t>i</a:t>
            </a:r>
            <a:r>
              <a:rPr lang="en-US" b="1" smtClean="0"/>
              <a:t> Sends Release Resource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removes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from request queue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sends </a:t>
            </a:r>
            <a:r>
              <a:rPr lang="en-US" b="1" smtClean="0"/>
              <a:t>Release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to each </a:t>
            </a:r>
            <a:r>
              <a:rPr lang="en-US" b="1" smtClean="0"/>
              <a:t>P</a:t>
            </a:r>
            <a:r>
              <a:rPr lang="en-US" b="1" baseline="-25000" smtClean="0"/>
              <a:t>j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27" name="Straight Arrow Connector 26"/>
          <p:cNvCxnSpPr>
            <a:stCxn id="24" idx="3"/>
            <a:endCxn id="25" idx="7"/>
          </p:cNvCxnSpPr>
          <p:nvPr/>
        </p:nvCxnSpPr>
        <p:spPr>
          <a:xfrm rot="5400000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5"/>
            <a:endCxn id="26" idx="1"/>
          </p:cNvCxnSpPr>
          <p:nvPr/>
        </p:nvCxnSpPr>
        <p:spPr>
          <a:xfrm rot="16200000" flipH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40" name="Rectangle 39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Step 3:  P</a:t>
            </a:r>
            <a:r>
              <a:rPr lang="en-US" b="1" baseline="-25000" smtClean="0"/>
              <a:t>i</a:t>
            </a:r>
            <a:r>
              <a:rPr lang="en-US" b="1" smtClean="0"/>
              <a:t> Sends Release Resource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removes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from request queue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i</a:t>
            </a:r>
            <a:r>
              <a:rPr lang="en-US" smtClean="0"/>
              <a:t> sends </a:t>
            </a:r>
            <a:r>
              <a:rPr lang="en-US" b="1" smtClean="0"/>
              <a:t>Release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to each </a:t>
            </a:r>
            <a:r>
              <a:rPr lang="en-US" b="1" smtClean="0"/>
              <a:t>P</a:t>
            </a:r>
            <a:r>
              <a:rPr lang="en-US" b="1" baseline="-25000" smtClean="0"/>
              <a:t>j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27" name="Straight Arrow Connector 26"/>
          <p:cNvCxnSpPr>
            <a:stCxn id="24" idx="3"/>
            <a:endCxn id="25" idx="7"/>
          </p:cNvCxnSpPr>
          <p:nvPr/>
        </p:nvCxnSpPr>
        <p:spPr>
          <a:xfrm rot="5400000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5"/>
            <a:endCxn id="26" idx="1"/>
          </p:cNvCxnSpPr>
          <p:nvPr/>
        </p:nvCxnSpPr>
        <p:spPr>
          <a:xfrm rot="16200000" flipH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 rot="18314240">
            <a:off x="3132138" y="4660900"/>
            <a:ext cx="990600" cy="5334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Rounded Rectangle 29"/>
          <p:cNvSpPr/>
          <p:nvPr/>
        </p:nvSpPr>
        <p:spPr>
          <a:xfrm rot="3473679">
            <a:off x="5111750" y="4657725"/>
            <a:ext cx="990600" cy="5334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:P</a:t>
            </a:r>
            <a:r>
              <a:rPr lang="en-US" sz="2000" b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grpSp>
        <p:nvGrpSpPr>
          <p:cNvPr id="2" name="Group 34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0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40" name="Rectangle 39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  <a:r>
                <a:rPr lang="en-US" b="1" dirty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213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release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4495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smtClean="0"/>
              <a:t>Step 4:  P</a:t>
            </a:r>
            <a:r>
              <a:rPr lang="en-US" b="1" baseline="-25000" smtClean="0"/>
              <a:t>j</a:t>
            </a:r>
            <a:r>
              <a:rPr lang="en-US" b="1" smtClean="0"/>
              <a:t> Removes Message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receives </a:t>
            </a:r>
            <a:r>
              <a:rPr lang="en-US" b="1" smtClean="0"/>
              <a:t>Release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from </a:t>
            </a:r>
            <a:r>
              <a:rPr lang="en-US" b="1" smtClean="0"/>
              <a:t>P</a:t>
            </a:r>
            <a:r>
              <a:rPr lang="en-US" b="1" baseline="-25000" smtClean="0"/>
              <a:t>i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j</a:t>
            </a:r>
            <a:r>
              <a:rPr lang="en-US" smtClean="0"/>
              <a:t> removes </a:t>
            </a:r>
            <a:r>
              <a:rPr lang="en-US" b="1" smtClean="0"/>
              <a:t>Request T</a:t>
            </a:r>
            <a:r>
              <a:rPr lang="en-US" b="1" baseline="-25000" smtClean="0"/>
              <a:t>m</a:t>
            </a:r>
            <a:r>
              <a:rPr lang="en-US" b="1" smtClean="0"/>
              <a:t>:P</a:t>
            </a:r>
            <a:r>
              <a:rPr lang="en-US" b="1" baseline="-25000" smtClean="0"/>
              <a:t>i</a:t>
            </a:r>
            <a:r>
              <a:rPr lang="en-US" smtClean="0"/>
              <a:t> from request queue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>
                <a:solidFill>
                  <a:schemeClr val="tx2"/>
                </a:solidFill>
              </a:rPr>
              <a:t>Time, Clocks, and the Ordering of Events in a Distributed System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Total Ordering of </a:t>
            </a:r>
            <a:r>
              <a:rPr lang="en-US" sz="4400" b="1" dirty="0" smtClean="0">
                <a:solidFill>
                  <a:schemeClr val="tx2"/>
                </a:solidFill>
              </a:rPr>
              <a:t>Events : Example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267200" y="4038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" name="Oval 43"/>
          <p:cNvSpPr/>
          <p:nvPr/>
        </p:nvSpPr>
        <p:spPr>
          <a:xfrm>
            <a:off x="30480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45" name="Oval 44"/>
          <p:cNvSpPr/>
          <p:nvPr/>
        </p:nvSpPr>
        <p:spPr>
          <a:xfrm>
            <a:off x="5410200" y="5562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46" name="Straight Arrow Connector 45"/>
          <p:cNvCxnSpPr>
            <a:stCxn id="43" idx="3"/>
            <a:endCxn id="44" idx="7"/>
          </p:cNvCxnSpPr>
          <p:nvPr/>
        </p:nvCxnSpPr>
        <p:spPr>
          <a:xfrm rot="5400000">
            <a:off x="3519488" y="4814888"/>
            <a:ext cx="1006475" cy="701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5"/>
            <a:endCxn id="45" idx="1"/>
          </p:cNvCxnSpPr>
          <p:nvPr/>
        </p:nvCxnSpPr>
        <p:spPr>
          <a:xfrm rot="16200000" flipH="1">
            <a:off x="4700588" y="4852988"/>
            <a:ext cx="1006475" cy="625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3"/>
          <p:cNvGrpSpPr/>
          <p:nvPr/>
        </p:nvGrpSpPr>
        <p:grpSpPr>
          <a:xfrm>
            <a:off x="106680" y="5715000"/>
            <a:ext cx="2743200" cy="457200"/>
            <a:chOff x="0" y="5715000"/>
            <a:chExt cx="2743200" cy="457200"/>
          </a:xfrm>
          <a:solidFill>
            <a:schemeClr val="bg1"/>
          </a:solidFill>
        </p:grpSpPr>
        <p:sp>
          <p:nvSpPr>
            <p:cNvPr id="55" name="Rectangle 54"/>
            <p:cNvSpPr/>
            <p:nvPr/>
          </p:nvSpPr>
          <p:spPr>
            <a:xfrm>
              <a:off x="9144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828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57"/>
          <p:cNvGrpSpPr/>
          <p:nvPr/>
        </p:nvGrpSpPr>
        <p:grpSpPr>
          <a:xfrm>
            <a:off x="6324600" y="5715000"/>
            <a:ext cx="2743200" cy="457200"/>
            <a:chOff x="6400800" y="5715000"/>
            <a:chExt cx="2743200" cy="457200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73152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2296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00800" y="5715000"/>
              <a:ext cx="9144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816225" y="3429000"/>
            <a:ext cx="3660775" cy="457200"/>
            <a:chOff x="3306763" y="3429000"/>
            <a:chExt cx="3660095" cy="4572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Anomalous behavior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Solution 1 :</a:t>
            </a:r>
          </a:p>
          <a:p>
            <a:pPr>
              <a:buNone/>
            </a:pPr>
            <a:r>
              <a:rPr lang="en-US" dirty="0" smtClean="0"/>
              <a:t>Attach a timestamp with T2:P2</a:t>
            </a:r>
          </a:p>
        </p:txBody>
      </p:sp>
      <p:sp>
        <p:nvSpPr>
          <p:cNvPr id="4" name="Oval 3"/>
          <p:cNvSpPr/>
          <p:nvPr/>
        </p:nvSpPr>
        <p:spPr>
          <a:xfrm>
            <a:off x="3962400" y="19812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828800" y="36576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3733800"/>
            <a:ext cx="731838" cy="7318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P</a:t>
            </a:r>
            <a:r>
              <a:rPr lang="en-US" sz="2000" b="1" baseline="-25000" dirty="0"/>
              <a:t>3</a:t>
            </a:r>
          </a:p>
        </p:txBody>
      </p:sp>
      <p:cxnSp>
        <p:nvCxnSpPr>
          <p:cNvPr id="7" name="Straight Arrow Connector 6"/>
          <p:cNvCxnSpPr>
            <a:stCxn id="5" idx="7"/>
            <a:endCxn id="4" idx="3"/>
          </p:cNvCxnSpPr>
          <p:nvPr/>
        </p:nvCxnSpPr>
        <p:spPr>
          <a:xfrm rot="5400000" flipH="1" flipV="1">
            <a:off x="2682063" y="2377263"/>
            <a:ext cx="1158912" cy="1616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  <a:endCxn id="4" idx="5"/>
          </p:cNvCxnSpPr>
          <p:nvPr/>
        </p:nvCxnSpPr>
        <p:spPr>
          <a:xfrm rot="16200000" flipV="1">
            <a:off x="4891863" y="2301063"/>
            <a:ext cx="1235112" cy="18447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511425" y="1371600"/>
            <a:ext cx="3660775" cy="457200"/>
            <a:chOff x="3306763" y="3429000"/>
            <a:chExt cx="3660095" cy="457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422099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b="1" dirty="0" smtClean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 smtClean="0">
                  <a:solidFill>
                    <a:schemeClr val="tx1"/>
                  </a:solidFill>
                </a:rPr>
                <a:t>2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3522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06763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T</a:t>
              </a:r>
              <a:r>
                <a:rPr lang="en-US" b="1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b="1" dirty="0" smtClean="0">
                  <a:solidFill>
                    <a:schemeClr val="tx1"/>
                  </a:solidFill>
                </a:rPr>
                <a:t>:P</a:t>
              </a:r>
              <a:r>
                <a:rPr lang="en-US" b="1" baseline="-25000" dirty="0" smtClean="0">
                  <a:solidFill>
                    <a:schemeClr val="tx1"/>
                  </a:solidFill>
                </a:rPr>
                <a:t>3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052628" y="3429000"/>
              <a:ext cx="91423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 rot="18314240">
            <a:off x="2294302" y="2577723"/>
            <a:ext cx="990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T1:P</a:t>
            </a:r>
            <a:r>
              <a:rPr lang="en-US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US" sz="20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3473679">
            <a:off x="5556455" y="2656799"/>
            <a:ext cx="9906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T3:P</a:t>
            </a:r>
            <a:r>
              <a:rPr lang="en-US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en-US" sz="20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endCxn id="6" idx="2"/>
          </p:cNvCxnSpPr>
          <p:nvPr/>
        </p:nvCxnSpPr>
        <p:spPr>
          <a:xfrm flipV="1">
            <a:off x="2590800" y="4099719"/>
            <a:ext cx="3733800" cy="3095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810000" y="4267200"/>
            <a:ext cx="965159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T2:P</a:t>
            </a:r>
            <a:r>
              <a:rPr lang="en-US" sz="20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US" sz="20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6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Solution 2 : Physical Clocks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Discussion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of concept</a:t>
            </a:r>
          </a:p>
          <a:p>
            <a:r>
              <a:rPr lang="en-US" dirty="0" smtClean="0"/>
              <a:t>Defines event ordering in distributed systems</a:t>
            </a:r>
          </a:p>
          <a:p>
            <a:r>
              <a:rPr lang="en-US" dirty="0" smtClean="0"/>
              <a:t>Building systems on top of Specifications, Set of assumptions ( No node failures, reliable channels )</a:t>
            </a:r>
          </a:p>
          <a:p>
            <a:r>
              <a:rPr lang="en-US" dirty="0" smtClean="0"/>
              <a:t>Logical Clock counters – overflow issues ?</a:t>
            </a:r>
          </a:p>
          <a:p>
            <a:r>
              <a:rPr lang="en-US" dirty="0" smtClean="0"/>
              <a:t>Set of assumptions were strong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Snapshots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K. Mani </a:t>
            </a:r>
            <a:r>
              <a:rPr lang="en-US" dirty="0" err="1" smtClean="0">
                <a:solidFill>
                  <a:schemeClr val="tx2"/>
                </a:solidFill>
              </a:rPr>
              <a:t>Chandy</a:t>
            </a:r>
            <a:r>
              <a:rPr lang="en-US" dirty="0" smtClean="0">
                <a:solidFill>
                  <a:schemeClr val="tx2"/>
                </a:solidFill>
              </a:rPr>
              <a:t>  and Leslie </a:t>
            </a:r>
            <a:r>
              <a:rPr lang="en-US" dirty="0" err="1" smtClean="0">
                <a:solidFill>
                  <a:schemeClr val="tx2"/>
                </a:solidFill>
              </a:rPr>
              <a:t>Lamport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Authors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Leslie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Lamport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 Mani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Chandy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600" dirty="0" smtClean="0"/>
              <a:t>Simon </a:t>
            </a:r>
            <a:r>
              <a:rPr lang="en-US" sz="2600" dirty="0" err="1" smtClean="0"/>
              <a:t>Ramo</a:t>
            </a:r>
            <a:r>
              <a:rPr lang="en-US" sz="2600" dirty="0" smtClean="0"/>
              <a:t> Professor, </a:t>
            </a:r>
            <a:r>
              <a:rPr lang="en-US" sz="2600" dirty="0" err="1" smtClean="0"/>
              <a:t>CalTech</a:t>
            </a: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     (since 1987)</a:t>
            </a:r>
          </a:p>
          <a:p>
            <a:pPr lvl="1"/>
            <a:r>
              <a:rPr lang="en-US" sz="2400" dirty="0" smtClean="0"/>
              <a:t>Ph D, MIT, 1969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43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Honeywell, IBM, UT Austin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de-DE" sz="2400" dirty="0" smtClean="0"/>
              <a:t>IEEE </a:t>
            </a:r>
            <a:r>
              <a:rPr lang="en-US" sz="2400" dirty="0" smtClean="0"/>
              <a:t>Koji Kobayashi Award </a:t>
            </a:r>
            <a:r>
              <a:rPr lang="de-DE" sz="2400" dirty="0" smtClean="0"/>
              <a:t>(1987)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 driven architecture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marketed by Avaya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chand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990600"/>
            <a:ext cx="2057400" cy="276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Outline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Motivation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Cuts and Consistent cuts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Distributed system model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Distributed Snapshots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Global State Detection Algorithm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Properties of recorded Global state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Stability Detection </a:t>
            </a:r>
          </a:p>
          <a:p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Motivation and Goals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process in a DS determines the global state of the system which is useful in detecting stability of the system</a:t>
            </a:r>
          </a:p>
          <a:p>
            <a:r>
              <a:rPr lang="en-US" dirty="0" smtClean="0"/>
              <a:t>Challenges :</a:t>
            </a:r>
          </a:p>
          <a:p>
            <a:pPr lvl="1"/>
            <a:r>
              <a:rPr lang="en-US" dirty="0" smtClean="0"/>
              <a:t>Communication delay</a:t>
            </a:r>
          </a:p>
          <a:p>
            <a:pPr lvl="1"/>
            <a:r>
              <a:rPr lang="en-US" dirty="0" smtClean="0"/>
              <a:t>Relative speeds of computations differ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Stable properties examples:</a:t>
            </a:r>
          </a:p>
          <a:p>
            <a:pPr>
              <a:buNone/>
            </a:pPr>
            <a:r>
              <a:rPr lang="en-US" sz="2800" dirty="0" smtClean="0"/>
              <a:t>		- Computation is terminated</a:t>
            </a:r>
          </a:p>
          <a:p>
            <a:pPr>
              <a:buNone/>
            </a:pPr>
            <a:r>
              <a:rPr lang="en-US" sz="2800" dirty="0" smtClean="0"/>
              <a:t>		- </a:t>
            </a:r>
            <a:r>
              <a:rPr lang="en-US" sz="2800" dirty="0" err="1" smtClean="0"/>
              <a:t>kth</a:t>
            </a:r>
            <a:r>
              <a:rPr lang="en-US" sz="2800" dirty="0" smtClean="0"/>
              <a:t> computational phase is terminated</a:t>
            </a:r>
          </a:p>
          <a:p>
            <a:pPr>
              <a:buNone/>
            </a:pPr>
            <a:r>
              <a:rPr lang="en-US" sz="2800" dirty="0" smtClean="0"/>
              <a:t>		- System is deadlocked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dirty="0" smtClean="0"/>
              <a:t>State detection algorithm is similar to </a:t>
            </a:r>
            <a:r>
              <a:rPr lang="en-US" dirty="0" smtClean="0">
                <a:solidFill>
                  <a:srgbClr val="FF0000"/>
                </a:solidFill>
              </a:rPr>
              <a:t>capturing panoramic view of migrating birds</a:t>
            </a:r>
          </a:p>
          <a:p>
            <a:pPr lvl="1"/>
            <a:r>
              <a:rPr lang="en-US" dirty="0" smtClean="0"/>
              <a:t>Composite picture should be meaningful</a:t>
            </a:r>
          </a:p>
          <a:p>
            <a:pPr lvl="1"/>
            <a:r>
              <a:rPr lang="en-US" dirty="0" smtClean="0"/>
              <a:t>Moving birds add complexity to the process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Author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Leslie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Lamport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400" dirty="0" smtClean="0"/>
              <a:t>B.S., M.I.T., 1960. (</a:t>
            </a:r>
            <a:r>
              <a:rPr lang="en-US" sz="2400" dirty="0" err="1" smtClean="0"/>
              <a:t>Maths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 D, </a:t>
            </a:r>
            <a:r>
              <a:rPr lang="en-US" sz="2400" dirty="0" err="1" smtClean="0"/>
              <a:t>Brandein</a:t>
            </a:r>
            <a:r>
              <a:rPr lang="en-US" sz="2400" dirty="0" smtClean="0"/>
              <a:t> University, 1972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lam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371600"/>
            <a:ext cx="3196405" cy="2133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43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ACM SIGOPS Hall of Fame Award (2007)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de-DE" sz="2400" dirty="0" smtClean="0"/>
              <a:t>IEEE John von Neumann Medal (2008)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de-D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</a:t>
            </a:r>
            <a:r>
              <a:rPr kumimoji="0" lang="de-DE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( from 2001-present 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Distributed System Model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processes and Channels</a:t>
            </a:r>
          </a:p>
          <a:p>
            <a:pPr lvl="1"/>
            <a:r>
              <a:rPr lang="en-US" dirty="0" smtClean="0"/>
              <a:t>States of processes and Channels are defined by events and messages respectively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Event e = &lt;p, s, s’, M, c&gt;</a:t>
            </a:r>
          </a:p>
          <a:p>
            <a:pPr>
              <a:buNone/>
            </a:pPr>
            <a:r>
              <a:rPr lang="en-US" sz="2800" dirty="0" smtClean="0"/>
              <a:t>		- process p</a:t>
            </a:r>
          </a:p>
          <a:p>
            <a:pPr>
              <a:buNone/>
            </a:pPr>
            <a:r>
              <a:rPr lang="en-US" sz="2800" dirty="0" smtClean="0"/>
              <a:t>		- s and s’ are states</a:t>
            </a:r>
          </a:p>
          <a:p>
            <a:pPr>
              <a:buNone/>
            </a:pPr>
            <a:r>
              <a:rPr lang="en-US" sz="2800" dirty="0" smtClean="0"/>
              <a:t>		- channel c and message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Cuts and Consistent Cuts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8064684" cy="52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Consistent Global State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cut C is consistent if for all events e and e’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Intuitively if an event is part of a cut then all events that </a:t>
            </a:r>
            <a:r>
              <a:rPr lang="en-US" dirty="0" smtClean="0">
                <a:solidFill>
                  <a:srgbClr val="FF3300"/>
                </a:solidFill>
              </a:rPr>
              <a:t>happened before</a:t>
            </a:r>
            <a:r>
              <a:rPr lang="en-US" dirty="0" smtClean="0"/>
              <a:t> it must also be part of the cut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consistent cut defines a consistent global state</a:t>
            </a:r>
          </a:p>
          <a:p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09800" y="2438400"/>
          <a:ext cx="4419600" cy="657225"/>
        </p:xfrm>
        <a:graphic>
          <a:graphicData uri="http://schemas.openxmlformats.org/presentationml/2006/ole">
            <p:oleObj spid="_x0000_s1028" name="Equation" r:id="rId3" imgW="1637589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Assumptions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do not fail </a:t>
            </a:r>
          </a:p>
          <a:p>
            <a:r>
              <a:rPr lang="en-US" dirty="0" smtClean="0"/>
              <a:t>Reliable communication channels</a:t>
            </a:r>
          </a:p>
          <a:p>
            <a:r>
              <a:rPr lang="en-US" dirty="0" smtClean="0"/>
              <a:t>FIFO delivery between a pair of processes</a:t>
            </a:r>
          </a:p>
          <a:p>
            <a:r>
              <a:rPr lang="en-US" dirty="0" smtClean="0"/>
              <a:t>Channels have infinite buffers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Distributed System Model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Single Token System – compute global states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38200" y="2819400"/>
            <a:ext cx="25908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2667000" y="30480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Q</a:t>
            </a:r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1066800" y="30480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P</a:t>
            </a: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1600200" y="3200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1600200" y="3429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40"/>
          <p:cNvSpPr>
            <a:spLocks noChangeArrowheads="1"/>
          </p:cNvSpPr>
          <p:nvPr/>
        </p:nvSpPr>
        <p:spPr bwMode="auto">
          <a:xfrm>
            <a:off x="1219200" y="2895600"/>
            <a:ext cx="228600" cy="2286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648200" y="2895600"/>
            <a:ext cx="25908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6477000" y="31242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Q</a:t>
            </a:r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4876800" y="31242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410200" y="3276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5410200" y="3505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40"/>
          <p:cNvSpPr>
            <a:spLocks noChangeArrowheads="1"/>
          </p:cNvSpPr>
          <p:nvPr/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724400" y="4876800"/>
            <a:ext cx="25908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6553200" y="51054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Q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4953000" y="51054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P</a:t>
            </a: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5486400" y="5257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H="1">
            <a:off x="5486400" y="5486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Oval 40"/>
          <p:cNvSpPr>
            <a:spLocks noChangeArrowheads="1"/>
          </p:cNvSpPr>
          <p:nvPr/>
        </p:nvSpPr>
        <p:spPr bwMode="auto">
          <a:xfrm>
            <a:off x="6705600" y="4953000"/>
            <a:ext cx="228600" cy="2286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914400" y="4876800"/>
            <a:ext cx="25908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>
            <a:off x="2743200" y="51054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Q</a:t>
            </a:r>
          </a:p>
        </p:txBody>
      </p:sp>
      <p:sp>
        <p:nvSpPr>
          <p:cNvPr id="26" name="Oval 18"/>
          <p:cNvSpPr>
            <a:spLocks noChangeArrowheads="1"/>
          </p:cNvSpPr>
          <p:nvPr/>
        </p:nvSpPr>
        <p:spPr bwMode="auto">
          <a:xfrm>
            <a:off x="1143000" y="51054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>
            <a:off x="1676400" y="5257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H="1">
            <a:off x="1676400" y="5486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40"/>
          <p:cNvSpPr>
            <a:spLocks noChangeArrowheads="1"/>
          </p:cNvSpPr>
          <p:nvPr/>
        </p:nvSpPr>
        <p:spPr bwMode="auto">
          <a:xfrm>
            <a:off x="2057400" y="5486400"/>
            <a:ext cx="228600" cy="2286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3505200" y="3352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5913118" y="3962400"/>
            <a:ext cx="45719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 flipH="1" flipV="1">
            <a:off x="3505200" y="5303518"/>
            <a:ext cx="1143000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V="1">
            <a:off x="1828800" y="38862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600200" y="23622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943600" y="2438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c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91200" y="617220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Q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609600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c’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b="1" dirty="0" smtClean="0"/>
              <a:t>Nondeterministic System</a:t>
            </a:r>
            <a:endParaRPr lang="en-US" dirty="0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tx2"/>
                </a:solidFill>
              </a:rPr>
              <a:t>Distributed System Model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28600"/>
            <a:r>
              <a:rPr lang="en-US" dirty="0" smtClean="0"/>
              <a:t>Global state :  S0</a:t>
            </a:r>
            <a:endParaRPr lang="en-US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28600"/>
            <a:r>
              <a:rPr lang="en-US" dirty="0" smtClean="0"/>
              <a:t>Global state :  S1</a:t>
            </a:r>
            <a:endParaRPr lang="en-US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715000" y="45720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28600"/>
            <a:r>
              <a:rPr lang="en-US" dirty="0" smtClean="0"/>
              <a:t>Global state :  S2</a:t>
            </a:r>
            <a:endParaRPr lang="en-US" dirty="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315200" y="2362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28600"/>
            <a:r>
              <a:rPr lang="en-US" dirty="0" smtClean="0"/>
              <a:t>Global state:  S3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990600" y="32766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28600"/>
            <a:r>
              <a:rPr lang="en-US" b="1" dirty="0"/>
              <a:t>Event</a:t>
            </a:r>
          </a:p>
          <a:p>
            <a:pPr defTabSz="228600"/>
            <a:r>
              <a:rPr lang="en-US" dirty="0"/>
              <a:t>P sends M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391400" y="3048000"/>
            <a:ext cx="129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28600"/>
            <a:r>
              <a:rPr lang="en-US" b="1" dirty="0"/>
              <a:t>Event</a:t>
            </a:r>
          </a:p>
          <a:p>
            <a:pPr defTabSz="228600"/>
            <a:r>
              <a:rPr lang="en-US" dirty="0"/>
              <a:t>P receives M’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191000" y="4572000"/>
            <a:ext cx="129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28600"/>
            <a:r>
              <a:rPr lang="en-US" b="1" dirty="0"/>
              <a:t>Event</a:t>
            </a:r>
          </a:p>
          <a:p>
            <a:pPr defTabSz="228600"/>
            <a:r>
              <a:rPr lang="en-US" dirty="0"/>
              <a:t>Q sends M’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2362200"/>
            <a:ext cx="2438400" cy="990600"/>
            <a:chOff x="288" y="1776"/>
            <a:chExt cx="1536" cy="624"/>
          </a:xfrm>
        </p:grpSpPr>
        <p:sp>
          <p:nvSpPr>
            <p:cNvPr id="40999" name="Rectangle 13"/>
            <p:cNvSpPr>
              <a:spLocks noChangeArrowheads="1"/>
            </p:cNvSpPr>
            <p:nvPr/>
          </p:nvSpPr>
          <p:spPr bwMode="auto">
            <a:xfrm>
              <a:off x="288" y="1776"/>
              <a:ext cx="1536" cy="6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00" name="Line 14"/>
            <p:cNvSpPr>
              <a:spLocks noChangeShapeType="1"/>
            </p:cNvSpPr>
            <p:nvPr/>
          </p:nvSpPr>
          <p:spPr bwMode="auto">
            <a:xfrm>
              <a:off x="720" y="20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15"/>
            <p:cNvSpPr>
              <a:spLocks noChangeShapeType="1"/>
            </p:cNvSpPr>
            <p:nvPr/>
          </p:nvSpPr>
          <p:spPr bwMode="auto">
            <a:xfrm flipH="1">
              <a:off x="720" y="21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Oval 16"/>
            <p:cNvSpPr>
              <a:spLocks noChangeArrowheads="1"/>
            </p:cNvSpPr>
            <p:nvPr/>
          </p:nvSpPr>
          <p:spPr bwMode="auto">
            <a:xfrm>
              <a:off x="1392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Q</a:t>
              </a:r>
            </a:p>
          </p:txBody>
        </p:sp>
        <p:sp>
          <p:nvSpPr>
            <p:cNvPr id="41003" name="Oval 17"/>
            <p:cNvSpPr>
              <a:spLocks noChangeArrowheads="1"/>
            </p:cNvSpPr>
            <p:nvPr/>
          </p:nvSpPr>
          <p:spPr bwMode="auto">
            <a:xfrm>
              <a:off x="384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P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24400" y="2362200"/>
            <a:ext cx="2438400" cy="990600"/>
            <a:chOff x="288" y="1776"/>
            <a:chExt cx="1536" cy="624"/>
          </a:xfrm>
        </p:grpSpPr>
        <p:sp>
          <p:nvSpPr>
            <p:cNvPr id="40994" name="Rectangle 19"/>
            <p:cNvSpPr>
              <a:spLocks noChangeArrowheads="1"/>
            </p:cNvSpPr>
            <p:nvPr/>
          </p:nvSpPr>
          <p:spPr bwMode="auto">
            <a:xfrm>
              <a:off x="288" y="1776"/>
              <a:ext cx="1536" cy="6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995" name="Line 20"/>
            <p:cNvSpPr>
              <a:spLocks noChangeShapeType="1"/>
            </p:cNvSpPr>
            <p:nvPr/>
          </p:nvSpPr>
          <p:spPr bwMode="auto">
            <a:xfrm>
              <a:off x="720" y="20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Line 21"/>
            <p:cNvSpPr>
              <a:spLocks noChangeShapeType="1"/>
            </p:cNvSpPr>
            <p:nvPr/>
          </p:nvSpPr>
          <p:spPr bwMode="auto">
            <a:xfrm flipH="1">
              <a:off x="720" y="21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Oval 22"/>
            <p:cNvSpPr>
              <a:spLocks noChangeArrowheads="1"/>
            </p:cNvSpPr>
            <p:nvPr/>
          </p:nvSpPr>
          <p:spPr bwMode="auto">
            <a:xfrm>
              <a:off x="1392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Q</a:t>
              </a:r>
            </a:p>
          </p:txBody>
        </p:sp>
        <p:sp>
          <p:nvSpPr>
            <p:cNvPr id="40998" name="Oval 23"/>
            <p:cNvSpPr>
              <a:spLocks noChangeArrowheads="1"/>
            </p:cNvSpPr>
            <p:nvPr/>
          </p:nvSpPr>
          <p:spPr bwMode="auto">
            <a:xfrm>
              <a:off x="384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133600" y="3505200"/>
            <a:ext cx="2438400" cy="990600"/>
            <a:chOff x="288" y="1776"/>
            <a:chExt cx="1536" cy="624"/>
          </a:xfrm>
        </p:grpSpPr>
        <p:sp>
          <p:nvSpPr>
            <p:cNvPr id="40989" name="Rectangle 25"/>
            <p:cNvSpPr>
              <a:spLocks noChangeArrowheads="1"/>
            </p:cNvSpPr>
            <p:nvPr/>
          </p:nvSpPr>
          <p:spPr bwMode="auto">
            <a:xfrm>
              <a:off x="288" y="1776"/>
              <a:ext cx="1536" cy="6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990" name="Line 26"/>
            <p:cNvSpPr>
              <a:spLocks noChangeShapeType="1"/>
            </p:cNvSpPr>
            <p:nvPr/>
          </p:nvSpPr>
          <p:spPr bwMode="auto">
            <a:xfrm>
              <a:off x="720" y="20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27"/>
            <p:cNvSpPr>
              <a:spLocks noChangeShapeType="1"/>
            </p:cNvSpPr>
            <p:nvPr/>
          </p:nvSpPr>
          <p:spPr bwMode="auto">
            <a:xfrm flipH="1">
              <a:off x="720" y="21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Oval 28"/>
            <p:cNvSpPr>
              <a:spLocks noChangeArrowheads="1"/>
            </p:cNvSpPr>
            <p:nvPr/>
          </p:nvSpPr>
          <p:spPr bwMode="auto">
            <a:xfrm>
              <a:off x="1392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Q</a:t>
              </a:r>
            </a:p>
          </p:txBody>
        </p:sp>
        <p:sp>
          <p:nvSpPr>
            <p:cNvPr id="40993" name="Oval 29"/>
            <p:cNvSpPr>
              <a:spLocks noChangeArrowheads="1"/>
            </p:cNvSpPr>
            <p:nvPr/>
          </p:nvSpPr>
          <p:spPr bwMode="auto">
            <a:xfrm>
              <a:off x="384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724400" y="3505200"/>
            <a:ext cx="2438400" cy="990600"/>
            <a:chOff x="288" y="1776"/>
            <a:chExt cx="1536" cy="624"/>
          </a:xfrm>
        </p:grpSpPr>
        <p:sp>
          <p:nvSpPr>
            <p:cNvPr id="40984" name="Rectangle 31"/>
            <p:cNvSpPr>
              <a:spLocks noChangeArrowheads="1"/>
            </p:cNvSpPr>
            <p:nvPr/>
          </p:nvSpPr>
          <p:spPr bwMode="auto">
            <a:xfrm>
              <a:off x="288" y="1776"/>
              <a:ext cx="1536" cy="6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985" name="Line 32"/>
            <p:cNvSpPr>
              <a:spLocks noChangeShapeType="1"/>
            </p:cNvSpPr>
            <p:nvPr/>
          </p:nvSpPr>
          <p:spPr bwMode="auto">
            <a:xfrm>
              <a:off x="720" y="20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33"/>
            <p:cNvSpPr>
              <a:spLocks noChangeShapeType="1"/>
            </p:cNvSpPr>
            <p:nvPr/>
          </p:nvSpPr>
          <p:spPr bwMode="auto">
            <a:xfrm flipH="1">
              <a:off x="720" y="21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Oval 34"/>
            <p:cNvSpPr>
              <a:spLocks noChangeArrowheads="1"/>
            </p:cNvSpPr>
            <p:nvPr/>
          </p:nvSpPr>
          <p:spPr bwMode="auto">
            <a:xfrm>
              <a:off x="1392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Q</a:t>
              </a:r>
            </a:p>
          </p:txBody>
        </p:sp>
        <p:sp>
          <p:nvSpPr>
            <p:cNvPr id="40988" name="Oval 35"/>
            <p:cNvSpPr>
              <a:spLocks noChangeArrowheads="1"/>
            </p:cNvSpPr>
            <p:nvPr/>
          </p:nvSpPr>
          <p:spPr bwMode="auto">
            <a:xfrm>
              <a:off x="384" y="1920"/>
              <a:ext cx="336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</p:grpSp>
      <p:sp>
        <p:nvSpPr>
          <p:cNvPr id="40976" name="Oval 36"/>
          <p:cNvSpPr>
            <a:spLocks noChangeArrowheads="1"/>
          </p:cNvSpPr>
          <p:nvPr/>
        </p:nvSpPr>
        <p:spPr bwMode="auto">
          <a:xfrm>
            <a:off x="4125913" y="2895600"/>
            <a:ext cx="293687" cy="3048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77" name="Oval 37"/>
          <p:cNvSpPr>
            <a:spLocks noChangeArrowheads="1"/>
          </p:cNvSpPr>
          <p:nvPr/>
        </p:nvSpPr>
        <p:spPr bwMode="auto">
          <a:xfrm>
            <a:off x="2209800" y="2438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78" name="Oval 38"/>
          <p:cNvSpPr>
            <a:spLocks noChangeArrowheads="1"/>
          </p:cNvSpPr>
          <p:nvPr/>
        </p:nvSpPr>
        <p:spPr bwMode="auto">
          <a:xfrm>
            <a:off x="3048000" y="3581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79" name="Oval 39"/>
          <p:cNvSpPr>
            <a:spLocks noChangeArrowheads="1"/>
          </p:cNvSpPr>
          <p:nvPr/>
        </p:nvSpPr>
        <p:spPr bwMode="auto">
          <a:xfrm>
            <a:off x="4125913" y="4038600"/>
            <a:ext cx="293687" cy="3048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80" name="Oval 40"/>
          <p:cNvSpPr>
            <a:spLocks noChangeArrowheads="1"/>
          </p:cNvSpPr>
          <p:nvPr/>
        </p:nvSpPr>
        <p:spPr bwMode="auto">
          <a:xfrm>
            <a:off x="4800600" y="2895600"/>
            <a:ext cx="304800" cy="3048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81" name="Oval 41"/>
          <p:cNvSpPr>
            <a:spLocks noChangeArrowheads="1"/>
          </p:cNvSpPr>
          <p:nvPr/>
        </p:nvSpPr>
        <p:spPr bwMode="auto">
          <a:xfrm>
            <a:off x="5943600" y="4038600"/>
            <a:ext cx="304800" cy="304800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82" name="Oval 42"/>
          <p:cNvSpPr>
            <a:spLocks noChangeArrowheads="1"/>
          </p:cNvSpPr>
          <p:nvPr/>
        </p:nvSpPr>
        <p:spPr bwMode="auto">
          <a:xfrm>
            <a:off x="5638800" y="3581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83" name="Oval 43"/>
          <p:cNvSpPr>
            <a:spLocks noChangeArrowheads="1"/>
          </p:cNvSpPr>
          <p:nvPr/>
        </p:nvSpPr>
        <p:spPr bwMode="auto">
          <a:xfrm>
            <a:off x="5638800" y="2438400"/>
            <a:ext cx="304800" cy="3048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Global State Detection Algorithm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Marker Snapshot Protocol</a:t>
            </a:r>
          </a:p>
          <a:p>
            <a:pPr lvl="1"/>
            <a:r>
              <a:rPr lang="en-US" i="1" dirty="0" smtClean="0"/>
              <a:t>P </a:t>
            </a:r>
            <a:r>
              <a:rPr lang="en-US" dirty="0" smtClean="0"/>
              <a:t>records its state and pushes an empty marker M on all outgoing channels </a:t>
            </a:r>
          </a:p>
          <a:p>
            <a:pPr lvl="1"/>
            <a:r>
              <a:rPr lang="en-US" i="1" dirty="0" smtClean="0"/>
              <a:t>Q, </a:t>
            </a:r>
            <a:r>
              <a:rPr lang="en-US" dirty="0" smtClean="0"/>
              <a:t>when receives a marker M along its incoming channel c,</a:t>
            </a:r>
          </a:p>
          <a:p>
            <a:pPr lvl="2"/>
            <a:r>
              <a:rPr lang="en-US" dirty="0" smtClean="0"/>
              <a:t>If it was </a:t>
            </a:r>
            <a:r>
              <a:rPr lang="en-US" dirty="0" smtClean="0">
                <a:solidFill>
                  <a:srgbClr val="FF0000"/>
                </a:solidFill>
              </a:rPr>
              <a:t>not in recording state</a:t>
            </a:r>
            <a:r>
              <a:rPr lang="en-US" dirty="0" smtClean="0"/>
              <a:t>, </a:t>
            </a:r>
          </a:p>
          <a:p>
            <a:pPr lvl="3"/>
            <a:r>
              <a:rPr lang="en-US" dirty="0" smtClean="0"/>
              <a:t>Start recording Q’s state</a:t>
            </a:r>
          </a:p>
          <a:p>
            <a:pPr lvl="3"/>
            <a:r>
              <a:rPr lang="en-US" dirty="0" smtClean="0"/>
              <a:t>Record </a:t>
            </a:r>
            <a:r>
              <a:rPr lang="en-US" dirty="0" err="1" smtClean="0"/>
              <a:t>c’s</a:t>
            </a:r>
            <a:r>
              <a:rPr lang="en-US" dirty="0" smtClean="0"/>
              <a:t> state as empty state</a:t>
            </a:r>
          </a:p>
          <a:p>
            <a:pPr lvl="3"/>
            <a:r>
              <a:rPr lang="en-US" dirty="0" smtClean="0"/>
              <a:t>Pushes the Marker M onto all its outgoing channels</a:t>
            </a:r>
          </a:p>
          <a:p>
            <a:pPr lvl="2"/>
            <a:r>
              <a:rPr lang="en-US" dirty="0" smtClean="0"/>
              <a:t>If it was </a:t>
            </a:r>
            <a:r>
              <a:rPr lang="en-US" dirty="0" smtClean="0">
                <a:solidFill>
                  <a:srgbClr val="FF0000"/>
                </a:solidFill>
              </a:rPr>
              <a:t>already in recording state</a:t>
            </a:r>
            <a:r>
              <a:rPr lang="en-US" dirty="0" smtClean="0"/>
              <a:t>, </a:t>
            </a:r>
          </a:p>
          <a:p>
            <a:pPr lvl="3"/>
            <a:r>
              <a:rPr lang="en-US" dirty="0" smtClean="0"/>
              <a:t>Stops recording on incoming channel c, and records the state of c as the sequence of messages received since Q started recording and before Marker M is received on this channel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i="1" dirty="0" smtClean="0"/>
              <a:t> 	</a:t>
            </a:r>
            <a:r>
              <a:rPr lang="en-US" dirty="0" smtClean="0"/>
              <a:t>When Q receives markers on all its incoming channels, stop recording the state of Q and its incoming channels and ‘call it a day’ for </a:t>
            </a:r>
            <a:r>
              <a:rPr lang="en-US" i="1" dirty="0" smtClean="0"/>
              <a:t>Q</a:t>
            </a:r>
            <a:r>
              <a:rPr lang="en-US" dirty="0" smtClean="0"/>
              <a:t>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Properties of recorded global state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199"/>
            <a:ext cx="8174044" cy="543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Stability Detection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371600"/>
            <a:ext cx="8686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definite=false,  y(S</a:t>
            </a:r>
            <a:r>
              <a:rPr lang="en-US" sz="2800" baseline="-25000" dirty="0" smtClean="0"/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)=false</a:t>
            </a: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record S*,  definite=y(S*)</a:t>
            </a:r>
          </a:p>
          <a:p>
            <a:pPr marL="342900" marR="0" lvl="0" indent="-34290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Implications of “definite”</a:t>
            </a: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definite == false: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can not say YES/NO stability</a:t>
            </a: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definite == true: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stable property at termination</a:t>
            </a:r>
          </a:p>
          <a:p>
            <a:pPr marL="342900" marR="0" lvl="0" indent="-34290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Correctness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lang="en-US" sz="2800" baseline="-25000" dirty="0" smtClean="0"/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can lead to S*, S* can lead to S</a:t>
            </a:r>
            <a:r>
              <a:rPr lang="en-US" sz="2800" baseline="-25000" dirty="0" smtClean="0">
                <a:sym typeface="Wingdings" pitchFamily="2" charset="2"/>
              </a:rPr>
              <a:t>t</a:t>
            </a:r>
            <a:endParaRPr kumimoji="0" lang="en-US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742950" marR="0" lvl="1" indent="-28575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for all j:  y(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 = y(S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+1)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0481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Discussion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???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Outline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Introduction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Partial Ordering of Events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Logical Clocks and Total ordering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Distributed algorithm: An Example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Strong Clock Condition using Physical Clocks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Discussion</a:t>
            </a:r>
          </a:p>
          <a:p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	Other References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WikiPedia</a:t>
            </a:r>
            <a:endParaRPr lang="en-US" sz="2000" dirty="0" smtClean="0"/>
          </a:p>
          <a:p>
            <a:r>
              <a:rPr lang="en-US" sz="2000" dirty="0" smtClean="0"/>
              <a:t>http://www.cs.cornell.edu/courses/cs4410/2008fa/</a:t>
            </a:r>
          </a:p>
          <a:p>
            <a:r>
              <a:rPr lang="en-US" sz="2000" dirty="0" smtClean="0"/>
              <a:t>Consistent Global States of Distributed Systems: Fundamental Concepts and Mechanisms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Introduction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Defn</a:t>
            </a:r>
            <a:r>
              <a:rPr lang="en-US" sz="2400" dirty="0" smtClean="0"/>
              <a:t> 1 : Collection of nodes connected via network representing a single coherent system</a:t>
            </a:r>
          </a:p>
          <a:p>
            <a:r>
              <a:rPr lang="en-US" sz="2400" dirty="0" err="1" smtClean="0"/>
              <a:t>Defn</a:t>
            </a:r>
            <a:r>
              <a:rPr lang="en-US" sz="2400" dirty="0" smtClean="0"/>
              <a:t> 2 : Collection of processes within a computer </a:t>
            </a:r>
          </a:p>
          <a:p>
            <a:pPr>
              <a:buNone/>
            </a:pPr>
            <a:r>
              <a:rPr lang="en-US" dirty="0" smtClean="0"/>
              <a:t>WHY DS ?</a:t>
            </a:r>
          </a:p>
          <a:p>
            <a:r>
              <a:rPr lang="en-US" sz="2400" dirty="0" smtClean="0"/>
              <a:t>Resource sharing/</a:t>
            </a:r>
          </a:p>
          <a:p>
            <a:pPr>
              <a:buNone/>
            </a:pPr>
            <a:r>
              <a:rPr lang="en-US" sz="2400" dirty="0" smtClean="0"/>
              <a:t>             Load Balancing</a:t>
            </a:r>
          </a:p>
          <a:p>
            <a:r>
              <a:rPr lang="en-US" sz="2400" dirty="0" smtClean="0"/>
              <a:t>Computation speedup</a:t>
            </a:r>
          </a:p>
          <a:p>
            <a:r>
              <a:rPr lang="en-US" sz="2400" dirty="0" smtClean="0"/>
              <a:t>Reliability</a:t>
            </a:r>
          </a:p>
          <a:p>
            <a:r>
              <a:rPr lang="en-US" sz="2400" dirty="0" smtClean="0"/>
              <a:t>SW/HW preference</a:t>
            </a:r>
          </a:p>
          <a:p>
            <a:r>
              <a:rPr lang="en-US" sz="2400" dirty="0" smtClean="0"/>
              <a:t>Data access</a:t>
            </a:r>
          </a:p>
        </p:txBody>
      </p:sp>
      <p:pic>
        <p:nvPicPr>
          <p:cNvPr id="4" name="Picture 3" descr="honey-b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00400"/>
            <a:ext cx="4368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Introduction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/>
              <a:t>Design issues in building a DS: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Transparency</a:t>
            </a:r>
            <a:r>
              <a:rPr lang="en-US" sz="2400" dirty="0" smtClean="0"/>
              <a:t> – the distributed system should appear as a conventional, centralized system to the user.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Fault tolerance</a:t>
            </a:r>
            <a:r>
              <a:rPr lang="en-US" sz="2400" dirty="0" smtClean="0"/>
              <a:t> – the distributed system should continue to function in the face of failure.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Failure detection – </a:t>
            </a:r>
            <a:r>
              <a:rPr lang="en-US" sz="2400" dirty="0" smtClean="0"/>
              <a:t>in case of asynchronous DS, its hard to differentiate between message delay Vs lost message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Scalability</a:t>
            </a:r>
            <a:r>
              <a:rPr lang="en-US" sz="2400" dirty="0" smtClean="0"/>
              <a:t> – as demands increase, the system should easily accept the addition of new resources to accommodate the increased demand.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Introduction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Complexities in DS implementation :</a:t>
            </a:r>
          </a:p>
          <a:p>
            <a:endParaRPr lang="en-US" sz="2400" dirty="0" smtClean="0"/>
          </a:p>
          <a:p>
            <a:r>
              <a:rPr lang="en-US" sz="2400" dirty="0" smtClean="0"/>
              <a:t>Unpredictable order of events in a distributed system</a:t>
            </a:r>
          </a:p>
          <a:p>
            <a:pPr>
              <a:buNone/>
            </a:pPr>
            <a:r>
              <a:rPr lang="en-US" sz="2000" dirty="0" smtClean="0"/>
              <a:t>	Problem 1- Update A needs to occur before update B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r>
              <a:rPr lang="en-US" sz="2400" dirty="0" smtClean="0"/>
              <a:t>No global clock shared by processes – </a:t>
            </a:r>
            <a:r>
              <a:rPr lang="en-US" sz="2300" dirty="0" smtClean="0"/>
              <a:t>if there was any, FCFS could have solved all issues of event ordering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Some ordering could be implicit</a:t>
            </a:r>
          </a:p>
          <a:p>
            <a:pPr lvl="2"/>
            <a:r>
              <a:rPr lang="en-US" sz="1600" dirty="0" smtClean="0"/>
              <a:t>Events in a single process happen in order</a:t>
            </a:r>
          </a:p>
          <a:p>
            <a:pPr lvl="2"/>
            <a:r>
              <a:rPr lang="en-US" sz="1600" dirty="0" smtClean="0"/>
              <a:t>Message between processes must be sent before they are received</a:t>
            </a:r>
          </a:p>
          <a:p>
            <a:endParaRPr lang="en-US" sz="2300" dirty="0" smtClean="0"/>
          </a:p>
          <a:p>
            <a:pPr>
              <a:buNone/>
            </a:pPr>
            <a:r>
              <a:rPr lang="en-US" sz="2600" b="1" dirty="0" smtClean="0"/>
              <a:t>WHAT IS THE SOLUTION ???</a:t>
            </a:r>
          </a:p>
          <a:p>
            <a:pPr>
              <a:buNone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Space Time diagram of events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1905000"/>
            <a:ext cx="14478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1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28600" y="2470469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1828800" y="2514600"/>
            <a:ext cx="990600" cy="16764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3352798" y="2590800"/>
            <a:ext cx="914401" cy="16002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8001000" y="2057400"/>
            <a:ext cx="1143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Time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304800" y="4191000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304800" y="5943600"/>
            <a:ext cx="8686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28600" y="3581400"/>
            <a:ext cx="14478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2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1371600" cy="4638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1414"/>
                </a:solidFill>
              </a:rPr>
              <a:t>Process 3</a:t>
            </a:r>
            <a:endParaRPr lang="en-US" sz="2400" dirty="0">
              <a:solidFill>
                <a:srgbClr val="001414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098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7526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 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 2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5908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124200" y="42672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b 2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432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766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191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2057400" y="2514600"/>
            <a:ext cx="990598" cy="33528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9718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981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2819400" y="60198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c 1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37338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a3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4114800" y="2057400"/>
            <a:ext cx="457200" cy="3099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1414"/>
                </a:solidFill>
              </a:rPr>
              <a:t>a4</a:t>
            </a:r>
            <a:endParaRPr lang="en-US" sz="1400" dirty="0">
              <a:solidFill>
                <a:srgbClr val="001414"/>
              </a:solidFill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3733800" y="2514600"/>
            <a:ext cx="152400" cy="16764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576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10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3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Events </a:t>
            </a:r>
          </a:p>
          <a:p>
            <a:endParaRPr lang="en-US" dirty="0" smtClean="0"/>
          </a:p>
          <a:p>
            <a:r>
              <a:rPr lang="en-US" dirty="0" smtClean="0"/>
              <a:t>Send Event                    </a:t>
            </a:r>
          </a:p>
          <a:p>
            <a:endParaRPr lang="en-US" dirty="0" smtClean="0"/>
          </a:p>
          <a:p>
            <a:r>
              <a:rPr lang="en-US" dirty="0" smtClean="0"/>
              <a:t>Receive Event</a:t>
            </a:r>
          </a:p>
          <a:p>
            <a:endParaRPr lang="en-US" dirty="0" smtClean="0"/>
          </a:p>
          <a:p>
            <a:r>
              <a:rPr lang="en-US" dirty="0" smtClean="0"/>
              <a:t>Local event</a:t>
            </a:r>
            <a:endParaRPr lang="en-US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V="1">
            <a:off x="4191000" y="2438400"/>
            <a:ext cx="4495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flipH="1">
            <a:off x="5867400" y="1371600"/>
            <a:ext cx="990600" cy="10668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 type="none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4189412" y="3689668"/>
            <a:ext cx="4495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6553200" y="2895600"/>
            <a:ext cx="838200" cy="838200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 type="triangle" w="med" len="med"/>
            <a:tailEnd type="none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2286000"/>
            <a:ext cx="3810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2057400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3276600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4343400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4267200" y="4876800"/>
            <a:ext cx="4495800" cy="45719"/>
          </a:xfrm>
          <a:prstGeom prst="line">
            <a:avLst/>
          </a:prstGeom>
          <a:noFill/>
          <a:ln w="57240">
            <a:solidFill>
              <a:schemeClr val="tx2"/>
            </a:solidFill>
            <a:miter lim="800000"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0800" y="3505200"/>
            <a:ext cx="3810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62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86600" y="4724400"/>
            <a:ext cx="3810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1417</Words>
  <Application>Microsoft Office PowerPoint</Application>
  <PresentationFormat>On-screen Show (4:3)</PresentationFormat>
  <Paragraphs>371</Paragraphs>
  <Slides>40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Custom Design</vt:lpstr>
      <vt:lpstr>Equation</vt:lpstr>
      <vt:lpstr>Distributed Systems </vt:lpstr>
      <vt:lpstr>Time, Clocks, and the Ordering of Events in a distributed System</vt:lpstr>
      <vt:lpstr>Author</vt:lpstr>
      <vt:lpstr>Slide 4</vt:lpstr>
      <vt:lpstr>Introduction</vt:lpstr>
      <vt:lpstr>Introduction</vt:lpstr>
      <vt:lpstr>Introduction</vt:lpstr>
      <vt:lpstr>Space Time diagram of events</vt:lpstr>
      <vt:lpstr>Slide 9</vt:lpstr>
      <vt:lpstr>Partial Ordering of Events</vt:lpstr>
      <vt:lpstr>Space Time diagram of events</vt:lpstr>
      <vt:lpstr>Logical Clocks to implement         Partial Ordering of events</vt:lpstr>
      <vt:lpstr>Logical Clocks to implement         Partial Ordering of events</vt:lpstr>
      <vt:lpstr>Logical Clocks(Contd..)</vt:lpstr>
      <vt:lpstr>Total ordering of events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Anomalous behavior</vt:lpstr>
      <vt:lpstr>Solution 2 : Physical Clocks</vt:lpstr>
      <vt:lpstr>Discussion</vt:lpstr>
      <vt:lpstr>Distributed Snapshots</vt:lpstr>
      <vt:lpstr>Authors</vt:lpstr>
      <vt:lpstr>Slide 28</vt:lpstr>
      <vt:lpstr>Motivation and Goals</vt:lpstr>
      <vt:lpstr>Distributed System Model</vt:lpstr>
      <vt:lpstr>Cuts and Consistent Cuts</vt:lpstr>
      <vt:lpstr>Consistent Global State</vt:lpstr>
      <vt:lpstr>Assumptions </vt:lpstr>
      <vt:lpstr>Distributed System Model</vt:lpstr>
      <vt:lpstr>Slide 35</vt:lpstr>
      <vt:lpstr>Global State Detection Algorithm</vt:lpstr>
      <vt:lpstr>Properties of recorded global state</vt:lpstr>
      <vt:lpstr>Stability Detection</vt:lpstr>
      <vt:lpstr>Discussion</vt:lpstr>
      <vt:lpstr> Other References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Supriya Vadlamani</dc:creator>
  <cp:lastModifiedBy>Ganesh</cp:lastModifiedBy>
  <cp:revision>656</cp:revision>
  <dcterms:created xsi:type="dcterms:W3CDTF">2009-10-13T13:29:18Z</dcterms:created>
  <dcterms:modified xsi:type="dcterms:W3CDTF">2010-11-05T20:58:02Z</dcterms:modified>
</cp:coreProperties>
</file>