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57" r:id="rId4"/>
    <p:sldId id="258" r:id="rId5"/>
    <p:sldId id="260" r:id="rId6"/>
    <p:sldId id="261" r:id="rId7"/>
    <p:sldId id="293" r:id="rId8"/>
    <p:sldId id="262" r:id="rId9"/>
    <p:sldId id="263" r:id="rId10"/>
    <p:sldId id="264" r:id="rId11"/>
    <p:sldId id="294" r:id="rId12"/>
    <p:sldId id="295" r:id="rId13"/>
    <p:sldId id="296" r:id="rId14"/>
    <p:sldId id="297" r:id="rId15"/>
    <p:sldId id="298" r:id="rId16"/>
    <p:sldId id="265" r:id="rId17"/>
    <p:sldId id="266" r:id="rId18"/>
    <p:sldId id="299" r:id="rId19"/>
    <p:sldId id="300" r:id="rId20"/>
    <p:sldId id="268" r:id="rId21"/>
    <p:sldId id="302" r:id="rId22"/>
    <p:sldId id="301" r:id="rId23"/>
    <p:sldId id="303" r:id="rId24"/>
    <p:sldId id="269" r:id="rId25"/>
    <p:sldId id="279" r:id="rId26"/>
    <p:sldId id="280" r:id="rId27"/>
    <p:sldId id="304" r:id="rId28"/>
    <p:sldId id="281" r:id="rId29"/>
    <p:sldId id="282" r:id="rId30"/>
    <p:sldId id="283" r:id="rId31"/>
    <p:sldId id="285" r:id="rId32"/>
    <p:sldId id="305" r:id="rId33"/>
    <p:sldId id="286" r:id="rId34"/>
    <p:sldId id="287" r:id="rId35"/>
    <p:sldId id="288" r:id="rId36"/>
    <p:sldId id="289" r:id="rId37"/>
    <p:sldId id="290" r:id="rId38"/>
    <p:sldId id="30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VIRTUALIZATION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828800"/>
            <a:ext cx="6629400" cy="40386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Xen</a:t>
            </a:r>
            <a:r>
              <a:rPr lang="en-US" dirty="0" smtClean="0">
                <a:solidFill>
                  <a:schemeClr val="tx1"/>
                </a:solidFill>
              </a:rPr>
              <a:t> and the Art of Virtualization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Are Virtual Machine Monitors Microkernels Done Right?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Presented by Brett Fernandes</a:t>
            </a:r>
            <a:endParaRPr lang="en-US" sz="2600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Xen</a:t>
            </a:r>
            <a:r>
              <a:rPr lang="en-US" dirty="0"/>
              <a:t>:  Approach and Overview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New approach - </a:t>
            </a:r>
            <a:r>
              <a:rPr lang="en-US" sz="2800" dirty="0" err="1" smtClean="0"/>
              <a:t>paravirtualization</a:t>
            </a:r>
            <a:endParaRPr lang="en-US" sz="2800" dirty="0"/>
          </a:p>
          <a:p>
            <a:pPr lvl="1"/>
            <a:r>
              <a:rPr lang="en-US" sz="2000" dirty="0" smtClean="0"/>
              <a:t>Virtual hardware is similar, not identical to the underlying hardware</a:t>
            </a:r>
            <a:endParaRPr lang="en-US" sz="2000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Partial view of the underlying hardware</a:t>
            </a:r>
          </a:p>
          <a:p>
            <a:pPr lvl="2"/>
            <a:r>
              <a:rPr lang="en-US" dirty="0" smtClean="0"/>
              <a:t>No modification of applications</a:t>
            </a:r>
          </a:p>
          <a:p>
            <a:pPr lvl="2"/>
            <a:r>
              <a:rPr lang="en-US" dirty="0" smtClean="0"/>
              <a:t>VMs handle paging</a:t>
            </a:r>
            <a:endParaRPr lang="en-US" dirty="0" smtClean="0"/>
          </a:p>
          <a:p>
            <a:pPr lvl="3"/>
            <a:r>
              <a:rPr lang="en-US" dirty="0" smtClean="0"/>
              <a:t>No shadow tables required</a:t>
            </a:r>
          </a:p>
          <a:p>
            <a:pPr lvl="2"/>
            <a:r>
              <a:rPr lang="en-US" dirty="0" smtClean="0"/>
              <a:t>Real, virtual and clock time provided</a:t>
            </a:r>
          </a:p>
          <a:p>
            <a:pPr lvl="2"/>
            <a:r>
              <a:rPr lang="en-US" dirty="0" smtClean="0"/>
              <a:t>Need </a:t>
            </a:r>
            <a:r>
              <a:rPr lang="en-US" dirty="0"/>
              <a:t>modifications to the </a:t>
            </a:r>
            <a:r>
              <a:rPr lang="en-US" dirty="0" smtClean="0"/>
              <a:t>OS </a:t>
            </a:r>
          </a:p>
          <a:p>
            <a:pPr lvl="3"/>
            <a:r>
              <a:rPr lang="en-US" dirty="0" smtClean="0"/>
              <a:t>porting to </a:t>
            </a:r>
            <a:r>
              <a:rPr lang="en-US" dirty="0" err="1" smtClean="0"/>
              <a:t>Xen</a:t>
            </a:r>
            <a:r>
              <a:rPr lang="en-US" dirty="0" smtClean="0"/>
              <a:t> for every version of every 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08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Control Mechanism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Separation of policy and mechanism</a:t>
            </a:r>
          </a:p>
          <a:p>
            <a:r>
              <a:rPr lang="en-US"/>
              <a:t>Domain0 hosts the application-level management software</a:t>
            </a:r>
          </a:p>
          <a:p>
            <a:pPr lvl="1"/>
            <a:r>
              <a:rPr lang="en-US"/>
              <a:t>Creation and deletion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of virtual network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interfaces and block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	devices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124200"/>
            <a:ext cx="4114800" cy="293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18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 Control Mechanism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Control Transfer:  </a:t>
            </a:r>
            <a:r>
              <a:rPr lang="en-US" dirty="0" err="1"/>
              <a:t>Hypercalls</a:t>
            </a:r>
            <a:r>
              <a:rPr lang="en-US" dirty="0"/>
              <a:t> and Events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Hypercall</a:t>
            </a:r>
            <a:r>
              <a:rPr lang="en-US" sz="2400" dirty="0"/>
              <a:t>:  synchronous calls from a domain to </a:t>
            </a:r>
            <a:r>
              <a:rPr lang="en-US" sz="2400" dirty="0" err="1"/>
              <a:t>Xen</a:t>
            </a:r>
            <a:endParaRPr lang="en-US" sz="2400" dirty="0"/>
          </a:p>
          <a:p>
            <a:pPr lvl="1"/>
            <a:r>
              <a:rPr lang="en-US" sz="2400" dirty="0"/>
              <a:t>Analogous to system calls</a:t>
            </a:r>
          </a:p>
          <a:p>
            <a:r>
              <a:rPr lang="en-US" sz="2400" dirty="0"/>
              <a:t>Events:  asynchronous notifications from </a:t>
            </a:r>
            <a:r>
              <a:rPr lang="en-US" sz="2400" dirty="0" err="1"/>
              <a:t>Xen</a:t>
            </a:r>
            <a:r>
              <a:rPr lang="en-US" sz="2400" dirty="0"/>
              <a:t> to domains</a:t>
            </a:r>
          </a:p>
          <a:p>
            <a:pPr lvl="1"/>
            <a:r>
              <a:rPr lang="en-US" sz="2400" dirty="0"/>
              <a:t>Replace device interrupts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7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Design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X86 supports 4 levels of privileges</a:t>
            </a:r>
          </a:p>
          <a:p>
            <a:pPr lvl="1"/>
            <a:r>
              <a:rPr lang="en-US"/>
              <a:t>0 for OS, and 3 for applications</a:t>
            </a:r>
          </a:p>
          <a:p>
            <a:pPr lvl="1"/>
            <a:r>
              <a:rPr lang="en-US"/>
              <a:t>Xen downgrades the privilege of OSes</a:t>
            </a:r>
          </a:p>
          <a:p>
            <a:pPr lvl="1"/>
            <a:r>
              <a:rPr lang="en-US"/>
              <a:t>System-call and page-fault handlers registered to Xen</a:t>
            </a:r>
          </a:p>
          <a:p>
            <a:pPr lvl="1"/>
            <a:r>
              <a:rPr lang="en-US">
                <a:sym typeface="Wingdings" pitchFamily="2" charset="2"/>
              </a:rPr>
              <a:t>“fast handlers” for most exceptions, Xen isn’t involved</a:t>
            </a:r>
          </a:p>
        </p:txBody>
      </p:sp>
    </p:spTree>
    <p:extLst>
      <p:ext uri="{BB962C8B-B14F-4D97-AF65-F5344CB8AC3E}">
        <p14:creationId xmlns:p14="http://schemas.microsoft.com/office/powerpoint/2010/main" val="12616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</a:t>
            </a:r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Borrowed virtual time scheduling</a:t>
            </a:r>
          </a:p>
          <a:p>
            <a:pPr lvl="1"/>
            <a:r>
              <a:rPr lang="en-US"/>
              <a:t>Allows temporary violations of fair sharing to favor recently-woken domains</a:t>
            </a:r>
          </a:p>
          <a:p>
            <a:pPr lvl="1"/>
            <a:r>
              <a:rPr lang="en-US"/>
              <a:t>Goal:  reduce wake-up latency</a:t>
            </a:r>
          </a:p>
        </p:txBody>
      </p:sp>
    </p:spTree>
    <p:extLst>
      <p:ext uri="{BB962C8B-B14F-4D97-AF65-F5344CB8AC3E}">
        <p14:creationId xmlns:p14="http://schemas.microsoft.com/office/powerpoint/2010/main" val="218110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and Timers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Xen provides each guest OS with</a:t>
            </a:r>
          </a:p>
          <a:p>
            <a:pPr lvl="1"/>
            <a:r>
              <a:rPr lang="en-US"/>
              <a:t>Real time (since machine boot)</a:t>
            </a:r>
          </a:p>
          <a:p>
            <a:pPr lvl="1"/>
            <a:r>
              <a:rPr lang="en-US"/>
              <a:t>Virtual time (time spent for execution)</a:t>
            </a:r>
          </a:p>
          <a:p>
            <a:pPr lvl="1"/>
            <a:r>
              <a:rPr lang="en-US"/>
              <a:t>Wall-clock time </a:t>
            </a:r>
          </a:p>
          <a:p>
            <a:r>
              <a:rPr lang="en-US"/>
              <a:t>Each guest OS can program a pair of alarm timers</a:t>
            </a:r>
          </a:p>
          <a:p>
            <a:pPr lvl="1"/>
            <a:r>
              <a:rPr lang="en-US"/>
              <a:t>Real time</a:t>
            </a:r>
          </a:p>
          <a:p>
            <a:pPr lvl="1"/>
            <a:r>
              <a:rPr lang="en-US"/>
              <a:t>Virtual time</a:t>
            </a:r>
          </a:p>
        </p:txBody>
      </p:sp>
    </p:spTree>
    <p:extLst>
      <p:ext uri="{BB962C8B-B14F-4D97-AF65-F5344CB8AC3E}">
        <p14:creationId xmlns:p14="http://schemas.microsoft.com/office/powerpoint/2010/main" val="13003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conventional easier approach:</a:t>
            </a:r>
            <a:endParaRPr lang="en-US" dirty="0"/>
          </a:p>
          <a:p>
            <a:pPr lvl="1"/>
            <a:r>
              <a:rPr lang="en-US" dirty="0"/>
              <a:t>Software managed TLB</a:t>
            </a:r>
          </a:p>
          <a:p>
            <a:pPr lvl="2"/>
            <a:r>
              <a:rPr lang="en-US" dirty="0"/>
              <a:t>Associate address space IDs with TLB tags</a:t>
            </a:r>
          </a:p>
          <a:p>
            <a:pPr lvl="2"/>
            <a:r>
              <a:rPr lang="en-US" dirty="0"/>
              <a:t>Allow coexistence of </a:t>
            </a:r>
            <a:r>
              <a:rPr lang="en-US" dirty="0" err="1"/>
              <a:t>OSes</a:t>
            </a:r>
            <a:endParaRPr lang="en-US" dirty="0"/>
          </a:p>
          <a:p>
            <a:pPr lvl="2"/>
            <a:r>
              <a:rPr lang="en-US" dirty="0"/>
              <a:t>Avoid TLB flushing across OS boundaries</a:t>
            </a:r>
          </a:p>
        </p:txBody>
      </p:sp>
    </p:spTree>
    <p:extLst>
      <p:ext uri="{BB962C8B-B14F-4D97-AF65-F5344CB8AC3E}">
        <p14:creationId xmlns:p14="http://schemas.microsoft.com/office/powerpoint/2010/main" val="30207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X86 does not have software managed TLB</a:t>
            </a:r>
          </a:p>
          <a:p>
            <a:pPr lvl="1"/>
            <a:r>
              <a:rPr lang="en-US" dirty="0" err="1"/>
              <a:t>Xen</a:t>
            </a:r>
            <a:r>
              <a:rPr lang="en-US" dirty="0"/>
              <a:t> exists at the top 64MB of every address space</a:t>
            </a:r>
          </a:p>
          <a:p>
            <a:pPr lvl="1"/>
            <a:r>
              <a:rPr lang="en-US" dirty="0"/>
              <a:t>Avoid TLB flushing when an guest OS </a:t>
            </a:r>
            <a:r>
              <a:rPr lang="en-US" dirty="0" smtClean="0"/>
              <a:t>enters/exits </a:t>
            </a:r>
            <a:r>
              <a:rPr lang="en-US" dirty="0" err="1"/>
              <a:t>Xen</a:t>
            </a:r>
            <a:endParaRPr lang="en-US" dirty="0"/>
          </a:p>
          <a:p>
            <a:pPr lvl="1"/>
            <a:r>
              <a:rPr lang="en-US" dirty="0"/>
              <a:t>Each OS can only map to memory it owns</a:t>
            </a:r>
          </a:p>
          <a:p>
            <a:pPr lvl="1"/>
            <a:r>
              <a:rPr lang="en-US" dirty="0"/>
              <a:t>Writes are validated by </a:t>
            </a:r>
            <a:r>
              <a:rPr lang="en-US" dirty="0" err="1"/>
              <a:t>Xen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0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</a:t>
            </a:r>
            <a:r>
              <a:rPr lang="en-US" dirty="0" smtClean="0"/>
              <a:t>Memory Implementation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Reserved at domain creation times</a:t>
            </a:r>
          </a:p>
          <a:p>
            <a:r>
              <a:rPr lang="en-US" dirty="0"/>
              <a:t>Memory statically partitioned among </a:t>
            </a:r>
            <a:r>
              <a:rPr lang="en-US" dirty="0" smtClean="0"/>
              <a:t>domains</a:t>
            </a:r>
          </a:p>
          <a:p>
            <a:r>
              <a:rPr lang="en-US" dirty="0" err="1" smtClean="0"/>
              <a:t>XenoLinux’s</a:t>
            </a:r>
            <a:r>
              <a:rPr lang="en-US" dirty="0" smtClean="0"/>
              <a:t> balloon driver</a:t>
            </a:r>
          </a:p>
          <a:p>
            <a:r>
              <a:rPr lang="en-US" dirty="0" smtClean="0"/>
              <a:t>Does not guarantee contiguous allocation of memory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4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Address Translation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 shadow pages (VMWare)</a:t>
            </a:r>
          </a:p>
          <a:p>
            <a:r>
              <a:rPr lang="en-US"/>
              <a:t>Xen provides constrained but direct MMU updates</a:t>
            </a:r>
          </a:p>
          <a:p>
            <a:r>
              <a:rPr lang="en-US"/>
              <a:t>All guest OSes have read-only accesses to page tables</a:t>
            </a:r>
          </a:p>
          <a:p>
            <a:r>
              <a:rPr lang="en-US"/>
              <a:t>Updates are batched into a single hypercall</a:t>
            </a:r>
          </a:p>
        </p:txBody>
      </p:sp>
    </p:spTree>
    <p:extLst>
      <p:ext uri="{BB962C8B-B14F-4D97-AF65-F5344CB8AC3E}">
        <p14:creationId xmlns:p14="http://schemas.microsoft.com/office/powerpoint/2010/main" val="271530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Problems with Other Architectures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8305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 Microkernels</a:t>
            </a:r>
            <a:endParaRPr lang="en-US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Poor Performance</a:t>
            </a:r>
          </a:p>
          <a:p>
            <a:pPr lvl="2"/>
            <a:r>
              <a:rPr lang="en-US" sz="2000" dirty="0" smtClean="0"/>
              <a:t>overhead from IPC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Change the ABI</a:t>
            </a:r>
          </a:p>
          <a:p>
            <a:pPr lvl="2"/>
            <a:r>
              <a:rPr lang="en-US" sz="2000" dirty="0" smtClean="0"/>
              <a:t>Must forfeit all available software for the system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Monolithic kernel in disguise?</a:t>
            </a:r>
          </a:p>
          <a:p>
            <a:pPr lvl="2"/>
            <a:r>
              <a:rPr lang="en-US" sz="2000" dirty="0" smtClean="0"/>
              <a:t>Failure conditions of external pagers</a:t>
            </a:r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Exokernels</a:t>
            </a:r>
            <a:endParaRPr lang="en-US" sz="24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/>
              <a:t>No application multiplexing</a:t>
            </a:r>
          </a:p>
          <a:p>
            <a:endParaRPr lang="en-US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No place for the untrustworthy!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75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Device </a:t>
            </a:r>
            <a:r>
              <a:rPr lang="en-US" dirty="0" smtClean="0"/>
              <a:t>I/O Design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Xen</a:t>
            </a:r>
            <a:r>
              <a:rPr lang="en-US" dirty="0"/>
              <a:t> exposes a set of simple device </a:t>
            </a:r>
            <a:r>
              <a:rPr lang="en-US" dirty="0" smtClean="0"/>
              <a:t>abstractions</a:t>
            </a:r>
          </a:p>
          <a:p>
            <a:r>
              <a:rPr lang="en-US" dirty="0" smtClean="0"/>
              <a:t>Allows an efficient interface which provides protection and isolation</a:t>
            </a:r>
          </a:p>
          <a:p>
            <a:r>
              <a:rPr lang="en-US" dirty="0" smtClean="0"/>
              <a:t>I/O data transfer between domains via </a:t>
            </a:r>
            <a:r>
              <a:rPr lang="en-US" dirty="0" err="1" smtClean="0"/>
              <a:t>Xen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2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Transfer:  I/O Rings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Zero-copy semantics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19400"/>
            <a:ext cx="4419600" cy="312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148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Disk </a:t>
            </a:r>
            <a:r>
              <a:rPr lang="en-US" dirty="0" smtClean="0"/>
              <a:t>Access Implementation</a:t>
            </a:r>
            <a:endParaRPr lang="en-US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Only Domain0 has direct access to disks</a:t>
            </a:r>
          </a:p>
          <a:p>
            <a:pPr>
              <a:lnSpc>
                <a:spcPct val="90000"/>
              </a:lnSpc>
            </a:pPr>
            <a:r>
              <a:rPr lang="en-US"/>
              <a:t>Other domains need to use virtual block devices</a:t>
            </a:r>
          </a:p>
          <a:p>
            <a:pPr lvl="1">
              <a:lnSpc>
                <a:spcPct val="90000"/>
              </a:lnSpc>
            </a:pPr>
            <a:r>
              <a:rPr lang="en-US"/>
              <a:t>Use the I/O ring</a:t>
            </a:r>
          </a:p>
          <a:p>
            <a:pPr lvl="1">
              <a:lnSpc>
                <a:spcPct val="90000"/>
              </a:lnSpc>
            </a:pPr>
            <a:r>
              <a:rPr lang="en-US"/>
              <a:t>Reorder requests prior to enqueuing them on the ring</a:t>
            </a:r>
          </a:p>
          <a:p>
            <a:pPr lvl="1">
              <a:lnSpc>
                <a:spcPct val="90000"/>
              </a:lnSpc>
            </a:pPr>
            <a:r>
              <a:rPr lang="en-US"/>
              <a:t>If permitted, Xen will also reorder requests to improve performance</a:t>
            </a:r>
          </a:p>
          <a:p>
            <a:pPr>
              <a:lnSpc>
                <a:spcPct val="90000"/>
              </a:lnSpc>
            </a:pPr>
            <a:r>
              <a:rPr lang="en-US"/>
              <a:t>Use DMA (zero copy)</a:t>
            </a:r>
          </a:p>
        </p:txBody>
      </p:sp>
    </p:spTree>
    <p:extLst>
      <p:ext uri="{BB962C8B-B14F-4D97-AF65-F5344CB8AC3E}">
        <p14:creationId xmlns:p14="http://schemas.microsoft.com/office/powerpoint/2010/main" val="16207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Network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Virtual firewall-router attached to all domains</a:t>
            </a:r>
          </a:p>
          <a:p>
            <a:r>
              <a:rPr lang="en-US" dirty="0"/>
              <a:t>Round-robin packet scheduler</a:t>
            </a:r>
          </a:p>
          <a:p>
            <a:r>
              <a:rPr lang="en-US" dirty="0"/>
              <a:t>To send a packet, </a:t>
            </a:r>
            <a:r>
              <a:rPr lang="en-US" dirty="0" err="1"/>
              <a:t>enqueue</a:t>
            </a:r>
            <a:r>
              <a:rPr lang="en-US" dirty="0"/>
              <a:t> a buffer descriptor into the </a:t>
            </a:r>
            <a:r>
              <a:rPr lang="en-US"/>
              <a:t>transmit </a:t>
            </a:r>
            <a:r>
              <a:rPr lang="en-US" smtClean="0"/>
              <a:t>ring</a:t>
            </a:r>
            <a:endParaRPr lang="en-US" dirty="0"/>
          </a:p>
          <a:p>
            <a:r>
              <a:rPr lang="en-US" dirty="0"/>
              <a:t>Use scatter-gather DMA (no packet copying)</a:t>
            </a:r>
          </a:p>
          <a:p>
            <a:pPr lvl="1"/>
            <a:r>
              <a:rPr lang="en-US" dirty="0"/>
              <a:t>A domain needs to exchange page frame to avoid copying</a:t>
            </a:r>
          </a:p>
          <a:p>
            <a:pPr lvl="1"/>
            <a:r>
              <a:rPr lang="en-US" dirty="0"/>
              <a:t>Page-aligned buffering</a:t>
            </a:r>
          </a:p>
        </p:txBody>
      </p:sp>
    </p:spTree>
    <p:extLst>
      <p:ext uri="{BB962C8B-B14F-4D97-AF65-F5344CB8AC3E}">
        <p14:creationId xmlns:p14="http://schemas.microsoft.com/office/powerpoint/2010/main" val="262346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Cost of Porting an OS to Xen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Architecture Independent (78 lines)</a:t>
            </a:r>
            <a:endParaRPr lang="en-US" dirty="0"/>
          </a:p>
          <a:p>
            <a:r>
              <a:rPr lang="en-US" dirty="0" smtClean="0"/>
              <a:t>Virtual Block Device driver (1070 lines)</a:t>
            </a:r>
            <a:endParaRPr lang="en-US" dirty="0"/>
          </a:p>
          <a:p>
            <a:r>
              <a:rPr lang="en-US" dirty="0" smtClean="0"/>
              <a:t>Virtual Network driver (484 lines)</a:t>
            </a:r>
            <a:endParaRPr lang="en-US" dirty="0"/>
          </a:p>
          <a:p>
            <a:r>
              <a:rPr lang="en-US" dirty="0" err="1" smtClean="0"/>
              <a:t>Xen</a:t>
            </a:r>
            <a:r>
              <a:rPr lang="en-US" dirty="0" smtClean="0"/>
              <a:t> specific (1363 lines)</a:t>
            </a:r>
            <a:endParaRPr lang="en-US" dirty="0"/>
          </a:p>
          <a:p>
            <a:r>
              <a:rPr lang="en-US" dirty="0" smtClean="0"/>
              <a:t>&lt; 2</a:t>
            </a:r>
            <a:r>
              <a:rPr lang="en-US" dirty="0"/>
              <a:t>% of code-base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9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Against other virtualization techniques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Vmware</a:t>
            </a:r>
            <a:r>
              <a:rPr lang="en-US" dirty="0" smtClean="0"/>
              <a:t>, User Mode Linux(UML)</a:t>
            </a:r>
            <a:endParaRPr lang="en-US" dirty="0"/>
          </a:p>
          <a:p>
            <a:endParaRPr lang="en-US" sz="2800" dirty="0" smtClean="0"/>
          </a:p>
          <a:p>
            <a:r>
              <a:rPr lang="en-US" sz="2800" dirty="0" smtClean="0"/>
              <a:t>Single Native OS </a:t>
            </a:r>
            <a:r>
              <a:rPr lang="en-US" sz="2800" dirty="0" err="1" smtClean="0"/>
              <a:t>vs</a:t>
            </a:r>
            <a:r>
              <a:rPr lang="en-US" sz="2800" dirty="0" smtClean="0"/>
              <a:t> Virtual Machine</a:t>
            </a:r>
          </a:p>
          <a:p>
            <a:pPr lvl="1"/>
            <a:r>
              <a:rPr lang="en-US" sz="2400" dirty="0" smtClean="0"/>
              <a:t>Running multiple applications on a native OS </a:t>
            </a:r>
            <a:r>
              <a:rPr lang="en-US" sz="2400" dirty="0" err="1" smtClean="0"/>
              <a:t>vs</a:t>
            </a:r>
            <a:r>
              <a:rPr lang="en-US" sz="2400" dirty="0" smtClean="0"/>
              <a:t> a guest OS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Performance Isolation between Guest OSs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Overhead of running large number of OSs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163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Relative Performance</a:t>
            </a:r>
          </a:p>
        </p:txBody>
      </p:sp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912813" y="1860550"/>
          <a:ext cx="3649662" cy="3535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" name="Chart" r:id="rId3" imgW="3657600" imgH="3543518" progId="Excel.Chart.8">
                  <p:embed/>
                </p:oleObj>
              </mc:Choice>
              <mc:Fallback>
                <p:oleObj name="Chart" r:id="rId3" imgW="3657600" imgH="3543518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1860550"/>
                        <a:ext cx="3649662" cy="3535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838200" y="5513388"/>
            <a:ext cx="33528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SPEC INT2000 score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CPU Intensive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Little I/O and OS interaction</a:t>
            </a: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4648200" y="1855788"/>
          <a:ext cx="38100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" name="Chart" r:id="rId5" imgW="4030897" imgH="3581400" progId="Excel.Chart.8">
                  <p:embed/>
                </p:oleObj>
              </mc:Choice>
              <mc:Fallback>
                <p:oleObj name="Chart" r:id="rId5" imgW="4030897" imgH="35814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855788"/>
                        <a:ext cx="3810000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724400" y="5589588"/>
            <a:ext cx="35052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SPEC WEB99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180Mb/s TCP traffic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Disk read-write on 2GB dataset</a:t>
            </a:r>
          </a:p>
        </p:txBody>
      </p:sp>
    </p:spTree>
    <p:extLst>
      <p:ext uri="{BB962C8B-B14F-4D97-AF65-F5344CB8AC3E}">
        <p14:creationId xmlns:p14="http://schemas.microsoft.com/office/powerpoint/2010/main" val="157377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O.S Benchmarks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Context switching times – extra overhead due to </a:t>
            </a:r>
            <a:r>
              <a:rPr lang="en-US" sz="2400" dirty="0" err="1" smtClean="0"/>
              <a:t>hypercall</a:t>
            </a:r>
            <a:r>
              <a:rPr lang="en-US" sz="2400" dirty="0" smtClean="0"/>
              <a:t> required to change the page table base.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6512207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79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Virtual Machines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5029200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85800" y="2667000"/>
            <a:ext cx="2895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Multiple Apache processes in Linux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vs.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One Apache process in each guest OS</a:t>
            </a:r>
          </a:p>
        </p:txBody>
      </p:sp>
    </p:spTree>
    <p:extLst>
      <p:ext uri="{BB962C8B-B14F-4D97-AF65-F5344CB8AC3E}">
        <p14:creationId xmlns:p14="http://schemas.microsoft.com/office/powerpoint/2010/main" val="215037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Isolation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 Domains</a:t>
            </a:r>
          </a:p>
          <a:p>
            <a:r>
              <a:rPr lang="en-US"/>
              <a:t>2 running benchmarks</a:t>
            </a:r>
          </a:p>
          <a:p>
            <a:r>
              <a:rPr lang="en-US"/>
              <a:t>1 running dd</a:t>
            </a:r>
          </a:p>
          <a:p>
            <a:r>
              <a:rPr lang="en-US"/>
              <a:t>1 running a fork bomb in the background</a:t>
            </a:r>
          </a:p>
          <a:p>
            <a:r>
              <a:rPr lang="en-US"/>
              <a:t>2 antisocial domains contributed only 4% performance degradation</a:t>
            </a:r>
          </a:p>
        </p:txBody>
      </p:sp>
    </p:spTree>
    <p:extLst>
      <p:ext uri="{BB962C8B-B14F-4D97-AF65-F5344CB8AC3E}">
        <p14:creationId xmlns:p14="http://schemas.microsoft.com/office/powerpoint/2010/main" val="356356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Virtual Machines to the rescue?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95400"/>
            <a:ext cx="8229600" cy="50720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Excellent Performance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Achieved through </a:t>
            </a:r>
            <a:r>
              <a:rPr lang="en-US" sz="2000" dirty="0" err="1" smtClean="0"/>
              <a:t>Paravirtualization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Retain the same ABIs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All required architectural features are virtualized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Internal Paging by each VM</a:t>
            </a:r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Application multiplexing is everything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Each guest OS can multiplex applications securely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The untrustworthy are welcome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000" dirty="0" smtClean="0"/>
              <a:t>Strong resource isolation between VMs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0F6CED-8919-4DDA-9978-645F6D0BA941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Scalability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450" y="1831975"/>
            <a:ext cx="5448300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2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Extra effort is required to port every version of every OS to </a:t>
            </a:r>
            <a:r>
              <a:rPr lang="en-US" sz="2400" dirty="0" err="1"/>
              <a:t>Xen</a:t>
            </a:r>
            <a:endParaRPr lang="en-US" sz="2400" dirty="0"/>
          </a:p>
          <a:p>
            <a:pPr lvl="1"/>
            <a:r>
              <a:rPr lang="en-US" sz="2000" dirty="0"/>
              <a:t>Demonstrated by the ‘ongoing effort’ to port Windows XP and </a:t>
            </a:r>
            <a:r>
              <a:rPr lang="en-US" sz="2000" dirty="0" smtClean="0"/>
              <a:t>BSD</a:t>
            </a:r>
            <a:endParaRPr lang="en-US" sz="2400" dirty="0" smtClean="0"/>
          </a:p>
          <a:p>
            <a:r>
              <a:rPr lang="en-US" sz="2400" dirty="0" smtClean="0"/>
              <a:t>Running </a:t>
            </a:r>
            <a:r>
              <a:rPr lang="en-US" sz="2400" dirty="0" smtClean="0"/>
              <a:t>a full OS is more taxing in terms of resource consumption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requirement of every privileged instruction being validated by </a:t>
            </a:r>
            <a:r>
              <a:rPr lang="en-US" sz="2400" dirty="0" err="1"/>
              <a:t>Xen</a:t>
            </a:r>
            <a:r>
              <a:rPr lang="en-US" sz="2400" dirty="0"/>
              <a:t> </a:t>
            </a:r>
            <a:r>
              <a:rPr lang="en-US" sz="2400" dirty="0" smtClean="0"/>
              <a:t>results in performance </a:t>
            </a:r>
            <a:r>
              <a:rPr lang="en-US" sz="2400" dirty="0"/>
              <a:t>overhead </a:t>
            </a:r>
            <a:endParaRPr lang="en-US" sz="2400" dirty="0" smtClean="0"/>
          </a:p>
          <a:p>
            <a:r>
              <a:rPr lang="en-US" sz="2400" dirty="0" smtClean="0"/>
              <a:t>Difficult to implement on an architecture with only 2 privilege levels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8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Main achievement – performance.</a:t>
            </a:r>
          </a:p>
          <a:p>
            <a:pPr lvl="1"/>
            <a:r>
              <a:rPr lang="en-US" sz="2000" dirty="0" smtClean="0"/>
              <a:t>Completely outperformed </a:t>
            </a:r>
            <a:r>
              <a:rPr lang="en-US" sz="2000" dirty="0" err="1" smtClean="0"/>
              <a:t>Vmware</a:t>
            </a:r>
            <a:r>
              <a:rPr lang="en-US" sz="2000" dirty="0" smtClean="0"/>
              <a:t> in almost all </a:t>
            </a:r>
            <a:r>
              <a:rPr lang="en-US" sz="2000" dirty="0" smtClean="0"/>
              <a:t>benchmarks</a:t>
            </a:r>
          </a:p>
          <a:p>
            <a:pPr marL="400050"/>
            <a:r>
              <a:rPr lang="en-US" sz="2400" dirty="0" smtClean="0"/>
              <a:t>Identified potential problems and took steps to minimize them</a:t>
            </a:r>
          </a:p>
          <a:p>
            <a:pPr marL="800100" lvl="1"/>
            <a:r>
              <a:rPr lang="en-US" sz="2000" dirty="0" err="1" smtClean="0"/>
              <a:t>Eg</a:t>
            </a:r>
            <a:r>
              <a:rPr lang="en-US" sz="2000" dirty="0" smtClean="0"/>
              <a:t> Fast exception handler for system calls</a:t>
            </a:r>
          </a:p>
          <a:p>
            <a:pPr marL="457200"/>
            <a:r>
              <a:rPr lang="en-US" sz="2400" dirty="0" smtClean="0"/>
              <a:t>OS level multiplexing</a:t>
            </a:r>
          </a:p>
          <a:p>
            <a:pPr marL="857250" lvl="1"/>
            <a:r>
              <a:rPr lang="en-US" sz="2000" dirty="0" smtClean="0"/>
              <a:t>Solved the problem of performance isolation that plagued traditional OS techniques</a:t>
            </a:r>
          </a:p>
          <a:p>
            <a:pPr marL="514350"/>
            <a:r>
              <a:rPr lang="en-US" sz="2400" dirty="0" smtClean="0"/>
              <a:t>Innovative approach to TLB </a:t>
            </a:r>
          </a:p>
          <a:p>
            <a:pPr marL="914400" lvl="1"/>
            <a:r>
              <a:rPr lang="en-US" sz="2000" dirty="0" smtClean="0"/>
              <a:t>Allocation of top 64MB to </a:t>
            </a:r>
            <a:r>
              <a:rPr lang="en-US" sz="2000" dirty="0" err="1" smtClean="0"/>
              <a:t>Xen</a:t>
            </a:r>
            <a:r>
              <a:rPr lang="en-US" sz="2000" dirty="0" smtClean="0"/>
              <a:t> avoids TLB flushes</a:t>
            </a:r>
            <a:endParaRPr lang="en-US" sz="2400" dirty="0" smtClean="0"/>
          </a:p>
          <a:p>
            <a:pPr marL="457200"/>
            <a:endParaRPr lang="en-US" sz="2400" dirty="0" smtClean="0"/>
          </a:p>
          <a:p>
            <a:pPr marL="800100"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0678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Virtual Machine Monitor Microkernels Done Right?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Steven Hand, </a:t>
            </a:r>
            <a:r>
              <a:rPr lang="en-US" sz="2400" dirty="0" err="1" smtClean="0"/>
              <a:t>Keir</a:t>
            </a:r>
            <a:r>
              <a:rPr lang="en-US" sz="2400" dirty="0" smtClean="0"/>
              <a:t> Fraser, </a:t>
            </a:r>
            <a:r>
              <a:rPr lang="en-US" sz="2400" dirty="0" err="1" smtClean="0"/>
              <a:t>Evangelos</a:t>
            </a:r>
            <a:r>
              <a:rPr lang="en-US" sz="2400" dirty="0" smtClean="0"/>
              <a:t> </a:t>
            </a:r>
            <a:r>
              <a:rPr lang="en-US" sz="2400" dirty="0" err="1" smtClean="0"/>
              <a:t>Kotsovinos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Cambridge University, UK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Andrew </a:t>
            </a:r>
            <a:r>
              <a:rPr lang="en-US" sz="2400" dirty="0" smtClean="0"/>
              <a:t>Warfield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University of British Columbia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Dan </a:t>
            </a:r>
            <a:r>
              <a:rPr lang="en-US" sz="2400" dirty="0" err="1" smtClean="0"/>
              <a:t>Magenheimer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HP labs, Fort Collins</a:t>
            </a:r>
          </a:p>
          <a:p>
            <a:pPr marL="0" indent="0">
              <a:buNone/>
            </a:pPr>
            <a:r>
              <a:rPr lang="en-US" sz="2400" dirty="0" smtClean="0"/>
              <a:t>	Wrote </a:t>
            </a:r>
            <a:r>
              <a:rPr lang="en-US" sz="2400" dirty="0"/>
              <a:t>the first PA-RISC </a:t>
            </a:r>
            <a:r>
              <a:rPr lang="en-US" sz="2400" dirty="0" smtClean="0"/>
              <a:t>simulator</a:t>
            </a:r>
          </a:p>
          <a:p>
            <a:pPr marL="0" indent="0">
              <a:buNone/>
            </a:pPr>
            <a:r>
              <a:rPr lang="en-US" sz="2400" dirty="0" smtClean="0"/>
              <a:t>	Developed </a:t>
            </a:r>
            <a:r>
              <a:rPr lang="en-US" sz="2400" dirty="0" err="1" smtClean="0"/>
              <a:t>Vblades</a:t>
            </a:r>
            <a:r>
              <a:rPr lang="en-US" sz="2400" dirty="0" smtClean="0"/>
              <a:t>, the first Itanium VMM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20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Sparking the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Mendel </a:t>
            </a:r>
            <a:r>
              <a:rPr lang="en-US" sz="2400" dirty="0" err="1" smtClean="0"/>
              <a:t>Rosenblum’s</a:t>
            </a:r>
            <a:r>
              <a:rPr lang="en-US" sz="2400" dirty="0" smtClean="0"/>
              <a:t> claim</a:t>
            </a:r>
          </a:p>
          <a:p>
            <a:endParaRPr lang="en-US" sz="2400" dirty="0" smtClean="0"/>
          </a:p>
          <a:p>
            <a:r>
              <a:rPr lang="en-US" sz="2400" dirty="0" smtClean="0"/>
              <a:t>VMMs are microkernels done right</a:t>
            </a:r>
          </a:p>
          <a:p>
            <a:endParaRPr lang="en-US" sz="2400" dirty="0" smtClean="0"/>
          </a:p>
          <a:p>
            <a:r>
              <a:rPr lang="en-US" sz="2400" dirty="0" smtClean="0"/>
              <a:t>Common system goals </a:t>
            </a:r>
          </a:p>
          <a:p>
            <a:endParaRPr lang="en-US" sz="2400" dirty="0"/>
          </a:p>
          <a:p>
            <a:r>
              <a:rPr lang="en-US" sz="2400" dirty="0" smtClean="0"/>
              <a:t>Microkernels – Academia </a:t>
            </a:r>
            <a:r>
              <a:rPr lang="en-US" sz="2400" dirty="0" err="1" smtClean="0"/>
              <a:t>vs</a:t>
            </a:r>
            <a:r>
              <a:rPr lang="en-US" sz="2400" dirty="0" smtClean="0"/>
              <a:t> VMMs - Industry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8269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Microkernels – Noble Idealism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Communication oriented</a:t>
            </a:r>
          </a:p>
          <a:p>
            <a:endParaRPr lang="en-US" sz="2400" dirty="0"/>
          </a:p>
          <a:p>
            <a:r>
              <a:rPr lang="en-US" sz="2400" dirty="0" smtClean="0"/>
              <a:t>A smaller OS core is easier to maintain, validate and port</a:t>
            </a:r>
          </a:p>
          <a:p>
            <a:endParaRPr lang="en-US" sz="2400" dirty="0"/>
          </a:p>
          <a:p>
            <a:r>
              <a:rPr lang="en-US" sz="2400" dirty="0" smtClean="0"/>
              <a:t>Architecturally better than monolithic kernels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061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VMMs – Rough Pragmatism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Strong resource isolation</a:t>
            </a:r>
          </a:p>
          <a:p>
            <a:endParaRPr lang="en-US" sz="2400" dirty="0"/>
          </a:p>
          <a:p>
            <a:r>
              <a:rPr lang="en-US" sz="2400" dirty="0" smtClean="0"/>
              <a:t>Main concern is reducing overhead due to extra layer</a:t>
            </a:r>
          </a:p>
          <a:p>
            <a:endParaRPr lang="en-US" sz="2400" dirty="0"/>
          </a:p>
          <a:p>
            <a:r>
              <a:rPr lang="en-US" sz="2400" dirty="0" smtClean="0"/>
              <a:t>Support execution of out-of-the-box applications</a:t>
            </a:r>
          </a:p>
          <a:p>
            <a:endParaRPr lang="en-US" sz="2400" dirty="0"/>
          </a:p>
          <a:p>
            <a:r>
              <a:rPr lang="en-US" sz="2400" dirty="0" smtClean="0"/>
              <a:t>Where do Exokernels stand?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242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Liability inversion</a:t>
            </a:r>
          </a:p>
          <a:p>
            <a:pPr marL="0" indent="0">
              <a:buNone/>
            </a:pPr>
            <a:r>
              <a:rPr lang="en-US" sz="2000" dirty="0" smtClean="0"/>
              <a:t>External pagers in microkernels </a:t>
            </a:r>
            <a:r>
              <a:rPr lang="en-US" sz="2000" dirty="0" err="1" smtClean="0"/>
              <a:t>vs</a:t>
            </a:r>
            <a:r>
              <a:rPr lang="en-US" sz="2000" dirty="0" smtClean="0"/>
              <a:t> Parallax using VMs for storage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IPC Performance</a:t>
            </a:r>
          </a:p>
          <a:p>
            <a:pPr marL="0" indent="0">
              <a:buNone/>
            </a:pPr>
            <a:r>
              <a:rPr lang="en-US" sz="2000" dirty="0" smtClean="0"/>
              <a:t>Minimum communication between VMs</a:t>
            </a:r>
          </a:p>
          <a:p>
            <a:pPr marL="0" indent="0">
              <a:buNone/>
            </a:pPr>
            <a:r>
              <a:rPr lang="en-US" sz="2000" dirty="0" smtClean="0"/>
              <a:t>Decoupling of control and data path operations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400" dirty="0" smtClean="0"/>
              <a:t>OS as a Component</a:t>
            </a:r>
          </a:p>
          <a:p>
            <a:pPr marL="0" indent="0">
              <a:buNone/>
            </a:pPr>
            <a:r>
              <a:rPr lang="en-US" sz="2000" dirty="0" smtClean="0"/>
              <a:t>Microkernels forfeit the software available </a:t>
            </a:r>
          </a:p>
          <a:p>
            <a:pPr marL="0" indent="0">
              <a:buNone/>
            </a:pPr>
            <a:r>
              <a:rPr lang="en-US" sz="2000" dirty="0" smtClean="0"/>
              <a:t>VMMs appeal to developers because of a familiar environment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4508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Very biased view of the debate</a:t>
            </a:r>
          </a:p>
          <a:p>
            <a:pPr lvl="1"/>
            <a:r>
              <a:rPr lang="en-US" sz="2000" dirty="0" smtClean="0"/>
              <a:t>Possibly due to several of the authors working on </a:t>
            </a:r>
            <a:r>
              <a:rPr lang="en-US" sz="2000" dirty="0" err="1" smtClean="0"/>
              <a:t>Xen</a:t>
            </a:r>
            <a:endParaRPr lang="en-US" sz="2000" dirty="0" smtClean="0"/>
          </a:p>
          <a:p>
            <a:pPr lvl="1"/>
            <a:endParaRPr lang="en-US" sz="2000" dirty="0"/>
          </a:p>
          <a:p>
            <a:pPr marL="400050"/>
            <a:r>
              <a:rPr lang="en-US" sz="2400" dirty="0" smtClean="0"/>
              <a:t>Focused on microkernel flaws and how VMMs were the answer</a:t>
            </a:r>
          </a:p>
          <a:p>
            <a:pPr marL="800100" lvl="1"/>
            <a:r>
              <a:rPr lang="en-US" sz="2000" dirty="0" smtClean="0"/>
              <a:t>(almost certainly) Knowingly chose to refer to certain aspects of VMMs ambiguously </a:t>
            </a:r>
          </a:p>
          <a:p>
            <a:pPr marL="514350" lvl="1" indent="0">
              <a:buNone/>
            </a:pPr>
            <a:endParaRPr lang="en-US" sz="2000" dirty="0" smtClean="0"/>
          </a:p>
          <a:p>
            <a:pPr marL="457200"/>
            <a:r>
              <a:rPr lang="en-US" sz="2400" dirty="0" smtClean="0"/>
              <a:t>Microkernels and VMMs appear to be more related rather than significantly different.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370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dirty="0" smtClean="0"/>
              <a:t>VMs - The resurgence rather than the emergence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An old idea - IBM 370 in 1972. </a:t>
            </a:r>
          </a:p>
          <a:p>
            <a:pPr lvl="1"/>
            <a:r>
              <a:rPr lang="en-US" sz="2200" dirty="0"/>
              <a:t>A Virtual Machine Time-Sharing System (</a:t>
            </a:r>
            <a:r>
              <a:rPr lang="en-US" sz="2200" dirty="0" smtClean="0"/>
              <a:t>Meyer and </a:t>
            </a:r>
            <a:r>
              <a:rPr lang="en-US" sz="2200" dirty="0" err="1" smtClean="0"/>
              <a:t>Seawright</a:t>
            </a:r>
            <a:r>
              <a:rPr lang="en-US" sz="2200" dirty="0" smtClean="0"/>
              <a:t>) described the CP-67/CMS – the first virtual machine.</a:t>
            </a:r>
            <a:endParaRPr lang="en-GB" sz="2200" dirty="0" smtClean="0"/>
          </a:p>
          <a:p>
            <a:endParaRPr lang="en-GB" dirty="0" smtClean="0"/>
          </a:p>
          <a:p>
            <a:r>
              <a:rPr lang="en-GB" dirty="0" smtClean="0"/>
              <a:t>Newer ventures: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200" dirty="0" err="1"/>
              <a:t>Vmware</a:t>
            </a:r>
            <a:r>
              <a:rPr lang="en-GB" sz="2200" dirty="0"/>
              <a:t> ESX Server (2001) - successor of </a:t>
            </a:r>
            <a:r>
              <a:rPr lang="en-GB" sz="2200" dirty="0" smtClean="0"/>
              <a:t>Disco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200" dirty="0"/>
              <a:t>The Denali project (2001) - coined the term </a:t>
            </a:r>
            <a:r>
              <a:rPr lang="en-GB" sz="2200" dirty="0" err="1" smtClean="0"/>
              <a:t>paravirtualization</a:t>
            </a:r>
            <a:endParaRPr lang="en-GB" sz="2200" dirty="0"/>
          </a:p>
          <a:p>
            <a:pPr marL="914400" lvl="1" indent="-514350">
              <a:buFont typeface="+mj-lt"/>
              <a:buAutoNum type="arabicPeriod"/>
            </a:pPr>
            <a:r>
              <a:rPr lang="en-GB" sz="2200" dirty="0" smtClean="0"/>
              <a:t>Sun’s </a:t>
            </a:r>
            <a:r>
              <a:rPr lang="en-GB" sz="2200" dirty="0" err="1" smtClean="0"/>
              <a:t>VirtualBox</a:t>
            </a:r>
            <a:r>
              <a:rPr lang="en-GB" sz="2200" dirty="0" smtClean="0"/>
              <a:t> (2008)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200" dirty="0" smtClean="0"/>
              <a:t>Microsoft released Hyper-V (2008)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sz="2200" dirty="0" err="1" smtClean="0"/>
              <a:t>Xen</a:t>
            </a:r>
            <a:r>
              <a:rPr lang="en-GB" sz="2200" dirty="0" smtClean="0"/>
              <a:t> is the most widely used by far – available as open source but now owned by Citrix Inc.</a:t>
            </a:r>
          </a:p>
          <a:p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3CCBF-3BC5-420E-A5D9-960C77070644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Xen</a:t>
            </a:r>
            <a:r>
              <a:rPr lang="en-US" dirty="0" smtClean="0"/>
              <a:t> and the Art of Virtualization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Paul </a:t>
            </a:r>
            <a:r>
              <a:rPr lang="en-US" sz="2000" b="1" dirty="0" err="1" smtClean="0"/>
              <a:t>Barham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	Microsoft Research, UK </a:t>
            </a:r>
          </a:p>
          <a:p>
            <a:pPr marL="0" indent="0">
              <a:buNone/>
            </a:pPr>
            <a:r>
              <a:rPr lang="en-US" sz="2000" dirty="0" smtClean="0"/>
              <a:t>	Nemesis OS (</a:t>
            </a:r>
            <a:r>
              <a:rPr lang="en-US" sz="2000" dirty="0" err="1" smtClean="0"/>
              <a:t>QoS</a:t>
            </a:r>
            <a:r>
              <a:rPr lang="en-US" sz="2000" dirty="0" smtClean="0"/>
              <a:t> for I/O and virtual memory)</a:t>
            </a:r>
            <a:endParaRPr lang="en-US" sz="2000" dirty="0"/>
          </a:p>
          <a:p>
            <a:r>
              <a:rPr lang="en-US" sz="2000" b="1" dirty="0" smtClean="0"/>
              <a:t>Rolf </a:t>
            </a:r>
            <a:r>
              <a:rPr lang="en-US" sz="2000" b="1" dirty="0" err="1" smtClean="0"/>
              <a:t>Neugebauer</a:t>
            </a: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	Intel Research, Cambridge, UK</a:t>
            </a:r>
            <a:endParaRPr lang="en-US" sz="2000" dirty="0"/>
          </a:p>
          <a:p>
            <a:r>
              <a:rPr lang="en-US" sz="2000" b="1" dirty="0" smtClean="0"/>
              <a:t>Boris </a:t>
            </a:r>
            <a:r>
              <a:rPr lang="en-US" sz="2000" b="1" dirty="0" err="1" smtClean="0"/>
              <a:t>Dragovic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XenoServer</a:t>
            </a:r>
            <a:r>
              <a:rPr lang="en-US" sz="2000" dirty="0" smtClean="0"/>
              <a:t> Team (Cambridge 2002), </a:t>
            </a:r>
            <a:r>
              <a:rPr lang="en-US" sz="2000" dirty="0" err="1" smtClean="0"/>
              <a:t>LinSec</a:t>
            </a:r>
            <a:r>
              <a:rPr lang="en-US" sz="2000" dirty="0" smtClean="0"/>
              <a:t> – Linux Security System</a:t>
            </a:r>
            <a:endParaRPr lang="en-US" sz="2000" dirty="0"/>
          </a:p>
          <a:p>
            <a:r>
              <a:rPr lang="en-US" sz="2000" b="1" dirty="0" smtClean="0"/>
              <a:t> </a:t>
            </a:r>
            <a:r>
              <a:rPr lang="en-US" sz="2000" b="1" dirty="0" err="1" smtClean="0"/>
              <a:t>Keir</a:t>
            </a:r>
            <a:r>
              <a:rPr lang="en-US" sz="2000" b="1" dirty="0" smtClean="0"/>
              <a:t> </a:t>
            </a:r>
            <a:r>
              <a:rPr lang="en-US" sz="2000" b="1" dirty="0"/>
              <a:t>Fraser, Steven Hand, Tim </a:t>
            </a:r>
            <a:r>
              <a:rPr lang="en-US" sz="2000" b="1" dirty="0" smtClean="0"/>
              <a:t>Harris, Alex Ho, </a:t>
            </a:r>
            <a:r>
              <a:rPr lang="en-US" sz="2000" b="1" dirty="0"/>
              <a:t>Ian </a:t>
            </a:r>
            <a:r>
              <a:rPr lang="en-US" sz="2000" b="1" dirty="0" smtClean="0"/>
              <a:t>Pratt</a:t>
            </a:r>
          </a:p>
          <a:p>
            <a:pPr marL="0" indent="0">
              <a:buNone/>
            </a:pPr>
            <a:r>
              <a:rPr lang="en-US" sz="2000" dirty="0" smtClean="0"/>
              <a:t>	Cambridge University, UK</a:t>
            </a:r>
            <a:endParaRPr lang="en-US" sz="2000" dirty="0"/>
          </a:p>
          <a:p>
            <a:r>
              <a:rPr lang="en-US" sz="2000" b="1" dirty="0" smtClean="0"/>
              <a:t>Andrew Warfield</a:t>
            </a:r>
          </a:p>
          <a:p>
            <a:pPr marL="0" indent="0">
              <a:buNone/>
            </a:pPr>
            <a:r>
              <a:rPr lang="en-US" sz="2000" dirty="0" smtClean="0"/>
              <a:t>	University of British Columbia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183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Challenges to build virtual machines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Performance </a:t>
            </a:r>
            <a:r>
              <a:rPr lang="en-US" sz="2200" dirty="0"/>
              <a:t>isolation</a:t>
            </a:r>
          </a:p>
          <a:p>
            <a:pPr lvl="2"/>
            <a:r>
              <a:rPr lang="en-US" sz="2200" dirty="0"/>
              <a:t>Scheduling priority</a:t>
            </a:r>
          </a:p>
          <a:p>
            <a:pPr lvl="2"/>
            <a:r>
              <a:rPr lang="en-US" sz="2200" dirty="0"/>
              <a:t>Memory demand</a:t>
            </a:r>
          </a:p>
          <a:p>
            <a:pPr lvl="2"/>
            <a:r>
              <a:rPr lang="en-US" sz="2200" dirty="0"/>
              <a:t>Network traffic</a:t>
            </a:r>
          </a:p>
          <a:p>
            <a:pPr lvl="2"/>
            <a:r>
              <a:rPr lang="en-US" sz="2200" dirty="0"/>
              <a:t>Disk accesses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Support </a:t>
            </a:r>
            <a:r>
              <a:rPr lang="en-US" sz="2200" dirty="0"/>
              <a:t>for various OS platforms</a:t>
            </a:r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Small </a:t>
            </a:r>
            <a:r>
              <a:rPr lang="en-US" sz="2200" dirty="0"/>
              <a:t>performance overhead</a:t>
            </a:r>
          </a:p>
        </p:txBody>
      </p:sp>
    </p:spTree>
    <p:extLst>
      <p:ext uri="{BB962C8B-B14F-4D97-AF65-F5344CB8AC3E}">
        <p14:creationId xmlns:p14="http://schemas.microsoft.com/office/powerpoint/2010/main" val="2730277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Xen</a:t>
            </a:r>
            <a:r>
              <a:rPr lang="en-US" dirty="0" smtClean="0"/>
              <a:t>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Unmodified Application Binaries</a:t>
            </a:r>
          </a:p>
          <a:p>
            <a:pPr lvl="1"/>
            <a:r>
              <a:rPr lang="en-US" sz="2000" dirty="0" smtClean="0"/>
              <a:t>No change to applications required</a:t>
            </a:r>
          </a:p>
          <a:p>
            <a:pPr lvl="1"/>
            <a:endParaRPr lang="en-US" sz="2200" dirty="0"/>
          </a:p>
          <a:p>
            <a:pPr marL="400050"/>
            <a:r>
              <a:rPr lang="en-US" sz="2200" dirty="0" smtClean="0"/>
              <a:t>Full multi-application OS support</a:t>
            </a:r>
          </a:p>
          <a:p>
            <a:pPr marL="800100" lvl="1"/>
            <a:r>
              <a:rPr lang="en-US" sz="2000" dirty="0" smtClean="0"/>
              <a:t>Support for </a:t>
            </a:r>
            <a:r>
              <a:rPr lang="en-US" sz="2000" dirty="0" err="1" smtClean="0"/>
              <a:t>XenoLinux</a:t>
            </a:r>
            <a:r>
              <a:rPr lang="en-US" sz="2000" dirty="0" smtClean="0"/>
              <a:t> and ongoing work on Windows XP and BSD</a:t>
            </a:r>
          </a:p>
          <a:p>
            <a:pPr marL="800100" lvl="1"/>
            <a:endParaRPr lang="en-US" sz="2200" dirty="0"/>
          </a:p>
          <a:p>
            <a:pPr marL="457200"/>
            <a:r>
              <a:rPr lang="en-US" sz="2200" dirty="0" err="1" smtClean="0"/>
              <a:t>Paravirtualization</a:t>
            </a:r>
            <a:r>
              <a:rPr lang="en-US" sz="2200" dirty="0" smtClean="0"/>
              <a:t> </a:t>
            </a:r>
          </a:p>
          <a:p>
            <a:pPr marL="857250" lvl="1"/>
            <a:r>
              <a:rPr lang="en-US" sz="2000" dirty="0" smtClean="0"/>
              <a:t>High performance</a:t>
            </a:r>
          </a:p>
          <a:p>
            <a:pPr marL="857250" lvl="1"/>
            <a:endParaRPr lang="en-US" sz="2200" dirty="0"/>
          </a:p>
          <a:p>
            <a:pPr marL="457200"/>
            <a:r>
              <a:rPr lang="en-US" sz="2200" dirty="0" smtClean="0"/>
              <a:t>Resource Isolation</a:t>
            </a:r>
          </a:p>
          <a:p>
            <a:pPr marL="857250" lvl="1"/>
            <a:r>
              <a:rPr lang="en-US" sz="2000" dirty="0" smtClean="0"/>
              <a:t>Allows malicious users without harming other VMs</a:t>
            </a:r>
          </a:p>
          <a:p>
            <a:pPr marL="857250" lvl="1"/>
            <a:endParaRPr lang="en-US" sz="2000" dirty="0"/>
          </a:p>
          <a:p>
            <a:pPr marL="457200"/>
            <a:r>
              <a:rPr lang="en-US" sz="2200" dirty="0" smtClean="0"/>
              <a:t>Partial view of physical resources provided</a:t>
            </a:r>
          </a:p>
          <a:p>
            <a:pPr marL="857250"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233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Xen</a:t>
            </a:r>
            <a:r>
              <a:rPr lang="en-US" dirty="0"/>
              <a:t>:  Approach and Overview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Multiplexes resources at the granularity of an entire </a:t>
            </a:r>
            <a:r>
              <a:rPr lang="en-US" sz="2400" dirty="0" smtClean="0"/>
              <a:t>OS</a:t>
            </a:r>
          </a:p>
          <a:p>
            <a:pPr lvl="1"/>
            <a:r>
              <a:rPr lang="en-US" sz="2200" dirty="0" smtClean="0"/>
              <a:t>As </a:t>
            </a:r>
            <a:r>
              <a:rPr lang="en-US" sz="2200" dirty="0"/>
              <a:t>opposed to process-level multiplexing</a:t>
            </a:r>
          </a:p>
          <a:p>
            <a:pPr lvl="1"/>
            <a:r>
              <a:rPr lang="en-US" sz="2200" dirty="0"/>
              <a:t>Price:  higher overhead</a:t>
            </a:r>
          </a:p>
          <a:p>
            <a:endParaRPr lang="en-US" sz="2200" dirty="0" smtClean="0"/>
          </a:p>
          <a:p>
            <a:r>
              <a:rPr lang="en-US" sz="2400" dirty="0" smtClean="0"/>
              <a:t>Target</a:t>
            </a:r>
            <a:r>
              <a:rPr lang="en-US" sz="2400" dirty="0"/>
              <a:t>:  100 virtual </a:t>
            </a:r>
            <a:r>
              <a:rPr lang="en-US" sz="2400" dirty="0" smtClean="0"/>
              <a:t>OSs </a:t>
            </a:r>
            <a:r>
              <a:rPr lang="en-US" sz="2400" dirty="0"/>
              <a:t>per </a:t>
            </a:r>
            <a:r>
              <a:rPr lang="en-US" sz="2400" dirty="0" smtClean="0"/>
              <a:t>machine</a:t>
            </a:r>
          </a:p>
          <a:p>
            <a:pPr lvl="1"/>
            <a:r>
              <a:rPr lang="en-US" sz="2200" dirty="0" smtClean="0"/>
              <a:t>Denali supported over a thousand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2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Xen</a:t>
            </a:r>
            <a:r>
              <a:rPr lang="en-US" dirty="0"/>
              <a:t>:  Approach and Overview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Conventional </a:t>
            </a:r>
            <a:r>
              <a:rPr lang="en-US" sz="2800" dirty="0" smtClean="0"/>
              <a:t>approach - Full virtualization</a:t>
            </a:r>
          </a:p>
          <a:p>
            <a:pPr lvl="1"/>
            <a:r>
              <a:rPr lang="en-US" sz="2000" dirty="0" smtClean="0"/>
              <a:t>Virtual hardware is functionally identical to underlying machine</a:t>
            </a:r>
            <a:endParaRPr lang="en-US" sz="2000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Virtualizing the entire instruction set </a:t>
            </a:r>
          </a:p>
          <a:p>
            <a:pPr lvl="3"/>
            <a:r>
              <a:rPr lang="en-US" dirty="0" smtClean="0"/>
              <a:t>No view of physical resources</a:t>
            </a:r>
          </a:p>
          <a:p>
            <a:pPr lvl="2"/>
            <a:r>
              <a:rPr lang="en-US" dirty="0" smtClean="0"/>
              <a:t>Problematic </a:t>
            </a:r>
            <a:r>
              <a:rPr lang="en-US" dirty="0"/>
              <a:t>for certain privileged instructions </a:t>
            </a:r>
            <a:endParaRPr lang="en-US" dirty="0" smtClean="0"/>
          </a:p>
          <a:p>
            <a:pPr lvl="3"/>
            <a:r>
              <a:rPr lang="en-US" dirty="0" smtClean="0"/>
              <a:t>Failed silently rather than trapping</a:t>
            </a:r>
          </a:p>
          <a:p>
            <a:pPr lvl="2"/>
            <a:r>
              <a:rPr lang="en-US" dirty="0" smtClean="0"/>
              <a:t>Shadow </a:t>
            </a:r>
            <a:r>
              <a:rPr lang="en-US" dirty="0" smtClean="0"/>
              <a:t>structures</a:t>
            </a:r>
          </a:p>
          <a:p>
            <a:pPr lvl="3"/>
            <a:r>
              <a:rPr lang="en-US" dirty="0" err="1" smtClean="0"/>
              <a:t>Vmware</a:t>
            </a:r>
            <a:r>
              <a:rPr lang="en-US" dirty="0" smtClean="0"/>
              <a:t> traps every update page table event</a:t>
            </a:r>
            <a:endParaRPr lang="en-US" dirty="0"/>
          </a:p>
          <a:p>
            <a:pPr lvl="2"/>
            <a:r>
              <a:rPr lang="en-US" dirty="0"/>
              <a:t>No </a:t>
            </a:r>
            <a:r>
              <a:rPr lang="en-US" dirty="0" smtClean="0"/>
              <a:t>real </a:t>
            </a:r>
            <a:r>
              <a:rPr lang="en-US" dirty="0" smtClean="0"/>
              <a:t>time available</a:t>
            </a:r>
          </a:p>
          <a:p>
            <a:pPr lvl="2"/>
            <a:r>
              <a:rPr lang="en-US" dirty="0" smtClean="0"/>
              <a:t>Hosted OS not modified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6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1295</Words>
  <Application>Microsoft Office PowerPoint</Application>
  <PresentationFormat>On-screen Show (4:3)</PresentationFormat>
  <Paragraphs>294</Paragraphs>
  <Slides>38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Office Theme</vt:lpstr>
      <vt:lpstr>Chart</vt:lpstr>
      <vt:lpstr>VIRTUALIZATION</vt:lpstr>
      <vt:lpstr>Problems with Other Architectures</vt:lpstr>
      <vt:lpstr>Virtual Machines to the rescue?</vt:lpstr>
      <vt:lpstr>VMs - The resurgence rather than the emergence</vt:lpstr>
      <vt:lpstr>Xen and the Art of Virtualization</vt:lpstr>
      <vt:lpstr>Introduction</vt:lpstr>
      <vt:lpstr>Xen Principles</vt:lpstr>
      <vt:lpstr>Xen:  Approach and Overview</vt:lpstr>
      <vt:lpstr>Xen:  Approach and Overview</vt:lpstr>
      <vt:lpstr>Xen:  Approach and Overview</vt:lpstr>
      <vt:lpstr>System Control Mechanism</vt:lpstr>
      <vt:lpstr>System Control Mechanism</vt:lpstr>
      <vt:lpstr>CPU Design</vt:lpstr>
      <vt:lpstr>CPU Implementation</vt:lpstr>
      <vt:lpstr>Time and Timers</vt:lpstr>
      <vt:lpstr>Memory Design</vt:lpstr>
      <vt:lpstr>Memory Design</vt:lpstr>
      <vt:lpstr>Physical Memory Implementation</vt:lpstr>
      <vt:lpstr>Virtual Address Translation</vt:lpstr>
      <vt:lpstr>Device I/O Design</vt:lpstr>
      <vt:lpstr>Data Transfer:  I/O Rings</vt:lpstr>
      <vt:lpstr>Disk Access Implementation</vt:lpstr>
      <vt:lpstr>Network</vt:lpstr>
      <vt:lpstr>The Cost of Porting an OS to Xen</vt:lpstr>
      <vt:lpstr>Evaluation</vt:lpstr>
      <vt:lpstr>Relative Performance</vt:lpstr>
      <vt:lpstr>O.S Benchmarks</vt:lpstr>
      <vt:lpstr>Concurrent Virtual Machines</vt:lpstr>
      <vt:lpstr>Performance Isolation</vt:lpstr>
      <vt:lpstr>Scalability</vt:lpstr>
      <vt:lpstr>Issues</vt:lpstr>
      <vt:lpstr>Discussion/Takeaways</vt:lpstr>
      <vt:lpstr>Are Virtual Machine Monitor Microkernels Done Right?</vt:lpstr>
      <vt:lpstr>Sparking the Debate</vt:lpstr>
      <vt:lpstr>Microkernels – Noble Idealism</vt:lpstr>
      <vt:lpstr>VMMs – Rough Pragmatism</vt:lpstr>
      <vt:lpstr>Architectural Lessons</vt:lpstr>
      <vt:lpstr>Discussion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VIRTUALIZATION</dc:title>
  <dc:creator>Brett</dc:creator>
  <cp:lastModifiedBy>Brett</cp:lastModifiedBy>
  <cp:revision>106</cp:revision>
  <dcterms:created xsi:type="dcterms:W3CDTF">2006-08-16T00:00:00Z</dcterms:created>
  <dcterms:modified xsi:type="dcterms:W3CDTF">2010-09-30T08:57:59Z</dcterms:modified>
</cp:coreProperties>
</file>