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embeddings/oleObject2.bin" ContentType="application/vnd.openxmlformats-officedocument.oleObject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embeddings/oleObject1.bin" ContentType="application/vnd.openxmlformats-officedocument.oleObject"/>
  <Override PartName="/ppt/slides/slide3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42"/>
  </p:notesMasterIdLst>
  <p:sldIdLst>
    <p:sldId id="256" r:id="rId2"/>
    <p:sldId id="258" r:id="rId3"/>
    <p:sldId id="261" r:id="rId4"/>
    <p:sldId id="263" r:id="rId5"/>
    <p:sldId id="262" r:id="rId6"/>
    <p:sldId id="264" r:id="rId7"/>
    <p:sldId id="265" r:id="rId8"/>
    <p:sldId id="266" r:id="rId9"/>
    <p:sldId id="268" r:id="rId10"/>
    <p:sldId id="269" r:id="rId11"/>
    <p:sldId id="271" r:id="rId12"/>
    <p:sldId id="270" r:id="rId13"/>
    <p:sldId id="273" r:id="rId14"/>
    <p:sldId id="274" r:id="rId15"/>
    <p:sldId id="275" r:id="rId16"/>
    <p:sldId id="277" r:id="rId17"/>
    <p:sldId id="334" r:id="rId18"/>
    <p:sldId id="335" r:id="rId19"/>
    <p:sldId id="336" r:id="rId20"/>
    <p:sldId id="340" r:id="rId21"/>
    <p:sldId id="337" r:id="rId22"/>
    <p:sldId id="342" r:id="rId23"/>
    <p:sldId id="346" r:id="rId24"/>
    <p:sldId id="344" r:id="rId25"/>
    <p:sldId id="347" r:id="rId26"/>
    <p:sldId id="348" r:id="rId27"/>
    <p:sldId id="349" r:id="rId28"/>
    <p:sldId id="322" r:id="rId29"/>
    <p:sldId id="323" r:id="rId30"/>
    <p:sldId id="325" r:id="rId31"/>
    <p:sldId id="324" r:id="rId32"/>
    <p:sldId id="326" r:id="rId33"/>
    <p:sldId id="329" r:id="rId34"/>
    <p:sldId id="327" r:id="rId35"/>
    <p:sldId id="330" r:id="rId36"/>
    <p:sldId id="331" r:id="rId37"/>
    <p:sldId id="328" r:id="rId38"/>
    <p:sldId id="332" r:id="rId39"/>
    <p:sldId id="350" r:id="rId40"/>
    <p:sldId id="333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4" d="100"/>
          <a:sy n="94" d="100"/>
        </p:scale>
        <p:origin x="-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35" Type="http://schemas.openxmlformats.org/officeDocument/2006/relationships/slide" Target="slides/slide3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7" Type="http://schemas.openxmlformats.org/officeDocument/2006/relationships/slide" Target="slides/slide6.xml"/><Relationship Id="rId36" Type="http://schemas.openxmlformats.org/officeDocument/2006/relationships/slide" Target="slides/slide35.xml"/><Relationship Id="rId43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47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42" Type="http://schemas.openxmlformats.org/officeDocument/2006/relationships/notesMaster" Target="notesMasters/notesMaster1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4" Type="http://schemas.openxmlformats.org/officeDocument/2006/relationships/presProps" Target="presProps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065C1-A20E-5541-BF6A-E02E516BBDE8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BBA99-88EE-034C-B3C3-A4E0AE223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Lets</a:t>
            </a:r>
            <a:r>
              <a:rPr lang="en-US" baseline="0" dirty="0" smtClean="0"/>
              <a:t> talk about long tail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4BBA99-88EE-034C-B3C3-A4E0AE2239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0837-EC0D-CD44-9464-7493BFDDFD2C}" type="datetimeFigureOut">
              <a:rPr lang="en-US" smtClean="0"/>
              <a:pPr/>
              <a:t>9/13/10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AAF0-803E-E74B-9962-B933382645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1" Type="http://schemas.openxmlformats.org/officeDocument/2006/relationships/vmlDrawing" Target="../drawings/vmlDrawing2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Novel File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Presented by </a:t>
            </a:r>
            <a:r>
              <a:rPr lang="en-US" dirty="0" err="1" smtClean="0"/>
              <a:t>Ki</a:t>
            </a:r>
            <a:r>
              <a:rPr lang="en-US" dirty="0" smtClean="0"/>
              <a:t> </a:t>
            </a:r>
            <a:r>
              <a:rPr lang="en-US" dirty="0" err="1" smtClean="0"/>
              <a:t>Suh</a:t>
            </a:r>
            <a:r>
              <a:rPr lang="en-US" dirty="0" smtClean="0"/>
              <a:t> Lee</a:t>
            </a:r>
          </a:p>
          <a:p>
            <a:r>
              <a:rPr lang="en-US" dirty="0" smtClean="0"/>
              <a:t>(Based on slides from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Hakim </a:t>
            </a:r>
            <a:r>
              <a:rPr lang="en-US" dirty="0" err="1" smtClean="0"/>
              <a:t>Weatherspoon</a:t>
            </a:r>
            <a:r>
              <a:rPr lang="en-US" dirty="0" smtClean="0"/>
              <a:t> and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Mahadev</a:t>
            </a:r>
            <a:r>
              <a:rPr lang="en-US" dirty="0" smtClean="0"/>
              <a:t> </a:t>
            </a:r>
            <a:r>
              <a:rPr lang="en-US" dirty="0" err="1" smtClean="0"/>
              <a:t>Sataynarayanan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 Control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Volume</a:t>
            </a:r>
          </a:p>
          <a:p>
            <a:r>
              <a:rPr lang="en-US" dirty="0" smtClean="0"/>
              <a:t>Volume storage group (VSG)</a:t>
            </a:r>
          </a:p>
          <a:p>
            <a:r>
              <a:rPr lang="en-US" dirty="0" smtClean="0"/>
              <a:t>accessible volume storage group (AVSG)</a:t>
            </a:r>
          </a:p>
          <a:p>
            <a:r>
              <a:rPr lang="en-US" dirty="0" smtClean="0"/>
              <a:t>Preferred server (PS)</a:t>
            </a:r>
          </a:p>
          <a:p>
            <a:endParaRPr lang="en-US" dirty="0" smtClean="0"/>
          </a:p>
          <a:p>
            <a:r>
              <a:rPr lang="en-US" b="1" i="1" dirty="0" smtClean="0"/>
              <a:t>Read-one-data, read-all-status, write-all</a:t>
            </a:r>
            <a:endParaRPr lang="en-US" b="1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b="18640"/>
          <a:stretch>
            <a:fillRect/>
          </a:stretch>
        </p:blipFill>
        <p:spPr>
          <a:xfrm>
            <a:off x="152400" y="1828800"/>
            <a:ext cx="4343400" cy="39911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183868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http://www.cs.cmu.edu/~coda/images/nikkei-PAGE-216.JPG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921024"/>
            <a:ext cx="6518275" cy="417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Protocol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Client fetches data from PS</a:t>
            </a:r>
          </a:p>
          <a:p>
            <a:r>
              <a:rPr lang="en-US" dirty="0" smtClean="0"/>
              <a:t>Also collects version information from AVSG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a conflict is detected</a:t>
            </a:r>
            <a:endParaRPr lang="en-US" dirty="0" smtClean="0"/>
          </a:p>
          <a:p>
            <a:pPr lvl="1"/>
            <a:r>
              <a:rPr lang="en-US" dirty="0" smtClean="0"/>
              <a:t>Abort the read </a:t>
            </a:r>
          </a:p>
          <a:p>
            <a:pPr lvl="1"/>
            <a:r>
              <a:rPr lang="en-US" dirty="0" smtClean="0"/>
              <a:t>Update </a:t>
            </a:r>
            <a:r>
              <a:rPr lang="en-US" dirty="0" smtClean="0"/>
              <a:t>stale replicas</a:t>
            </a:r>
          </a:p>
          <a:p>
            <a:pPr lvl="1"/>
            <a:r>
              <a:rPr lang="en-US" dirty="0" smtClean="0"/>
              <a:t>Restart the fetch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</a:t>
            </a:r>
            <a:r>
              <a:rPr lang="en-US" dirty="0" smtClean="0"/>
              <a:t> Protocol</a:t>
            </a:r>
            <a:endParaRPr lang="en-US" dirty="0"/>
          </a:p>
        </p:txBody>
      </p:sp>
      <p:sp>
        <p:nvSpPr>
          <p:cNvPr id="5325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11350"/>
            <a:ext cx="7772400" cy="4114800"/>
          </a:xfrm>
        </p:spPr>
        <p:txBody>
          <a:bodyPr/>
          <a:lstStyle/>
          <a:p>
            <a:endParaRPr lang="en-US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76400"/>
            <a:ext cx="6826250" cy="42950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File modifications and directory updates are written to all members of AVSG</a:t>
            </a:r>
          </a:p>
          <a:p>
            <a:r>
              <a:rPr lang="en-US" dirty="0" smtClean="0"/>
              <a:t>Two phases commit</a:t>
            </a:r>
          </a:p>
          <a:p>
            <a:pPr lvl="1"/>
            <a:r>
              <a:rPr lang="en-US" dirty="0" smtClean="0"/>
              <a:t>In COP1, new status and data are sent</a:t>
            </a:r>
          </a:p>
          <a:p>
            <a:pPr lvl="1"/>
            <a:r>
              <a:rPr lang="en-US" dirty="0" smtClean="0"/>
              <a:t>In COP2, </a:t>
            </a:r>
            <a:r>
              <a:rPr lang="en-US" i="1" dirty="0" smtClean="0"/>
              <a:t>update set</a:t>
            </a:r>
            <a:r>
              <a:rPr lang="en-US" dirty="0" smtClean="0"/>
              <a:t> is sent asynchronously</a:t>
            </a:r>
          </a:p>
          <a:p>
            <a:pPr lvl="1"/>
            <a:r>
              <a:rPr lang="en-US" b="1" i="1" dirty="0" smtClean="0"/>
              <a:t>Non-blocking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Accessible universe: set of replicas that the user can access</a:t>
            </a:r>
          </a:p>
          <a:p>
            <a:pPr lvl="1"/>
            <a:r>
              <a:rPr lang="en-US" dirty="0" smtClean="0"/>
              <a:t>Accessible universe varies over time</a:t>
            </a:r>
          </a:p>
          <a:p>
            <a:r>
              <a:rPr lang="en-US" dirty="0" smtClean="0"/>
              <a:t>One-copy </a:t>
            </a:r>
            <a:r>
              <a:rPr lang="en-US" dirty="0" err="1" smtClean="0"/>
              <a:t>serializability</a:t>
            </a:r>
            <a:r>
              <a:rPr lang="en-US" dirty="0" smtClean="0"/>
              <a:t> at open-close granularity in the accessible universe </a:t>
            </a:r>
          </a:p>
          <a:p>
            <a:pPr lvl="1"/>
            <a:r>
              <a:rPr lang="en-US" dirty="0" smtClean="0"/>
              <a:t>Will read from the latest replica in accessible universe</a:t>
            </a:r>
          </a:p>
          <a:p>
            <a:pPr lvl="1"/>
            <a:r>
              <a:rPr lang="en-US" dirty="0" smtClean="0"/>
              <a:t>Will update all replicas in accessible universe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Fault-tolerance</a:t>
            </a:r>
          </a:p>
        </p:txBody>
      </p:sp>
      <p:sp>
        <p:nvSpPr>
          <p:cNvPr id="5529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32725" cy="4483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Correctness of update protocol requires </a:t>
            </a:r>
            <a:r>
              <a:rPr lang="en-US" b="1" dirty="0"/>
              <a:t>atomicity </a:t>
            </a:r>
            <a:r>
              <a:rPr lang="en-US" dirty="0"/>
              <a:t>and </a:t>
            </a:r>
            <a:r>
              <a:rPr lang="en-US" b="1" dirty="0"/>
              <a:t>permanence </a:t>
            </a:r>
            <a:r>
              <a:rPr lang="en-US" dirty="0"/>
              <a:t>of metadata updates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i="1" dirty="0" smtClean="0"/>
              <a:t>Recoverable </a:t>
            </a:r>
            <a:r>
              <a:rPr lang="en-US" b="1" i="1" dirty="0"/>
              <a:t>virtual memory </a:t>
            </a:r>
            <a:r>
              <a:rPr lang="en-US" dirty="0"/>
              <a:t>(RVM)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Implemented </a:t>
            </a:r>
            <a:r>
              <a:rPr lang="en-US" dirty="0"/>
              <a:t>as a library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Lightweight Recoverable Virtual Memory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RVM updates persistent data structures in a fault-tolerant manner.</a:t>
            </a:r>
          </a:p>
          <a:p>
            <a:r>
              <a:rPr lang="en-US" dirty="0" smtClean="0"/>
              <a:t>Allows independent control over the transactional properties.</a:t>
            </a:r>
          </a:p>
          <a:p>
            <a:r>
              <a:rPr lang="en-US" dirty="0" smtClean="0"/>
              <a:t>Minimalism </a:t>
            </a:r>
          </a:p>
          <a:p>
            <a:pPr lvl="1"/>
            <a:r>
              <a:rPr lang="en-US" dirty="0" smtClean="0"/>
              <a:t>Value Simplicity </a:t>
            </a:r>
          </a:p>
          <a:p>
            <a:pPr lvl="1"/>
            <a:r>
              <a:rPr lang="en-US" dirty="0" smtClean="0"/>
              <a:t>portability</a:t>
            </a:r>
          </a:p>
          <a:p>
            <a:pPr lvl="1"/>
            <a:r>
              <a:rPr lang="en-US" dirty="0" smtClean="0"/>
              <a:t>User-level library with minimal programming constraints.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Camelot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two phase optimistic replication protocol by CODA</a:t>
            </a:r>
          </a:p>
          <a:p>
            <a:r>
              <a:rPr lang="en-US" i="1" dirty="0" smtClean="0"/>
              <a:t>Poor scalability, programming constraints</a:t>
            </a:r>
            <a:r>
              <a:rPr lang="en-US" dirty="0" smtClean="0"/>
              <a:t>, and </a:t>
            </a:r>
            <a:r>
              <a:rPr lang="en-US" i="1" dirty="0" smtClean="0"/>
              <a:t>difficulty of maintenance</a:t>
            </a:r>
          </a:p>
          <a:p>
            <a:pPr lvl="1"/>
            <a:r>
              <a:rPr lang="en-US" dirty="0" smtClean="0"/>
              <a:t>Considerable paging and context switching</a:t>
            </a:r>
          </a:p>
          <a:p>
            <a:pPr lvl="1"/>
            <a:r>
              <a:rPr lang="en-US" dirty="0" smtClean="0"/>
              <a:t>Mach threads</a:t>
            </a:r>
          </a:p>
          <a:p>
            <a:pPr lvl="1"/>
            <a:r>
              <a:rPr lang="en-US" dirty="0" smtClean="0"/>
              <a:t>Code size, tight dependence on Mach features</a:t>
            </a:r>
          </a:p>
          <a:p>
            <a:r>
              <a:rPr lang="en-US" dirty="0" smtClean="0"/>
              <a:t>Coda only wanted recoverable virtual memory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Keep it simple!</a:t>
            </a:r>
          </a:p>
          <a:p>
            <a:r>
              <a:rPr lang="en-US" dirty="0" smtClean="0"/>
              <a:t>Factor out </a:t>
            </a:r>
          </a:p>
          <a:p>
            <a:pPr lvl="1"/>
            <a:r>
              <a:rPr lang="en-US" dirty="0" smtClean="0"/>
              <a:t>Nesting</a:t>
            </a:r>
          </a:p>
          <a:p>
            <a:pPr lvl="1"/>
            <a:r>
              <a:rPr lang="en-US" dirty="0" smtClean="0"/>
              <a:t>Distribution</a:t>
            </a:r>
          </a:p>
          <a:p>
            <a:pPr lvl="1"/>
            <a:r>
              <a:rPr lang="en-US" dirty="0" smtClean="0"/>
              <a:t>Concurrency control</a:t>
            </a:r>
          </a:p>
          <a:p>
            <a:pPr lvl="1"/>
            <a:r>
              <a:rPr lang="en-US" dirty="0" smtClean="0"/>
              <a:t>Resiliency</a:t>
            </a:r>
          </a:p>
          <a:p>
            <a:r>
              <a:rPr lang="en-US" dirty="0" smtClean="0"/>
              <a:t>Instead, a layered approach</a:t>
            </a:r>
          </a:p>
          <a:p>
            <a:r>
              <a:rPr lang="en-US" dirty="0" smtClean="0"/>
              <a:t>Less dependence on OS</a:t>
            </a:r>
          </a:p>
          <a:p>
            <a:r>
              <a:rPr lang="en-US" dirty="0" smtClean="0"/>
              <a:t>Structured as a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4419600" y="1873250"/>
          <a:ext cx="4648200" cy="3765550"/>
        </p:xfrm>
        <a:graphic>
          <a:graphicData uri="http://schemas.openxmlformats.org/presentationml/2006/ole">
            <p:oleObj spid="_x0000_s100354" name="Bitmap Image" r:id="rId3" imgW="3247619" imgH="2866667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M. </a:t>
            </a:r>
            <a:r>
              <a:rPr lang="en-US" dirty="0" err="1" smtClean="0"/>
              <a:t>Satyanarayanan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Systems faculty at Carnegie-Mellon University</a:t>
            </a:r>
          </a:p>
          <a:p>
            <a:r>
              <a:rPr lang="en-US" dirty="0" smtClean="0"/>
              <a:t>A</a:t>
            </a:r>
            <a:r>
              <a:rPr dirty="0" smtClean="0"/>
              <a:t> principal architect and implementor of the </a:t>
            </a:r>
            <a:r>
              <a:rPr i="1" dirty="0" smtClean="0"/>
              <a:t>Andrew File System (AFS)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Inspired CODA and another 20 years of research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DF18-7311-5A44-938F-0633CB1B04F2}" type="slidenum">
              <a:rPr lang="en-US"/>
              <a:pPr/>
              <a:t>20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LRVM: Segments </a:t>
            </a:r>
            <a:r>
              <a:rPr lang="en-US" dirty="0"/>
              <a:t>and Regions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Applications map </a:t>
            </a:r>
            <a:r>
              <a:rPr lang="en-US" i="1" dirty="0"/>
              <a:t>regions </a:t>
            </a:r>
            <a:r>
              <a:rPr lang="en-US" dirty="0"/>
              <a:t>of </a:t>
            </a:r>
            <a:r>
              <a:rPr lang="en-US" i="1" dirty="0"/>
              <a:t>segments </a:t>
            </a:r>
            <a:r>
              <a:rPr lang="en-US" dirty="0"/>
              <a:t>into their virtual memory.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/>
        </p:nvGraphicFramePr>
        <p:xfrm>
          <a:off x="1600200" y="3200400"/>
          <a:ext cx="5715000" cy="2728913"/>
        </p:xfrm>
        <a:graphic>
          <a:graphicData uri="http://schemas.openxmlformats.org/presentationml/2006/ole">
            <p:oleObj spid="_x0000_s104450" name="Bitmap Image" r:id="rId3" imgW="3790476" imgH="1809524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Newly mapped data represents the committed image of the region</a:t>
            </a:r>
          </a:p>
          <a:p>
            <a:r>
              <a:rPr lang="en-US" dirty="0" smtClean="0"/>
              <a:t>No region of a segment can be mapped more then once by the same process</a:t>
            </a:r>
          </a:p>
          <a:p>
            <a:r>
              <a:rPr lang="en-US" dirty="0" smtClean="0"/>
              <a:t>No overlap</a:t>
            </a:r>
          </a:p>
          <a:p>
            <a:r>
              <a:rPr lang="en-US" dirty="0" smtClean="0"/>
              <a:t>Can be unmapped at any time, as long as no uncommitted transactions outstanding</a:t>
            </a:r>
          </a:p>
          <a:p>
            <a:r>
              <a:rPr lang="en-US" dirty="0" smtClean="0"/>
              <a:t>simple APIs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56F27-4FE1-574E-8331-EB94B27B364A}" type="datetime1">
              <a:rPr lang="en-US"/>
              <a:pPr/>
              <a:t>9/13/10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E9826-3CE1-6F4B-9F71-3C066D692EBE}" type="slidenum">
              <a:rPr lang="en-US"/>
              <a:pPr/>
              <a:t>22</a:t>
            </a:fld>
            <a:endParaRPr lang="en-US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LRVM: Crash </a:t>
            </a:r>
            <a:r>
              <a:rPr lang="en-US" dirty="0"/>
              <a:t>Recovery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Recovery consists of reading the log from tail to head and then reconstructing the last committed changes.</a:t>
            </a:r>
          </a:p>
          <a:p>
            <a:r>
              <a:rPr lang="en-US"/>
              <a:t>Modifications are applied to the external data segment.</a:t>
            </a:r>
          </a:p>
          <a:p>
            <a:r>
              <a:rPr lang="en-US"/>
              <a:t>Log is emptied.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CADE-1AA1-1C42-8919-425273C798E7}" type="datetime1">
              <a:rPr lang="en-US"/>
              <a:pPr/>
              <a:t>9/13/10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95135-C395-F249-9BC2-3F40FE45695A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LRVM: Truncation</a:t>
            </a:r>
            <a:endParaRPr 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Reclaiming space in the log by applying changes to the external data segment.</a:t>
            </a:r>
          </a:p>
          <a:p>
            <a:r>
              <a:rPr lang="en-US" dirty="0"/>
              <a:t>Necessary because space is finite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10K lines of C, compared to 60K lines in Camelot</a:t>
            </a:r>
          </a:p>
          <a:p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Lack of RVM and VM integration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Optimization</a:t>
            </a:r>
          </a:p>
          <a:p>
            <a:r>
              <a:rPr lang="en-US" dirty="0" smtClean="0"/>
              <a:t>Overall, RVM is better then Camelot.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Transactional Throughput</a:t>
            </a:r>
          </a:p>
        </p:txBody>
      </p:sp>
      <p:pic>
        <p:nvPicPr>
          <p:cNvPr id="22532" name="Picture 4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1733550"/>
            <a:ext cx="86836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Scalability</a:t>
            </a:r>
          </a:p>
        </p:txBody>
      </p:sp>
      <p:pic>
        <p:nvPicPr>
          <p:cNvPr id="24581" name="Picture 5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338" y="1971675"/>
            <a:ext cx="822642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 to Coda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Server Replication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Recoverable Virtual Memory (RVM)</a:t>
            </a:r>
          </a:p>
          <a:p>
            <a:r>
              <a:rPr lang="en-US" dirty="0" smtClean="0"/>
              <a:t>Disconnected Operation</a:t>
            </a:r>
          </a:p>
          <a:p>
            <a:r>
              <a:rPr lang="en-US" dirty="0" smtClean="0"/>
              <a:t>Conflict Resolution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Disconnected Operation: 1988-1993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isolation</a:t>
            </a:r>
          </a:p>
          <a:p>
            <a:pPr lvl="1"/>
            <a:r>
              <a:rPr lang="en-US" dirty="0" smtClean="0"/>
              <a:t>Correlated server crashes</a:t>
            </a:r>
          </a:p>
          <a:p>
            <a:pPr lvl="1"/>
            <a:r>
              <a:rPr lang="en-US" dirty="0" smtClean="0"/>
              <a:t>Overloaded or faulty routers</a:t>
            </a:r>
          </a:p>
          <a:p>
            <a:r>
              <a:rPr lang="en-US" dirty="0" smtClean="0"/>
              <a:t>Caching</a:t>
            </a:r>
          </a:p>
          <a:p>
            <a:pPr lvl="1"/>
            <a:r>
              <a:rPr lang="en-US" dirty="0" smtClean="0"/>
              <a:t>Optimistic replication</a:t>
            </a:r>
          </a:p>
          <a:p>
            <a:pPr lvl="1"/>
            <a:r>
              <a:rPr lang="en-US" dirty="0" smtClean="0"/>
              <a:t>Improve availability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Disconnected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Complimentary to server replication</a:t>
            </a:r>
          </a:p>
          <a:p>
            <a:pPr lvl="1"/>
            <a:r>
              <a:rPr lang="en-US" dirty="0" smtClean="0"/>
              <a:t>Server replicas are </a:t>
            </a:r>
            <a:r>
              <a:rPr lang="en-US" i="1" dirty="0" smtClean="0"/>
              <a:t>first-class replicas</a:t>
            </a:r>
          </a:p>
          <a:p>
            <a:pPr lvl="1"/>
            <a:r>
              <a:rPr lang="en-US" dirty="0" smtClean="0"/>
              <a:t>Cached </a:t>
            </a:r>
            <a:r>
              <a:rPr lang="en-US" dirty="0" smtClean="0"/>
              <a:t>replicas </a:t>
            </a:r>
            <a:r>
              <a:rPr lang="en-US" dirty="0" smtClean="0"/>
              <a:t>are </a:t>
            </a:r>
            <a:r>
              <a:rPr lang="en-US" i="1" dirty="0" smtClean="0"/>
              <a:t>secondary replicas</a:t>
            </a:r>
            <a:endParaRPr lang="en-US" i="1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Coda is a</a:t>
            </a:r>
            <a:r>
              <a:rPr lang="en-US" dirty="0" smtClean="0"/>
              <a:t> distributed file system</a:t>
            </a:r>
            <a:endParaRPr lang="en-US" dirty="0" smtClean="0"/>
          </a:p>
          <a:p>
            <a:r>
              <a:rPr lang="en-US" dirty="0" smtClean="0"/>
              <a:t>Since 1987</a:t>
            </a:r>
          </a:p>
          <a:p>
            <a:r>
              <a:rPr lang="en-US" dirty="0" smtClean="0"/>
              <a:t>The latest release is Coda 6.9.4 (Jan 09)</a:t>
            </a:r>
          </a:p>
          <a:p>
            <a:r>
              <a:rPr lang="en-US" dirty="0" smtClean="0"/>
              <a:t>47 publications including 6 PhD Theses</a:t>
            </a:r>
          </a:p>
          <a:p>
            <a:r>
              <a:rPr lang="en-US" dirty="0" smtClean="0"/>
              <a:t>Evolved with usage experience.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l="8416" t="5611" r="49503" b="7423"/>
          <a:stretch>
            <a:fillRect/>
          </a:stretch>
        </p:blipFill>
        <p:spPr>
          <a:xfrm>
            <a:off x="6858000" y="0"/>
            <a:ext cx="2286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1445" name="Oval 1029"/>
          <p:cNvSpPr>
            <a:spLocks noChangeArrowheads="1"/>
          </p:cNvSpPr>
          <p:nvPr/>
        </p:nvSpPr>
        <p:spPr bwMode="auto">
          <a:xfrm>
            <a:off x="3395663" y="1987550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Hoarding</a:t>
            </a:r>
          </a:p>
        </p:txBody>
      </p:sp>
      <p:sp>
        <p:nvSpPr>
          <p:cNvPr id="61447" name="Oval 1031"/>
          <p:cNvSpPr>
            <a:spLocks noChangeArrowheads="1"/>
          </p:cNvSpPr>
          <p:nvPr/>
        </p:nvSpPr>
        <p:spPr bwMode="auto">
          <a:xfrm>
            <a:off x="928688" y="4340225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Emulating</a:t>
            </a:r>
          </a:p>
        </p:txBody>
      </p:sp>
      <p:sp>
        <p:nvSpPr>
          <p:cNvPr id="61448" name="Oval 1032"/>
          <p:cNvSpPr>
            <a:spLocks noChangeArrowheads="1"/>
          </p:cNvSpPr>
          <p:nvPr/>
        </p:nvSpPr>
        <p:spPr bwMode="auto">
          <a:xfrm>
            <a:off x="5483225" y="4340225"/>
            <a:ext cx="2352675" cy="835025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latinLnBrk="1" hangingPunct="1"/>
            <a:r>
              <a:rPr kumimoji="1" lang="en-US" sz="3200" b="1">
                <a:latin typeface="Arial Narrow" pitchFamily="-112" charset="0"/>
                <a:ea typeface="굴림" pitchFamily="-112" charset="-127"/>
                <a:cs typeface="굴림" pitchFamily="-112" charset="-127"/>
              </a:rPr>
              <a:t>Recovering</a:t>
            </a:r>
          </a:p>
        </p:txBody>
      </p:sp>
      <p:sp>
        <p:nvSpPr>
          <p:cNvPr id="61449" name="Line 1033"/>
          <p:cNvSpPr>
            <a:spLocks noChangeShapeType="1"/>
          </p:cNvSpPr>
          <p:nvPr/>
        </p:nvSpPr>
        <p:spPr bwMode="auto">
          <a:xfrm flipH="1">
            <a:off x="2522538" y="2670175"/>
            <a:ext cx="1138237" cy="159385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1" name="Line 1035"/>
          <p:cNvSpPr>
            <a:spLocks noChangeShapeType="1"/>
          </p:cNvSpPr>
          <p:nvPr/>
        </p:nvSpPr>
        <p:spPr bwMode="auto">
          <a:xfrm>
            <a:off x="3357563" y="4719638"/>
            <a:ext cx="2049462" cy="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52" name="Line 1036"/>
          <p:cNvSpPr>
            <a:spLocks noChangeShapeType="1"/>
          </p:cNvSpPr>
          <p:nvPr/>
        </p:nvSpPr>
        <p:spPr bwMode="auto">
          <a:xfrm flipH="1" flipV="1">
            <a:off x="5407025" y="2746375"/>
            <a:ext cx="911225" cy="1593850"/>
          </a:xfrm>
          <a:prstGeom prst="line">
            <a:avLst/>
          </a:prstGeom>
          <a:noFill/>
          <a:ln w="50800" cap="sq">
            <a:solidFill>
              <a:schemeClr val="tx1"/>
            </a:solidFill>
            <a:miter lim="800000"/>
            <a:headEnd type="none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95663" y="4719638"/>
            <a:ext cx="1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Physical reconnection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 rot="18382762">
            <a:off x="2086310" y="3101667"/>
            <a:ext cx="1785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disconnection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 rot="3561793">
            <a:off x="5308123" y="3048242"/>
            <a:ext cx="1785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Logical reconnection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Implicit / Explicit sources of implementation</a:t>
            </a:r>
          </a:p>
          <a:p>
            <a:r>
              <a:rPr lang="en-US" dirty="0" smtClean="0"/>
              <a:t>Hoard database (HDB)</a:t>
            </a:r>
          </a:p>
          <a:p>
            <a:pPr lvl="1"/>
            <a:r>
              <a:rPr lang="en-US" dirty="0" smtClean="0"/>
              <a:t>Specifies files to be cached </a:t>
            </a:r>
          </a:p>
          <a:p>
            <a:pPr lvl="1"/>
            <a:r>
              <a:rPr lang="en-US" dirty="0" smtClean="0"/>
              <a:t>Users update directly or via command scripts</a:t>
            </a:r>
          </a:p>
          <a:p>
            <a:pPr lvl="1"/>
            <a:r>
              <a:rPr lang="en-US" dirty="0" smtClean="0"/>
              <a:t>Venus periodically reevaluates every ten minutes</a:t>
            </a:r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Emulation / Reintegration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disconnected, All changes are written to a log, Client modification log (CML)</a:t>
            </a:r>
          </a:p>
          <a:p>
            <a:r>
              <a:rPr lang="en-US" dirty="0" smtClean="0"/>
              <a:t>After reconnection, perform reintegration for each volume independently.</a:t>
            </a:r>
          </a:p>
          <a:p>
            <a:pPr lvl="1"/>
            <a:r>
              <a:rPr lang="en-US" dirty="0" smtClean="0"/>
              <a:t>Venus sends CML to all volumes</a:t>
            </a:r>
          </a:p>
          <a:p>
            <a:pPr lvl="1"/>
            <a:r>
              <a:rPr lang="en-US" dirty="0" smtClean="0"/>
              <a:t>Each volume performs a log replay algorithm 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 to Coda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Server Replication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Recoverable Virtual Memory (RVM)</a:t>
            </a:r>
          </a:p>
          <a:p>
            <a:r>
              <a:rPr lang="en-US" dirty="0" smtClean="0">
                <a:solidFill>
                  <a:srgbClr val="BFBFBF"/>
                </a:solidFill>
              </a:rPr>
              <a:t>Disconnected Operation</a:t>
            </a:r>
          </a:p>
          <a:p>
            <a:r>
              <a:rPr lang="en-US" dirty="0" smtClean="0"/>
              <a:t>Conflict Resolution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Syntactic approach </a:t>
            </a:r>
            <a:r>
              <a:rPr lang="en-US" dirty="0" smtClean="0"/>
              <a:t>to detect absence of  conflicts.</a:t>
            </a:r>
          </a:p>
          <a:p>
            <a:pPr lvl="1"/>
            <a:r>
              <a:rPr lang="en-US" dirty="0" smtClean="0"/>
              <a:t>Server replication</a:t>
            </a:r>
          </a:p>
          <a:p>
            <a:pPr lvl="1"/>
            <a:r>
              <a:rPr lang="en-US" dirty="0" smtClean="0"/>
              <a:t>Version checks during the hoarding and reintegration</a:t>
            </a:r>
          </a:p>
          <a:p>
            <a:r>
              <a:rPr lang="en-US" b="1" dirty="0" smtClean="0"/>
              <a:t>Semantic approach</a:t>
            </a:r>
            <a:r>
              <a:rPr lang="en-US" dirty="0" smtClean="0"/>
              <a:t> to resolve conflicts</a:t>
            </a:r>
          </a:p>
          <a:p>
            <a:pPr lvl="1"/>
            <a:r>
              <a:rPr lang="en-US" dirty="0" smtClean="0"/>
              <a:t>Different control for directory and file </a:t>
            </a:r>
            <a:r>
              <a:rPr lang="en-US" dirty="0" smtClean="0"/>
              <a:t>resolution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Resolution: Objectives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No updates should ever be lost without explicit user </a:t>
            </a:r>
            <a:r>
              <a:rPr lang="en-US" i="1" dirty="0" smtClean="0"/>
              <a:t>approval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common case of no conflict should be </a:t>
            </a:r>
            <a:r>
              <a:rPr lang="en-US" i="1" dirty="0" smtClean="0"/>
              <a:t>fast</a:t>
            </a:r>
          </a:p>
          <a:p>
            <a:r>
              <a:rPr lang="en-US" i="1" dirty="0" smtClean="0"/>
              <a:t>Conflicts </a:t>
            </a:r>
            <a:r>
              <a:rPr lang="en-US" i="1" dirty="0"/>
              <a:t>are ultimately an application-specific </a:t>
            </a:r>
            <a:r>
              <a:rPr lang="en-US" i="1" dirty="0" smtClean="0"/>
              <a:t>concept</a:t>
            </a:r>
          </a:p>
          <a:p>
            <a:r>
              <a:rPr lang="en-US" i="1" dirty="0" smtClean="0"/>
              <a:t>The </a:t>
            </a:r>
            <a:r>
              <a:rPr lang="en-US" i="1" dirty="0"/>
              <a:t>buck stops with the </a:t>
            </a:r>
            <a:r>
              <a:rPr lang="en-US" i="1" dirty="0" smtClean="0"/>
              <a:t>user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Directory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Automatic resolution by Coda</a:t>
            </a:r>
          </a:p>
          <a:p>
            <a:r>
              <a:rPr lang="en-US" dirty="0" smtClean="0"/>
              <a:t>After disconnected operation</a:t>
            </a:r>
          </a:p>
          <a:p>
            <a:pPr lvl="1"/>
            <a:r>
              <a:rPr lang="en-US" dirty="0" smtClean="0"/>
              <a:t>Apply the CML</a:t>
            </a:r>
          </a:p>
          <a:p>
            <a:r>
              <a:rPr lang="en-US" dirty="0" smtClean="0"/>
              <a:t>During connected operation</a:t>
            </a:r>
          </a:p>
          <a:p>
            <a:pPr lvl="1"/>
            <a:r>
              <a:rPr lang="en-US" dirty="0" smtClean="0"/>
              <a:t>Resolution log</a:t>
            </a:r>
          </a:p>
          <a:p>
            <a:pPr lvl="1"/>
            <a:r>
              <a:rPr lang="en-US" dirty="0" smtClean="0"/>
              <a:t>Recovery protocol locks the replicas merges the logs and distributes the merged logs.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File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Application-specific resolvers</a:t>
            </a:r>
            <a:r>
              <a:rPr lang="en-US" dirty="0" smtClean="0"/>
              <a:t> (ASRs) are executed entirely on clients.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219200"/>
            <a:ext cx="7696200" cy="5492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1981200"/>
            <a:ext cx="7086600" cy="1524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Optimistic Replication</a:t>
            </a:r>
          </a:p>
          <a:p>
            <a:r>
              <a:rPr lang="en-US" dirty="0" smtClean="0"/>
              <a:t>Real systems need real users</a:t>
            </a:r>
          </a:p>
          <a:p>
            <a:r>
              <a:rPr lang="en-US" dirty="0" smtClean="0"/>
              <a:t>Timing </a:t>
            </a:r>
          </a:p>
          <a:p>
            <a:r>
              <a:rPr lang="en-US" dirty="0" smtClean="0"/>
              <a:t>Long software tail</a:t>
            </a:r>
          </a:p>
          <a:p>
            <a:r>
              <a:rPr lang="en-US" dirty="0" smtClean="0"/>
              <a:t>Moore’s Law</a:t>
            </a:r>
          </a:p>
          <a:p>
            <a:r>
              <a:rPr lang="en-US" dirty="0" smtClean="0"/>
              <a:t>Code reuse</a:t>
            </a:r>
          </a:p>
          <a:p>
            <a:r>
              <a:rPr lang="en-US" dirty="0" smtClean="0"/>
              <a:t>System </a:t>
            </a:r>
            <a:r>
              <a:rPr lang="en-US" dirty="0" err="1" smtClean="0"/>
              <a:t>admins</a:t>
            </a:r>
            <a:endParaRPr lang="en-US" dirty="0" smtClean="0"/>
          </a:p>
          <a:p>
            <a:r>
              <a:rPr lang="en-US" dirty="0" smtClean="0"/>
              <a:t>Short projects never 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Coda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Epilogue to the Andrew File System (AFS)</a:t>
            </a:r>
          </a:p>
          <a:p>
            <a:r>
              <a:rPr lang="en-US" dirty="0" smtClean="0"/>
              <a:t>AFS was found to be vulnerable to</a:t>
            </a:r>
            <a:br>
              <a:rPr lang="en-US" dirty="0" smtClean="0"/>
            </a:br>
            <a:r>
              <a:rPr lang="en-US" b="1" i="1" dirty="0" smtClean="0"/>
              <a:t>server and network failures</a:t>
            </a:r>
          </a:p>
          <a:p>
            <a:pPr lvl="1"/>
            <a:r>
              <a:rPr lang="en-US" dirty="0" smtClean="0"/>
              <a:t>Not that different from NFS</a:t>
            </a:r>
          </a:p>
          <a:p>
            <a:pPr lvl="1"/>
            <a:r>
              <a:rPr lang="en-US" dirty="0" smtClean="0"/>
              <a:t>Limits scalability of AFS</a:t>
            </a:r>
          </a:p>
          <a:p>
            <a:r>
              <a:rPr lang="en-US" dirty="0" smtClean="0"/>
              <a:t>Coda provides high data availability</a:t>
            </a:r>
          </a:p>
          <a:p>
            <a:pPr lvl="1"/>
            <a:r>
              <a:rPr lang="en-US" b="1" i="1" dirty="0" smtClean="0"/>
              <a:t>Server replication </a:t>
            </a:r>
            <a:r>
              <a:rPr lang="en-US" dirty="0" smtClean="0"/>
              <a:t>(optimistic replication)</a:t>
            </a:r>
          </a:p>
          <a:p>
            <a:pPr lvl="1"/>
            <a:r>
              <a:rPr lang="en-US" b="1" i="1" dirty="0" smtClean="0"/>
              <a:t>Disconnected operation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 Cartoon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1551"/>
          <a:stretch>
            <a:fillRect/>
          </a:stretch>
        </p:blipFill>
        <p:spPr>
          <a:xfrm>
            <a:off x="457200" y="1199604"/>
            <a:ext cx="8483600" cy="46677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8200" y="6324600"/>
            <a:ext cx="4038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http://www.cs.cmu.edu/~coda/images/nikkei-PAGE-213.JPG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8839200" cy="4835043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18088213" flipV="1">
            <a:off x="6251218" y="4473883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088213" flipV="1">
            <a:off x="7439291" y="4473881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nut 7"/>
          <p:cNvSpPr/>
          <p:nvPr/>
        </p:nvSpPr>
        <p:spPr>
          <a:xfrm>
            <a:off x="3276600" y="5528157"/>
            <a:ext cx="5715000" cy="644043"/>
          </a:xfrm>
          <a:prstGeom prst="donut">
            <a:avLst>
              <a:gd name="adj" fmla="val 125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2420162" flipV="1">
            <a:off x="3684535" y="4740369"/>
            <a:ext cx="838200" cy="22463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Optimistic Replication</a:t>
            </a:r>
          </a:p>
          <a:p>
            <a:r>
              <a:rPr lang="en-US" dirty="0" smtClean="0"/>
              <a:t>Real systems need real users</a:t>
            </a:r>
          </a:p>
          <a:p>
            <a:r>
              <a:rPr lang="en-US" dirty="0" smtClean="0"/>
              <a:t>Timing </a:t>
            </a:r>
          </a:p>
          <a:p>
            <a:r>
              <a:rPr lang="en-US" dirty="0" smtClean="0"/>
              <a:t>Long software tail</a:t>
            </a:r>
          </a:p>
          <a:p>
            <a:r>
              <a:rPr lang="en-US" dirty="0" smtClean="0"/>
              <a:t>Moore’s Law</a:t>
            </a:r>
          </a:p>
          <a:p>
            <a:r>
              <a:rPr lang="en-US" dirty="0" smtClean="0"/>
              <a:t>Code reuse</a:t>
            </a:r>
          </a:p>
          <a:p>
            <a:r>
              <a:rPr lang="en-US" dirty="0" smtClean="0"/>
              <a:t>System </a:t>
            </a:r>
            <a:r>
              <a:rPr lang="en-US" dirty="0" err="1" smtClean="0"/>
              <a:t>admins</a:t>
            </a:r>
            <a:endParaRPr lang="en-US" dirty="0" smtClean="0"/>
          </a:p>
          <a:p>
            <a:r>
              <a:rPr lang="en-US" dirty="0" smtClean="0"/>
              <a:t>Short projects never die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Intro to Coda</a:t>
            </a:r>
          </a:p>
          <a:p>
            <a:r>
              <a:rPr lang="en-US" dirty="0" smtClean="0"/>
              <a:t>Server Replication</a:t>
            </a:r>
          </a:p>
          <a:p>
            <a:r>
              <a:rPr lang="en-US" dirty="0" smtClean="0"/>
              <a:t>Recoverable Virtual Memory (RVM)</a:t>
            </a:r>
          </a:p>
          <a:p>
            <a:r>
              <a:rPr lang="en-US" dirty="0" smtClean="0"/>
              <a:t>Disconnected Operation</a:t>
            </a:r>
          </a:p>
          <a:p>
            <a:r>
              <a:rPr lang="en-US" dirty="0" smtClean="0"/>
              <a:t>Conflict Resolution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Replication: 1987-1991 </a:t>
            </a:r>
            <a:endParaRPr lang="en-US" dirty="0"/>
          </a:p>
        </p:txBody>
      </p:sp>
      <p:sp>
        <p:nvSpPr>
          <p:cNvPr id="4608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/>
              <a:t>Optimistic replication control protocols</a:t>
            </a:r>
            <a:r>
              <a:rPr lang="en-US" dirty="0"/>
              <a:t> allow access in</a:t>
            </a:r>
            <a:r>
              <a:rPr lang="en-US" dirty="0" smtClean="0"/>
              <a:t> </a:t>
            </a:r>
            <a:r>
              <a:rPr lang="en-US" b="1" i="1" dirty="0" smtClean="0"/>
              <a:t>every</a:t>
            </a:r>
            <a:r>
              <a:rPr lang="en-US" dirty="0" smtClean="0"/>
              <a:t> disconnected </a:t>
            </a:r>
            <a:r>
              <a:rPr lang="en-US" dirty="0"/>
              <a:t>mode</a:t>
            </a:r>
          </a:p>
          <a:p>
            <a:pPr lvl="1"/>
            <a:r>
              <a:rPr lang="en-US" dirty="0"/>
              <a:t>Tolerate temporary inconsistencies</a:t>
            </a:r>
          </a:p>
          <a:p>
            <a:pPr lvl="1"/>
            <a:r>
              <a:rPr lang="en-US" dirty="0"/>
              <a:t>Promise to detect them later</a:t>
            </a:r>
          </a:p>
          <a:p>
            <a:pPr lvl="1"/>
            <a:r>
              <a:rPr lang="en-US" dirty="0"/>
              <a:t>Provide </a:t>
            </a:r>
            <a:r>
              <a:rPr lang="en-US" b="1" i="1" dirty="0"/>
              <a:t>much higher data availability</a:t>
            </a:r>
          </a:p>
          <a:p>
            <a:r>
              <a:rPr lang="en-US" dirty="0"/>
              <a:t>Optimistic replication control requires a  reliable tool for detecting inconsistencies among replicas</a:t>
            </a:r>
          </a:p>
          <a:p>
            <a:pPr lvl="1"/>
            <a:r>
              <a:rPr lang="en-US" dirty="0"/>
              <a:t>Better than LOCUS tool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</TotalTime>
  <Words>995</Words>
  <Application>Microsoft Macintosh PowerPoint</Application>
  <PresentationFormat>On-screen Show (4:3)</PresentationFormat>
  <Paragraphs>211</Paragraphs>
  <Slides>40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Bitmap Image</vt:lpstr>
      <vt:lpstr>Novel File Systems</vt:lpstr>
      <vt:lpstr>M. Satyanarayanan</vt:lpstr>
      <vt:lpstr>Coda</vt:lpstr>
      <vt:lpstr>Motivation for Coda</vt:lpstr>
      <vt:lpstr>Coda Cartoon</vt:lpstr>
      <vt:lpstr>Timeline</vt:lpstr>
      <vt:lpstr>Lessons Learned</vt:lpstr>
      <vt:lpstr>Outline</vt:lpstr>
      <vt:lpstr>Server Replication: 1987-1991 </vt:lpstr>
      <vt:lpstr>Replica Control</vt:lpstr>
      <vt:lpstr>Read Protocol</vt:lpstr>
      <vt:lpstr>Read Protocol</vt:lpstr>
      <vt:lpstr>Update Protocol</vt:lpstr>
      <vt:lpstr>Update Protocol</vt:lpstr>
      <vt:lpstr>Consistency Model</vt:lpstr>
      <vt:lpstr>Fault-tolerance</vt:lpstr>
      <vt:lpstr>Lightweight Recoverable Virtual Memory</vt:lpstr>
      <vt:lpstr>Camelot</vt:lpstr>
      <vt:lpstr>Design Rationale</vt:lpstr>
      <vt:lpstr>LRVM: Segments and Regions</vt:lpstr>
      <vt:lpstr>Architecture</vt:lpstr>
      <vt:lpstr>LRVM: Crash Recovery</vt:lpstr>
      <vt:lpstr>LRVM: Truncation</vt:lpstr>
      <vt:lpstr>Evaluation</vt:lpstr>
      <vt:lpstr>Transactional Throughput</vt:lpstr>
      <vt:lpstr>Scalability</vt:lpstr>
      <vt:lpstr>Outline</vt:lpstr>
      <vt:lpstr>Disconnected Operation: 1988-1993</vt:lpstr>
      <vt:lpstr>Disconnected Operation</vt:lpstr>
      <vt:lpstr>Implementation </vt:lpstr>
      <vt:lpstr>Hoarding</vt:lpstr>
      <vt:lpstr>Emulation / Reintegration</vt:lpstr>
      <vt:lpstr>Outline</vt:lpstr>
      <vt:lpstr>Conflict Resolution</vt:lpstr>
      <vt:lpstr>Conflict Resolution: Objectives</vt:lpstr>
      <vt:lpstr>Directory Resolution</vt:lpstr>
      <vt:lpstr>Application-Specific File resolution</vt:lpstr>
      <vt:lpstr>Conflict representation</vt:lpstr>
      <vt:lpstr>Lessons Learned</vt:lpstr>
      <vt:lpstr>Discussion</vt:lpstr>
    </vt:vector>
  </TitlesOfParts>
  <Company>Columbia University</Company>
  <LinksUpToDate>false</LinksUpToDate>
  <SharedDoc>false</SharedDoc>
  <HyperlinksChanged>false</HyperlinksChanged>
  <AppVersion>12.0001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Novel File Systems</dc:title>
  <dc:creator>KiSuh Lee</dc:creator>
  <cp:lastModifiedBy>KiSuh Lee</cp:lastModifiedBy>
  <cp:revision>32</cp:revision>
  <dcterms:created xsi:type="dcterms:W3CDTF">2010-09-13T17:54:30Z</dcterms:created>
  <dcterms:modified xsi:type="dcterms:W3CDTF">2010-09-14T11:32:23Z</dcterms:modified>
</cp:coreProperties>
</file>