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tags/tag1.xml" ContentType="application/vnd.openxmlformats-officedocument.presentationml.tags+xml"/>
  <Override PartName="/ppt/slides/slide1.xml" ContentType="application/vnd.openxmlformats-officedocument.presentationml.slide+xml"/>
  <Override PartName="/ppt/notesMasters/notesMaster1.xml" ContentType="application/vnd.openxmlformats-officedocument.presentationml.notes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Override PartName="/ppt/notesSlides/notesSlide13.xml" ContentType="application/vnd.openxmlformats-officedocument.presentationml.notes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6"/>
  </p:notesMasterIdLst>
  <p:sldIdLst>
    <p:sldId id="256" r:id="rId2"/>
    <p:sldId id="298" r:id="rId3"/>
    <p:sldId id="286" r:id="rId4"/>
    <p:sldId id="322" r:id="rId5"/>
    <p:sldId id="323" r:id="rId6"/>
    <p:sldId id="313" r:id="rId7"/>
    <p:sldId id="287" r:id="rId8"/>
    <p:sldId id="288" r:id="rId9"/>
    <p:sldId id="289" r:id="rId10"/>
    <p:sldId id="316" r:id="rId11"/>
    <p:sldId id="290" r:id="rId12"/>
    <p:sldId id="317" r:id="rId13"/>
    <p:sldId id="314" r:id="rId14"/>
    <p:sldId id="320" r:id="rId15"/>
    <p:sldId id="300" r:id="rId16"/>
    <p:sldId id="315" r:id="rId17"/>
    <p:sldId id="324" r:id="rId18"/>
    <p:sldId id="325" r:id="rId19"/>
    <p:sldId id="318" r:id="rId20"/>
    <p:sldId id="321" r:id="rId21"/>
    <p:sldId id="291" r:id="rId22"/>
    <p:sldId id="292" r:id="rId23"/>
    <p:sldId id="326" r:id="rId24"/>
    <p:sldId id="30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2" d="100"/>
          <a:sy n="132" d="100"/>
        </p:scale>
        <p:origin x="-7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12</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13</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14</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15</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16</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17</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18</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19</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21</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22</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23</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4</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5</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7</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8</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9</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10</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1A37941-328F-DA46-B2FC-705ABB71A25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798A50F-85B9-9346-8F72-18F09DC4BA6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D9E9691-F2A0-D245-A491-96C5FAE7E4C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1E107C48-5DC7-924A-B167-87C47E1DB15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smtClean="0"/>
            </a:lvl1pPr>
          </a:lstStyle>
          <a:p>
            <a:fld id="{7A8FE283-FBF5-574E-8150-9753D02C18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0F51219-1AE3-2944-8480-ACB493E9620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00A3746-3ED9-8840-A435-4205503829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33F181B-04A2-3E41-9246-40EE25E11B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7BE93E40-8A73-D944-9EE3-7862A791C1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A4AEA565-E681-3E46-910B-4EBEE1A45E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76C38AEA-BB5F-9940-8A2D-CB00BB73B04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8BD9682-27ED-9640-8990-5181D47915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CCB3F38-576F-8740-89EB-E487EA0FA6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E8624F-AC86-5F40-BA0C-04AF95648B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4" charset="0"/>
        </a:defRPr>
      </a:lvl2pPr>
      <a:lvl3pPr algn="ctr" rtl="0" fontAlgn="base">
        <a:spcBef>
          <a:spcPct val="0"/>
        </a:spcBef>
        <a:spcAft>
          <a:spcPct val="0"/>
        </a:spcAft>
        <a:defRPr sz="4400">
          <a:solidFill>
            <a:schemeClr val="tx2"/>
          </a:solidFill>
          <a:latin typeface="Arial" pitchFamily="4" charset="0"/>
        </a:defRPr>
      </a:lvl3pPr>
      <a:lvl4pPr algn="ctr" rtl="0" fontAlgn="base">
        <a:spcBef>
          <a:spcPct val="0"/>
        </a:spcBef>
        <a:spcAft>
          <a:spcPct val="0"/>
        </a:spcAft>
        <a:defRPr sz="4400">
          <a:solidFill>
            <a:schemeClr val="tx2"/>
          </a:solidFill>
          <a:latin typeface="Arial" pitchFamily="4" charset="0"/>
        </a:defRPr>
      </a:lvl4pPr>
      <a:lvl5pPr algn="ctr" rtl="0" fontAlgn="base">
        <a:spcBef>
          <a:spcPct val="0"/>
        </a:spcBef>
        <a:spcAft>
          <a:spcPct val="0"/>
        </a:spcAft>
        <a:defRPr sz="4400">
          <a:solidFill>
            <a:schemeClr val="tx2"/>
          </a:solidFill>
          <a:latin typeface="Arial" pitchFamily="4" charset="0"/>
        </a:defRPr>
      </a:lvl5pPr>
      <a:lvl6pPr marL="457200" algn="ctr" rtl="0" fontAlgn="base">
        <a:spcBef>
          <a:spcPct val="0"/>
        </a:spcBef>
        <a:spcAft>
          <a:spcPct val="0"/>
        </a:spcAft>
        <a:defRPr sz="4400">
          <a:solidFill>
            <a:schemeClr val="tx2"/>
          </a:solidFill>
          <a:latin typeface="Arial" pitchFamily="4" charset="0"/>
        </a:defRPr>
      </a:lvl6pPr>
      <a:lvl7pPr marL="914400" algn="ctr" rtl="0" fontAlgn="base">
        <a:spcBef>
          <a:spcPct val="0"/>
        </a:spcBef>
        <a:spcAft>
          <a:spcPct val="0"/>
        </a:spcAft>
        <a:defRPr sz="4400">
          <a:solidFill>
            <a:schemeClr val="tx2"/>
          </a:solidFill>
          <a:latin typeface="Arial" pitchFamily="4" charset="0"/>
        </a:defRPr>
      </a:lvl7pPr>
      <a:lvl8pPr marL="1371600" algn="ctr" rtl="0" fontAlgn="base">
        <a:spcBef>
          <a:spcPct val="0"/>
        </a:spcBef>
        <a:spcAft>
          <a:spcPct val="0"/>
        </a:spcAft>
        <a:defRPr sz="4400">
          <a:solidFill>
            <a:schemeClr val="tx2"/>
          </a:solidFill>
          <a:latin typeface="Arial" pitchFamily="4" charset="0"/>
        </a:defRPr>
      </a:lvl8pPr>
      <a:lvl9pPr marL="1828800" algn="ctr" rtl="0" fontAlgn="base">
        <a:spcBef>
          <a:spcPct val="0"/>
        </a:spcBef>
        <a:spcAft>
          <a:spcPct val="0"/>
        </a:spcAft>
        <a:defRPr sz="4400">
          <a:solidFill>
            <a:schemeClr val="tx2"/>
          </a:solidFill>
          <a:latin typeface="Arial" pitchFamily="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4"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4"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4"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4"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4"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4"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4"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838200"/>
            <a:ext cx="9144000" cy="2457450"/>
          </a:xfrm>
        </p:spPr>
        <p:txBody>
          <a:bodyPr/>
          <a:lstStyle/>
          <a:p>
            <a:r>
              <a:rPr lang="en-US" sz="4000" dirty="0">
                <a:solidFill>
                  <a:srgbClr val="0000FF"/>
                </a:solidFill>
              </a:rPr>
              <a:t>CS</a:t>
            </a:r>
            <a:r>
              <a:rPr lang="en-US" sz="4000" dirty="0" smtClean="0">
                <a:solidFill>
                  <a:srgbClr val="0000FF"/>
                </a:solidFill>
              </a:rPr>
              <a:t> 6410: Advanced Systems</a:t>
            </a:r>
            <a:endParaRPr lang="en-US" sz="4000" dirty="0">
              <a:solidFill>
                <a:srgbClr val="0000FF"/>
              </a:solidFill>
            </a:endParaRPr>
          </a:p>
        </p:txBody>
      </p:sp>
      <p:sp>
        <p:nvSpPr>
          <p:cNvPr id="2051" name="Rectangle 3"/>
          <p:cNvSpPr>
            <a:spLocks noGrp="1" noChangeArrowheads="1"/>
          </p:cNvSpPr>
          <p:nvPr>
            <p:ph type="subTitle" idx="1"/>
          </p:nvPr>
        </p:nvSpPr>
        <p:spPr>
          <a:xfrm>
            <a:off x="609600" y="3429000"/>
            <a:ext cx="7924800" cy="1752600"/>
          </a:xfrm>
        </p:spPr>
        <p:txBody>
          <a:bodyPr/>
          <a:lstStyle/>
          <a:p>
            <a:r>
              <a:rPr lang="en-US" dirty="0" smtClean="0"/>
              <a:t>Fall 2010</a:t>
            </a:r>
          </a:p>
          <a:p>
            <a:endParaRPr lang="en-US" dirty="0"/>
          </a:p>
          <a:p>
            <a:r>
              <a:rPr lang="en-US" dirty="0"/>
              <a:t>Instructor: Hakim </a:t>
            </a:r>
            <a:r>
              <a:rPr lang="en-US" dirty="0" smtClean="0"/>
              <a:t>Weatherspoon</a:t>
            </a:r>
          </a:p>
          <a:p>
            <a:r>
              <a:rPr lang="en-US" dirty="0" smtClean="0"/>
              <a:t>TA: </a:t>
            </a:r>
            <a:r>
              <a:rPr lang="en-US" dirty="0" err="1" smtClean="0"/>
              <a:t>Ki</a:t>
            </a:r>
            <a:r>
              <a:rPr lang="en-US" dirty="0" smtClean="0"/>
              <a:t> </a:t>
            </a:r>
            <a:r>
              <a:rPr lang="en-US" dirty="0" err="1" smtClean="0"/>
              <a:t>Suh</a:t>
            </a:r>
            <a:r>
              <a:rPr lang="en-US" dirty="0" smtClean="0"/>
              <a:t> Lee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Topics</a:t>
            </a:r>
            <a:endParaRPr lang="en-US" dirty="0">
              <a:solidFill>
                <a:srgbClr val="0000FF"/>
              </a:solidFill>
            </a:endParaRPr>
          </a:p>
        </p:txBody>
      </p:sp>
      <p:sp>
        <p:nvSpPr>
          <p:cNvPr id="77827" name="Rectangle 3"/>
          <p:cNvSpPr>
            <a:spLocks noGrp="1" noChangeArrowheads="1"/>
          </p:cNvSpPr>
          <p:nvPr>
            <p:ph type="body" idx="1"/>
          </p:nvPr>
        </p:nvSpPr>
        <p:spPr>
          <a:xfrm>
            <a:off x="457200" y="1371600"/>
            <a:ext cx="8229600" cy="5105400"/>
          </a:xfrm>
        </p:spPr>
        <p:txBody>
          <a:bodyPr/>
          <a:lstStyle/>
          <a:p>
            <a:pPr>
              <a:lnSpc>
                <a:spcPct val="90000"/>
              </a:lnSpc>
              <a:spcAft>
                <a:spcPct val="10000"/>
              </a:spcAft>
            </a:pPr>
            <a:r>
              <a:rPr lang="en-US" sz="2800" dirty="0" smtClean="0"/>
              <a:t>Operating Systems</a:t>
            </a:r>
          </a:p>
          <a:p>
            <a:pPr lvl="1">
              <a:lnSpc>
                <a:spcPct val="90000"/>
              </a:lnSpc>
              <a:spcAft>
                <a:spcPct val="10000"/>
              </a:spcAft>
            </a:pPr>
            <a:r>
              <a:rPr lang="en-US" sz="2400" dirty="0" smtClean="0"/>
              <a:t>Concurrency, file systems, VM, I/O, etc.</a:t>
            </a:r>
          </a:p>
          <a:p>
            <a:pPr>
              <a:lnSpc>
                <a:spcPct val="90000"/>
              </a:lnSpc>
              <a:spcAft>
                <a:spcPct val="10000"/>
              </a:spcAft>
            </a:pPr>
            <a:r>
              <a:rPr lang="en-US" sz="2800" dirty="0" smtClean="0"/>
              <a:t>Distribution/Networking</a:t>
            </a:r>
          </a:p>
          <a:p>
            <a:pPr lvl="1">
              <a:lnSpc>
                <a:spcPct val="90000"/>
              </a:lnSpc>
              <a:spcAft>
                <a:spcPct val="10000"/>
              </a:spcAft>
            </a:pPr>
            <a:r>
              <a:rPr lang="en-US" sz="2400" dirty="0" smtClean="0"/>
              <a:t>RPC, clusters, pub/sub, mobility, etc.</a:t>
            </a:r>
          </a:p>
          <a:p>
            <a:pPr>
              <a:lnSpc>
                <a:spcPct val="90000"/>
              </a:lnSpc>
              <a:spcAft>
                <a:spcPct val="10000"/>
              </a:spcAft>
            </a:pPr>
            <a:r>
              <a:rPr lang="en-US" sz="2800" dirty="0" smtClean="0"/>
              <a:t>Fault Tolerance</a:t>
            </a:r>
          </a:p>
          <a:p>
            <a:pPr lvl="1">
              <a:lnSpc>
                <a:spcPct val="90000"/>
              </a:lnSpc>
              <a:spcAft>
                <a:spcPct val="10000"/>
              </a:spcAft>
            </a:pPr>
            <a:r>
              <a:rPr lang="en-US" sz="2400" dirty="0" smtClean="0"/>
              <a:t>Replication, consensus, transactions, etc.</a:t>
            </a:r>
          </a:p>
          <a:p>
            <a:pPr lvl="1">
              <a:lnSpc>
                <a:spcPct val="90000"/>
              </a:lnSpc>
              <a:spcAft>
                <a:spcPct val="10000"/>
              </a:spcAft>
              <a:buFontTx/>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Paper Readings</a:t>
            </a:r>
            <a:endParaRPr lang="en-US" dirty="0">
              <a:solidFill>
                <a:srgbClr val="0000FF"/>
              </a:solidFill>
            </a:endParaRPr>
          </a:p>
        </p:txBody>
      </p:sp>
      <p:sp>
        <p:nvSpPr>
          <p:cNvPr id="79875" name="Rectangle 3"/>
          <p:cNvSpPr>
            <a:spLocks noGrp="1" noChangeArrowheads="1"/>
          </p:cNvSpPr>
          <p:nvPr>
            <p:ph type="body" idx="1"/>
          </p:nvPr>
        </p:nvSpPr>
        <p:spPr>
          <a:xfrm>
            <a:off x="457200" y="1219200"/>
            <a:ext cx="8382000" cy="5029200"/>
          </a:xfrm>
          <a:noFill/>
          <a:ln/>
        </p:spPr>
        <p:txBody>
          <a:bodyPr/>
          <a:lstStyle/>
          <a:p>
            <a:pPr>
              <a:lnSpc>
                <a:spcPct val="90000"/>
              </a:lnSpc>
              <a:spcAft>
                <a:spcPct val="10000"/>
              </a:spcAft>
            </a:pPr>
            <a:r>
              <a:rPr lang="en-US" sz="2800" dirty="0" smtClean="0"/>
              <a:t>Required reading is always </a:t>
            </a:r>
            <a:r>
              <a:rPr lang="en-US" sz="2800" i="1" dirty="0" smtClean="0"/>
              <a:t>two</a:t>
            </a:r>
            <a:r>
              <a:rPr lang="en-US" sz="2800" dirty="0" smtClean="0"/>
              <a:t> papers</a:t>
            </a:r>
          </a:p>
          <a:p>
            <a:pPr lvl="1">
              <a:lnSpc>
                <a:spcPct val="90000"/>
              </a:lnSpc>
              <a:spcAft>
                <a:spcPct val="10000"/>
              </a:spcAft>
            </a:pPr>
            <a:r>
              <a:rPr lang="en-US" sz="2400" dirty="0" smtClean="0"/>
              <a:t>Different approach, competition, criticism,…</a:t>
            </a:r>
          </a:p>
          <a:p>
            <a:pPr lvl="1">
              <a:lnSpc>
                <a:spcPct val="90000"/>
              </a:lnSpc>
              <a:spcAft>
                <a:spcPct val="10000"/>
              </a:spcAft>
            </a:pPr>
            <a:r>
              <a:rPr lang="en-US" sz="2400" dirty="0" smtClean="0"/>
              <a:t>Papers pulled from, best journals and conferences</a:t>
            </a:r>
          </a:p>
          <a:p>
            <a:pPr lvl="2">
              <a:lnSpc>
                <a:spcPct val="90000"/>
              </a:lnSpc>
              <a:spcAft>
                <a:spcPct val="10000"/>
              </a:spcAft>
            </a:pPr>
            <a:r>
              <a:rPr lang="en-US" sz="2000" dirty="0" smtClean="0"/>
              <a:t>TOCS, SOSP, OSDI, …</a:t>
            </a:r>
          </a:p>
          <a:p>
            <a:pPr lvl="1">
              <a:lnSpc>
                <a:spcPct val="90000"/>
              </a:lnSpc>
              <a:spcAft>
                <a:spcPct val="10000"/>
              </a:spcAft>
            </a:pPr>
            <a:r>
              <a:rPr lang="en-US" sz="2400" dirty="0" smtClean="0"/>
              <a:t>27 lectures, 54 (required) papers!</a:t>
            </a:r>
          </a:p>
          <a:p>
            <a:pPr>
              <a:lnSpc>
                <a:spcPct val="90000"/>
              </a:lnSpc>
              <a:spcAft>
                <a:spcPct val="10000"/>
              </a:spcAft>
            </a:pPr>
            <a:r>
              <a:rPr lang="en-US" sz="2800" dirty="0" smtClean="0"/>
              <a:t>Read papers before each class and bring notes</a:t>
            </a:r>
          </a:p>
          <a:p>
            <a:pPr lvl="1">
              <a:lnSpc>
                <a:spcPct val="90000"/>
              </a:lnSpc>
              <a:spcAft>
                <a:spcPct val="10000"/>
              </a:spcAft>
            </a:pPr>
            <a:r>
              <a:rPr lang="en-US" sz="2400" dirty="0" smtClean="0"/>
              <a:t>takes ~3 to 4 hrs per paper, write notes and questions</a:t>
            </a:r>
          </a:p>
          <a:p>
            <a:pPr lvl="1">
              <a:lnSpc>
                <a:spcPct val="90000"/>
              </a:lnSpc>
              <a:spcAft>
                <a:spcPct val="10000"/>
              </a:spcAft>
            </a:pPr>
            <a:endParaRPr lang="en-US" sz="2400" dirty="0" smtClean="0"/>
          </a:p>
          <a:p>
            <a:pPr>
              <a:lnSpc>
                <a:spcPct val="90000"/>
              </a:lnSpc>
              <a:spcAft>
                <a:spcPct val="10000"/>
              </a:spcAft>
            </a:pPr>
            <a:r>
              <a:rPr lang="en-US" sz="2800" dirty="0" smtClean="0"/>
              <a:t>Write a review and turn in </a:t>
            </a:r>
            <a:r>
              <a:rPr lang="en-US" sz="2800" i="1" dirty="0" smtClean="0"/>
              <a:t>at least </a:t>
            </a:r>
            <a:r>
              <a:rPr lang="en-US" sz="2800" b="1" i="1" dirty="0" smtClean="0"/>
              <a:t>one hour</a:t>
            </a:r>
            <a:r>
              <a:rPr lang="en-US" sz="2800" dirty="0" smtClean="0"/>
              <a:t> before beginning of class</a:t>
            </a:r>
          </a:p>
          <a:p>
            <a:pPr lvl="1">
              <a:lnSpc>
                <a:spcPct val="90000"/>
              </a:lnSpc>
              <a:spcAft>
                <a:spcPct val="10000"/>
              </a:spcAft>
            </a:pPr>
            <a:r>
              <a:rPr lang="en-US" sz="2400" dirty="0" smtClean="0"/>
              <a:t>Turn on online via Course Management System (CMS)</a:t>
            </a:r>
          </a:p>
          <a:p>
            <a:pPr lvl="1">
              <a:lnSpc>
                <a:spcPct val="90000"/>
              </a:lnSpc>
              <a:spcAft>
                <a:spcPct val="10000"/>
              </a:spcAft>
            </a:pPr>
            <a:r>
              <a:rPr lang="en-US" sz="2400" b="1" i="1" dirty="0" smtClean="0"/>
              <a:t>No late reviews will be accepted</a:t>
            </a:r>
          </a:p>
          <a:p>
            <a:pPr>
              <a:lnSpc>
                <a:spcPct val="90000"/>
              </a:lnSpc>
              <a:spcAft>
                <a:spcPct val="10000"/>
              </a:spcAft>
              <a:buNone/>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Writing Reviews</a:t>
            </a:r>
            <a:endParaRPr lang="en-US" dirty="0">
              <a:solidFill>
                <a:srgbClr val="0000FF"/>
              </a:solidFill>
            </a:endParaRPr>
          </a:p>
        </p:txBody>
      </p:sp>
      <p:sp>
        <p:nvSpPr>
          <p:cNvPr id="79875" name="Rectangle 3"/>
          <p:cNvSpPr>
            <a:spLocks noGrp="1" noChangeArrowheads="1"/>
          </p:cNvSpPr>
          <p:nvPr>
            <p:ph type="body" idx="1"/>
          </p:nvPr>
        </p:nvSpPr>
        <p:spPr>
          <a:xfrm>
            <a:off x="228600" y="1219200"/>
            <a:ext cx="8686800" cy="5029200"/>
          </a:xfrm>
          <a:noFill/>
          <a:ln/>
        </p:spPr>
        <p:txBody>
          <a:bodyPr/>
          <a:lstStyle/>
          <a:p>
            <a:pPr>
              <a:lnSpc>
                <a:spcPct val="90000"/>
              </a:lnSpc>
              <a:spcAft>
                <a:spcPct val="10000"/>
              </a:spcAft>
            </a:pPr>
            <a:r>
              <a:rPr lang="en-US" sz="2800" dirty="0" smtClean="0"/>
              <a:t>Each student is </a:t>
            </a:r>
            <a:r>
              <a:rPr lang="en-US" sz="2800" i="1" dirty="0" smtClean="0"/>
              <a:t>required</a:t>
            </a:r>
            <a:r>
              <a:rPr lang="en-US" sz="2800" dirty="0" smtClean="0"/>
              <a:t> to prepare notes on each paper before class and to bring them to class for use in discussion. </a:t>
            </a:r>
          </a:p>
          <a:p>
            <a:pPr>
              <a:lnSpc>
                <a:spcPct val="90000"/>
              </a:lnSpc>
              <a:spcAft>
                <a:spcPct val="10000"/>
              </a:spcAft>
            </a:pPr>
            <a:r>
              <a:rPr lang="en-US" sz="2800" dirty="0" smtClean="0"/>
              <a:t>Your notes should list assumptions, innovative contributions and criticisms.  Every paper in the reading list has at least one major weakness.</a:t>
            </a:r>
          </a:p>
          <a:p>
            <a:pPr>
              <a:lnSpc>
                <a:spcPct val="90000"/>
              </a:lnSpc>
              <a:spcAft>
                <a:spcPct val="10000"/>
              </a:spcAft>
            </a:pPr>
            <a:endParaRPr lang="en-US" sz="1200" dirty="0" smtClean="0"/>
          </a:p>
          <a:p>
            <a:pPr>
              <a:lnSpc>
                <a:spcPct val="90000"/>
              </a:lnSpc>
              <a:spcAft>
                <a:spcPct val="10000"/>
              </a:spcAft>
            </a:pPr>
            <a:r>
              <a:rPr lang="en-US" sz="2800" dirty="0" smtClean="0"/>
              <a:t>Turn paper reviews in online before class via CMS</a:t>
            </a:r>
          </a:p>
          <a:p>
            <a:pPr lvl="1">
              <a:lnSpc>
                <a:spcPct val="90000"/>
              </a:lnSpc>
              <a:spcAft>
                <a:spcPct val="10000"/>
              </a:spcAft>
            </a:pPr>
            <a:r>
              <a:rPr lang="en-US" sz="2400" dirty="0" smtClean="0"/>
              <a:t>Be succinct—One  paragraph per paper</a:t>
            </a:r>
          </a:p>
          <a:p>
            <a:pPr lvl="2">
              <a:lnSpc>
                <a:spcPct val="90000"/>
              </a:lnSpc>
              <a:spcAft>
                <a:spcPct val="10000"/>
              </a:spcAft>
            </a:pPr>
            <a:r>
              <a:rPr lang="en-US" sz="2000" dirty="0" smtClean="0"/>
              <a:t>Short summary of paper (two or three sentences)</a:t>
            </a:r>
          </a:p>
          <a:p>
            <a:pPr lvl="2">
              <a:lnSpc>
                <a:spcPct val="90000"/>
              </a:lnSpc>
              <a:spcAft>
                <a:spcPct val="10000"/>
              </a:spcAft>
            </a:pPr>
            <a:r>
              <a:rPr lang="en-US" sz="2000" dirty="0" smtClean="0"/>
              <a:t>Two to three strengths/contributions</a:t>
            </a:r>
          </a:p>
          <a:p>
            <a:pPr lvl="2">
              <a:lnSpc>
                <a:spcPct val="90000"/>
              </a:lnSpc>
              <a:spcAft>
                <a:spcPct val="10000"/>
              </a:spcAft>
            </a:pPr>
            <a:r>
              <a:rPr lang="en-US" sz="2000" dirty="0" smtClean="0"/>
              <a:t>and at least one weaknesses</a:t>
            </a:r>
          </a:p>
          <a:p>
            <a:pPr lvl="1">
              <a:lnSpc>
                <a:spcPct val="90000"/>
              </a:lnSpc>
              <a:spcAft>
                <a:spcPct val="10000"/>
              </a:spcAft>
            </a:pPr>
            <a:r>
              <a:rPr lang="en-US" sz="2400" dirty="0" smtClean="0"/>
              <a:t>One paragraph to compare/contrast papers</a:t>
            </a:r>
          </a:p>
          <a:p>
            <a:pPr lvl="1">
              <a:lnSpc>
                <a:spcPct val="90000"/>
              </a:lnSpc>
              <a:spcAft>
                <a:spcPct val="10000"/>
              </a:spcAft>
            </a:pPr>
            <a:r>
              <a:rPr lang="en-US" sz="2400" dirty="0" smtClean="0"/>
              <a:t>In all, turn in two to three paragraphs</a:t>
            </a:r>
          </a:p>
          <a:p>
            <a:pPr lvl="2">
              <a:lnSpc>
                <a:spcPct val="90000"/>
              </a:lnSpc>
              <a:spcAft>
                <a:spcPct val="10000"/>
              </a:spcAft>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Paper Presentations</a:t>
            </a:r>
            <a:endParaRPr lang="en-US" dirty="0">
              <a:solidFill>
                <a:srgbClr val="0000FF"/>
              </a:solidFill>
            </a:endParaRPr>
          </a:p>
        </p:txBody>
      </p:sp>
      <p:sp>
        <p:nvSpPr>
          <p:cNvPr id="79875" name="Rectangle 3"/>
          <p:cNvSpPr>
            <a:spLocks noGrp="1" noChangeArrowheads="1"/>
          </p:cNvSpPr>
          <p:nvPr>
            <p:ph type="body" idx="1"/>
          </p:nvPr>
        </p:nvSpPr>
        <p:spPr>
          <a:xfrm>
            <a:off x="457200" y="1447800"/>
            <a:ext cx="8534400" cy="5029200"/>
          </a:xfrm>
          <a:noFill/>
          <a:ln/>
        </p:spPr>
        <p:txBody>
          <a:bodyPr/>
          <a:lstStyle/>
          <a:p>
            <a:pPr>
              <a:lnSpc>
                <a:spcPct val="90000"/>
              </a:lnSpc>
              <a:spcAft>
                <a:spcPct val="10000"/>
              </a:spcAft>
            </a:pPr>
            <a:r>
              <a:rPr lang="en-US" sz="2800" dirty="0" smtClean="0"/>
              <a:t>Each person will present a paper one or two times, depending on class size</a:t>
            </a:r>
          </a:p>
          <a:p>
            <a:pPr lvl="1">
              <a:lnSpc>
                <a:spcPct val="90000"/>
              </a:lnSpc>
              <a:spcAft>
                <a:spcPct val="10000"/>
              </a:spcAft>
            </a:pPr>
            <a:r>
              <a:rPr lang="en-US" sz="2400" dirty="0" smtClean="0"/>
              <a:t>Read and understand both required and suggested papers</a:t>
            </a:r>
          </a:p>
          <a:p>
            <a:pPr>
              <a:lnSpc>
                <a:spcPct val="90000"/>
              </a:lnSpc>
              <a:spcAft>
                <a:spcPct val="10000"/>
              </a:spcAft>
            </a:pPr>
            <a:endParaRPr lang="en-US" sz="2800" dirty="0" smtClean="0"/>
          </a:p>
          <a:p>
            <a:pPr>
              <a:lnSpc>
                <a:spcPct val="90000"/>
              </a:lnSpc>
              <a:spcAft>
                <a:spcPct val="10000"/>
              </a:spcAft>
            </a:pPr>
            <a:r>
              <a:rPr lang="en-US" sz="2800" dirty="0" smtClean="0"/>
              <a:t>Two and a half weeks ahead of time</a:t>
            </a:r>
          </a:p>
          <a:p>
            <a:pPr lvl="1">
              <a:lnSpc>
                <a:spcPct val="90000"/>
              </a:lnSpc>
              <a:spcAft>
                <a:spcPct val="10000"/>
              </a:spcAft>
            </a:pPr>
            <a:r>
              <a:rPr lang="en-US" sz="2400" dirty="0" smtClean="0"/>
              <a:t>Meet with professor to agree on ideas to focus on</a:t>
            </a:r>
          </a:p>
          <a:p>
            <a:pPr>
              <a:lnSpc>
                <a:spcPct val="90000"/>
              </a:lnSpc>
              <a:spcAft>
                <a:spcPct val="10000"/>
              </a:spcAft>
            </a:pPr>
            <a:r>
              <a:rPr lang="en-US" sz="2800" dirty="0" smtClean="0"/>
              <a:t>One and a half weeks ahead of time</a:t>
            </a:r>
          </a:p>
          <a:p>
            <a:pPr lvl="1">
              <a:lnSpc>
                <a:spcPct val="90000"/>
              </a:lnSpc>
              <a:spcAft>
                <a:spcPct val="10000"/>
              </a:spcAft>
            </a:pPr>
            <a:r>
              <a:rPr lang="en-US" sz="2400" dirty="0" smtClean="0"/>
              <a:t>Have presentation prepared and show slides or “chalk talk” to professor</a:t>
            </a:r>
          </a:p>
          <a:p>
            <a:pPr>
              <a:lnSpc>
                <a:spcPct val="90000"/>
              </a:lnSpc>
              <a:spcAft>
                <a:spcPct val="10000"/>
              </a:spcAft>
            </a:pPr>
            <a:r>
              <a:rPr lang="en-US" sz="2800" dirty="0" smtClean="0"/>
              <a:t>One week ahead of time</a:t>
            </a:r>
          </a:p>
          <a:p>
            <a:pPr lvl="1">
              <a:lnSpc>
                <a:spcPct val="90000"/>
              </a:lnSpc>
              <a:spcAft>
                <a:spcPct val="10000"/>
              </a:spcAft>
            </a:pPr>
            <a:r>
              <a:rPr lang="en-US" sz="2400" dirty="0" smtClean="0"/>
              <a:t>Final review / do a number of dry-runs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Class Format</a:t>
            </a:r>
            <a:endParaRPr lang="en-US" dirty="0">
              <a:solidFill>
                <a:srgbClr val="0000FF"/>
              </a:solidFill>
            </a:endParaRPr>
          </a:p>
        </p:txBody>
      </p:sp>
      <p:sp>
        <p:nvSpPr>
          <p:cNvPr id="79875" name="Rectangle 3"/>
          <p:cNvSpPr>
            <a:spLocks noGrp="1" noChangeArrowheads="1"/>
          </p:cNvSpPr>
          <p:nvPr>
            <p:ph type="body" idx="1"/>
          </p:nvPr>
        </p:nvSpPr>
        <p:spPr>
          <a:xfrm>
            <a:off x="457200" y="1447800"/>
            <a:ext cx="8534400" cy="5029200"/>
          </a:xfrm>
          <a:noFill/>
          <a:ln/>
        </p:spPr>
        <p:txBody>
          <a:bodyPr/>
          <a:lstStyle/>
          <a:p>
            <a:pPr>
              <a:lnSpc>
                <a:spcPct val="90000"/>
              </a:lnSpc>
              <a:spcAft>
                <a:spcPct val="10000"/>
              </a:spcAft>
            </a:pPr>
            <a:r>
              <a:rPr lang="en-US" sz="2800" dirty="0" smtClean="0"/>
              <a:t>45 minutes presentation, </a:t>
            </a:r>
          </a:p>
          <a:p>
            <a:pPr>
              <a:lnSpc>
                <a:spcPct val="90000"/>
              </a:lnSpc>
              <a:spcAft>
                <a:spcPct val="10000"/>
              </a:spcAft>
              <a:buNone/>
            </a:pPr>
            <a:r>
              <a:rPr lang="en-US" sz="2800" dirty="0" smtClean="0"/>
              <a:t>	30 minutes discussion/brainstorming. </a:t>
            </a:r>
          </a:p>
          <a:p>
            <a:pPr lvl="1">
              <a:lnSpc>
                <a:spcPct val="90000"/>
              </a:lnSpc>
              <a:spcAft>
                <a:spcPct val="10000"/>
              </a:spcAft>
            </a:pPr>
            <a:r>
              <a:rPr lang="en-US" sz="2400" dirty="0" smtClean="0"/>
              <a:t>In that order, or mixed. </a:t>
            </a:r>
          </a:p>
          <a:p>
            <a:pPr>
              <a:lnSpc>
                <a:spcPct val="90000"/>
              </a:lnSpc>
              <a:spcAft>
                <a:spcPct val="10000"/>
              </a:spcAft>
            </a:pPr>
            <a:r>
              <a:rPr lang="en-US" sz="2800" dirty="0" smtClean="0"/>
              <a:t>All students are required to participate! </a:t>
            </a:r>
          </a:p>
          <a:p>
            <a:pPr>
              <a:lnSpc>
                <a:spcPct val="90000"/>
              </a:lnSpc>
              <a:spcAft>
                <a:spcPct val="10000"/>
              </a:spcAft>
            </a:pPr>
            <a:r>
              <a:rPr lang="en-US" sz="2800" dirty="0" smtClean="0"/>
              <a:t>Counts in final grading.</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Labs</a:t>
            </a:r>
            <a:endParaRPr lang="en-US" dirty="0">
              <a:solidFill>
                <a:srgbClr val="0000FF"/>
              </a:solidFill>
            </a:endParaRPr>
          </a:p>
        </p:txBody>
      </p:sp>
      <p:sp>
        <p:nvSpPr>
          <p:cNvPr id="79875" name="Rectangle 3"/>
          <p:cNvSpPr>
            <a:spLocks noGrp="1" noChangeArrowheads="1"/>
          </p:cNvSpPr>
          <p:nvPr>
            <p:ph type="body" idx="1"/>
          </p:nvPr>
        </p:nvSpPr>
        <p:spPr>
          <a:xfrm>
            <a:off x="457200" y="1447800"/>
            <a:ext cx="8686800" cy="5029200"/>
          </a:xfrm>
          <a:noFill/>
          <a:ln/>
        </p:spPr>
        <p:txBody>
          <a:bodyPr/>
          <a:lstStyle/>
          <a:p>
            <a:pPr>
              <a:lnSpc>
                <a:spcPct val="90000"/>
              </a:lnSpc>
              <a:spcAft>
                <a:spcPct val="10000"/>
              </a:spcAft>
            </a:pPr>
            <a:r>
              <a:rPr lang="en-US" sz="2800" dirty="0" smtClean="0"/>
              <a:t>Labs (first 1/8 of semester)</a:t>
            </a:r>
          </a:p>
          <a:p>
            <a:pPr lvl="1">
              <a:lnSpc>
                <a:spcPct val="90000"/>
              </a:lnSpc>
              <a:spcAft>
                <a:spcPct val="10000"/>
              </a:spcAft>
            </a:pPr>
            <a:r>
              <a:rPr lang="en-US" sz="2400" dirty="0" smtClean="0"/>
              <a:t>2 labs</a:t>
            </a:r>
          </a:p>
          <a:p>
            <a:pPr lvl="1">
              <a:lnSpc>
                <a:spcPct val="90000"/>
              </a:lnSpc>
              <a:spcAft>
                <a:spcPct val="10000"/>
              </a:spcAft>
            </a:pPr>
            <a:r>
              <a:rPr lang="en-US" sz="2400" dirty="0" smtClean="0"/>
              <a:t>Using Amazons EC2/S3 infrastructure</a:t>
            </a:r>
          </a:p>
          <a:p>
            <a:pPr lvl="1">
              <a:lnSpc>
                <a:spcPct val="90000"/>
              </a:lnSpc>
              <a:spcAft>
                <a:spcPct val="10000"/>
              </a:spcAft>
            </a:pPr>
            <a:r>
              <a:rPr lang="en-US" sz="2400" dirty="0" smtClean="0"/>
              <a:t>Building a proxy using events (instead of threads)</a:t>
            </a:r>
          </a:p>
          <a:p>
            <a:pPr lvl="2">
              <a:lnSpc>
                <a:spcPct val="90000"/>
              </a:lnSpc>
              <a:spcAft>
                <a:spcPct val="10000"/>
              </a:spcAft>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Research Project</a:t>
            </a:r>
            <a:endParaRPr lang="en-US" dirty="0">
              <a:solidFill>
                <a:srgbClr val="0000FF"/>
              </a:solidFill>
            </a:endParaRPr>
          </a:p>
        </p:txBody>
      </p:sp>
      <p:sp>
        <p:nvSpPr>
          <p:cNvPr id="79875" name="Rectangle 3"/>
          <p:cNvSpPr>
            <a:spLocks noGrp="1" noChangeArrowheads="1"/>
          </p:cNvSpPr>
          <p:nvPr>
            <p:ph type="body" idx="1"/>
          </p:nvPr>
        </p:nvSpPr>
        <p:spPr>
          <a:xfrm>
            <a:off x="152400" y="1447800"/>
            <a:ext cx="8991600" cy="5029200"/>
          </a:xfrm>
          <a:noFill/>
          <a:ln/>
        </p:spPr>
        <p:txBody>
          <a:bodyPr/>
          <a:lstStyle/>
          <a:p>
            <a:pPr>
              <a:lnSpc>
                <a:spcPct val="90000"/>
              </a:lnSpc>
              <a:spcAft>
                <a:spcPct val="10000"/>
              </a:spcAft>
            </a:pPr>
            <a:r>
              <a:rPr lang="en-US" sz="2800" dirty="0" smtClean="0"/>
              <a:t>One major project per person</a:t>
            </a:r>
          </a:p>
          <a:p>
            <a:pPr lvl="1">
              <a:lnSpc>
                <a:spcPct val="90000"/>
              </a:lnSpc>
              <a:spcAft>
                <a:spcPct val="10000"/>
              </a:spcAft>
            </a:pPr>
            <a:r>
              <a:rPr lang="en-US" sz="2400" dirty="0" smtClean="0"/>
              <a:t>Or two persons for a very major project</a:t>
            </a:r>
          </a:p>
          <a:p>
            <a:pPr>
              <a:lnSpc>
                <a:spcPct val="90000"/>
              </a:lnSpc>
              <a:spcAft>
                <a:spcPct val="10000"/>
              </a:spcAft>
            </a:pPr>
            <a:r>
              <a:rPr lang="en-US" sz="2800" dirty="0" smtClean="0"/>
              <a:t>Initial proposal of project topic – due mid-September</a:t>
            </a:r>
          </a:p>
          <a:p>
            <a:pPr>
              <a:lnSpc>
                <a:spcPct val="90000"/>
              </a:lnSpc>
              <a:spcAft>
                <a:spcPct val="10000"/>
              </a:spcAft>
            </a:pPr>
            <a:r>
              <a:rPr lang="en-US" sz="2800" dirty="0" smtClean="0"/>
              <a:t>Survey of area (related works)–due begin of October</a:t>
            </a:r>
          </a:p>
          <a:p>
            <a:pPr>
              <a:lnSpc>
                <a:spcPct val="90000"/>
              </a:lnSpc>
              <a:spcAft>
                <a:spcPct val="10000"/>
              </a:spcAft>
            </a:pPr>
            <a:endParaRPr lang="en-US" sz="2800" dirty="0" smtClean="0"/>
          </a:p>
          <a:p>
            <a:pPr>
              <a:lnSpc>
                <a:spcPct val="90000"/>
              </a:lnSpc>
              <a:spcAft>
                <a:spcPct val="10000"/>
              </a:spcAft>
            </a:pPr>
            <a:r>
              <a:rPr lang="en-US" sz="2800" dirty="0" smtClean="0"/>
              <a:t>Midterm draft paper – due begin of November</a:t>
            </a:r>
          </a:p>
          <a:p>
            <a:pPr>
              <a:lnSpc>
                <a:spcPct val="90000"/>
              </a:lnSpc>
              <a:spcAft>
                <a:spcPct val="10000"/>
              </a:spcAft>
            </a:pPr>
            <a:r>
              <a:rPr lang="en-US" sz="2800" dirty="0" smtClean="0"/>
              <a:t>Peer reviews—due a week later</a:t>
            </a:r>
          </a:p>
          <a:p>
            <a:pPr>
              <a:lnSpc>
                <a:spcPct val="90000"/>
              </a:lnSpc>
              <a:spcAft>
                <a:spcPct val="10000"/>
              </a:spcAft>
            </a:pPr>
            <a:endParaRPr lang="en-US" sz="2800" dirty="0" smtClean="0"/>
          </a:p>
          <a:p>
            <a:pPr>
              <a:lnSpc>
                <a:spcPct val="90000"/>
              </a:lnSpc>
              <a:spcAft>
                <a:spcPct val="10000"/>
              </a:spcAft>
            </a:pPr>
            <a:r>
              <a:rPr lang="en-US" sz="2800" dirty="0" smtClean="0"/>
              <a:t>Final demo/presentation–due begin of December</a:t>
            </a:r>
          </a:p>
          <a:p>
            <a:pPr>
              <a:lnSpc>
                <a:spcPct val="90000"/>
              </a:lnSpc>
              <a:spcAft>
                <a:spcPct val="10000"/>
              </a:spcAft>
            </a:pPr>
            <a:r>
              <a:rPr lang="en-US" sz="2800" dirty="0" smtClean="0"/>
              <a:t>Final project report – due a week later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274638"/>
            <a:ext cx="8610600" cy="1143000"/>
          </a:xfrm>
        </p:spPr>
        <p:txBody>
          <a:bodyPr/>
          <a:lstStyle/>
          <a:p>
            <a:r>
              <a:rPr lang="en-US" dirty="0">
                <a:solidFill>
                  <a:srgbClr val="0000FF"/>
                </a:solidFill>
              </a:rPr>
              <a:t>CS</a:t>
            </a:r>
            <a:r>
              <a:rPr lang="en-US" dirty="0" smtClean="0">
                <a:solidFill>
                  <a:srgbClr val="0000FF"/>
                </a:solidFill>
              </a:rPr>
              <a:t> 6410: Project Suggestions</a:t>
            </a:r>
            <a:endParaRPr lang="en-US" dirty="0">
              <a:solidFill>
                <a:srgbClr val="0000FF"/>
              </a:solidFill>
            </a:endParaRPr>
          </a:p>
        </p:txBody>
      </p:sp>
      <p:sp>
        <p:nvSpPr>
          <p:cNvPr id="79875" name="Rectangle 3"/>
          <p:cNvSpPr>
            <a:spLocks noGrp="1" noChangeArrowheads="1"/>
          </p:cNvSpPr>
          <p:nvPr>
            <p:ph type="body" idx="1"/>
          </p:nvPr>
        </p:nvSpPr>
        <p:spPr>
          <a:xfrm>
            <a:off x="152400" y="1219200"/>
            <a:ext cx="8991600" cy="5029200"/>
          </a:xfrm>
          <a:noFill/>
          <a:ln/>
        </p:spPr>
        <p:txBody>
          <a:bodyPr/>
          <a:lstStyle/>
          <a:p>
            <a:pPr>
              <a:lnSpc>
                <a:spcPct val="90000"/>
              </a:lnSpc>
              <a:spcAft>
                <a:spcPct val="10000"/>
              </a:spcAft>
            </a:pPr>
            <a:r>
              <a:rPr lang="en-US" sz="2400" dirty="0" smtClean="0"/>
              <a:t>http://</a:t>
            </a:r>
            <a:r>
              <a:rPr lang="en-US" sz="2400" dirty="0" err="1" smtClean="0"/>
              <a:t>fireless.cs.cornell.edu</a:t>
            </a:r>
            <a:r>
              <a:rPr lang="en-US" sz="2400" dirty="0" smtClean="0"/>
              <a:t>/projects</a:t>
            </a:r>
          </a:p>
          <a:p>
            <a:pPr>
              <a:lnSpc>
                <a:spcPct val="90000"/>
              </a:lnSpc>
              <a:spcAft>
                <a:spcPct val="10000"/>
              </a:spcAft>
              <a:buNone/>
            </a:pPr>
            <a:endParaRPr lang="en-US" sz="2400" dirty="0" smtClean="0"/>
          </a:p>
          <a:p>
            <a:pPr>
              <a:lnSpc>
                <a:spcPct val="90000"/>
              </a:lnSpc>
              <a:spcAft>
                <a:spcPct val="10000"/>
              </a:spcAft>
            </a:pPr>
            <a:r>
              <a:rPr lang="en-US" sz="2400" dirty="0" smtClean="0"/>
              <a:t>Networks</a:t>
            </a:r>
          </a:p>
          <a:p>
            <a:pPr lvl="1">
              <a:lnSpc>
                <a:spcPct val="90000"/>
              </a:lnSpc>
              <a:spcAft>
                <a:spcPct val="10000"/>
              </a:spcAft>
            </a:pPr>
            <a:r>
              <a:rPr lang="en-US" sz="2000" dirty="0" smtClean="0"/>
              <a:t>Software Routers and Packet Processors</a:t>
            </a:r>
          </a:p>
          <a:p>
            <a:pPr lvl="1">
              <a:lnSpc>
                <a:spcPct val="90000"/>
              </a:lnSpc>
              <a:spcAft>
                <a:spcPct val="10000"/>
              </a:spcAft>
            </a:pPr>
            <a:r>
              <a:rPr lang="en-US" sz="2000" dirty="0" err="1" smtClean="0"/>
              <a:t>Netslice</a:t>
            </a:r>
            <a:r>
              <a:rPr lang="en-US" sz="2000" dirty="0" smtClean="0"/>
              <a:t>, </a:t>
            </a:r>
            <a:r>
              <a:rPr lang="en-US" sz="2000" dirty="0" err="1" smtClean="0"/>
              <a:t>FwP</a:t>
            </a:r>
            <a:r>
              <a:rPr lang="en-US" sz="2000" dirty="0" smtClean="0"/>
              <a:t>, </a:t>
            </a:r>
            <a:r>
              <a:rPr lang="en-US" sz="2000" dirty="0" err="1" smtClean="0"/>
              <a:t>Fmeter</a:t>
            </a:r>
            <a:endParaRPr lang="en-US" sz="2000" dirty="0" smtClean="0"/>
          </a:p>
          <a:p>
            <a:pPr>
              <a:lnSpc>
                <a:spcPct val="90000"/>
              </a:lnSpc>
              <a:spcAft>
                <a:spcPct val="10000"/>
              </a:spcAft>
            </a:pPr>
            <a:r>
              <a:rPr lang="en-US" sz="2400" dirty="0" smtClean="0"/>
              <a:t>Network Measurements</a:t>
            </a:r>
          </a:p>
          <a:p>
            <a:pPr lvl="1">
              <a:lnSpc>
                <a:spcPct val="90000"/>
              </a:lnSpc>
              <a:spcAft>
                <a:spcPct val="10000"/>
              </a:spcAft>
            </a:pPr>
            <a:r>
              <a:rPr lang="en-US" sz="2000" dirty="0" smtClean="0"/>
              <a:t>Software Defined Network Adapter (SDNA)</a:t>
            </a:r>
          </a:p>
          <a:p>
            <a:pPr lvl="1">
              <a:lnSpc>
                <a:spcPct val="90000"/>
              </a:lnSpc>
              <a:spcAft>
                <a:spcPct val="10000"/>
              </a:spcAft>
            </a:pPr>
            <a:r>
              <a:rPr lang="en-US" sz="2000" dirty="0" smtClean="0"/>
              <a:t>Cornell NLR Rings </a:t>
            </a:r>
            <a:r>
              <a:rPr lang="en-US" sz="2000" dirty="0" err="1" smtClean="0"/>
              <a:t>Testbed</a:t>
            </a:r>
            <a:endParaRPr lang="en-US" sz="2000" dirty="0" smtClean="0"/>
          </a:p>
          <a:p>
            <a:pPr>
              <a:lnSpc>
                <a:spcPct val="90000"/>
              </a:lnSpc>
              <a:spcAft>
                <a:spcPct val="10000"/>
              </a:spcAft>
            </a:pPr>
            <a:r>
              <a:rPr lang="en-US" sz="2400" dirty="0" smtClean="0"/>
              <a:t>Cloud Storage</a:t>
            </a:r>
          </a:p>
          <a:p>
            <a:pPr lvl="1">
              <a:lnSpc>
                <a:spcPct val="90000"/>
              </a:lnSpc>
              <a:spcAft>
                <a:spcPct val="10000"/>
              </a:spcAft>
            </a:pPr>
            <a:r>
              <a:rPr lang="en-US" sz="2000" dirty="0" smtClean="0"/>
              <a:t>Federated (cloud) storage and other </a:t>
            </a:r>
            <a:r>
              <a:rPr lang="en-US" sz="2000" dirty="0" smtClean="0"/>
              <a:t>services</a:t>
            </a:r>
          </a:p>
          <a:p>
            <a:pPr lvl="1">
              <a:lnSpc>
                <a:spcPct val="90000"/>
              </a:lnSpc>
              <a:spcAft>
                <a:spcPct val="10000"/>
              </a:spcAft>
            </a:pPr>
            <a:r>
              <a:rPr lang="en-US" sz="2000" dirty="0" smtClean="0"/>
              <a:t>Redundant Array of Cloud Storage (RACS)</a:t>
            </a:r>
          </a:p>
          <a:p>
            <a:pPr>
              <a:lnSpc>
                <a:spcPct val="90000"/>
              </a:lnSpc>
              <a:spcAft>
                <a:spcPct val="10000"/>
              </a:spcAft>
            </a:pPr>
            <a:r>
              <a:rPr lang="en-US" sz="2400" dirty="0" smtClean="0"/>
              <a:t>File Systems</a:t>
            </a:r>
          </a:p>
          <a:p>
            <a:pPr lvl="1">
              <a:lnSpc>
                <a:spcPct val="90000"/>
              </a:lnSpc>
              <a:spcAft>
                <a:spcPct val="10000"/>
              </a:spcAft>
            </a:pPr>
            <a:r>
              <a:rPr lang="en-US" sz="2000" dirty="0" smtClean="0"/>
              <a:t>Local and wide-area file systems enhancements</a:t>
            </a:r>
          </a:p>
          <a:p>
            <a:pPr lvl="2">
              <a:lnSpc>
                <a:spcPct val="90000"/>
              </a:lnSpc>
              <a:spcAft>
                <a:spcPct val="10000"/>
              </a:spcAft>
            </a:pPr>
            <a:r>
              <a:rPr lang="en-US" sz="2000" dirty="0" smtClean="0"/>
              <a:t>Reliability, consistency, </a:t>
            </a:r>
            <a:r>
              <a:rPr lang="en-US" sz="2000" dirty="0" smtClean="0"/>
              <a:t>performance</a:t>
            </a: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274638"/>
            <a:ext cx="8610600" cy="1143000"/>
          </a:xfrm>
        </p:spPr>
        <p:txBody>
          <a:bodyPr/>
          <a:lstStyle/>
          <a:p>
            <a:r>
              <a:rPr lang="en-US" dirty="0">
                <a:solidFill>
                  <a:srgbClr val="0000FF"/>
                </a:solidFill>
              </a:rPr>
              <a:t>CS</a:t>
            </a:r>
            <a:r>
              <a:rPr lang="en-US" dirty="0" smtClean="0">
                <a:solidFill>
                  <a:srgbClr val="0000FF"/>
                </a:solidFill>
              </a:rPr>
              <a:t> 6410: Project Suggestions</a:t>
            </a:r>
            <a:endParaRPr lang="en-US" dirty="0">
              <a:solidFill>
                <a:srgbClr val="0000FF"/>
              </a:solidFill>
            </a:endParaRPr>
          </a:p>
        </p:txBody>
      </p:sp>
      <p:sp>
        <p:nvSpPr>
          <p:cNvPr id="79875" name="Rectangle 3"/>
          <p:cNvSpPr>
            <a:spLocks noGrp="1" noChangeArrowheads="1"/>
          </p:cNvSpPr>
          <p:nvPr>
            <p:ph type="body" idx="1"/>
          </p:nvPr>
        </p:nvSpPr>
        <p:spPr>
          <a:xfrm>
            <a:off x="152400" y="1219200"/>
            <a:ext cx="8991600" cy="5029200"/>
          </a:xfrm>
          <a:noFill/>
          <a:ln/>
        </p:spPr>
        <p:txBody>
          <a:bodyPr/>
          <a:lstStyle/>
          <a:p>
            <a:pPr>
              <a:lnSpc>
                <a:spcPct val="90000"/>
              </a:lnSpc>
              <a:spcAft>
                <a:spcPct val="10000"/>
              </a:spcAft>
            </a:pPr>
            <a:r>
              <a:rPr lang="en-US" sz="2400" dirty="0" smtClean="0"/>
              <a:t>Global</a:t>
            </a:r>
            <a:r>
              <a:rPr lang="en-US" sz="2400" dirty="0" smtClean="0"/>
              <a:t>-scale datacenters</a:t>
            </a:r>
            <a:endParaRPr lang="en-US" sz="2400" dirty="0" smtClean="0"/>
          </a:p>
          <a:p>
            <a:pPr lvl="1">
              <a:lnSpc>
                <a:spcPct val="90000"/>
              </a:lnSpc>
              <a:spcAft>
                <a:spcPct val="10000"/>
              </a:spcAft>
            </a:pPr>
            <a:r>
              <a:rPr lang="en-US" sz="2000" dirty="0" smtClean="0"/>
              <a:t>Utilization, Low</a:t>
            </a:r>
            <a:r>
              <a:rPr lang="en-US" sz="2000" dirty="0" smtClean="0"/>
              <a:t>-energy file systems, Virtual machines, etc</a:t>
            </a:r>
            <a:endParaRPr lang="en-US" sz="2000" dirty="0" smtClean="0"/>
          </a:p>
          <a:p>
            <a:pPr lvl="1">
              <a:lnSpc>
                <a:spcPct val="90000"/>
              </a:lnSpc>
              <a:spcAft>
                <a:spcPct val="10000"/>
              </a:spcAft>
            </a:pPr>
            <a:r>
              <a:rPr lang="en-US" sz="2000" dirty="0" smtClean="0"/>
              <a:t>High </a:t>
            </a:r>
            <a:r>
              <a:rPr lang="en-US" sz="2000" dirty="0" smtClean="0"/>
              <a:t>bandwidth-delay product networks enhancements</a:t>
            </a:r>
          </a:p>
          <a:p>
            <a:pPr lvl="2">
              <a:lnSpc>
                <a:spcPct val="90000"/>
              </a:lnSpc>
              <a:spcAft>
                <a:spcPct val="10000"/>
              </a:spcAft>
            </a:pPr>
            <a:r>
              <a:rPr lang="en-US" sz="2000" dirty="0" smtClean="0"/>
              <a:t>Cluster of servers,</a:t>
            </a:r>
            <a:r>
              <a:rPr lang="en-US" sz="2000" dirty="0" smtClean="0"/>
              <a:t> </a:t>
            </a:r>
            <a:r>
              <a:rPr lang="en-US" sz="2000" dirty="0" err="1" smtClean="0"/>
              <a:t>Netslice</a:t>
            </a:r>
            <a:r>
              <a:rPr lang="en-US" sz="2000" dirty="0" smtClean="0"/>
              <a:t>, </a:t>
            </a:r>
            <a:r>
              <a:rPr lang="en-US" sz="2000" dirty="0" err="1" smtClean="0"/>
              <a:t>RouteBricks</a:t>
            </a:r>
            <a:r>
              <a:rPr lang="en-US" sz="2000" dirty="0" smtClean="0"/>
              <a:t>, FWP, Maelstrom, etc</a:t>
            </a:r>
          </a:p>
          <a:p>
            <a:pPr lvl="1">
              <a:lnSpc>
                <a:spcPct val="90000"/>
              </a:lnSpc>
              <a:spcAft>
                <a:spcPct val="10000"/>
              </a:spcAft>
            </a:pPr>
            <a:r>
              <a:rPr lang="en-US" sz="2000" dirty="0" smtClean="0"/>
              <a:t>Exploit parallelism in </a:t>
            </a:r>
            <a:r>
              <a:rPr lang="en-US" sz="2000" dirty="0" err="1" smtClean="0"/>
              <a:t>multicore</a:t>
            </a:r>
            <a:r>
              <a:rPr lang="en-US" sz="2000" dirty="0" smtClean="0"/>
              <a:t> processors</a:t>
            </a:r>
          </a:p>
          <a:p>
            <a:pPr lvl="2">
              <a:lnSpc>
                <a:spcPct val="90000"/>
              </a:lnSpc>
              <a:spcAft>
                <a:spcPct val="10000"/>
              </a:spcAft>
            </a:pPr>
            <a:r>
              <a:rPr lang="en-US" sz="2000" dirty="0" smtClean="0"/>
              <a:t>Thread </a:t>
            </a:r>
            <a:r>
              <a:rPr lang="en-US" sz="2000" dirty="0" err="1" smtClean="0"/>
              <a:t>vs</a:t>
            </a:r>
            <a:r>
              <a:rPr lang="en-US" sz="2000" dirty="0" smtClean="0"/>
              <a:t> events, operating system, network process architectures</a:t>
            </a:r>
          </a:p>
          <a:p>
            <a:pPr>
              <a:lnSpc>
                <a:spcPct val="90000"/>
              </a:lnSpc>
              <a:spcAft>
                <a:spcPct val="10000"/>
              </a:spcAft>
            </a:pPr>
            <a:r>
              <a:rPr lang="en-US" sz="2400" dirty="0" smtClean="0"/>
              <a:t>P2P</a:t>
            </a:r>
          </a:p>
          <a:p>
            <a:pPr lvl="1">
              <a:lnSpc>
                <a:spcPct val="90000"/>
              </a:lnSpc>
              <a:spcAft>
                <a:spcPct val="10000"/>
              </a:spcAft>
            </a:pPr>
            <a:r>
              <a:rPr lang="en-US" sz="2000" dirty="0" smtClean="0"/>
              <a:t>Cloud storage @ home, etc</a:t>
            </a:r>
          </a:p>
          <a:p>
            <a:pPr>
              <a:lnSpc>
                <a:spcPct val="90000"/>
              </a:lnSpc>
              <a:spcAft>
                <a:spcPct val="10000"/>
              </a:spcAft>
            </a:pPr>
            <a:r>
              <a:rPr lang="en-US" sz="2400" dirty="0" smtClean="0"/>
              <a:t>I have more ideas, but you can also talk to other faculty for more ideas:</a:t>
            </a:r>
            <a:r>
              <a:rPr lang="en-US" sz="2400" dirty="0" smtClean="0"/>
              <a:t> </a:t>
            </a:r>
          </a:p>
          <a:p>
            <a:pPr>
              <a:lnSpc>
                <a:spcPct val="90000"/>
              </a:lnSpc>
              <a:spcAft>
                <a:spcPct val="10000"/>
              </a:spcAft>
              <a:buNone/>
            </a:pPr>
            <a:r>
              <a:rPr lang="en-US" sz="2400" dirty="0" smtClean="0"/>
              <a:t>	Professors </a:t>
            </a:r>
            <a:r>
              <a:rPr lang="en-US" sz="2400" dirty="0" err="1" smtClean="0"/>
              <a:t>Birman</a:t>
            </a:r>
            <a:r>
              <a:rPr lang="en-US" sz="2400" dirty="0" smtClean="0"/>
              <a:t>, </a:t>
            </a:r>
            <a:r>
              <a:rPr lang="en-US" sz="2400" dirty="0" err="1" smtClean="0"/>
              <a:t>Sirer</a:t>
            </a:r>
            <a:r>
              <a:rPr lang="en-US" sz="2400" dirty="0" smtClean="0"/>
              <a:t>, Schneider, Van </a:t>
            </a:r>
            <a:r>
              <a:rPr lang="en-US" sz="2400" dirty="0" err="1" smtClean="0"/>
              <a:t>Renesse</a:t>
            </a:r>
            <a:r>
              <a:rPr lang="en-US" sz="2400" dirty="0" smtClean="0"/>
              <a:t>, </a:t>
            </a:r>
            <a:r>
              <a:rPr lang="en-US" sz="2400" dirty="0" smtClean="0"/>
              <a:t>or </a:t>
            </a:r>
            <a:r>
              <a:rPr lang="en-US" sz="2400" dirty="0" err="1" smtClean="0"/>
              <a:t>Gehrke</a:t>
            </a: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Project Infrastructure</a:t>
            </a:r>
            <a:endParaRPr lang="en-US" dirty="0">
              <a:solidFill>
                <a:srgbClr val="0000FF"/>
              </a:solidFill>
            </a:endParaRPr>
          </a:p>
        </p:txBody>
      </p:sp>
      <p:sp>
        <p:nvSpPr>
          <p:cNvPr id="79875" name="Rectangle 3"/>
          <p:cNvSpPr>
            <a:spLocks noGrp="1" noChangeArrowheads="1"/>
          </p:cNvSpPr>
          <p:nvPr>
            <p:ph type="body" idx="1"/>
          </p:nvPr>
        </p:nvSpPr>
        <p:spPr>
          <a:xfrm>
            <a:off x="152400" y="1447800"/>
            <a:ext cx="8991600" cy="5029200"/>
          </a:xfrm>
          <a:noFill/>
          <a:ln/>
        </p:spPr>
        <p:txBody>
          <a:bodyPr/>
          <a:lstStyle/>
          <a:p>
            <a:pPr>
              <a:lnSpc>
                <a:spcPct val="90000"/>
              </a:lnSpc>
              <a:spcAft>
                <a:spcPct val="10000"/>
              </a:spcAft>
            </a:pPr>
            <a:r>
              <a:rPr lang="en-US" sz="2800" dirty="0" smtClean="0"/>
              <a:t>Amazon’s Cloud Infrastructure EC2/S3</a:t>
            </a:r>
          </a:p>
          <a:p>
            <a:pPr>
              <a:lnSpc>
                <a:spcPct val="90000"/>
              </a:lnSpc>
              <a:spcAft>
                <a:spcPct val="10000"/>
              </a:spcAft>
            </a:pPr>
            <a:r>
              <a:rPr lang="en-US" sz="2800" dirty="0" smtClean="0"/>
              <a:t>Cornell NLR Rings </a:t>
            </a:r>
            <a:r>
              <a:rPr lang="en-US" sz="2800" dirty="0" err="1" smtClean="0"/>
              <a:t>testbed</a:t>
            </a:r>
            <a:endParaRPr lang="en-US" sz="2800" dirty="0" smtClean="0"/>
          </a:p>
          <a:p>
            <a:pPr>
              <a:lnSpc>
                <a:spcPct val="90000"/>
              </a:lnSpc>
              <a:spcAft>
                <a:spcPct val="10000"/>
              </a:spcAft>
            </a:pPr>
            <a:r>
              <a:rPr lang="en-US" sz="2800" dirty="0" err="1" smtClean="0"/>
              <a:t>Emulab</a:t>
            </a:r>
            <a:endParaRPr lang="en-US" sz="2800" dirty="0" smtClean="0"/>
          </a:p>
          <a:p>
            <a:pPr>
              <a:lnSpc>
                <a:spcPct val="90000"/>
              </a:lnSpc>
              <a:spcAft>
                <a:spcPct val="10000"/>
              </a:spcAft>
            </a:pPr>
            <a:r>
              <a:rPr lang="en-US" sz="2800" dirty="0" err="1" smtClean="0"/>
              <a:t>PlanetLab</a:t>
            </a:r>
            <a:endParaRPr lang="en-US" sz="2800" dirty="0" smtClean="0"/>
          </a:p>
          <a:p>
            <a:pPr>
              <a:lnSpc>
                <a:spcPct val="90000"/>
              </a:lnSpc>
              <a:spcAft>
                <a:spcPct val="10000"/>
              </a:spcAft>
            </a:pPr>
            <a:r>
              <a:rPr lang="en-US" sz="2800" dirty="0" smtClean="0"/>
              <a:t>Cornell’s Center for Advanced Computing (CAC)</a:t>
            </a:r>
            <a:endParaRPr lang="en-US" sz="2800" dirty="0" smtClean="0"/>
          </a:p>
          <a:p>
            <a:pPr>
              <a:lnSpc>
                <a:spcPct val="90000"/>
              </a:lnSpc>
              <a:spcAft>
                <a:spcPct val="10000"/>
              </a:spcAft>
            </a:pPr>
            <a:r>
              <a:rPr lang="en-US" sz="28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solidFill>
                  <a:srgbClr val="0000FF"/>
                </a:solidFill>
              </a:rPr>
              <a:t>Who am I?</a:t>
            </a:r>
            <a:endParaRPr lang="en-US"/>
          </a:p>
        </p:txBody>
      </p:sp>
      <p:sp>
        <p:nvSpPr>
          <p:cNvPr id="98307" name="Rectangle 3"/>
          <p:cNvSpPr>
            <a:spLocks noGrp="1" noChangeArrowheads="1"/>
          </p:cNvSpPr>
          <p:nvPr>
            <p:ph type="body" idx="1"/>
          </p:nvPr>
        </p:nvSpPr>
        <p:spPr>
          <a:xfrm>
            <a:off x="152400" y="1143000"/>
            <a:ext cx="8305800" cy="4724400"/>
          </a:xfrm>
        </p:spPr>
        <p:txBody>
          <a:bodyPr/>
          <a:lstStyle/>
          <a:p>
            <a:pPr marL="285750" indent="-285750">
              <a:lnSpc>
                <a:spcPct val="80000"/>
              </a:lnSpc>
            </a:pPr>
            <a:r>
              <a:rPr lang="en-US" sz="2800" dirty="0" smtClean="0"/>
              <a:t>Prof. </a:t>
            </a:r>
            <a:r>
              <a:rPr lang="en-US" sz="2800" dirty="0"/>
              <a:t>Hakim Weatherspoon </a:t>
            </a:r>
          </a:p>
          <a:p>
            <a:pPr marL="685800" lvl="1" indent="-228600">
              <a:lnSpc>
                <a:spcPct val="80000"/>
              </a:lnSpc>
            </a:pPr>
            <a:r>
              <a:rPr lang="en-US" sz="2400" dirty="0"/>
              <a:t>(Hakim means </a:t>
            </a:r>
            <a:r>
              <a:rPr lang="en-US" sz="2400" dirty="0" smtClean="0"/>
              <a:t>Doctor, wise, or </a:t>
            </a:r>
            <a:r>
              <a:rPr lang="en-US" sz="2400" dirty="0" err="1" smtClean="0"/>
              <a:t>prof</a:t>
            </a:r>
            <a:r>
              <a:rPr lang="en-US" sz="2400" dirty="0" smtClean="0"/>
              <a:t>. </a:t>
            </a:r>
            <a:r>
              <a:rPr lang="en-US" sz="2400" dirty="0"/>
              <a:t>in Arabic)</a:t>
            </a:r>
          </a:p>
          <a:p>
            <a:pPr marL="685800" lvl="1" indent="-228600">
              <a:lnSpc>
                <a:spcPct val="80000"/>
              </a:lnSpc>
            </a:pPr>
            <a:r>
              <a:rPr lang="en-US" sz="2400" dirty="0"/>
              <a:t>Background in Education</a:t>
            </a:r>
          </a:p>
          <a:p>
            <a:pPr lvl="2">
              <a:lnSpc>
                <a:spcPct val="80000"/>
              </a:lnSpc>
            </a:pPr>
            <a:r>
              <a:rPr lang="en-US" sz="2000" dirty="0"/>
              <a:t>Undergraduate University of</a:t>
            </a:r>
            <a:r>
              <a:rPr lang="en-US" sz="2000" dirty="0" smtClean="0"/>
              <a:t> Washington</a:t>
            </a:r>
            <a:endParaRPr lang="en-US" sz="2000" dirty="0"/>
          </a:p>
          <a:p>
            <a:pPr marL="1543050" lvl="3" indent="-171450">
              <a:lnSpc>
                <a:spcPct val="80000"/>
              </a:lnSpc>
            </a:pPr>
            <a:r>
              <a:rPr lang="en-US" sz="1800" dirty="0"/>
              <a:t>Played Varsity Football</a:t>
            </a:r>
          </a:p>
          <a:p>
            <a:pPr marL="2000250" lvl="4" indent="-171450">
              <a:lnSpc>
                <a:spcPct val="80000"/>
              </a:lnSpc>
            </a:pPr>
            <a:r>
              <a:rPr lang="en-US" sz="1800" dirty="0"/>
              <a:t>Some teammates collectively make $100’s of millions</a:t>
            </a:r>
          </a:p>
          <a:p>
            <a:pPr marL="2000250" lvl="4" indent="-171450">
              <a:lnSpc>
                <a:spcPct val="80000"/>
              </a:lnSpc>
            </a:pPr>
            <a:r>
              <a:rPr lang="en-US" sz="1800" dirty="0"/>
              <a:t>I teach!!!</a:t>
            </a:r>
          </a:p>
          <a:p>
            <a:pPr lvl="2">
              <a:lnSpc>
                <a:spcPct val="80000"/>
              </a:lnSpc>
            </a:pPr>
            <a:r>
              <a:rPr lang="en-US" sz="2000" dirty="0"/>
              <a:t>Graduate University of California, Berkeley</a:t>
            </a:r>
          </a:p>
          <a:p>
            <a:pPr marL="1543050" lvl="3" indent="-171450">
              <a:lnSpc>
                <a:spcPct val="80000"/>
              </a:lnSpc>
            </a:pPr>
            <a:r>
              <a:rPr lang="en-US" sz="1800" dirty="0"/>
              <a:t>Some class mates collectively make $100’s of millions</a:t>
            </a:r>
          </a:p>
          <a:p>
            <a:pPr marL="1543050" lvl="3" indent="-171450">
              <a:lnSpc>
                <a:spcPct val="80000"/>
              </a:lnSpc>
            </a:pPr>
            <a:r>
              <a:rPr lang="en-US" sz="1800" dirty="0"/>
              <a:t>I teach!!!</a:t>
            </a:r>
          </a:p>
          <a:p>
            <a:pPr marL="685800" lvl="1" indent="-228600">
              <a:lnSpc>
                <a:spcPct val="80000"/>
              </a:lnSpc>
            </a:pPr>
            <a:r>
              <a:rPr lang="en-US" sz="2400" dirty="0"/>
              <a:t>Background in Operating Systems</a:t>
            </a:r>
          </a:p>
          <a:p>
            <a:pPr lvl="2">
              <a:lnSpc>
                <a:spcPct val="80000"/>
              </a:lnSpc>
            </a:pPr>
            <a:r>
              <a:rPr lang="en-US" sz="2000" dirty="0"/>
              <a:t>Peer-to-Peer Storage</a:t>
            </a:r>
          </a:p>
          <a:p>
            <a:pPr marL="1543050" lvl="3" indent="-171450">
              <a:lnSpc>
                <a:spcPct val="80000"/>
              </a:lnSpc>
            </a:pPr>
            <a:r>
              <a:rPr lang="en-US" sz="1800" dirty="0"/>
              <a:t>Antiquity project - Secure wide-area distributed system</a:t>
            </a:r>
          </a:p>
          <a:p>
            <a:pPr marL="1543050" lvl="3" indent="-171450">
              <a:lnSpc>
                <a:spcPct val="80000"/>
              </a:lnSpc>
            </a:pPr>
            <a:r>
              <a:rPr lang="en-US" sz="1800" dirty="0" err="1"/>
              <a:t>OceanStore</a:t>
            </a:r>
            <a:r>
              <a:rPr lang="en-US" sz="1800" dirty="0"/>
              <a:t> project – Store your data for 1000 years</a:t>
            </a:r>
          </a:p>
          <a:p>
            <a:pPr lvl="2">
              <a:lnSpc>
                <a:spcPct val="80000"/>
              </a:lnSpc>
            </a:pPr>
            <a:r>
              <a:rPr lang="en-US" sz="2000" dirty="0"/>
              <a:t>Network overlays</a:t>
            </a:r>
          </a:p>
          <a:p>
            <a:pPr marL="1543050" lvl="3" indent="-171450">
              <a:lnSpc>
                <a:spcPct val="80000"/>
              </a:lnSpc>
            </a:pPr>
            <a:r>
              <a:rPr lang="en-US" sz="1800" dirty="0"/>
              <a:t>Bamboo and Tapestry – Find your data around globe</a:t>
            </a:r>
          </a:p>
          <a:p>
            <a:pPr lvl="2">
              <a:lnSpc>
                <a:spcPct val="80000"/>
              </a:lnSpc>
            </a:pPr>
            <a:r>
              <a:rPr lang="en-US" sz="2000" dirty="0"/>
              <a:t>Tiny OS</a:t>
            </a:r>
          </a:p>
          <a:p>
            <a:pPr marL="1543050" lvl="3" indent="-171450">
              <a:lnSpc>
                <a:spcPct val="80000"/>
              </a:lnSpc>
            </a:pPr>
            <a:r>
              <a:rPr lang="en-US" sz="1800" dirty="0"/>
              <a:t>Early adopter in 1999, but ultimately chose P2P direction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Important Project Deadlines</a:t>
            </a:r>
            <a:endParaRPr lang="en-US" dirty="0"/>
          </a:p>
        </p:txBody>
      </p:sp>
      <p:sp>
        <p:nvSpPr>
          <p:cNvPr id="3" name="Content Placeholder 2"/>
          <p:cNvSpPr>
            <a:spLocks noGrp="1"/>
          </p:cNvSpPr>
          <p:nvPr>
            <p:ph idx="1"/>
          </p:nvPr>
        </p:nvSpPr>
        <p:spPr>
          <a:xfrm>
            <a:off x="342900" y="1447800"/>
            <a:ext cx="8458200" cy="4525963"/>
          </a:xfrm>
        </p:spPr>
        <p:txBody>
          <a:bodyPr/>
          <a:lstStyle/>
          <a:p>
            <a:pPr lvl="1"/>
            <a:endParaRPr lang="en-US" sz="2400" dirty="0"/>
          </a:p>
        </p:txBody>
      </p:sp>
      <p:graphicFrame>
        <p:nvGraphicFramePr>
          <p:cNvPr id="4" name="Group 42"/>
          <p:cNvGraphicFramePr>
            <a:graphicFrameLocks noGrp="1"/>
          </p:cNvGraphicFramePr>
          <p:nvPr/>
        </p:nvGraphicFramePr>
        <p:xfrm>
          <a:off x="1600200" y="2438400"/>
          <a:ext cx="6096000" cy="2743200"/>
        </p:xfrm>
        <a:graphic>
          <a:graphicData uri="http://schemas.openxmlformats.org/drawingml/2006/table">
            <a:tbl>
              <a:tblPr/>
              <a:tblGrid>
                <a:gridCol w="1066800"/>
                <a:gridCol w="5029200"/>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06" charset="0"/>
                        </a:rPr>
                        <a:t>9</a:t>
                      </a:r>
                      <a:r>
                        <a:rPr kumimoji="0" lang="en-US" sz="2400" b="0" i="0" u="none" strike="noStrike" cap="none" normalizeH="0" baseline="0" dirty="0" smtClean="0">
                          <a:ln>
                            <a:noFill/>
                          </a:ln>
                          <a:solidFill>
                            <a:schemeClr val="tx1"/>
                          </a:solidFill>
                          <a:effectLst/>
                          <a:latin typeface="Times New Roman" pitchFamily="-106" charset="0"/>
                        </a:rPr>
                        <a:t>/16</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9/30</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10/5</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Discuss project topic with 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11/4</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12/2</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12/9</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solidFill>
                  <a:srgbClr val="0000FF"/>
                </a:solidFill>
              </a:rPr>
              <a:t>CS 6410: Grading</a:t>
            </a:r>
            <a:endParaRPr lang="en-US" dirty="0">
              <a:solidFill>
                <a:srgbClr val="0000FF"/>
              </a:solidFill>
            </a:endParaRPr>
          </a:p>
        </p:txBody>
      </p:sp>
      <p:sp>
        <p:nvSpPr>
          <p:cNvPr id="81923" name="Rectangle 3"/>
          <p:cNvSpPr>
            <a:spLocks noGrp="1" noChangeArrowheads="1"/>
          </p:cNvSpPr>
          <p:nvPr>
            <p:ph type="body" idx="1"/>
          </p:nvPr>
        </p:nvSpPr>
        <p:spPr>
          <a:xfrm>
            <a:off x="457200" y="1295400"/>
            <a:ext cx="8229600" cy="4876800"/>
          </a:xfrm>
        </p:spPr>
        <p:txBody>
          <a:bodyPr/>
          <a:lstStyle/>
          <a:p>
            <a:pPr>
              <a:lnSpc>
                <a:spcPct val="90000"/>
              </a:lnSpc>
              <a:spcAft>
                <a:spcPct val="10000"/>
              </a:spcAft>
            </a:pPr>
            <a:r>
              <a:rPr lang="en-US" sz="2800" dirty="0" smtClean="0"/>
              <a:t>Class Participation  </a:t>
            </a:r>
            <a:r>
              <a:rPr lang="en-US" sz="2800" dirty="0"/>
              <a:t>~</a:t>
            </a:r>
            <a:r>
              <a:rPr lang="en-US" sz="2800" dirty="0" smtClean="0"/>
              <a:t> 40%</a:t>
            </a:r>
          </a:p>
          <a:p>
            <a:pPr lvl="1">
              <a:lnSpc>
                <a:spcPct val="90000"/>
              </a:lnSpc>
              <a:spcAft>
                <a:spcPct val="10000"/>
              </a:spcAft>
            </a:pPr>
            <a:r>
              <a:rPr lang="en-US" sz="2400" dirty="0" smtClean="0"/>
              <a:t>lead presentation, reading papers, write reviews, participation in class discussion</a:t>
            </a:r>
          </a:p>
          <a:p>
            <a:pPr lvl="1">
              <a:lnSpc>
                <a:spcPct val="90000"/>
              </a:lnSpc>
              <a:spcAft>
                <a:spcPct val="10000"/>
              </a:spcAft>
            </a:pPr>
            <a:endParaRPr lang="en-US" sz="2400" dirty="0" smtClean="0"/>
          </a:p>
          <a:p>
            <a:pPr>
              <a:lnSpc>
                <a:spcPct val="90000"/>
              </a:lnSpc>
              <a:spcAft>
                <a:spcPct val="10000"/>
              </a:spcAft>
            </a:pPr>
            <a:r>
              <a:rPr lang="en-US" sz="2800" dirty="0" smtClean="0"/>
              <a:t>Project </a:t>
            </a:r>
            <a:r>
              <a:rPr lang="en-US" sz="2800" dirty="0"/>
              <a:t>~  50</a:t>
            </a:r>
            <a:r>
              <a:rPr lang="en-US" sz="2800" dirty="0" smtClean="0"/>
              <a:t>%</a:t>
            </a:r>
          </a:p>
          <a:p>
            <a:pPr lvl="1">
              <a:lnSpc>
                <a:spcPct val="90000"/>
              </a:lnSpc>
              <a:spcAft>
                <a:spcPct val="10000"/>
              </a:spcAft>
            </a:pPr>
            <a:r>
              <a:rPr lang="en-US" sz="2400" dirty="0" smtClean="0"/>
              <a:t>Proposal, survey, draft, peer review, final demo/paper</a:t>
            </a:r>
          </a:p>
          <a:p>
            <a:pPr>
              <a:lnSpc>
                <a:spcPct val="90000"/>
              </a:lnSpc>
              <a:spcAft>
                <a:spcPct val="10000"/>
              </a:spcAft>
            </a:pPr>
            <a:endParaRPr lang="en-US" sz="2800" dirty="0" smtClean="0"/>
          </a:p>
          <a:p>
            <a:pPr>
              <a:lnSpc>
                <a:spcPct val="90000"/>
              </a:lnSpc>
              <a:spcAft>
                <a:spcPct val="10000"/>
              </a:spcAft>
            </a:pPr>
            <a:r>
              <a:rPr lang="en-US" sz="2800" dirty="0" smtClean="0"/>
              <a:t>Labs </a:t>
            </a:r>
            <a:r>
              <a:rPr lang="en-US" sz="2800" dirty="0"/>
              <a:t>~</a:t>
            </a:r>
            <a:r>
              <a:rPr lang="en-US" sz="2800" dirty="0" smtClean="0"/>
              <a:t> 5%</a:t>
            </a:r>
            <a:endParaRPr lang="en-US" sz="2800" dirty="0"/>
          </a:p>
          <a:p>
            <a:pPr>
              <a:lnSpc>
                <a:spcPct val="90000"/>
              </a:lnSpc>
              <a:spcAft>
                <a:spcPct val="10000"/>
              </a:spcAft>
            </a:pPr>
            <a:r>
              <a:rPr lang="en-US" sz="2800" dirty="0"/>
              <a:t>Subjective ~</a:t>
            </a:r>
            <a:r>
              <a:rPr lang="en-US" sz="2800" dirty="0" smtClean="0"/>
              <a:t> 5%</a:t>
            </a:r>
          </a:p>
          <a:p>
            <a:pPr lvl="1">
              <a:lnSpc>
                <a:spcPct val="90000"/>
              </a:lnSpc>
              <a:spcAft>
                <a:spcPct val="10000"/>
              </a:spcAft>
              <a:buFontTx/>
              <a:buNone/>
            </a:pPr>
            <a:endParaRPr lang="en-US" sz="1800" dirty="0" smtClean="0"/>
          </a:p>
          <a:p>
            <a:pPr lvl="1">
              <a:lnSpc>
                <a:spcPct val="90000"/>
              </a:lnSpc>
              <a:spcAft>
                <a:spcPct val="10000"/>
              </a:spcAft>
              <a:buFontTx/>
              <a:buNone/>
            </a:pPr>
            <a:endParaRPr lang="en-US" sz="1800" dirty="0" smtClean="0"/>
          </a:p>
          <a:p>
            <a:pPr>
              <a:lnSpc>
                <a:spcPct val="90000"/>
              </a:lnSpc>
              <a:spcAft>
                <a:spcPct val="10000"/>
              </a:spcAft>
            </a:pPr>
            <a:r>
              <a:rPr lang="en-US" sz="2400" dirty="0"/>
              <a:t>This is a rough guide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a:solidFill>
                  <a:srgbClr val="0000FF"/>
                </a:solidFill>
              </a:rPr>
              <a:t>Academic Integrity</a:t>
            </a:r>
          </a:p>
        </p:txBody>
      </p:sp>
      <p:sp>
        <p:nvSpPr>
          <p:cNvPr id="83971" name="Rectangle 3"/>
          <p:cNvSpPr>
            <a:spLocks noGrp="1" noChangeArrowheads="1"/>
          </p:cNvSpPr>
          <p:nvPr>
            <p:ph type="body" idx="1"/>
          </p:nvPr>
        </p:nvSpPr>
        <p:spPr>
          <a:xfrm>
            <a:off x="457200" y="1219200"/>
            <a:ext cx="8229600" cy="4876800"/>
          </a:xfrm>
        </p:spPr>
        <p:txBody>
          <a:bodyPr/>
          <a:lstStyle/>
          <a:p>
            <a:pPr>
              <a:lnSpc>
                <a:spcPct val="80000"/>
              </a:lnSpc>
              <a:spcAft>
                <a:spcPct val="10000"/>
              </a:spcAft>
            </a:pPr>
            <a:r>
              <a:rPr lang="en-US" sz="2400" dirty="0">
                <a:solidFill>
                  <a:srgbClr val="FF0000"/>
                </a:solidFill>
              </a:rPr>
              <a:t>Submitted work should be your own</a:t>
            </a:r>
          </a:p>
          <a:p>
            <a:pPr>
              <a:lnSpc>
                <a:spcPct val="80000"/>
              </a:lnSpc>
              <a:spcAft>
                <a:spcPct val="10000"/>
              </a:spcAft>
              <a:buFontTx/>
              <a:buNone/>
            </a:pPr>
            <a:endParaRPr lang="en-US" sz="2000" dirty="0">
              <a:solidFill>
                <a:srgbClr val="FF0000"/>
              </a:solidFill>
            </a:endParaRPr>
          </a:p>
          <a:p>
            <a:pPr>
              <a:lnSpc>
                <a:spcPct val="80000"/>
              </a:lnSpc>
              <a:spcAft>
                <a:spcPct val="10000"/>
              </a:spcAft>
            </a:pPr>
            <a:r>
              <a:rPr lang="en-US" sz="2400" dirty="0"/>
              <a:t>Acceptable collaboration:</a:t>
            </a:r>
          </a:p>
          <a:p>
            <a:pPr lvl="1">
              <a:lnSpc>
                <a:spcPct val="80000"/>
              </a:lnSpc>
              <a:spcAft>
                <a:spcPct val="10000"/>
              </a:spcAft>
            </a:pPr>
            <a:r>
              <a:rPr lang="en-US" sz="2000" dirty="0"/>
              <a:t>Clarify problem, C syntax doubts, debugging </a:t>
            </a:r>
            <a:r>
              <a:rPr lang="en-US" sz="2000" dirty="0" smtClean="0"/>
              <a:t>strategy</a:t>
            </a:r>
          </a:p>
          <a:p>
            <a:pPr lvl="1">
              <a:lnSpc>
                <a:spcPct val="80000"/>
              </a:lnSpc>
              <a:spcAft>
                <a:spcPct val="10000"/>
              </a:spcAft>
            </a:pPr>
            <a:r>
              <a:rPr lang="en-US" sz="2000" dirty="0" smtClean="0"/>
              <a:t>You may use any idea from any other person or group in the class or out, provided you </a:t>
            </a:r>
            <a:r>
              <a:rPr lang="en-US" sz="2000" b="1" i="1" dirty="0" smtClean="0">
                <a:solidFill>
                  <a:srgbClr val="FF0000"/>
                </a:solidFill>
              </a:rPr>
              <a:t>clearly</a:t>
            </a:r>
            <a:r>
              <a:rPr lang="en-US" sz="2000" i="1" dirty="0" smtClean="0"/>
              <a:t> </a:t>
            </a:r>
            <a:r>
              <a:rPr lang="en-US" sz="2000" b="1" i="1" dirty="0" smtClean="0"/>
              <a:t>state what you have borrowed and from whom</a:t>
            </a:r>
            <a:r>
              <a:rPr lang="en-US" sz="2000" dirty="0" smtClean="0"/>
              <a:t>.</a:t>
            </a:r>
          </a:p>
          <a:p>
            <a:pPr lvl="1">
              <a:lnSpc>
                <a:spcPct val="80000"/>
              </a:lnSpc>
              <a:spcAft>
                <a:spcPct val="10000"/>
              </a:spcAft>
            </a:pPr>
            <a:r>
              <a:rPr lang="en-US" sz="2000" dirty="0" smtClean="0"/>
              <a:t>If you do not provide a citation (i.e. you turn other people's work in as your own) that is </a:t>
            </a:r>
            <a:r>
              <a:rPr lang="en-US" sz="2000" i="1" dirty="0" smtClean="0"/>
              <a:t>cheating</a:t>
            </a:r>
            <a:r>
              <a:rPr lang="en-US" sz="2000" dirty="0" smtClean="0"/>
              <a:t>.</a:t>
            </a:r>
            <a:endParaRPr lang="en-US" sz="2000" i="1" dirty="0" smtClean="0"/>
          </a:p>
          <a:p>
            <a:pPr lvl="1">
              <a:lnSpc>
                <a:spcPct val="80000"/>
              </a:lnSpc>
              <a:spcAft>
                <a:spcPct val="10000"/>
              </a:spcAft>
              <a:buFontTx/>
              <a:buNone/>
            </a:pPr>
            <a:endParaRPr lang="en-US" sz="2000" dirty="0"/>
          </a:p>
          <a:p>
            <a:pPr>
              <a:lnSpc>
                <a:spcPct val="80000"/>
              </a:lnSpc>
              <a:spcAft>
                <a:spcPct val="10000"/>
              </a:spcAft>
            </a:pPr>
            <a:r>
              <a:rPr lang="en-US" sz="2400" dirty="0"/>
              <a:t>Dishonesty has no place in any community</a:t>
            </a:r>
          </a:p>
          <a:p>
            <a:pPr lvl="1">
              <a:lnSpc>
                <a:spcPct val="80000"/>
              </a:lnSpc>
              <a:spcAft>
                <a:spcPct val="10000"/>
              </a:spcAft>
            </a:pPr>
            <a:r>
              <a:rPr lang="en-US" sz="2000" dirty="0"/>
              <a:t>May NOT be in possession of someone else’s homework/project</a:t>
            </a:r>
          </a:p>
          <a:p>
            <a:pPr lvl="1">
              <a:lnSpc>
                <a:spcPct val="80000"/>
              </a:lnSpc>
              <a:spcAft>
                <a:spcPct val="10000"/>
              </a:spcAft>
            </a:pPr>
            <a:r>
              <a:rPr lang="en-US" sz="2000" dirty="0"/>
              <a:t>May NOT copy code from another group</a:t>
            </a:r>
          </a:p>
          <a:p>
            <a:pPr lvl="1">
              <a:lnSpc>
                <a:spcPct val="80000"/>
              </a:lnSpc>
              <a:spcAft>
                <a:spcPct val="10000"/>
              </a:spcAft>
            </a:pPr>
            <a:r>
              <a:rPr lang="en-US" sz="2000" dirty="0"/>
              <a:t>May NOT copy, collaborate or share homework/assignments</a:t>
            </a:r>
          </a:p>
          <a:p>
            <a:pPr lvl="1">
              <a:lnSpc>
                <a:spcPct val="80000"/>
              </a:lnSpc>
              <a:spcAft>
                <a:spcPct val="10000"/>
              </a:spcAft>
            </a:pPr>
            <a:r>
              <a:rPr lang="en-US" sz="2000" dirty="0"/>
              <a:t>University Academic Integrity rules are the general guidelines</a:t>
            </a:r>
          </a:p>
          <a:p>
            <a:pPr lvl="1">
              <a:lnSpc>
                <a:spcPct val="80000"/>
              </a:lnSpc>
              <a:spcAft>
                <a:spcPct val="10000"/>
              </a:spcAft>
              <a:buFontTx/>
              <a:buNone/>
            </a:pPr>
            <a:endParaRPr lang="en-US" sz="2000" dirty="0"/>
          </a:p>
          <a:p>
            <a:pPr>
              <a:lnSpc>
                <a:spcPct val="80000"/>
              </a:lnSpc>
              <a:spcAft>
                <a:spcPct val="10000"/>
              </a:spcAft>
            </a:pPr>
            <a:r>
              <a:rPr lang="en-US" sz="2400" dirty="0">
                <a:solidFill>
                  <a:srgbClr val="FF0000"/>
                </a:solidFill>
              </a:rPr>
              <a:t>Penalty can be as severe as an ‘F’ in CS</a:t>
            </a:r>
            <a:r>
              <a:rPr lang="en-US" sz="2400" dirty="0" smtClean="0">
                <a:solidFill>
                  <a:srgbClr val="FF0000"/>
                </a:solidFill>
              </a:rPr>
              <a:t> 6410</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solidFill>
                  <a:srgbClr val="0000FF"/>
                </a:solidFill>
              </a:rPr>
              <a:t>Stress, Health and Wellness</a:t>
            </a:r>
            <a:endParaRPr lang="en-US" dirty="0">
              <a:solidFill>
                <a:srgbClr val="0000FF"/>
              </a:solidFill>
            </a:endParaRPr>
          </a:p>
        </p:txBody>
      </p:sp>
      <p:sp>
        <p:nvSpPr>
          <p:cNvPr id="83971" name="Rectangle 3"/>
          <p:cNvSpPr>
            <a:spLocks noGrp="1" noChangeArrowheads="1"/>
          </p:cNvSpPr>
          <p:nvPr>
            <p:ph type="body" idx="1"/>
          </p:nvPr>
        </p:nvSpPr>
        <p:spPr>
          <a:xfrm>
            <a:off x="457200" y="1219200"/>
            <a:ext cx="8229600" cy="4876800"/>
          </a:xfrm>
        </p:spPr>
        <p:txBody>
          <a:bodyPr/>
          <a:lstStyle/>
          <a:p>
            <a:pPr>
              <a:lnSpc>
                <a:spcPct val="80000"/>
              </a:lnSpc>
              <a:spcAft>
                <a:spcPct val="10000"/>
              </a:spcAft>
            </a:pPr>
            <a:r>
              <a:rPr lang="en-US" sz="2400" dirty="0" smtClean="0"/>
              <a:t>Need to pace yourself to manage stress</a:t>
            </a:r>
          </a:p>
          <a:p>
            <a:pPr lvl="1">
              <a:lnSpc>
                <a:spcPct val="80000"/>
              </a:lnSpc>
              <a:spcAft>
                <a:spcPct val="10000"/>
              </a:spcAft>
            </a:pPr>
            <a:r>
              <a:rPr lang="en-US" sz="2000" dirty="0" smtClean="0"/>
              <a:t>Need regular sleep, eating, and exercising</a:t>
            </a:r>
            <a:endParaRPr lang="en-US" sz="2000" dirty="0" smtClean="0"/>
          </a:p>
          <a:p>
            <a:pPr>
              <a:lnSpc>
                <a:spcPct val="80000"/>
              </a:lnSpc>
              <a:spcAft>
                <a:spcPct val="10000"/>
              </a:spcAft>
            </a:pPr>
            <a:endParaRPr lang="en-US" sz="2400" dirty="0" smtClean="0"/>
          </a:p>
          <a:p>
            <a:pPr>
              <a:lnSpc>
                <a:spcPct val="80000"/>
              </a:lnSpc>
              <a:spcAft>
                <a:spcPct val="10000"/>
              </a:spcAft>
            </a:pPr>
            <a:r>
              <a:rPr lang="en-US" sz="2400" dirty="0" smtClean="0"/>
              <a:t>Do </a:t>
            </a:r>
            <a:r>
              <a:rPr lang="en-US" sz="2400" b="1" i="1" dirty="0" smtClean="0"/>
              <a:t>not</a:t>
            </a:r>
            <a:r>
              <a:rPr lang="en-US" sz="2400" dirty="0" smtClean="0"/>
              <a:t> come to class sick (with the flu)!</a:t>
            </a:r>
          </a:p>
          <a:p>
            <a:pPr lvl="1">
              <a:lnSpc>
                <a:spcPct val="80000"/>
              </a:lnSpc>
              <a:spcAft>
                <a:spcPct val="10000"/>
              </a:spcAft>
            </a:pPr>
            <a:r>
              <a:rPr lang="en-US" sz="2000" dirty="0" smtClean="0"/>
              <a:t>Email me </a:t>
            </a:r>
            <a:r>
              <a:rPr lang="en-US" sz="2000" b="1" i="1" dirty="0" smtClean="0"/>
              <a:t>ahead</a:t>
            </a:r>
            <a:r>
              <a:rPr lang="en-US" sz="2000" dirty="0" smtClean="0"/>
              <a:t> of time that you are not feeling well</a:t>
            </a:r>
          </a:p>
          <a:p>
            <a:pPr lvl="1">
              <a:lnSpc>
                <a:spcPct val="80000"/>
              </a:lnSpc>
              <a:spcAft>
                <a:spcPct val="10000"/>
              </a:spcAft>
            </a:pPr>
            <a:r>
              <a:rPr lang="en-US" sz="2000" dirty="0" smtClean="0"/>
              <a:t>People not usually sick more than once in a semester</a:t>
            </a:r>
          </a:p>
          <a:p>
            <a:pPr lvl="1">
              <a:lnSpc>
                <a:spcPct val="80000"/>
              </a:lnSpc>
              <a:spcAft>
                <a:spcPct val="10000"/>
              </a:spcAft>
            </a:pPr>
            <a:endParaRPr lang="en-US" sz="2000" dirty="0" smtClean="0"/>
          </a:p>
          <a:p>
            <a:pPr>
              <a:lnSpc>
                <a:spcPct val="80000"/>
              </a:lnSpc>
              <a:spcAft>
                <a:spcPct val="10000"/>
              </a:spcAft>
            </a:pPr>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Next time</a:t>
            </a:r>
            <a:endParaRPr lang="en-US" dirty="0"/>
          </a:p>
        </p:txBody>
      </p:sp>
      <p:sp>
        <p:nvSpPr>
          <p:cNvPr id="3" name="Content Placeholder 2"/>
          <p:cNvSpPr>
            <a:spLocks noGrp="1"/>
          </p:cNvSpPr>
          <p:nvPr>
            <p:ph idx="1"/>
          </p:nvPr>
        </p:nvSpPr>
        <p:spPr>
          <a:xfrm>
            <a:off x="342900" y="1447800"/>
            <a:ext cx="8458200" cy="4525963"/>
          </a:xfrm>
        </p:spPr>
        <p:txBody>
          <a:bodyPr/>
          <a:lstStyle/>
          <a:p>
            <a:r>
              <a:rPr lang="en-US" sz="2800" dirty="0" smtClean="0"/>
              <a:t>Read </a:t>
            </a:r>
            <a:r>
              <a:rPr lang="en-US" sz="2800" i="1" dirty="0" smtClean="0"/>
              <a:t>two</a:t>
            </a:r>
            <a:r>
              <a:rPr lang="en-US" sz="2800" dirty="0" smtClean="0"/>
              <a:t> papers below and write review</a:t>
            </a:r>
          </a:p>
          <a:p>
            <a:pPr lvl="1"/>
            <a:r>
              <a:rPr lang="en-US" sz="2000" i="1" dirty="0" smtClean="0"/>
              <a:t>End-to-end arguments in system design, </a:t>
            </a:r>
            <a:r>
              <a:rPr lang="en-US" sz="2000" dirty="0" smtClean="0"/>
              <a:t>J.H. </a:t>
            </a:r>
            <a:r>
              <a:rPr lang="en-US" sz="2000" dirty="0" err="1" smtClean="0"/>
              <a:t>Saltzer</a:t>
            </a:r>
            <a:r>
              <a:rPr lang="en-US" sz="2000" dirty="0" smtClean="0"/>
              <a:t>, D.P. Reed, D.D. Clark</a:t>
            </a:r>
            <a:r>
              <a:rPr lang="en-US" sz="2000" i="1" dirty="0" smtClean="0"/>
              <a:t>. ACM Transactions on Computer Systems  </a:t>
            </a:r>
            <a:r>
              <a:rPr lang="en-US" sz="2000" dirty="0" smtClean="0"/>
              <a:t>Volume 2, Issue 4 (November 1984), pages 277--288.</a:t>
            </a:r>
          </a:p>
          <a:p>
            <a:pPr lvl="1">
              <a:buNone/>
            </a:pPr>
            <a:r>
              <a:rPr lang="en-US" sz="2000" dirty="0" smtClean="0"/>
              <a:t>	http://</a:t>
            </a:r>
            <a:r>
              <a:rPr lang="en-US" sz="2000" dirty="0" err="1" smtClean="0"/>
              <a:t>portal.acm.org/citation.cfm?id</a:t>
            </a:r>
            <a:r>
              <a:rPr lang="en-US" sz="2000" dirty="0" smtClean="0"/>
              <a:t>=357402</a:t>
            </a:r>
          </a:p>
          <a:p>
            <a:pPr lvl="1"/>
            <a:r>
              <a:rPr lang="en-US" sz="2000" i="1" dirty="0" smtClean="0"/>
              <a:t>Hints for computer system design</a:t>
            </a:r>
            <a:r>
              <a:rPr lang="en-US" sz="2000" dirty="0" smtClean="0"/>
              <a:t>, B. Lampson. </a:t>
            </a:r>
            <a:r>
              <a:rPr lang="en-US" sz="2000" i="1" dirty="0" smtClean="0"/>
              <a:t>Proceedings of the Ninth ACM Symposium on Operating Systems Principles</a:t>
            </a:r>
            <a:r>
              <a:rPr lang="en-US" sz="2000" dirty="0" smtClean="0"/>
              <a:t> (</a:t>
            </a:r>
            <a:r>
              <a:rPr lang="en-US" sz="2000" dirty="0" err="1" smtClean="0"/>
              <a:t>Bretton</a:t>
            </a:r>
            <a:r>
              <a:rPr lang="en-US" sz="2000" dirty="0" smtClean="0"/>
              <a:t> Woods, New Hampshire, United States) 1983, pages 33--48.</a:t>
            </a:r>
          </a:p>
          <a:p>
            <a:pPr lvl="1">
              <a:buNone/>
            </a:pPr>
            <a:r>
              <a:rPr lang="en-US" sz="2000" dirty="0" smtClean="0"/>
              <a:t>	http://</a:t>
            </a:r>
            <a:r>
              <a:rPr lang="en-US" sz="2000" dirty="0" err="1" smtClean="0"/>
              <a:t>portal.acm.org/citation.cfm?id</a:t>
            </a:r>
            <a:r>
              <a:rPr lang="en-US" sz="2000" dirty="0" smtClean="0"/>
              <a:t>=806614</a:t>
            </a:r>
          </a:p>
          <a:p>
            <a:r>
              <a:rPr lang="en-US" sz="2800" dirty="0" smtClean="0"/>
              <a:t>Lab 0</a:t>
            </a:r>
          </a:p>
          <a:p>
            <a:pPr lvl="1"/>
            <a:r>
              <a:rPr lang="en-US" sz="2400" dirty="0" smtClean="0"/>
              <a:t>Using Amazon’s EC2/S3 infrastructure</a:t>
            </a:r>
          </a:p>
          <a:p>
            <a:pPr lvl="1"/>
            <a:endParaRPr lang="en-US" sz="2400" dirty="0" smtClean="0"/>
          </a:p>
          <a:p>
            <a:r>
              <a:rPr lang="en-US" sz="2800" dirty="0" smtClean="0"/>
              <a:t>Check website for updated schedule</a:t>
            </a:r>
          </a:p>
          <a:p>
            <a:pPr lvl="1"/>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solidFill>
                  <a:srgbClr val="0000FF"/>
                </a:solidFill>
              </a:rPr>
              <a:t>Goals for Today</a:t>
            </a:r>
          </a:p>
        </p:txBody>
      </p:sp>
      <p:sp>
        <p:nvSpPr>
          <p:cNvPr id="71683" name="Rectangle 3"/>
          <p:cNvSpPr>
            <a:spLocks noGrp="1" noChangeArrowheads="1"/>
          </p:cNvSpPr>
          <p:nvPr>
            <p:ph type="body" idx="1"/>
          </p:nvPr>
        </p:nvSpPr>
        <p:spPr/>
        <p:txBody>
          <a:bodyPr/>
          <a:lstStyle/>
          <a:p>
            <a:r>
              <a:rPr lang="en-US" sz="2800" dirty="0" smtClean="0"/>
              <a:t>Be brief!</a:t>
            </a:r>
          </a:p>
          <a:p>
            <a:r>
              <a:rPr lang="en-US" sz="2800" dirty="0" smtClean="0"/>
              <a:t>Why </a:t>
            </a:r>
            <a:r>
              <a:rPr lang="en-US" sz="2800" dirty="0"/>
              <a:t>take this </a:t>
            </a:r>
            <a:r>
              <a:rPr lang="en-US" sz="2800" dirty="0" smtClean="0"/>
              <a:t>course?</a:t>
            </a:r>
          </a:p>
          <a:p>
            <a:r>
              <a:rPr lang="en-US" sz="2800" dirty="0" smtClean="0"/>
              <a:t>How </a:t>
            </a:r>
            <a:r>
              <a:rPr lang="en-US" sz="2800" dirty="0"/>
              <a:t>does this class operate</a:t>
            </a:r>
            <a:r>
              <a:rPr lang="en-US" sz="2800" dirty="0" smtClean="0"/>
              <a:t>?</a:t>
            </a:r>
          </a:p>
          <a:p>
            <a:r>
              <a:rPr lang="en-US" sz="2800" dirty="0" smtClean="0"/>
              <a:t>Class details</a:t>
            </a:r>
          </a:p>
          <a:p>
            <a:endParaRPr lang="en-US" sz="2800" dirty="0" smtClean="0"/>
          </a:p>
          <a:p>
            <a:endParaRPr lang="en-US" sz="2800"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solidFill>
                  <a:srgbClr val="0000FF"/>
                </a:solidFill>
              </a:rPr>
              <a:t>Why take this course</a:t>
            </a:r>
            <a:endParaRPr lang="en-US" dirty="0">
              <a:solidFill>
                <a:srgbClr val="0000FF"/>
              </a:solidFill>
            </a:endParaRPr>
          </a:p>
        </p:txBody>
      </p:sp>
      <p:sp>
        <p:nvSpPr>
          <p:cNvPr id="71683" name="Rectangle 3"/>
          <p:cNvSpPr>
            <a:spLocks noGrp="1" noChangeArrowheads="1"/>
          </p:cNvSpPr>
          <p:nvPr>
            <p:ph type="body" idx="1"/>
          </p:nvPr>
        </p:nvSpPr>
        <p:spPr/>
        <p:txBody>
          <a:bodyPr/>
          <a:lstStyle/>
          <a:p>
            <a:r>
              <a:rPr lang="en-US" sz="2800" dirty="0" smtClean="0"/>
              <a:t>Learn about systems abstractions, principles, and artifacts that have had lasting value,</a:t>
            </a:r>
          </a:p>
          <a:p>
            <a:r>
              <a:rPr lang="en-US" sz="2800" dirty="0" smtClean="0"/>
              <a:t>Understand attributes of systems research that is likely to have impact,</a:t>
            </a:r>
          </a:p>
          <a:p>
            <a:r>
              <a:rPr lang="en-US" sz="2800" dirty="0" smtClean="0"/>
              <a:t>Become comfortable navigating the literature in this field,</a:t>
            </a:r>
          </a:p>
          <a:p>
            <a:r>
              <a:rPr lang="en-US" sz="2800" dirty="0" smtClean="0"/>
              <a:t>Gain experience in thinking critically and analytically about systems research, and</a:t>
            </a:r>
          </a:p>
          <a:p>
            <a:r>
              <a:rPr lang="en-US" sz="2800" dirty="0" smtClean="0"/>
              <a:t>Acquire the background needed to work on research problems currently under study at Cornell and elsewhere.</a:t>
            </a:r>
          </a:p>
          <a:p>
            <a:endParaRPr lang="en-US" sz="2800" dirty="0"/>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solidFill>
                  <a:srgbClr val="0000FF"/>
                </a:solidFill>
              </a:rPr>
              <a:t>Why take this course</a:t>
            </a:r>
            <a:endParaRPr lang="en-US" dirty="0">
              <a:solidFill>
                <a:srgbClr val="0000FF"/>
              </a:solidFill>
            </a:endParaRPr>
          </a:p>
        </p:txBody>
      </p:sp>
      <p:sp>
        <p:nvSpPr>
          <p:cNvPr id="71683" name="Rectangle 3"/>
          <p:cNvSpPr>
            <a:spLocks noGrp="1" noChangeArrowheads="1"/>
          </p:cNvSpPr>
          <p:nvPr>
            <p:ph type="body" idx="1"/>
          </p:nvPr>
        </p:nvSpPr>
        <p:spPr/>
        <p:txBody>
          <a:bodyPr/>
          <a:lstStyle/>
          <a:p>
            <a:r>
              <a:rPr lang="en-US" sz="2800" dirty="0" smtClean="0"/>
              <a:t>Satisfy systems breadth requirement</a:t>
            </a:r>
          </a:p>
          <a:p>
            <a:endParaRPr lang="en-US" sz="2800" dirty="0" smtClean="0"/>
          </a:p>
          <a:p>
            <a:endParaRPr lang="en-US" sz="2800" dirty="0"/>
          </a:p>
        </p:txBody>
      </p:sp>
      <p:pic>
        <p:nvPicPr>
          <p:cNvPr id="4" name="Picture 3"/>
          <p:cNvPicPr>
            <a:picLocks noChangeAspect="1"/>
          </p:cNvPicPr>
          <p:nvPr/>
        </p:nvPicPr>
        <p:blipFill>
          <a:blip r:embed="rId4"/>
          <a:stretch>
            <a:fillRect/>
          </a:stretch>
        </p:blipFill>
        <p:spPr>
          <a:xfrm>
            <a:off x="959455" y="2590800"/>
            <a:ext cx="6584345" cy="24765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solidFill>
                  <a:srgbClr val="0000FF"/>
                </a:solidFill>
              </a:rPr>
              <a:t>How class operates and </a:t>
            </a:r>
            <a:br>
              <a:rPr lang="en-US" dirty="0" smtClean="0">
                <a:solidFill>
                  <a:srgbClr val="0000FF"/>
                </a:solidFill>
              </a:rPr>
            </a:br>
            <a:r>
              <a:rPr lang="en-US" dirty="0" smtClean="0">
                <a:solidFill>
                  <a:srgbClr val="0000FF"/>
                </a:solidFill>
              </a:rPr>
              <a:t>class detail</a:t>
            </a:r>
            <a:endParaRPr lang="en-US" dirty="0">
              <a:solidFill>
                <a:srgbClr val="0000FF"/>
              </a:solidFill>
            </a:endParaRPr>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solidFill>
                  <a:srgbClr val="0000FF"/>
                </a:solidFill>
              </a:rPr>
              <a:t>How this class operates</a:t>
            </a:r>
            <a:endParaRPr lang="en-US" dirty="0">
              <a:solidFill>
                <a:srgbClr val="0000FF"/>
              </a:solidFill>
            </a:endParaRPr>
          </a:p>
        </p:txBody>
      </p:sp>
      <p:sp>
        <p:nvSpPr>
          <p:cNvPr id="73731" name="Rectangle 3"/>
          <p:cNvSpPr>
            <a:spLocks noGrp="1" noChangeArrowheads="1"/>
          </p:cNvSpPr>
          <p:nvPr>
            <p:ph type="body" idx="1"/>
          </p:nvPr>
        </p:nvSpPr>
        <p:spPr>
          <a:xfrm>
            <a:off x="533400" y="1371600"/>
            <a:ext cx="8382000" cy="5257800"/>
          </a:xfrm>
        </p:spPr>
        <p:txBody>
          <a:bodyPr/>
          <a:lstStyle/>
          <a:p>
            <a:r>
              <a:rPr lang="en-US" sz="2800" dirty="0"/>
              <a:t>Instructor: Hakim Weatherspoon</a:t>
            </a:r>
          </a:p>
          <a:p>
            <a:pPr lvl="1"/>
            <a:r>
              <a:rPr lang="en-US" sz="2400" dirty="0" err="1"/>
              <a:t>hweather@cs</a:t>
            </a:r>
            <a:r>
              <a:rPr lang="en-US" sz="2400" dirty="0" err="1" smtClean="0"/>
              <a:t>.cornell.</a:t>
            </a:r>
            <a:r>
              <a:rPr lang="en-US" sz="2400" dirty="0" err="1"/>
              <a:t>edu</a:t>
            </a:r>
            <a:endParaRPr lang="en-US" sz="2400" dirty="0"/>
          </a:p>
          <a:p>
            <a:pPr lvl="1"/>
            <a:r>
              <a:rPr lang="en-US" sz="2400" dirty="0"/>
              <a:t>Office Location: </a:t>
            </a:r>
            <a:r>
              <a:rPr lang="en-US" sz="2400" dirty="0" smtClean="0"/>
              <a:t>4105C </a:t>
            </a:r>
            <a:r>
              <a:rPr lang="en-US" sz="2400" dirty="0"/>
              <a:t>Upson</a:t>
            </a:r>
          </a:p>
          <a:p>
            <a:endParaRPr lang="en-US" sz="2800" dirty="0" smtClean="0"/>
          </a:p>
          <a:p>
            <a:r>
              <a:rPr lang="en-US" sz="2800" dirty="0" smtClean="0"/>
              <a:t>TA</a:t>
            </a:r>
            <a:r>
              <a:rPr lang="en-US" sz="2800" dirty="0"/>
              <a:t>:</a:t>
            </a:r>
            <a:r>
              <a:rPr lang="en-US" sz="2800" dirty="0" smtClean="0"/>
              <a:t> </a:t>
            </a:r>
            <a:r>
              <a:rPr lang="en-US" sz="2800" dirty="0" err="1" smtClean="0"/>
              <a:t>Ki</a:t>
            </a:r>
            <a:r>
              <a:rPr lang="en-US" sz="2800" dirty="0" smtClean="0"/>
              <a:t> </a:t>
            </a:r>
            <a:r>
              <a:rPr lang="en-US" sz="2800" dirty="0" err="1" smtClean="0"/>
              <a:t>Suh</a:t>
            </a:r>
            <a:r>
              <a:rPr lang="en-US" sz="2800" dirty="0" smtClean="0"/>
              <a:t> Lee</a:t>
            </a:r>
          </a:p>
          <a:p>
            <a:pPr lvl="1"/>
            <a:r>
              <a:rPr lang="en-US" sz="2000" dirty="0" err="1" smtClean="0"/>
              <a:t>kslee@cs.cornell.edu</a:t>
            </a:r>
            <a:endParaRPr lang="en-US" sz="2000" dirty="0" smtClean="0"/>
          </a:p>
          <a:p>
            <a:pPr lvl="1"/>
            <a:endParaRPr lang="en-US" sz="2000" dirty="0" smtClean="0"/>
          </a:p>
          <a:p>
            <a:r>
              <a:rPr lang="en-US" sz="2800" dirty="0"/>
              <a:t>Lectures:</a:t>
            </a:r>
          </a:p>
          <a:p>
            <a:pPr lvl="1"/>
            <a:r>
              <a:rPr lang="en-US" sz="2400" dirty="0"/>
              <a:t>CS</a:t>
            </a:r>
            <a:r>
              <a:rPr lang="en-US" sz="2400" dirty="0" smtClean="0"/>
              <a:t> 6410: </a:t>
            </a:r>
            <a:r>
              <a:rPr lang="en-US" sz="2400" dirty="0" err="1" smtClean="0"/>
              <a:t>Tu</a:t>
            </a:r>
            <a:r>
              <a:rPr lang="en-US" sz="2400" dirty="0" smtClean="0"/>
              <a:t>, </a:t>
            </a:r>
            <a:r>
              <a:rPr lang="en-US" sz="2400" dirty="0" err="1" smtClean="0"/>
              <a:t>Th</a:t>
            </a:r>
            <a:r>
              <a:rPr lang="en-US" sz="2400" dirty="0" smtClean="0"/>
              <a:t>: 10:10 </a:t>
            </a:r>
            <a:r>
              <a:rPr lang="en-US" sz="2400" dirty="0"/>
              <a:t>–</a:t>
            </a:r>
            <a:r>
              <a:rPr lang="en-US" sz="2400" dirty="0" smtClean="0"/>
              <a:t> 11:</a:t>
            </a:r>
            <a:r>
              <a:rPr lang="en-US" sz="2400" dirty="0"/>
              <a:t>2</a:t>
            </a:r>
            <a:r>
              <a:rPr lang="en-US" sz="2400" dirty="0" smtClean="0"/>
              <a:t>5 </a:t>
            </a:r>
            <a:r>
              <a:rPr lang="en-US" sz="2400" dirty="0"/>
              <a:t>PM,</a:t>
            </a:r>
            <a:r>
              <a:rPr lang="en-US" sz="2400" dirty="0" smtClean="0"/>
              <a:t> Philip 213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solidFill>
                  <a:srgbClr val="0000FF"/>
                </a:solidFill>
              </a:rPr>
              <a:t>Course Help</a:t>
            </a:r>
          </a:p>
        </p:txBody>
      </p:sp>
      <p:sp>
        <p:nvSpPr>
          <p:cNvPr id="75779" name="Rectangle 3"/>
          <p:cNvSpPr>
            <a:spLocks noGrp="1" noChangeArrowheads="1"/>
          </p:cNvSpPr>
          <p:nvPr>
            <p:ph type="body" idx="1"/>
          </p:nvPr>
        </p:nvSpPr>
        <p:spPr/>
        <p:txBody>
          <a:bodyPr/>
          <a:lstStyle/>
          <a:p>
            <a:pPr>
              <a:spcAft>
                <a:spcPct val="10000"/>
              </a:spcAft>
            </a:pPr>
            <a:r>
              <a:rPr lang="en-US" sz="2800" dirty="0"/>
              <a:t>Course staff, office hours, etc:</a:t>
            </a:r>
          </a:p>
          <a:p>
            <a:pPr lvl="1">
              <a:spcAft>
                <a:spcPct val="10000"/>
              </a:spcAft>
            </a:pPr>
            <a:r>
              <a:rPr lang="en-US" sz="2400" dirty="0">
                <a:latin typeface="Arial (Body)"/>
                <a:cs typeface="Arial (Body)"/>
              </a:rPr>
              <a:t>http://www.cs.cornell.edu/courses/</a:t>
            </a:r>
            <a:r>
              <a:rPr lang="en-US" sz="2400" dirty="0" smtClean="0">
                <a:latin typeface="Arial (Body)"/>
                <a:cs typeface="Arial (Body)"/>
              </a:rPr>
              <a:t>cs6410/</a:t>
            </a:r>
            <a:r>
              <a:rPr lang="en-US" sz="2400" dirty="0" smtClean="0">
                <a:latin typeface="Arial (Body)"/>
                <a:cs typeface="Arial (Body)"/>
              </a:rPr>
              <a:t>2010fa</a:t>
            </a:r>
          </a:p>
          <a:p>
            <a:pPr>
              <a:spcAft>
                <a:spcPct val="10000"/>
              </a:spcAft>
            </a:pPr>
            <a:endParaRPr lang="en-US" sz="2800" dirty="0" smtClean="0"/>
          </a:p>
          <a:p>
            <a:pPr>
              <a:spcAft>
                <a:spcPct val="10000"/>
              </a:spcAft>
            </a:pPr>
            <a:r>
              <a:rPr lang="en-US" sz="2800" dirty="0" smtClean="0"/>
              <a:t>Research projects</a:t>
            </a:r>
          </a:p>
          <a:p>
            <a:pPr lvl="1">
              <a:spcAft>
                <a:spcPct val="10000"/>
              </a:spcAft>
            </a:pPr>
            <a:r>
              <a:rPr lang="en-US" sz="2400" dirty="0" smtClean="0">
                <a:latin typeface="Arial (Body)"/>
                <a:cs typeface="Arial (Body)"/>
              </a:rPr>
              <a:t>http://</a:t>
            </a:r>
            <a:r>
              <a:rPr lang="en-US" sz="2400" dirty="0" err="1" smtClean="0">
                <a:latin typeface="Arial (Body)"/>
                <a:cs typeface="Arial (Body)"/>
              </a:rPr>
              <a:t>fireless.cs.cornell.edu</a:t>
            </a:r>
            <a:endParaRPr lang="en-US" sz="2400" dirty="0" smtClean="0">
              <a:latin typeface="Arial (Body)"/>
              <a:cs typeface="Arial (Body)"/>
            </a:endParaRPr>
          </a:p>
          <a:p>
            <a:pPr lvl="1">
              <a:spcAft>
                <a:spcPct val="10000"/>
              </a:spcAft>
              <a:buFontTx/>
              <a:buNone/>
            </a:pPr>
            <a:endParaRPr lang="en-US" sz="2400" dirty="0" smtClean="0"/>
          </a:p>
          <a:p>
            <a:pPr lvl="1">
              <a:spcAft>
                <a:spcPct val="10000"/>
              </a:spcAft>
              <a:buFontTx/>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solidFill>
                  <a:srgbClr val="0000FF"/>
                </a:solidFill>
              </a:rPr>
              <a:t>CS</a:t>
            </a:r>
            <a:r>
              <a:rPr lang="en-US" dirty="0" smtClean="0">
                <a:solidFill>
                  <a:srgbClr val="0000FF"/>
                </a:solidFill>
              </a:rPr>
              <a:t> 6410: </a:t>
            </a:r>
            <a:r>
              <a:rPr lang="en-US" dirty="0">
                <a:solidFill>
                  <a:srgbClr val="0000FF"/>
                </a:solidFill>
              </a:rPr>
              <a:t>Overview</a:t>
            </a:r>
          </a:p>
        </p:txBody>
      </p:sp>
      <p:sp>
        <p:nvSpPr>
          <p:cNvPr id="77827" name="Rectangle 3"/>
          <p:cNvSpPr>
            <a:spLocks noGrp="1" noChangeArrowheads="1"/>
          </p:cNvSpPr>
          <p:nvPr>
            <p:ph type="body" idx="1"/>
          </p:nvPr>
        </p:nvSpPr>
        <p:spPr>
          <a:xfrm>
            <a:off x="457200" y="1371600"/>
            <a:ext cx="8229600" cy="5105400"/>
          </a:xfrm>
        </p:spPr>
        <p:txBody>
          <a:bodyPr/>
          <a:lstStyle/>
          <a:p>
            <a:pPr>
              <a:lnSpc>
                <a:spcPct val="90000"/>
              </a:lnSpc>
              <a:spcAft>
                <a:spcPct val="10000"/>
              </a:spcAft>
            </a:pPr>
            <a:r>
              <a:rPr lang="en-US" sz="2800" dirty="0"/>
              <a:t>Prerequisite: </a:t>
            </a:r>
          </a:p>
          <a:p>
            <a:pPr lvl="1">
              <a:lnSpc>
                <a:spcPct val="90000"/>
              </a:lnSpc>
              <a:spcAft>
                <a:spcPct val="10000"/>
              </a:spcAft>
            </a:pPr>
            <a:r>
              <a:rPr lang="en-US" sz="2400" dirty="0"/>
              <a:t>Mastery of CS</a:t>
            </a:r>
            <a:r>
              <a:rPr lang="en-US" sz="2400" dirty="0" smtClean="0"/>
              <a:t> 4410 material</a:t>
            </a:r>
          </a:p>
          <a:p>
            <a:pPr lvl="2">
              <a:lnSpc>
                <a:spcPct val="90000"/>
              </a:lnSpc>
              <a:spcAft>
                <a:spcPct val="10000"/>
              </a:spcAft>
            </a:pPr>
            <a:r>
              <a:rPr lang="en-US" sz="2000" dirty="0" smtClean="0"/>
              <a:t>Fundamentals </a:t>
            </a:r>
            <a:r>
              <a:rPr lang="en-US" sz="2000" dirty="0"/>
              <a:t>of OS design</a:t>
            </a:r>
          </a:p>
          <a:p>
            <a:pPr lvl="2">
              <a:lnSpc>
                <a:spcPct val="90000"/>
              </a:lnSpc>
              <a:spcAft>
                <a:spcPct val="10000"/>
              </a:spcAft>
            </a:pPr>
            <a:r>
              <a:rPr lang="en-US" sz="2000" dirty="0"/>
              <a:t>How parts of the OS are structured</a:t>
            </a:r>
          </a:p>
          <a:p>
            <a:pPr lvl="2">
              <a:lnSpc>
                <a:spcPct val="90000"/>
              </a:lnSpc>
              <a:spcAft>
                <a:spcPct val="10000"/>
              </a:spcAft>
            </a:pPr>
            <a:r>
              <a:rPr lang="en-US" sz="2000" dirty="0"/>
              <a:t>What algorithms are commonly used</a:t>
            </a:r>
          </a:p>
          <a:p>
            <a:pPr lvl="2">
              <a:lnSpc>
                <a:spcPct val="90000"/>
              </a:lnSpc>
              <a:spcAft>
                <a:spcPct val="10000"/>
              </a:spcAft>
            </a:pPr>
            <a:r>
              <a:rPr lang="en-US" sz="2000" dirty="0"/>
              <a:t>What are the mechanisms and policies used</a:t>
            </a:r>
            <a:endParaRPr lang="en-US" sz="2000" dirty="0" smtClean="0"/>
          </a:p>
          <a:p>
            <a:pPr lvl="1">
              <a:lnSpc>
                <a:spcPct val="90000"/>
              </a:lnSpc>
              <a:spcAft>
                <a:spcPct val="10000"/>
              </a:spcAft>
              <a:buFontTx/>
              <a:buNone/>
            </a:pPr>
            <a:endParaRPr lang="en-US" dirty="0" smtClean="0"/>
          </a:p>
          <a:p>
            <a:pPr>
              <a:lnSpc>
                <a:spcPct val="90000"/>
              </a:lnSpc>
              <a:spcAft>
                <a:spcPct val="10000"/>
              </a:spcAft>
            </a:pPr>
            <a:r>
              <a:rPr lang="en-US" sz="2800" dirty="0" smtClean="0"/>
              <a:t>Class Structure</a:t>
            </a:r>
          </a:p>
          <a:p>
            <a:pPr lvl="1">
              <a:lnSpc>
                <a:spcPct val="90000"/>
              </a:lnSpc>
              <a:spcAft>
                <a:spcPct val="10000"/>
              </a:spcAft>
            </a:pPr>
            <a:r>
              <a:rPr lang="en-US" sz="2400" dirty="0" smtClean="0"/>
              <a:t>Papers Readings (whole semester)</a:t>
            </a:r>
          </a:p>
          <a:p>
            <a:pPr lvl="1">
              <a:lnSpc>
                <a:spcPct val="90000"/>
              </a:lnSpc>
              <a:spcAft>
                <a:spcPct val="10000"/>
              </a:spcAft>
            </a:pPr>
            <a:r>
              <a:rPr lang="en-US" sz="2400" dirty="0" smtClean="0"/>
              <a:t>Paper Presentations (whole semester)</a:t>
            </a:r>
          </a:p>
          <a:p>
            <a:pPr lvl="1">
              <a:lnSpc>
                <a:spcPct val="90000"/>
              </a:lnSpc>
              <a:spcAft>
                <a:spcPct val="10000"/>
              </a:spcAft>
            </a:pPr>
            <a:r>
              <a:rPr lang="en-US" sz="2400" dirty="0" smtClean="0"/>
              <a:t>Labs (first 1/8)</a:t>
            </a:r>
          </a:p>
          <a:p>
            <a:pPr lvl="1">
              <a:lnSpc>
                <a:spcPct val="90000"/>
              </a:lnSpc>
              <a:spcAft>
                <a:spcPct val="10000"/>
              </a:spcAft>
            </a:pPr>
            <a:r>
              <a:rPr lang="en-US" sz="2400" dirty="0" smtClean="0"/>
              <a:t>Research Project (second 7/8)</a:t>
            </a:r>
            <a:endParaRPr 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2|17|9.4|16.4|13.2|16"/>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2|17|9.4|16.4|13.2|16"/>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2|17|9.4|16.4|13.2|16"/>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5565</TotalTime>
  <Words>1571</Words>
  <Application>Microsoft Macintosh PowerPoint</Application>
  <PresentationFormat>On-screen Show (4:3)</PresentationFormat>
  <Paragraphs>241</Paragraphs>
  <Slides>24</Slides>
  <Notes>21</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Default Design</vt:lpstr>
      <vt:lpstr>CS 6410: Advanced Systems</vt:lpstr>
      <vt:lpstr>Who am I?</vt:lpstr>
      <vt:lpstr>Goals for Today</vt:lpstr>
      <vt:lpstr>Why take this course</vt:lpstr>
      <vt:lpstr>Why take this course</vt:lpstr>
      <vt:lpstr>How class operates and  class detail</vt:lpstr>
      <vt:lpstr>How this class operates</vt:lpstr>
      <vt:lpstr>Course Help</vt:lpstr>
      <vt:lpstr>CS 6410: Overview</vt:lpstr>
      <vt:lpstr>CS 6410: Topics</vt:lpstr>
      <vt:lpstr>CS 6410: Paper Readings</vt:lpstr>
      <vt:lpstr>CS 6410: Writing Reviews</vt:lpstr>
      <vt:lpstr>CS 6410: Paper Presentations</vt:lpstr>
      <vt:lpstr>CS 6410: Class Format</vt:lpstr>
      <vt:lpstr>CS 6410: Labs</vt:lpstr>
      <vt:lpstr>CS 6410: Research Project</vt:lpstr>
      <vt:lpstr>CS 6410: Project Suggestions</vt:lpstr>
      <vt:lpstr>CS 6410: Project Suggestions</vt:lpstr>
      <vt:lpstr>CS 6410: Project Infrastructure</vt:lpstr>
      <vt:lpstr>Important Project Deadlines</vt:lpstr>
      <vt:lpstr>CS 6410: Grading</vt:lpstr>
      <vt:lpstr>Academic Integrity</vt:lpstr>
      <vt:lpstr>Stress, Health and Wellness</vt:lpstr>
      <vt:lpstr>Next time</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66</cp:revision>
  <dcterms:created xsi:type="dcterms:W3CDTF">2010-08-26T12:29:46Z</dcterms:created>
  <dcterms:modified xsi:type="dcterms:W3CDTF">2010-08-26T13:35:43Z</dcterms:modified>
</cp:coreProperties>
</file>