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3.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5.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21.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799" r:id="rId3"/>
    <p:sldMasterId id="2147483825" r:id="rId4"/>
    <p:sldMasterId id="2147484020" r:id="rId5"/>
    <p:sldMasterId id="2147484034" r:id="rId6"/>
    <p:sldMasterId id="2147484048" r:id="rId7"/>
  </p:sldMasterIdLst>
  <p:notesMasterIdLst>
    <p:notesMasterId r:id="rId88"/>
  </p:notesMasterIdLst>
  <p:handoutMasterIdLst>
    <p:handoutMasterId r:id="rId89"/>
  </p:handoutMasterIdLst>
  <p:sldIdLst>
    <p:sldId id="1049" r:id="rId8"/>
    <p:sldId id="1676" r:id="rId9"/>
    <p:sldId id="1677" r:id="rId10"/>
    <p:sldId id="1678" r:id="rId11"/>
    <p:sldId id="1755" r:id="rId12"/>
    <p:sldId id="1679" r:id="rId13"/>
    <p:sldId id="1756" r:id="rId14"/>
    <p:sldId id="1681" r:id="rId15"/>
    <p:sldId id="1669" r:id="rId16"/>
    <p:sldId id="1671" r:id="rId17"/>
    <p:sldId id="1670" r:id="rId18"/>
    <p:sldId id="1672" r:id="rId19"/>
    <p:sldId id="1675" r:id="rId20"/>
    <p:sldId id="1674" r:id="rId21"/>
    <p:sldId id="1682" r:id="rId22"/>
    <p:sldId id="1683" r:id="rId23"/>
    <p:sldId id="1684" r:id="rId24"/>
    <p:sldId id="1686" r:id="rId25"/>
    <p:sldId id="1687" r:id="rId26"/>
    <p:sldId id="1689" r:id="rId27"/>
    <p:sldId id="1690" r:id="rId28"/>
    <p:sldId id="1691" r:id="rId29"/>
    <p:sldId id="1692" r:id="rId30"/>
    <p:sldId id="1693" r:id="rId31"/>
    <p:sldId id="1694" r:id="rId32"/>
    <p:sldId id="1697" r:id="rId33"/>
    <p:sldId id="1699" r:id="rId34"/>
    <p:sldId id="1698" r:id="rId35"/>
    <p:sldId id="1700" r:id="rId36"/>
    <p:sldId id="1701" r:id="rId37"/>
    <p:sldId id="1702" r:id="rId38"/>
    <p:sldId id="1707" r:id="rId39"/>
    <p:sldId id="1704" r:id="rId40"/>
    <p:sldId id="1703" r:id="rId41"/>
    <p:sldId id="1708" r:id="rId42"/>
    <p:sldId id="1709" r:id="rId43"/>
    <p:sldId id="1710" r:id="rId44"/>
    <p:sldId id="1711" r:id="rId45"/>
    <p:sldId id="1712" r:id="rId46"/>
    <p:sldId id="1713" r:id="rId47"/>
    <p:sldId id="1714" r:id="rId48"/>
    <p:sldId id="1715" r:id="rId49"/>
    <p:sldId id="1716" r:id="rId50"/>
    <p:sldId id="1599" r:id="rId51"/>
    <p:sldId id="966" r:id="rId52"/>
    <p:sldId id="1717" r:id="rId53"/>
    <p:sldId id="1718" r:id="rId54"/>
    <p:sldId id="1719" r:id="rId55"/>
    <p:sldId id="1720" r:id="rId56"/>
    <p:sldId id="1158" r:id="rId57"/>
    <p:sldId id="1727" r:id="rId58"/>
    <p:sldId id="1728" r:id="rId59"/>
    <p:sldId id="1538" r:id="rId60"/>
    <p:sldId id="1730" r:id="rId61"/>
    <p:sldId id="1731" r:id="rId62"/>
    <p:sldId id="1721" r:id="rId63"/>
    <p:sldId id="1216" r:id="rId64"/>
    <p:sldId id="1758" r:id="rId65"/>
    <p:sldId id="1224" r:id="rId66"/>
    <p:sldId id="1279" r:id="rId67"/>
    <p:sldId id="1314" r:id="rId68"/>
    <p:sldId id="1287" r:id="rId69"/>
    <p:sldId id="1292" r:id="rId70"/>
    <p:sldId id="1264" r:id="rId71"/>
    <p:sldId id="1473" r:id="rId72"/>
    <p:sldId id="1500" r:id="rId73"/>
    <p:sldId id="635" r:id="rId74"/>
    <p:sldId id="1765" r:id="rId75"/>
    <p:sldId id="334" r:id="rId76"/>
    <p:sldId id="1790" r:id="rId77"/>
    <p:sldId id="335" r:id="rId78"/>
    <p:sldId id="1766" r:id="rId79"/>
    <p:sldId id="1760" r:id="rId80"/>
    <p:sldId id="1791" r:id="rId81"/>
    <p:sldId id="306" r:id="rId82"/>
    <p:sldId id="310" r:id="rId83"/>
    <p:sldId id="1582" r:id="rId84"/>
    <p:sldId id="1577" r:id="rId85"/>
    <p:sldId id="1792" r:id="rId86"/>
    <p:sldId id="1759" r:id="rId87"/>
  </p:sldIdLst>
  <p:sldSz cx="12192000" cy="6858000"/>
  <p:notesSz cx="7010400" cy="92964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99"/>
    <a:srgbClr val="800000"/>
    <a:srgbClr val="00CC00"/>
    <a:srgbClr val="FF0000"/>
    <a:srgbClr val="00FF00"/>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7" autoAdjust="0"/>
    <p:restoredTop sz="94444" autoAdjust="0"/>
  </p:normalViewPr>
  <p:slideViewPr>
    <p:cSldViewPr snapToGrid="0">
      <p:cViewPr varScale="1">
        <p:scale>
          <a:sx n="60" d="100"/>
          <a:sy n="60" d="100"/>
        </p:scale>
        <p:origin x="444" y="28"/>
      </p:cViewPr>
      <p:guideLst>
        <p:guide orient="horz" pos="2160"/>
        <p:guide pos="3840"/>
      </p:guideLst>
    </p:cSldViewPr>
  </p:slideViewPr>
  <p:outlineViewPr>
    <p:cViewPr>
      <p:scale>
        <a:sx n="33" d="100"/>
        <a:sy n="33" d="100"/>
      </p:scale>
      <p:origin x="0" y="606"/>
    </p:cViewPr>
    <p:sldLst>
      <p:sld r:id="rId1" collapse="1"/>
    </p:sldLst>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handoutMaster" Target="handoutMasters/handoutMaster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tags" Target="tags/tag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_rels/viewProps.xml.rels><?xml version="1.0" encoding="UTF-8" standalone="yes"?>
<Relationships xmlns="http://schemas.openxmlformats.org/package/2006/relationships"><Relationship Id="rId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5/4/2023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4209049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5/4/2023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405327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a:t>
            </a:fld>
            <a:endParaRPr lang="en-US"/>
          </a:p>
        </p:txBody>
      </p:sp>
    </p:spTree>
    <p:extLst>
      <p:ext uri="{BB962C8B-B14F-4D97-AF65-F5344CB8AC3E}">
        <p14:creationId xmlns:p14="http://schemas.microsoft.com/office/powerpoint/2010/main" val="233195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2EA9A5-7220-454C-8A6E-DA894CA0BEA0}" type="slidenum">
              <a:rPr lang="en-US"/>
              <a:pPr fontAlgn="base">
                <a:spcBef>
                  <a:spcPct val="0"/>
                </a:spcBef>
                <a:spcAft>
                  <a:spcPct val="0"/>
                </a:spcAft>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0386B9-09B2-41F0-8AF2-E20468D900E7}" type="slidenum">
              <a:rPr lang="en-US"/>
              <a:pPr fontAlgn="base">
                <a:spcBef>
                  <a:spcPct val="0"/>
                </a:spcBef>
                <a:spcAft>
                  <a:spcPct val="0"/>
                </a:spcAft>
              </a:pPr>
              <a:t>34</a:t>
            </a:fld>
            <a:endParaRPr lang="en-US"/>
          </a:p>
        </p:txBody>
      </p:sp>
      <p:sp>
        <p:nvSpPr>
          <p:cNvPr id="34819"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It gets inverted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37A6C2-DB9B-4FEC-A23A-4E86793ECAD5}" type="slidenum">
              <a:rPr lang="en-US">
                <a:solidFill>
                  <a:srgbClr val="000000"/>
                </a:solidFill>
              </a:rPr>
              <a:pPr fontAlgn="base">
                <a:spcBef>
                  <a:spcPct val="0"/>
                </a:spcBef>
                <a:spcAft>
                  <a:spcPct val="0"/>
                </a:spcAft>
              </a:pPr>
              <a:t>37</a:t>
            </a:fld>
            <a:endParaRPr lang="en-US">
              <a:solidFill>
                <a:srgbClr val="000000"/>
              </a:solidFill>
            </a:endParaRPr>
          </a:p>
        </p:txBody>
      </p:sp>
      <p:sp>
        <p:nvSpPr>
          <p:cNvPr id="26627" name="Rectangle 2"/>
          <p:cNvSpPr>
            <a:spLocks noGrp="1" noRot="1" noChangeAspect="1" noChangeArrowheads="1" noTextEdit="1"/>
          </p:cNvSpPr>
          <p:nvPr>
            <p:ph type="sldImg"/>
          </p:nvPr>
        </p:nvSpPr>
        <p:spPr bwMode="auto">
          <a:xfrm>
            <a:off x="407988" y="695325"/>
            <a:ext cx="6164262" cy="3468688"/>
          </a:xfrm>
          <a:solidFill>
            <a:srgbClr val="FFFFFF"/>
          </a:solidFill>
          <a:ln>
            <a:solidFill>
              <a:srgbClr val="000000"/>
            </a:solidFill>
            <a:miter lim="800000"/>
            <a:headEnd/>
            <a:tailEnd/>
          </a:ln>
        </p:spPr>
      </p:sp>
      <p:sp>
        <p:nvSpPr>
          <p:cNvPr id="26628" name="Rectangle 3"/>
          <p:cNvSpPr>
            <a:spLocks noGrp="1" noChangeArrowheads="1"/>
          </p:cNvSpPr>
          <p:nvPr>
            <p:ph type="body" idx="1"/>
          </p:nvPr>
        </p:nvSpPr>
        <p:spPr bwMode="auto">
          <a:xfrm>
            <a:off x="909638" y="4395788"/>
            <a:ext cx="5160962" cy="4241800"/>
          </a:xfrm>
          <a:solidFill>
            <a:srgbClr val="FFFFFF"/>
          </a:solidFill>
          <a:ln>
            <a:solidFill>
              <a:srgbClr val="000000"/>
            </a:solidFill>
            <a:miter lim="800000"/>
            <a:headEnd/>
            <a:tailEnd/>
          </a:ln>
        </p:spPr>
        <p:txBody>
          <a:bodyPr wrap="square" lIns="91885" tIns="45942" rIns="91885" bIns="45942"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27F0D7-6628-4BE5-BEA2-44E3A89D2734}" type="slidenum">
              <a:rPr lang="en-US">
                <a:solidFill>
                  <a:srgbClr val="000000"/>
                </a:solidFill>
              </a:rPr>
              <a:pPr fontAlgn="base">
                <a:spcBef>
                  <a:spcPct val="0"/>
                </a:spcBef>
                <a:spcAft>
                  <a:spcPct val="0"/>
                </a:spcAft>
              </a:pPr>
              <a:t>38</a:t>
            </a:fld>
            <a:endParaRPr lang="en-US">
              <a:solidFill>
                <a:srgbClr val="000000"/>
              </a:solidFill>
            </a:endParaRPr>
          </a:p>
        </p:txBody>
      </p:sp>
      <p:sp>
        <p:nvSpPr>
          <p:cNvPr id="3277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How to determine which lines in the scene vanish at a given pixel?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62110F-8D95-481B-AFA5-8547BAE09B0A}" type="slidenum">
              <a:rPr lang="en-US">
                <a:solidFill>
                  <a:srgbClr val="000000"/>
                </a:solidFill>
              </a:rPr>
              <a:pPr fontAlgn="base">
                <a:spcBef>
                  <a:spcPct val="0"/>
                </a:spcBef>
                <a:spcAft>
                  <a:spcPct val="0"/>
                </a:spcAft>
              </a:pPr>
              <a:t>39</a:t>
            </a:fld>
            <a:endParaRPr lang="en-US">
              <a:solidFill>
                <a:srgbClr val="000000"/>
              </a:solidFill>
            </a:endParaRPr>
          </a:p>
        </p:txBody>
      </p:sp>
      <p:sp>
        <p:nvSpPr>
          <p:cNvPr id="45059"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68D5FE-7988-4E22-9D87-6BBBFC52701B}" type="slidenum">
              <a:rPr lang="en-US">
                <a:solidFill>
                  <a:prstClr val="black"/>
                </a:solidFill>
              </a:rPr>
              <a:pPr/>
              <a:t>41</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C595487-BBD5-47D9-BF54-8A281D155C70}" type="slidenum">
              <a:rPr lang="en-US" altLang="zh-TW"/>
              <a:pPr/>
              <a:t>45</a:t>
            </a:fld>
            <a:endParaRPr lang="en-US" altLang="zh-TW"/>
          </a:p>
        </p:txBody>
      </p:sp>
      <p:sp>
        <p:nvSpPr>
          <p:cNvPr id="98307" name="Rectangle 2"/>
          <p:cNvSpPr>
            <a:spLocks noGrp="1" noRot="1" noChangeAspect="1" noChangeArrowheads="1" noTextEdit="1"/>
          </p:cNvSpPr>
          <p:nvPr>
            <p:ph type="sldImg"/>
          </p:nvPr>
        </p:nvSpPr>
        <p:spPr>
          <a:xfrm>
            <a:off x="407988" y="698500"/>
            <a:ext cx="6194425" cy="3484563"/>
          </a:xfrm>
          <a:ln/>
        </p:spPr>
      </p:sp>
      <p:sp>
        <p:nvSpPr>
          <p:cNvPr id="983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38448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7F5852B-4CE7-4A17-918B-93DC3E3FF9CC}" type="slidenum">
              <a:rPr lang="en-US" altLang="zh-TW"/>
              <a:pPr/>
              <a:t>46</a:t>
            </a:fld>
            <a:endParaRPr lang="en-US" altLang="zh-TW"/>
          </a:p>
        </p:txBody>
      </p:sp>
      <p:sp>
        <p:nvSpPr>
          <p:cNvPr id="99331" name="Rectangle 2"/>
          <p:cNvSpPr>
            <a:spLocks noGrp="1" noRot="1" noChangeAspect="1" noChangeArrowheads="1" noTextEdit="1"/>
          </p:cNvSpPr>
          <p:nvPr>
            <p:ph type="sldImg"/>
          </p:nvPr>
        </p:nvSpPr>
        <p:spPr>
          <a:xfrm>
            <a:off x="407988" y="698500"/>
            <a:ext cx="6194425" cy="3484563"/>
          </a:xfrm>
          <a:ln/>
        </p:spPr>
      </p:sp>
      <p:sp>
        <p:nvSpPr>
          <p:cNvPr id="993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7</a:t>
            </a:fld>
            <a:endParaRPr lang="en-US"/>
          </a:p>
        </p:txBody>
      </p:sp>
    </p:spTree>
    <p:extLst>
      <p:ext uri="{BB962C8B-B14F-4D97-AF65-F5344CB8AC3E}">
        <p14:creationId xmlns:p14="http://schemas.microsoft.com/office/powerpoint/2010/main" val="3861311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Structure from motion solves the following problem:</a:t>
            </a:r>
          </a:p>
          <a:p>
            <a:pPr>
              <a:spcBef>
                <a:spcPct val="0"/>
              </a:spcBef>
            </a:pPr>
            <a:endParaRPr lang="en-US"/>
          </a:p>
          <a:p>
            <a:pPr>
              <a:spcBef>
                <a:spcPct val="0"/>
              </a:spcBef>
            </a:pPr>
            <a:r>
              <a:rPr lang="en-US"/>
              <a:t>Given a set of images of a static scene with 2D points in correspondence, shown here as color-coded points, find…</a:t>
            </a:r>
          </a:p>
          <a:p>
            <a:pPr>
              <a:spcBef>
                <a:spcPct val="0"/>
              </a:spcBef>
            </a:pPr>
            <a:endParaRPr lang="en-US"/>
          </a:p>
          <a:p>
            <a:pPr>
              <a:spcBef>
                <a:spcPct val="0"/>
              </a:spcBef>
            </a:pPr>
            <a:r>
              <a:rPr lang="en-US"/>
              <a:t>a set of 3D points P and </a:t>
            </a:r>
          </a:p>
          <a:p>
            <a:pPr>
              <a:spcBef>
                <a:spcPct val="0"/>
              </a:spcBef>
            </a:pPr>
            <a:r>
              <a:rPr 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322C8-3806-4212-B76E-CFD722350DB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349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859740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2122168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binary logistic model is used to predict a binary response based on one or more predictor variables (features).</a:t>
            </a:r>
          </a:p>
          <a:p>
            <a:r>
              <a:rPr lang="en-US" sz="1200" kern="1200" dirty="0">
                <a:solidFill>
                  <a:schemeClr val="tx1"/>
                </a:solidFill>
                <a:latin typeface="+mn-lt"/>
                <a:ea typeface="+mn-ea"/>
                <a:cs typeface="+mn-cs"/>
              </a:rPr>
              <a:t>Notation: </a:t>
            </a:r>
            <a:r>
              <a:rPr lang="en-US" sz="1200" kern="1200" dirty="0" err="1">
                <a:solidFill>
                  <a:schemeClr val="tx1"/>
                </a:solidFill>
                <a:latin typeface="+mn-lt"/>
                <a:ea typeface="+mn-ea"/>
                <a:cs typeface="+mn-cs"/>
              </a:rPr>
              <a:t>f_j</a:t>
            </a:r>
            <a:r>
              <a:rPr lang="en-US" sz="1200" kern="1200" dirty="0">
                <a:solidFill>
                  <a:schemeClr val="tx1"/>
                </a:solidFill>
                <a:latin typeface="+mn-lt"/>
                <a:ea typeface="+mn-ea"/>
                <a:cs typeface="+mn-cs"/>
              </a:rPr>
              <a:t> is the </a:t>
            </a:r>
            <a:r>
              <a:rPr lang="en-US" sz="1200" kern="1200" dirty="0" err="1">
                <a:solidFill>
                  <a:schemeClr val="tx1"/>
                </a:solidFill>
                <a:latin typeface="+mn-lt"/>
                <a:ea typeface="+mn-ea"/>
                <a:cs typeface="+mn-cs"/>
              </a:rPr>
              <a:t>jth</a:t>
            </a:r>
            <a:r>
              <a:rPr lang="en-US" sz="1200" kern="1200" dirty="0">
                <a:solidFill>
                  <a:schemeClr val="tx1"/>
                </a:solidFill>
                <a:latin typeface="+mn-lt"/>
                <a:ea typeface="+mn-ea"/>
                <a:cs typeface="+mn-cs"/>
              </a:rPr>
              <a:t> element of the vector of class scores f.</a:t>
            </a:r>
          </a:p>
          <a:p>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64</a:t>
            </a:fld>
            <a:endParaRPr lang="en-US"/>
          </a:p>
        </p:txBody>
      </p:sp>
    </p:spTree>
    <p:extLst>
      <p:ext uri="{BB962C8B-B14F-4D97-AF65-F5344CB8AC3E}">
        <p14:creationId xmlns:p14="http://schemas.microsoft.com/office/powerpoint/2010/main" val="2424219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3056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Shape 1277"/>
          <p:cNvSpPr>
            <a:spLocks noGrp="1" noRot="1" noChangeAspect="1"/>
          </p:cNvSpPr>
          <p:nvPr>
            <p:ph type="sldImg"/>
          </p:nvPr>
        </p:nvSpPr>
        <p:spPr>
          <a:xfrm>
            <a:off x="381000" y="685800"/>
            <a:ext cx="6096000" cy="3429000"/>
          </a:xfrm>
          <a:prstGeom prst="rect">
            <a:avLst/>
          </a:prstGeom>
        </p:spPr>
        <p:txBody>
          <a:bodyPr/>
          <a:lstStyle/>
          <a:p>
            <a:endParaRPr/>
          </a:p>
        </p:txBody>
      </p:sp>
      <p:sp>
        <p:nvSpPr>
          <p:cNvPr id="1278" name="Shape 1278"/>
          <p:cNvSpPr>
            <a:spLocks noGrp="1"/>
          </p:cNvSpPr>
          <p:nvPr>
            <p:ph type="body" sz="quarter" idx="1"/>
          </p:nvPr>
        </p:nvSpPr>
        <p:spPr>
          <a:prstGeom prst="rect">
            <a:avLst/>
          </a:prstGeom>
        </p:spPr>
        <p:txBody>
          <a:bodyPr/>
          <a:lstStyle/>
          <a:p>
            <a:r>
              <a:t>This positional encoding is very simple: we just send each of the scalar input coordinates through a sequence of sinusoids with exponentially increasing frequencies before passing them into the fully connected network. This is quite similar to how Transformer networks encode the position of a word in a sentence for natural language processing. It’s really easy to implement and only adds a negligible amount of extra computation to the network, about the same as if we’d added one extra fully connected layer.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Shape 1288"/>
          <p:cNvSpPr>
            <a:spLocks noGrp="1" noRot="1" noChangeAspect="1"/>
          </p:cNvSpPr>
          <p:nvPr>
            <p:ph type="sldImg"/>
          </p:nvPr>
        </p:nvSpPr>
        <p:spPr>
          <a:xfrm>
            <a:off x="381000" y="685800"/>
            <a:ext cx="6096000" cy="3429000"/>
          </a:xfrm>
          <a:prstGeom prst="rect">
            <a:avLst/>
          </a:prstGeom>
        </p:spPr>
        <p:txBody>
          <a:bodyPr/>
          <a:lstStyle/>
          <a:p>
            <a:endParaRPr/>
          </a:p>
        </p:txBody>
      </p:sp>
      <p:sp>
        <p:nvSpPr>
          <p:cNvPr id="1289" name="Shape 1289"/>
          <p:cNvSpPr>
            <a:spLocks noGrp="1"/>
          </p:cNvSpPr>
          <p:nvPr>
            <p:ph type="body" sz="quarter" idx="1"/>
          </p:nvPr>
        </p:nvSpPr>
        <p:spPr>
          <a:prstGeom prst="rect">
            <a:avLst/>
          </a:prstGeom>
        </p:spPr>
        <p:txBody>
          <a:bodyPr/>
          <a:lstStyle/>
          <a:p>
            <a:r>
              <a:t>What if we trained a neural network to learn this pixel to color mapping? We can take a 2D pixel coordinate xy as a pair of floating point numbers, put it through a network, and ask it to give us the RGB color of the corresponding pixel. This is a simple supervised learning problem, we can just use simple gradient descent to train the network weights and see what happens.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FBC0D556-2D4C-43D7-A143-10DF9A50ECA8}" type="slidenum">
              <a:rPr lang="en-US" smtClean="0"/>
              <a:pPr/>
              <a:t>11</a:t>
            </a:fld>
            <a:endParaRPr lang="en-US"/>
          </a:p>
        </p:txBody>
      </p:sp>
      <p:sp>
        <p:nvSpPr>
          <p:cNvPr id="67587" name="Rectangle 2"/>
          <p:cNvSpPr>
            <a:spLocks noGrp="1" noRot="1" noChangeAspect="1" noChangeArrowheads="1" noTextEdit="1"/>
          </p:cNvSpPr>
          <p:nvPr>
            <p:ph type="sldImg"/>
          </p:nvPr>
        </p:nvSpPr>
        <p:spPr>
          <a:xfrm>
            <a:off x="406400" y="696913"/>
            <a:ext cx="6197600" cy="3486150"/>
          </a:xfrm>
          <a:ln/>
        </p:spPr>
      </p:sp>
      <p:sp>
        <p:nvSpPr>
          <p:cNvPr id="67588" name="Rectangle 3"/>
          <p:cNvSpPr>
            <a:spLocks noGrp="1" noChangeArrowheads="1"/>
          </p:cNvSpPr>
          <p:nvPr>
            <p:ph type="body" idx="1"/>
          </p:nvPr>
        </p:nvSpPr>
        <p:spPr>
          <a:xfrm>
            <a:off x="934113" y="4416099"/>
            <a:ext cx="5142177" cy="418245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8FF5886-D4A8-4A49-8F34-B8597D3588FD}" type="slidenum">
              <a:rPr lang="en-US" smtClean="0"/>
              <a:pPr/>
              <a:t>12</a:t>
            </a:fld>
            <a:endParaRPr lang="en-US"/>
          </a:p>
        </p:txBody>
      </p:sp>
      <p:sp>
        <p:nvSpPr>
          <p:cNvPr id="36867" name="Rectangle 2"/>
          <p:cNvSpPr>
            <a:spLocks noGrp="1" noRot="1" noChangeAspect="1" noChangeArrowheads="1" noTextEdit="1"/>
          </p:cNvSpPr>
          <p:nvPr>
            <p:ph type="sldImg"/>
          </p:nvPr>
        </p:nvSpPr>
        <p:spPr>
          <a:xfrm>
            <a:off x="407988" y="695325"/>
            <a:ext cx="6167437" cy="3470275"/>
          </a:xfrm>
          <a:ln/>
        </p:spPr>
      </p:sp>
      <p:sp>
        <p:nvSpPr>
          <p:cNvPr id="36868" name="Rectangle 3"/>
          <p:cNvSpPr>
            <a:spLocks noGrp="1" noChangeArrowheads="1"/>
          </p:cNvSpPr>
          <p:nvPr>
            <p:ph type="body" idx="1"/>
          </p:nvPr>
        </p:nvSpPr>
        <p:spPr>
          <a:xfrm>
            <a:off x="909770" y="4396116"/>
            <a:ext cx="5160433" cy="4240868"/>
          </a:xfrm>
          <a:noFill/>
          <a:ln/>
        </p:spPr>
        <p:txBody>
          <a:bodyPr/>
          <a:lstStyle/>
          <a:p>
            <a:pPr eaLnBrk="1" hangingPunct="1"/>
            <a:r>
              <a:rPr lang="en-US"/>
              <a:t>give definition of partial derivative:  lim h-&gt;0 [f(x+h,y) – f(x,y)]/h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B8BDD3E-763B-40B1-9E99-56467CB73723}" type="slidenum">
              <a:rPr lang="en-US" smtClean="0"/>
              <a:pPr/>
              <a:t>13</a:t>
            </a:fld>
            <a:endParaRPr lang="en-US"/>
          </a:p>
        </p:txBody>
      </p:sp>
      <p:sp>
        <p:nvSpPr>
          <p:cNvPr id="54275" name="Rectangle 2"/>
          <p:cNvSpPr>
            <a:spLocks noGrp="1" noRot="1" noChangeAspect="1" noChangeArrowheads="1" noTextEdit="1"/>
          </p:cNvSpPr>
          <p:nvPr>
            <p:ph type="sldImg"/>
          </p:nvPr>
        </p:nvSpPr>
        <p:spPr>
          <a:xfrm>
            <a:off x="407988" y="695325"/>
            <a:ext cx="6167437" cy="3470275"/>
          </a:xfrm>
          <a:ln/>
        </p:spPr>
      </p:sp>
      <p:sp>
        <p:nvSpPr>
          <p:cNvPr id="54276" name="Rectangle 3"/>
          <p:cNvSpPr>
            <a:spLocks noGrp="1" noChangeArrowheads="1"/>
          </p:cNvSpPr>
          <p:nvPr>
            <p:ph type="body" idx="1"/>
          </p:nvPr>
        </p:nvSpPr>
        <p:spPr>
          <a:xfrm>
            <a:off x="909770" y="4396116"/>
            <a:ext cx="5160433" cy="4240868"/>
          </a:xfrm>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A7EF8A6-361E-481F-B292-4B0DFD99E6D8}" type="slidenum">
              <a:rPr lang="en-US" smtClean="0"/>
              <a:pPr/>
              <a:t>14</a:t>
            </a:fld>
            <a:endParaRPr lang="en-US"/>
          </a:p>
        </p:txBody>
      </p:sp>
      <p:sp>
        <p:nvSpPr>
          <p:cNvPr id="56323" name="Rectangle 2"/>
          <p:cNvSpPr>
            <a:spLocks noGrp="1" noRot="1" noChangeAspect="1" noChangeArrowheads="1" noTextEdit="1"/>
          </p:cNvSpPr>
          <p:nvPr>
            <p:ph type="sldImg"/>
          </p:nvPr>
        </p:nvSpPr>
        <p:spPr>
          <a:xfrm>
            <a:off x="407988" y="695325"/>
            <a:ext cx="6167437" cy="3470275"/>
          </a:xfrm>
          <a:ln/>
        </p:spPr>
      </p:sp>
      <p:sp>
        <p:nvSpPr>
          <p:cNvPr id="56324" name="Rectangle 3"/>
          <p:cNvSpPr>
            <a:spLocks noGrp="1" noChangeArrowheads="1"/>
          </p:cNvSpPr>
          <p:nvPr>
            <p:ph type="body" idx="1"/>
          </p:nvPr>
        </p:nvSpPr>
        <p:spPr>
          <a:xfrm>
            <a:off x="909770" y="4396116"/>
            <a:ext cx="5160433" cy="4240868"/>
          </a:xfrm>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282DCB-78D0-4DE9-BDE5-2553A5D2A9F8}" type="slidenum">
              <a:rPr lang="en-US"/>
              <a:pPr fontAlgn="base">
                <a:spcBef>
                  <a:spcPct val="0"/>
                </a:spcBef>
                <a:spcAft>
                  <a:spcPct val="0"/>
                </a:spcAft>
              </a:pPr>
              <a:t>19</a:t>
            </a:fld>
            <a:endParaRPr lang="en-US"/>
          </a:p>
        </p:txBody>
      </p:sp>
      <p:sp>
        <p:nvSpPr>
          <p:cNvPr id="5837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58372" name="Rectangle 3"/>
          <p:cNvSpPr>
            <a:spLocks noGrp="1" noChangeArrowheads="1"/>
          </p:cNvSpPr>
          <p:nvPr>
            <p:ph type="body" idx="1"/>
          </p:nvPr>
        </p:nvSpPr>
        <p:spPr bwMode="auto">
          <a:xfrm>
            <a:off x="933450" y="4416425"/>
            <a:ext cx="5143500" cy="4181475"/>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9808F4-35CB-4DA1-9073-3A220A9C87CB}" type="slidenum">
              <a:rPr lang="en-US"/>
              <a:pPr fontAlgn="base">
                <a:spcBef>
                  <a:spcPct val="0"/>
                </a:spcBef>
                <a:spcAft>
                  <a:spcPct val="0"/>
                </a:spcAft>
              </a:pPr>
              <a:t>22</a:t>
            </a:fld>
            <a:endParaRPr lang="en-US"/>
          </a:p>
        </p:txBody>
      </p:sp>
      <p:sp>
        <p:nvSpPr>
          <p:cNvPr id="43011"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B643DC-E903-4A92-9CBE-2A336786E449}" type="slidenum">
              <a:rPr lang="en-US"/>
              <a:pPr/>
              <a:t>28</a:t>
            </a:fld>
            <a:endParaRPr lang="en-US"/>
          </a:p>
        </p:txBody>
      </p:sp>
      <p:sp>
        <p:nvSpPr>
          <p:cNvPr id="498690" name="Rectangle 2"/>
          <p:cNvSpPr>
            <a:spLocks noGrp="1" noRot="1" noChangeAspect="1" noChangeArrowheads="1" noTextEdit="1"/>
          </p:cNvSpPr>
          <p:nvPr>
            <p:ph type="sldImg"/>
          </p:nvPr>
        </p:nvSpPr>
        <p:spPr>
          <a:xfrm>
            <a:off x="406400" y="696913"/>
            <a:ext cx="6197600" cy="3486150"/>
          </a:xfrm>
          <a:ln/>
        </p:spPr>
      </p:sp>
      <p:sp>
        <p:nvSpPr>
          <p:cNvPr id="4986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25" name="Shape 125"/>
          <p:cNvSpPr>
            <a:spLocks noGrp="1"/>
          </p:cNvSpPr>
          <p:nvPr>
            <p:ph type="title"/>
          </p:nvPr>
        </p:nvSpPr>
        <p:spPr>
          <a:xfrm>
            <a:off x="1981200" y="1063229"/>
            <a:ext cx="8229600" cy="857251"/>
          </a:xfrm>
          <a:prstGeom prst="rect">
            <a:avLst/>
          </a:prstGeom>
        </p:spPr>
        <p:txBody>
          <a:bodyPr lIns="91440" tIns="91440" rIns="91440" bIns="91440"/>
          <a:lstStyle>
            <a:lvl1pPr defTabSz="1219200">
              <a:defRPr sz="5700">
                <a:latin typeface="Calibri"/>
                <a:ea typeface="Calibri"/>
                <a:cs typeface="Calibri"/>
                <a:sym typeface="Calibri"/>
              </a:defRPr>
            </a:lvl1pPr>
          </a:lstStyle>
          <a:p>
            <a:r>
              <a:t>Title Text</a:t>
            </a:r>
          </a:p>
        </p:txBody>
      </p:sp>
      <p:sp>
        <p:nvSpPr>
          <p:cNvPr id="126" name="Shape 126"/>
          <p:cNvSpPr>
            <a:spLocks noGrp="1"/>
          </p:cNvSpPr>
          <p:nvPr>
            <p:ph type="body" sz="half" idx="1"/>
          </p:nvPr>
        </p:nvSpPr>
        <p:spPr>
          <a:xfrm>
            <a:off x="1981200" y="2057401"/>
            <a:ext cx="8229600" cy="3394473"/>
          </a:xfrm>
          <a:prstGeom prst="rect">
            <a:avLst/>
          </a:prstGeom>
        </p:spPr>
        <p:txBody>
          <a:bodyPr lIns="91440" tIns="91440" rIns="91440" bIns="9144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xfrm>
            <a:off x="9798507" y="5553687"/>
            <a:ext cx="412293" cy="415498"/>
          </a:xfrm>
          <a:prstGeom prst="rect">
            <a:avLst/>
          </a:prstGeom>
        </p:spPr>
        <p:txBody>
          <a:bodyPr lIns="91440" tIns="91440" rIns="91440" bIns="9144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4754805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975DAF15-9B59-4554-887D-6F8F2BCEDF0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751E684-ADC8-4C27-93FB-9AF0B0FD51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240C6008-C978-422A-AD70-9CDD5C6370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551" y="1371600"/>
            <a:ext cx="5507567"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317" y="1371600"/>
            <a:ext cx="550968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EABDA80A-3418-485D-9E0A-B6C4E0355B0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6ACC84A1-CC02-4F28-B098-02050764A6A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56A668A-A179-4454-87A9-BBC28A9360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A138F16-081D-456F-BE83-5C8F2B7695B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72A80599-9BFB-4A2F-9D41-B42C7E2F25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760188F-CA6A-43B9-991B-0713E4AF37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A4A85BB9-95A1-49D7-9A9E-3043F218A3A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60326"/>
            <a:ext cx="2819400" cy="6492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60326"/>
            <a:ext cx="8255000" cy="6492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0AE13E1-3424-4C00-9687-D942A11BF7C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1030"/>
          <p:cNvSpPr>
            <a:spLocks noGrp="1" noChangeArrowheads="1"/>
          </p:cNvSpPr>
          <p:nvPr>
            <p:ph type="sldNum" sz="quarter" idx="12"/>
          </p:nvPr>
        </p:nvSpPr>
        <p:spPr>
          <a:ln/>
        </p:spPr>
        <p:txBody>
          <a:bodyPr/>
          <a:lstStyle>
            <a:lvl1pPr>
              <a:defRPr/>
            </a:lvl1pPr>
          </a:lstStyle>
          <a:p>
            <a:pPr>
              <a:defRPr/>
            </a:pPr>
            <a:fld id="{88E09770-A6B5-468B-A615-C727BC72F98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CB7CDC1-669F-41E5-A13D-D71CB1904B9E}" type="datetimeFigureOut">
              <a:rPr lang="en-US">
                <a:solidFill>
                  <a:prstClr val="black">
                    <a:tint val="75000"/>
                  </a:prstClr>
                </a:solidFill>
              </a:rPr>
              <a:pPr>
                <a:def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0818DF-E3A7-40F8-8B68-BE98C723802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43CF30-BBF0-4D7F-9F9D-AEA9A3D2DFDB}" type="datetimeFigureOut">
              <a:rPr lang="en-US">
                <a:solidFill>
                  <a:prstClr val="black">
                    <a:tint val="75000"/>
                  </a:prstClr>
                </a:solidFill>
              </a:rPr>
              <a:pPr>
                <a:def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6C4E8-FBD2-445A-9BCA-89428293B19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4573398-7317-4D22-8E45-F6E2C5843263}" type="datetimeFigureOut">
              <a:rPr lang="en-US">
                <a:solidFill>
                  <a:prstClr val="black">
                    <a:tint val="75000"/>
                  </a:prstClr>
                </a:solidFill>
              </a:rPr>
              <a:pPr>
                <a:def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E8754A-0AA6-4DE5-A8BE-E7A97A943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C3BD309-7C67-47B3-A0EE-A4AC0A8B50F6}" type="datetimeFigureOut">
              <a:rPr lang="en-US">
                <a:solidFill>
                  <a:prstClr val="black">
                    <a:tint val="75000"/>
                  </a:prstClr>
                </a:solidFill>
              </a:rPr>
              <a:pPr>
                <a:defRPr/>
              </a:pPr>
              <a:t>5/4/2023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C68135-F7CD-4E30-B43A-A77F391033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1BF728A-260A-49F9-9C14-1AFEE7966A0D}" type="datetimeFigureOut">
              <a:rPr lang="en-US">
                <a:solidFill>
                  <a:prstClr val="black">
                    <a:tint val="75000"/>
                  </a:prstClr>
                </a:solidFill>
              </a:rPr>
              <a:pPr>
                <a:defRPr/>
              </a:pPr>
              <a:t>5/4/2023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556A133-94EC-4678-BBFD-FC79C1B94A9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5224E90-71D6-41CE-8E75-D987E3E74D7A}" type="datetimeFigureOut">
              <a:rPr lang="en-US">
                <a:solidFill>
                  <a:prstClr val="black">
                    <a:tint val="75000"/>
                  </a:prstClr>
                </a:solidFill>
              </a:rPr>
              <a:pPr>
                <a:defRPr/>
              </a:pPr>
              <a:t>5/4/2023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6AB4978-6E16-4959-BF9B-D6107FA685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055D35-38FA-4C55-8004-6263A85EC83F}" type="datetimeFigureOut">
              <a:rPr lang="en-US">
                <a:solidFill>
                  <a:prstClr val="black">
                    <a:tint val="75000"/>
                  </a:prstClr>
                </a:solidFill>
              </a:rPr>
              <a:pPr>
                <a:defRPr/>
              </a:pPr>
              <a:t>5/4/2023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E52EBBC-0969-4AB2-ACE9-C0B62ADA627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666694-A7B1-443D-ABEE-53DE4B5953A1}" type="datetimeFigureOut">
              <a:rPr lang="en-US">
                <a:solidFill>
                  <a:prstClr val="black">
                    <a:tint val="75000"/>
                  </a:prstClr>
                </a:solidFill>
              </a:rPr>
              <a:pPr>
                <a:defRPr/>
              </a:pPr>
              <a:t>5/4/2023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BAAFEFB-66DC-406A-9769-AA1B163AD02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D593C4-E58C-4576-882B-71FCD2497991}" type="datetimeFigureOut">
              <a:rPr lang="en-US">
                <a:solidFill>
                  <a:prstClr val="black">
                    <a:tint val="75000"/>
                  </a:prstClr>
                </a:solidFill>
              </a:rPr>
              <a:pPr>
                <a:defRPr/>
              </a:pPr>
              <a:t>5/4/2023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D752EC-7204-477F-BE34-17F635E40C9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836864-E60C-490D-9A32-15F1CB07E805}" type="datetimeFigureOut">
              <a:rPr lang="en-US">
                <a:solidFill>
                  <a:prstClr val="black">
                    <a:tint val="75000"/>
                  </a:prstClr>
                </a:solidFill>
              </a:rPr>
              <a:pPr>
                <a:def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23BDCE-B0D3-4EB8-B2E6-1BEE3254D83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0C2C12-C469-4858-A027-56AFE589CB2D}" type="datetimeFigureOut">
              <a:rPr lang="en-US">
                <a:solidFill>
                  <a:prstClr val="black">
                    <a:tint val="75000"/>
                  </a:prstClr>
                </a:solidFill>
              </a:rPr>
              <a:pPr>
                <a:defRPr/>
              </a:pPr>
              <a:t>5/4/2023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4DD68F-CC09-4376-B6EA-2022DEAC787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33412"/>
          </a:xfrm>
        </p:spPr>
        <p:txBody>
          <a:bodyPr/>
          <a:lstStyle/>
          <a:p>
            <a:r>
              <a:rPr lang="en-US"/>
              <a:t>Click to edit Master title style</a:t>
            </a:r>
          </a:p>
        </p:txBody>
      </p:sp>
      <p:sp>
        <p:nvSpPr>
          <p:cNvPr id="3" name="Text Placeholder 2"/>
          <p:cNvSpPr>
            <a:spLocks noGrp="1"/>
          </p:cNvSpPr>
          <p:nvPr>
            <p:ph type="body" sz="half" idx="1"/>
          </p:nvPr>
        </p:nvSpPr>
        <p:spPr>
          <a:xfrm>
            <a:off x="609600" y="1052513"/>
            <a:ext cx="5384800" cy="5472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52513"/>
            <a:ext cx="5384800" cy="5472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924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241928700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78816200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420294813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60661665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218153597"/>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69878749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30058022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387560809"/>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1835455882"/>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056893806"/>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extLst>
      <p:ext uri="{BB962C8B-B14F-4D97-AF65-F5344CB8AC3E}">
        <p14:creationId xmlns:p14="http://schemas.microsoft.com/office/powerpoint/2010/main" val="3600292493"/>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lvl1pPr algn="l">
              <a:defRPr b="1"/>
            </a:lvl1pPr>
          </a:lstStyle>
          <a:p>
            <a:r>
              <a:rPr dirty="0"/>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2967718"/>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en-US"/>
              <a:t>Click to edit Master title style</a:t>
            </a:r>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
        <p:nvSpPr>
          <p:cNvPr id="4" name="Rectangle 3"/>
          <p:cNvSpPr>
            <a:spLocks noGrp="1"/>
          </p:cNvSpPr>
          <p:nvPr>
            <p:ph type="sldNum" sz="quarter" idx="10"/>
          </p:nvPr>
        </p:nvSpPr>
        <p:spPr>
          <a:ln/>
        </p:spPr>
        <p:txBody>
          <a:bodyPr/>
          <a:lstStyle>
            <a:lvl1pPr>
              <a:defRPr/>
            </a:lvl1pPr>
          </a:lstStyle>
          <a:p>
            <a:fld id="{9888F745-469F-4381-8D2A-1947D588447B}" type="slidenum">
              <a:rPr lang="en-US" altLang="en-US"/>
              <a:pPr/>
              <a:t>‹#›</a:t>
            </a:fld>
            <a:endParaRPr lang="en-US" altLang="en-US"/>
          </a:p>
        </p:txBody>
      </p:sp>
    </p:spTree>
    <p:extLst>
      <p:ext uri="{BB962C8B-B14F-4D97-AF65-F5344CB8AC3E}">
        <p14:creationId xmlns:p14="http://schemas.microsoft.com/office/powerpoint/2010/main" val="1232787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D3944300-952D-441E-8A58-5F2F15E4359D}" type="slidenum">
              <a:rPr lang="en-US" altLang="en-US"/>
              <a:pPr/>
              <a:t>‹#›</a:t>
            </a:fld>
            <a:endParaRPr lang="en-US" altLang="en-US"/>
          </a:p>
        </p:txBody>
      </p:sp>
    </p:spTree>
    <p:extLst>
      <p:ext uri="{BB962C8B-B14F-4D97-AF65-F5344CB8AC3E}">
        <p14:creationId xmlns:p14="http://schemas.microsoft.com/office/powerpoint/2010/main" val="2957169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2"/>
            <a:ext cx="10362901"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9" y="2906613"/>
            <a:ext cx="10362901"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
        <p:nvSpPr>
          <p:cNvPr id="4" name="Rectangle 3"/>
          <p:cNvSpPr>
            <a:spLocks noGrp="1"/>
          </p:cNvSpPr>
          <p:nvPr>
            <p:ph type="sldNum" sz="quarter" idx="10"/>
          </p:nvPr>
        </p:nvSpPr>
        <p:spPr>
          <a:ln/>
        </p:spPr>
        <p:txBody>
          <a:bodyPr/>
          <a:lstStyle>
            <a:lvl1pPr>
              <a:defRPr/>
            </a:lvl1pPr>
          </a:lstStyle>
          <a:p>
            <a:fld id="{8DAABB64-B5B7-4E07-A21C-E58CD753BF41}" type="slidenum">
              <a:rPr lang="en-US" altLang="en-US"/>
              <a:pPr/>
              <a:t>‹#›</a:t>
            </a:fld>
            <a:endParaRPr lang="en-US" altLang="en-US"/>
          </a:p>
        </p:txBody>
      </p:sp>
    </p:spTree>
    <p:extLst>
      <p:ext uri="{BB962C8B-B14F-4D97-AF65-F5344CB8AC3E}">
        <p14:creationId xmlns:p14="http://schemas.microsoft.com/office/powerpoint/2010/main" val="764900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709" y="1599531"/>
            <a:ext cx="5414367" cy="525735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5950" y="1599531"/>
            <a:ext cx="5415855" cy="5257354"/>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p:cNvSpPr>
          <p:nvPr>
            <p:ph type="sldNum" sz="quarter" idx="10"/>
          </p:nvPr>
        </p:nvSpPr>
        <p:spPr>
          <a:ln/>
        </p:spPr>
        <p:txBody>
          <a:bodyPr/>
          <a:lstStyle>
            <a:lvl1pPr>
              <a:defRPr/>
            </a:lvl1pPr>
          </a:lstStyle>
          <a:p>
            <a:fld id="{037EA660-5421-4881-9ACA-D9B3D218BD73}" type="slidenum">
              <a:rPr lang="en-US" altLang="en-US"/>
              <a:pPr/>
              <a:t>‹#›</a:t>
            </a:fld>
            <a:endParaRPr lang="en-US" altLang="en-US"/>
          </a:p>
        </p:txBody>
      </p:sp>
    </p:spTree>
    <p:extLst>
      <p:ext uri="{BB962C8B-B14F-4D97-AF65-F5344CB8AC3E}">
        <p14:creationId xmlns:p14="http://schemas.microsoft.com/office/powerpoint/2010/main" val="752704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p:cNvSpPr>
          <p:nvPr>
            <p:ph type="sldNum" sz="quarter" idx="10"/>
          </p:nvPr>
        </p:nvSpPr>
        <p:spPr>
          <a:ln/>
        </p:spPr>
        <p:txBody>
          <a:bodyPr/>
          <a:lstStyle>
            <a:lvl1pPr>
              <a:defRPr/>
            </a:lvl1pPr>
          </a:lstStyle>
          <a:p>
            <a:fld id="{991A32D5-FEBC-48F2-BDAA-200C644AED5E}" type="slidenum">
              <a:rPr lang="en-US" altLang="en-US"/>
              <a:pPr/>
              <a:t>‹#›</a:t>
            </a:fld>
            <a:endParaRPr lang="en-US" altLang="en-US"/>
          </a:p>
        </p:txBody>
      </p:sp>
    </p:spTree>
    <p:extLst>
      <p:ext uri="{BB962C8B-B14F-4D97-AF65-F5344CB8AC3E}">
        <p14:creationId xmlns:p14="http://schemas.microsoft.com/office/powerpoint/2010/main" val="195363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p:cNvSpPr>
          <p:nvPr>
            <p:ph type="sldNum" sz="quarter" idx="10"/>
          </p:nvPr>
        </p:nvSpPr>
        <p:spPr>
          <a:ln/>
        </p:spPr>
        <p:txBody>
          <a:bodyPr/>
          <a:lstStyle>
            <a:lvl1pPr>
              <a:defRPr/>
            </a:lvl1pPr>
          </a:lstStyle>
          <a:p>
            <a:fld id="{BCF67301-E547-4384-9689-6E3FBA117C1E}" type="slidenum">
              <a:rPr lang="en-US" altLang="en-US"/>
              <a:pPr/>
              <a:t>‹#›</a:t>
            </a:fld>
            <a:endParaRPr lang="en-US" altLang="en-US"/>
          </a:p>
        </p:txBody>
      </p:sp>
    </p:spTree>
    <p:extLst>
      <p:ext uri="{BB962C8B-B14F-4D97-AF65-F5344CB8AC3E}">
        <p14:creationId xmlns:p14="http://schemas.microsoft.com/office/powerpoint/2010/main" val="1441834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fld id="{ABC2E42B-E4E6-451F-860D-8A6DAF800521}" type="slidenum">
              <a:rPr lang="en-US" altLang="en-US"/>
              <a:pPr/>
              <a:t>‹#›</a:t>
            </a:fld>
            <a:endParaRPr lang="en-US" altLang="en-US"/>
          </a:p>
        </p:txBody>
      </p:sp>
    </p:spTree>
    <p:extLst>
      <p:ext uri="{BB962C8B-B14F-4D97-AF65-F5344CB8AC3E}">
        <p14:creationId xmlns:p14="http://schemas.microsoft.com/office/powerpoint/2010/main" val="2252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40"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7" y="1435448"/>
            <a:ext cx="4010919"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fld id="{C46566AF-BF8C-44FB-A7EC-F6628FB967AC}" type="slidenum">
              <a:rPr lang="en-US" altLang="en-US"/>
              <a:pPr/>
              <a:t>‹#›</a:t>
            </a:fld>
            <a:endParaRPr lang="en-US" altLang="en-US"/>
          </a:p>
        </p:txBody>
      </p:sp>
    </p:spTree>
    <p:extLst>
      <p:ext uri="{BB962C8B-B14F-4D97-AF65-F5344CB8AC3E}">
        <p14:creationId xmlns:p14="http://schemas.microsoft.com/office/powerpoint/2010/main" val="24982122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5"/>
            <a:ext cx="7314903"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1"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Calibri" charset="0"/>
            </a:endParaRPr>
          </a:p>
        </p:txBody>
      </p:sp>
      <p:sp>
        <p:nvSpPr>
          <p:cNvPr id="4" name="Text Placeholder 3"/>
          <p:cNvSpPr>
            <a:spLocks noGrp="1"/>
          </p:cNvSpPr>
          <p:nvPr>
            <p:ph type="body" sz="half" idx="2"/>
          </p:nvPr>
        </p:nvSpPr>
        <p:spPr>
          <a:xfrm>
            <a:off x="2390181"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Rectangle 3"/>
          <p:cNvSpPr>
            <a:spLocks noGrp="1"/>
          </p:cNvSpPr>
          <p:nvPr>
            <p:ph type="sldNum" sz="quarter" idx="10"/>
          </p:nvPr>
        </p:nvSpPr>
        <p:spPr>
          <a:ln/>
        </p:spPr>
        <p:txBody>
          <a:bodyPr/>
          <a:lstStyle>
            <a:lvl1pPr>
              <a:defRPr/>
            </a:lvl1pPr>
          </a:lstStyle>
          <a:p>
            <a:fld id="{B9453FDC-DD62-4DCA-8288-856FA4CC7D26}" type="slidenum">
              <a:rPr lang="en-US" altLang="en-US"/>
              <a:pPr/>
              <a:t>‹#›</a:t>
            </a:fld>
            <a:endParaRPr lang="en-US" altLang="en-US"/>
          </a:p>
        </p:txBody>
      </p:sp>
    </p:spTree>
    <p:extLst>
      <p:ext uri="{BB962C8B-B14F-4D97-AF65-F5344CB8AC3E}">
        <p14:creationId xmlns:p14="http://schemas.microsoft.com/office/powerpoint/2010/main" val="1134613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A2F64855-8F2D-463B-A258-E036F12F4D37}" type="slidenum">
              <a:rPr lang="en-US" altLang="en-US"/>
              <a:pPr/>
              <a:t>‹#›</a:t>
            </a:fld>
            <a:endParaRPr lang="en-US" altLang="en-US"/>
          </a:p>
        </p:txBody>
      </p:sp>
    </p:spTree>
    <p:extLst>
      <p:ext uri="{BB962C8B-B14F-4D97-AF65-F5344CB8AC3E}">
        <p14:creationId xmlns:p14="http://schemas.microsoft.com/office/powerpoint/2010/main" val="397302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91529"/>
            <a:ext cx="2742901" cy="67653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708" y="91529"/>
            <a:ext cx="8087320" cy="67653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sldNum" sz="quarter" idx="10"/>
          </p:nvPr>
        </p:nvSpPr>
        <p:spPr>
          <a:ln/>
        </p:spPr>
        <p:txBody>
          <a:bodyPr/>
          <a:lstStyle>
            <a:lvl1pPr>
              <a:defRPr/>
            </a:lvl1pPr>
          </a:lstStyle>
          <a:p>
            <a:fld id="{B028853B-3FB7-44B2-82A7-2FE3343CF317}" type="slidenum">
              <a:rPr lang="en-US" altLang="en-US"/>
              <a:pPr/>
              <a:t>‹#›</a:t>
            </a:fld>
            <a:endParaRPr lang="en-US" altLang="en-US"/>
          </a:p>
        </p:txBody>
      </p:sp>
    </p:spTree>
    <p:extLst>
      <p:ext uri="{BB962C8B-B14F-4D97-AF65-F5344CB8AC3E}">
        <p14:creationId xmlns:p14="http://schemas.microsoft.com/office/powerpoint/2010/main" val="1685239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lvl1pPr>
              <a:defRPr/>
            </a:lvl1pPr>
          </a:lstStyle>
          <a:p>
            <a:fld id="{DA6138CD-3F99-4A1D-BAD8-F4DD6CC7DCE1}" type="slidenum">
              <a:rPr lang="en-US" altLang="en-US"/>
              <a:pPr/>
              <a:t>‹#›</a:t>
            </a:fld>
            <a:endParaRPr lang="en-US" altLang="en-US"/>
          </a:p>
        </p:txBody>
      </p:sp>
    </p:spTree>
    <p:extLst>
      <p:ext uri="{BB962C8B-B14F-4D97-AF65-F5344CB8AC3E}">
        <p14:creationId xmlns:p14="http://schemas.microsoft.com/office/powerpoint/2010/main" val="1051813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Font typeface="Roboto"/>
              <a:buNone/>
              <a:defRPr sz="4800">
                <a:latin typeface="Roboto"/>
                <a:ea typeface="Roboto"/>
                <a:cs typeface="Roboto"/>
                <a:sym typeface="Roboto"/>
              </a:defRPr>
            </a:lvl1pPr>
            <a:lvl2pPr lvl="1" algn="ctr">
              <a:spcBef>
                <a:spcPts val="0"/>
              </a:spcBef>
              <a:spcAft>
                <a:spcPts val="0"/>
              </a:spcAft>
              <a:buSzPts val="3600"/>
              <a:buFont typeface="Roboto"/>
              <a:buNone/>
              <a:defRPr sz="4800">
                <a:latin typeface="Roboto"/>
                <a:ea typeface="Roboto"/>
                <a:cs typeface="Roboto"/>
                <a:sym typeface="Roboto"/>
              </a:defRPr>
            </a:lvl2pPr>
            <a:lvl3pPr lvl="2" algn="ctr">
              <a:spcBef>
                <a:spcPts val="0"/>
              </a:spcBef>
              <a:spcAft>
                <a:spcPts val="0"/>
              </a:spcAft>
              <a:buSzPts val="3600"/>
              <a:buFont typeface="Roboto"/>
              <a:buNone/>
              <a:defRPr sz="4800">
                <a:latin typeface="Roboto"/>
                <a:ea typeface="Roboto"/>
                <a:cs typeface="Roboto"/>
                <a:sym typeface="Roboto"/>
              </a:defRPr>
            </a:lvl3pPr>
            <a:lvl4pPr lvl="3" algn="ctr">
              <a:spcBef>
                <a:spcPts val="0"/>
              </a:spcBef>
              <a:spcAft>
                <a:spcPts val="0"/>
              </a:spcAft>
              <a:buSzPts val="3600"/>
              <a:buFont typeface="Roboto"/>
              <a:buNone/>
              <a:defRPr sz="4800">
                <a:latin typeface="Roboto"/>
                <a:ea typeface="Roboto"/>
                <a:cs typeface="Roboto"/>
                <a:sym typeface="Roboto"/>
              </a:defRPr>
            </a:lvl4pPr>
            <a:lvl5pPr lvl="4" algn="ctr">
              <a:spcBef>
                <a:spcPts val="0"/>
              </a:spcBef>
              <a:spcAft>
                <a:spcPts val="0"/>
              </a:spcAft>
              <a:buSzPts val="3600"/>
              <a:buFont typeface="Roboto"/>
              <a:buNone/>
              <a:defRPr sz="4800">
                <a:latin typeface="Roboto"/>
                <a:ea typeface="Roboto"/>
                <a:cs typeface="Roboto"/>
                <a:sym typeface="Roboto"/>
              </a:defRPr>
            </a:lvl5pPr>
            <a:lvl6pPr lvl="5" algn="ctr">
              <a:spcBef>
                <a:spcPts val="0"/>
              </a:spcBef>
              <a:spcAft>
                <a:spcPts val="0"/>
              </a:spcAft>
              <a:buSzPts val="3600"/>
              <a:buFont typeface="Roboto"/>
              <a:buNone/>
              <a:defRPr sz="4800">
                <a:latin typeface="Roboto"/>
                <a:ea typeface="Roboto"/>
                <a:cs typeface="Roboto"/>
                <a:sym typeface="Roboto"/>
              </a:defRPr>
            </a:lvl6pPr>
            <a:lvl7pPr lvl="6" algn="ctr">
              <a:spcBef>
                <a:spcPts val="0"/>
              </a:spcBef>
              <a:spcAft>
                <a:spcPts val="0"/>
              </a:spcAft>
              <a:buSzPts val="3600"/>
              <a:buFont typeface="Roboto"/>
              <a:buNone/>
              <a:defRPr sz="4800">
                <a:latin typeface="Roboto"/>
                <a:ea typeface="Roboto"/>
                <a:cs typeface="Roboto"/>
                <a:sym typeface="Roboto"/>
              </a:defRPr>
            </a:lvl7pPr>
            <a:lvl8pPr lvl="7" algn="ctr">
              <a:spcBef>
                <a:spcPts val="0"/>
              </a:spcBef>
              <a:spcAft>
                <a:spcPts val="0"/>
              </a:spcAft>
              <a:buSzPts val="3600"/>
              <a:buFont typeface="Roboto"/>
              <a:buNone/>
              <a:defRPr sz="4800">
                <a:latin typeface="Roboto"/>
                <a:ea typeface="Roboto"/>
                <a:cs typeface="Roboto"/>
                <a:sym typeface="Roboto"/>
              </a:defRPr>
            </a:lvl8pPr>
            <a:lvl9pPr lvl="8" algn="ctr">
              <a:spcBef>
                <a:spcPts val="0"/>
              </a:spcBef>
              <a:spcAft>
                <a:spcPts val="0"/>
              </a:spcAft>
              <a:buSzPts val="3600"/>
              <a:buFont typeface="Roboto"/>
              <a:buNone/>
              <a:defRPr sz="4800">
                <a:latin typeface="Roboto"/>
                <a:ea typeface="Roboto"/>
                <a:cs typeface="Roboto"/>
                <a:sym typeface="Roboto"/>
              </a:defRPr>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20120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277961"/>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Font typeface="Roboto"/>
              <a:buNone/>
              <a:defRPr sz="4400" b="1">
                <a:latin typeface="+mj-lt"/>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415600" y="1318055"/>
            <a:ext cx="11360800" cy="4773779"/>
          </a:xfrm>
          <a:prstGeom prst="rect">
            <a:avLst/>
          </a:prstGeom>
        </p:spPr>
        <p:txBody>
          <a:bodyPr spcFirstLastPara="1" wrap="square" lIns="91425" tIns="91425" rIns="91425" bIns="91425" anchor="t" anchorCtr="0"/>
          <a:lstStyle>
            <a:lvl1pPr marL="609585" lvl="0" indent="-457189">
              <a:spcBef>
                <a:spcPts val="0"/>
              </a:spcBef>
              <a:spcAft>
                <a:spcPts val="0"/>
              </a:spcAft>
              <a:buSzPts val="1800"/>
              <a:buFont typeface="Roboto"/>
              <a:buChar char="●"/>
              <a:defRPr sz="3200">
                <a:solidFill>
                  <a:schemeClr val="tx1"/>
                </a:solidFill>
                <a:latin typeface="+mj-lt"/>
                <a:ea typeface="Roboto"/>
                <a:cs typeface="Roboto"/>
                <a:sym typeface="Roboto"/>
              </a:defRPr>
            </a:lvl1pPr>
            <a:lvl2pPr marL="1219170" lvl="1" indent="-423323">
              <a:spcBef>
                <a:spcPts val="2133"/>
              </a:spcBef>
              <a:spcAft>
                <a:spcPts val="0"/>
              </a:spcAft>
              <a:buSzPts val="1400"/>
              <a:buFont typeface="Roboto"/>
              <a:buChar char="○"/>
              <a:defRPr>
                <a:latin typeface="Roboto"/>
                <a:ea typeface="Roboto"/>
                <a:cs typeface="Roboto"/>
                <a:sym typeface="Roboto"/>
              </a:defRPr>
            </a:lvl2pPr>
            <a:lvl3pPr marL="1828754" lvl="2" indent="-423323">
              <a:spcBef>
                <a:spcPts val="2133"/>
              </a:spcBef>
              <a:spcAft>
                <a:spcPts val="0"/>
              </a:spcAft>
              <a:buSzPts val="1400"/>
              <a:buFont typeface="Roboto"/>
              <a:buChar char="■"/>
              <a:defRPr>
                <a:latin typeface="Roboto"/>
                <a:ea typeface="Roboto"/>
                <a:cs typeface="Roboto"/>
                <a:sym typeface="Roboto"/>
              </a:defRPr>
            </a:lvl3pPr>
            <a:lvl4pPr marL="2438339" lvl="3" indent="-423323">
              <a:spcBef>
                <a:spcPts val="2133"/>
              </a:spcBef>
              <a:spcAft>
                <a:spcPts val="0"/>
              </a:spcAft>
              <a:buSzPts val="1400"/>
              <a:buFont typeface="Roboto"/>
              <a:buChar char="●"/>
              <a:defRPr>
                <a:latin typeface="Roboto"/>
                <a:ea typeface="Roboto"/>
                <a:cs typeface="Roboto"/>
                <a:sym typeface="Roboto"/>
              </a:defRPr>
            </a:lvl4pPr>
            <a:lvl5pPr marL="3047924" lvl="4" indent="-423323">
              <a:spcBef>
                <a:spcPts val="2133"/>
              </a:spcBef>
              <a:spcAft>
                <a:spcPts val="0"/>
              </a:spcAft>
              <a:buSzPts val="1400"/>
              <a:buFont typeface="Roboto"/>
              <a:buChar char="○"/>
              <a:defRPr>
                <a:latin typeface="Roboto"/>
                <a:ea typeface="Roboto"/>
                <a:cs typeface="Roboto"/>
                <a:sym typeface="Roboto"/>
              </a:defRPr>
            </a:lvl5pPr>
            <a:lvl6pPr marL="3657509" lvl="5" indent="-423323">
              <a:spcBef>
                <a:spcPts val="2133"/>
              </a:spcBef>
              <a:spcAft>
                <a:spcPts val="0"/>
              </a:spcAft>
              <a:buSzPts val="1400"/>
              <a:buFont typeface="Roboto"/>
              <a:buChar char="■"/>
              <a:defRPr>
                <a:latin typeface="Roboto"/>
                <a:ea typeface="Roboto"/>
                <a:cs typeface="Roboto"/>
                <a:sym typeface="Roboto"/>
              </a:defRPr>
            </a:lvl6pPr>
            <a:lvl7pPr marL="4267093" lvl="6" indent="-423323">
              <a:spcBef>
                <a:spcPts val="2133"/>
              </a:spcBef>
              <a:spcAft>
                <a:spcPts val="0"/>
              </a:spcAft>
              <a:buSzPts val="1400"/>
              <a:buFont typeface="Roboto"/>
              <a:buChar char="●"/>
              <a:defRPr>
                <a:latin typeface="Roboto"/>
                <a:ea typeface="Roboto"/>
                <a:cs typeface="Roboto"/>
                <a:sym typeface="Roboto"/>
              </a:defRPr>
            </a:lvl7pPr>
            <a:lvl8pPr marL="4876678" lvl="7" indent="-423323">
              <a:spcBef>
                <a:spcPts val="2133"/>
              </a:spcBef>
              <a:spcAft>
                <a:spcPts val="0"/>
              </a:spcAft>
              <a:buSzPts val="1400"/>
              <a:buFont typeface="Roboto"/>
              <a:buChar char="○"/>
              <a:defRPr>
                <a:latin typeface="Roboto"/>
                <a:ea typeface="Roboto"/>
                <a:cs typeface="Roboto"/>
                <a:sym typeface="Roboto"/>
              </a:defRPr>
            </a:lvl8pPr>
            <a:lvl9pPr marL="5486263" lvl="8" indent="-423323">
              <a:spcBef>
                <a:spcPts val="2133"/>
              </a:spcBef>
              <a:spcAft>
                <a:spcPts val="2133"/>
              </a:spcAft>
              <a:buSzPts val="1400"/>
              <a:buFont typeface="Roboto"/>
              <a:buChar char="■"/>
              <a:defRPr>
                <a:latin typeface="Roboto"/>
                <a:ea typeface="Roboto"/>
                <a:cs typeface="Roboto"/>
                <a:sym typeface="Roboto"/>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83810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Font typeface="Roboto"/>
              <a:buNone/>
              <a:defRPr>
                <a:latin typeface="Roboto"/>
                <a:ea typeface="Roboto"/>
                <a:cs typeface="Roboto"/>
                <a:sym typeface="Roboto"/>
              </a:defRPr>
            </a:lvl1pPr>
            <a:lvl2pPr lvl="1">
              <a:spcBef>
                <a:spcPts val="0"/>
              </a:spcBef>
              <a:spcAft>
                <a:spcPts val="0"/>
              </a:spcAft>
              <a:buSzPts val="2800"/>
              <a:buFont typeface="Roboto"/>
              <a:buNone/>
              <a:defRPr>
                <a:latin typeface="Roboto"/>
                <a:ea typeface="Roboto"/>
                <a:cs typeface="Roboto"/>
                <a:sym typeface="Roboto"/>
              </a:defRPr>
            </a:lvl2pPr>
            <a:lvl3pPr lvl="2">
              <a:spcBef>
                <a:spcPts val="0"/>
              </a:spcBef>
              <a:spcAft>
                <a:spcPts val="0"/>
              </a:spcAft>
              <a:buSzPts val="2800"/>
              <a:buFont typeface="Roboto"/>
              <a:buNone/>
              <a:defRPr>
                <a:latin typeface="Roboto"/>
                <a:ea typeface="Roboto"/>
                <a:cs typeface="Roboto"/>
                <a:sym typeface="Roboto"/>
              </a:defRPr>
            </a:lvl3pPr>
            <a:lvl4pPr lvl="3">
              <a:spcBef>
                <a:spcPts val="0"/>
              </a:spcBef>
              <a:spcAft>
                <a:spcPts val="0"/>
              </a:spcAft>
              <a:buSzPts val="2800"/>
              <a:buFont typeface="Roboto"/>
              <a:buNone/>
              <a:defRPr>
                <a:latin typeface="Roboto"/>
                <a:ea typeface="Roboto"/>
                <a:cs typeface="Roboto"/>
                <a:sym typeface="Roboto"/>
              </a:defRPr>
            </a:lvl4pPr>
            <a:lvl5pPr lvl="4">
              <a:spcBef>
                <a:spcPts val="0"/>
              </a:spcBef>
              <a:spcAft>
                <a:spcPts val="0"/>
              </a:spcAft>
              <a:buSzPts val="2800"/>
              <a:buFont typeface="Roboto"/>
              <a:buNone/>
              <a:defRPr>
                <a:latin typeface="Roboto"/>
                <a:ea typeface="Roboto"/>
                <a:cs typeface="Roboto"/>
                <a:sym typeface="Roboto"/>
              </a:defRPr>
            </a:lvl5pPr>
            <a:lvl6pPr lvl="5">
              <a:spcBef>
                <a:spcPts val="0"/>
              </a:spcBef>
              <a:spcAft>
                <a:spcPts val="0"/>
              </a:spcAft>
              <a:buSzPts val="2800"/>
              <a:buFont typeface="Roboto"/>
              <a:buNone/>
              <a:defRPr>
                <a:latin typeface="Roboto"/>
                <a:ea typeface="Roboto"/>
                <a:cs typeface="Roboto"/>
                <a:sym typeface="Roboto"/>
              </a:defRPr>
            </a:lvl6pPr>
            <a:lvl7pPr lvl="6">
              <a:spcBef>
                <a:spcPts val="0"/>
              </a:spcBef>
              <a:spcAft>
                <a:spcPts val="0"/>
              </a:spcAft>
              <a:buSzPts val="2800"/>
              <a:buFont typeface="Roboto"/>
              <a:buNone/>
              <a:defRPr>
                <a:latin typeface="Roboto"/>
                <a:ea typeface="Roboto"/>
                <a:cs typeface="Roboto"/>
                <a:sym typeface="Roboto"/>
              </a:defRPr>
            </a:lvl7pPr>
            <a:lvl8pPr lvl="7">
              <a:spcBef>
                <a:spcPts val="0"/>
              </a:spcBef>
              <a:spcAft>
                <a:spcPts val="0"/>
              </a:spcAft>
              <a:buSzPts val="2800"/>
              <a:buFont typeface="Roboto"/>
              <a:buNone/>
              <a:defRPr>
                <a:latin typeface="Roboto"/>
                <a:ea typeface="Roboto"/>
                <a:cs typeface="Roboto"/>
                <a:sym typeface="Roboto"/>
              </a:defRPr>
            </a:lvl8pPr>
            <a:lvl9pPr lvl="8">
              <a:spcBef>
                <a:spcPts val="0"/>
              </a:spcBef>
              <a:spcAft>
                <a:spcPts val="0"/>
              </a:spcAft>
              <a:buSzPts val="2800"/>
              <a:buFont typeface="Roboto"/>
              <a:buNone/>
              <a:defRPr>
                <a:latin typeface="Roboto"/>
                <a:ea typeface="Roboto"/>
                <a:cs typeface="Roboto"/>
                <a:sym typeface="Roboto"/>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Font typeface="Roboto"/>
              <a:buChar char="●"/>
              <a:defRPr sz="1867">
                <a:latin typeface="Roboto"/>
                <a:ea typeface="Roboto"/>
                <a:cs typeface="Roboto"/>
                <a:sym typeface="Roboto"/>
              </a:defRPr>
            </a:lvl1pPr>
            <a:lvl2pPr marL="1219170" lvl="1" indent="-406390">
              <a:spcBef>
                <a:spcPts val="2133"/>
              </a:spcBef>
              <a:spcAft>
                <a:spcPts val="0"/>
              </a:spcAft>
              <a:buSzPts val="1200"/>
              <a:buFont typeface="Roboto"/>
              <a:buChar char="○"/>
              <a:defRPr sz="1600">
                <a:latin typeface="Roboto"/>
                <a:ea typeface="Roboto"/>
                <a:cs typeface="Roboto"/>
                <a:sym typeface="Roboto"/>
              </a:defRPr>
            </a:lvl2pPr>
            <a:lvl3pPr marL="1828754" lvl="2" indent="-406390">
              <a:spcBef>
                <a:spcPts val="2133"/>
              </a:spcBef>
              <a:spcAft>
                <a:spcPts val="0"/>
              </a:spcAft>
              <a:buSzPts val="1200"/>
              <a:buFont typeface="Roboto"/>
              <a:buChar char="■"/>
              <a:defRPr sz="1600">
                <a:latin typeface="Roboto"/>
                <a:ea typeface="Roboto"/>
                <a:cs typeface="Roboto"/>
                <a:sym typeface="Roboto"/>
              </a:defRPr>
            </a:lvl3pPr>
            <a:lvl4pPr marL="2438339" lvl="3" indent="-406390">
              <a:spcBef>
                <a:spcPts val="2133"/>
              </a:spcBef>
              <a:spcAft>
                <a:spcPts val="0"/>
              </a:spcAft>
              <a:buSzPts val="1200"/>
              <a:buFont typeface="Roboto"/>
              <a:buChar char="●"/>
              <a:defRPr sz="1600">
                <a:latin typeface="Roboto"/>
                <a:ea typeface="Roboto"/>
                <a:cs typeface="Roboto"/>
                <a:sym typeface="Roboto"/>
              </a:defRPr>
            </a:lvl4pPr>
            <a:lvl5pPr marL="3047924" lvl="4" indent="-406390">
              <a:spcBef>
                <a:spcPts val="2133"/>
              </a:spcBef>
              <a:spcAft>
                <a:spcPts val="0"/>
              </a:spcAft>
              <a:buSzPts val="1200"/>
              <a:buFont typeface="Roboto"/>
              <a:buChar char="○"/>
              <a:defRPr sz="1600">
                <a:latin typeface="Roboto"/>
                <a:ea typeface="Roboto"/>
                <a:cs typeface="Roboto"/>
                <a:sym typeface="Roboto"/>
              </a:defRPr>
            </a:lvl5pPr>
            <a:lvl6pPr marL="3657509" lvl="5" indent="-406390">
              <a:spcBef>
                <a:spcPts val="2133"/>
              </a:spcBef>
              <a:spcAft>
                <a:spcPts val="0"/>
              </a:spcAft>
              <a:buSzPts val="1200"/>
              <a:buFont typeface="Roboto"/>
              <a:buChar char="■"/>
              <a:defRPr sz="1600">
                <a:latin typeface="Roboto"/>
                <a:ea typeface="Roboto"/>
                <a:cs typeface="Roboto"/>
                <a:sym typeface="Roboto"/>
              </a:defRPr>
            </a:lvl6pPr>
            <a:lvl7pPr marL="4267093" lvl="6" indent="-406390">
              <a:spcBef>
                <a:spcPts val="2133"/>
              </a:spcBef>
              <a:spcAft>
                <a:spcPts val="0"/>
              </a:spcAft>
              <a:buSzPts val="1200"/>
              <a:buFont typeface="Roboto"/>
              <a:buChar char="●"/>
              <a:defRPr sz="1600">
                <a:latin typeface="Roboto"/>
                <a:ea typeface="Roboto"/>
                <a:cs typeface="Roboto"/>
                <a:sym typeface="Roboto"/>
              </a:defRPr>
            </a:lvl7pPr>
            <a:lvl8pPr marL="4876678" lvl="7" indent="-406390">
              <a:spcBef>
                <a:spcPts val="2133"/>
              </a:spcBef>
              <a:spcAft>
                <a:spcPts val="0"/>
              </a:spcAft>
              <a:buSzPts val="1200"/>
              <a:buFont typeface="Roboto"/>
              <a:buChar char="○"/>
              <a:defRPr sz="1600">
                <a:latin typeface="Roboto"/>
                <a:ea typeface="Roboto"/>
                <a:cs typeface="Roboto"/>
                <a:sym typeface="Roboto"/>
              </a:defRPr>
            </a:lvl8pPr>
            <a:lvl9pPr marL="5486263" lvl="8" indent="-406390">
              <a:spcBef>
                <a:spcPts val="2133"/>
              </a:spcBef>
              <a:spcAft>
                <a:spcPts val="2133"/>
              </a:spcAft>
              <a:buSzPts val="1200"/>
              <a:buFont typeface="Roboto"/>
              <a:buChar char="■"/>
              <a:defRPr sz="1600">
                <a:latin typeface="Roboto"/>
                <a:ea typeface="Roboto"/>
                <a:cs typeface="Roboto"/>
                <a:sym typeface="Roboto"/>
              </a:defRPr>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Font typeface="Roboto"/>
              <a:buChar char="●"/>
              <a:defRPr sz="1867">
                <a:latin typeface="Roboto"/>
                <a:ea typeface="Roboto"/>
                <a:cs typeface="Roboto"/>
                <a:sym typeface="Roboto"/>
              </a:defRPr>
            </a:lvl1pPr>
            <a:lvl2pPr marL="1219170" lvl="1" indent="-406390">
              <a:spcBef>
                <a:spcPts val="2133"/>
              </a:spcBef>
              <a:spcAft>
                <a:spcPts val="0"/>
              </a:spcAft>
              <a:buSzPts val="1200"/>
              <a:buFont typeface="Roboto"/>
              <a:buChar char="○"/>
              <a:defRPr sz="1600">
                <a:latin typeface="Roboto"/>
                <a:ea typeface="Roboto"/>
                <a:cs typeface="Roboto"/>
                <a:sym typeface="Roboto"/>
              </a:defRPr>
            </a:lvl2pPr>
            <a:lvl3pPr marL="1828754" lvl="2" indent="-406390">
              <a:spcBef>
                <a:spcPts val="2133"/>
              </a:spcBef>
              <a:spcAft>
                <a:spcPts val="0"/>
              </a:spcAft>
              <a:buSzPts val="1200"/>
              <a:buFont typeface="Roboto"/>
              <a:buChar char="■"/>
              <a:defRPr sz="1600">
                <a:latin typeface="Roboto"/>
                <a:ea typeface="Roboto"/>
                <a:cs typeface="Roboto"/>
                <a:sym typeface="Roboto"/>
              </a:defRPr>
            </a:lvl3pPr>
            <a:lvl4pPr marL="2438339" lvl="3" indent="-406390">
              <a:spcBef>
                <a:spcPts val="2133"/>
              </a:spcBef>
              <a:spcAft>
                <a:spcPts val="0"/>
              </a:spcAft>
              <a:buSzPts val="1200"/>
              <a:buFont typeface="Roboto"/>
              <a:buChar char="●"/>
              <a:defRPr sz="1600">
                <a:latin typeface="Roboto"/>
                <a:ea typeface="Roboto"/>
                <a:cs typeface="Roboto"/>
                <a:sym typeface="Roboto"/>
              </a:defRPr>
            </a:lvl4pPr>
            <a:lvl5pPr marL="3047924" lvl="4" indent="-406390">
              <a:spcBef>
                <a:spcPts val="2133"/>
              </a:spcBef>
              <a:spcAft>
                <a:spcPts val="0"/>
              </a:spcAft>
              <a:buSzPts val="1200"/>
              <a:buFont typeface="Roboto"/>
              <a:buChar char="○"/>
              <a:defRPr sz="1600">
                <a:latin typeface="Roboto"/>
                <a:ea typeface="Roboto"/>
                <a:cs typeface="Roboto"/>
                <a:sym typeface="Roboto"/>
              </a:defRPr>
            </a:lvl5pPr>
            <a:lvl6pPr marL="3657509" lvl="5" indent="-406390">
              <a:spcBef>
                <a:spcPts val="2133"/>
              </a:spcBef>
              <a:spcAft>
                <a:spcPts val="0"/>
              </a:spcAft>
              <a:buSzPts val="1200"/>
              <a:buFont typeface="Roboto"/>
              <a:buChar char="■"/>
              <a:defRPr sz="1600">
                <a:latin typeface="Roboto"/>
                <a:ea typeface="Roboto"/>
                <a:cs typeface="Roboto"/>
                <a:sym typeface="Roboto"/>
              </a:defRPr>
            </a:lvl6pPr>
            <a:lvl7pPr marL="4267093" lvl="6" indent="-406390">
              <a:spcBef>
                <a:spcPts val="2133"/>
              </a:spcBef>
              <a:spcAft>
                <a:spcPts val="0"/>
              </a:spcAft>
              <a:buSzPts val="1200"/>
              <a:buFont typeface="Roboto"/>
              <a:buChar char="●"/>
              <a:defRPr sz="1600">
                <a:latin typeface="Roboto"/>
                <a:ea typeface="Roboto"/>
                <a:cs typeface="Roboto"/>
                <a:sym typeface="Roboto"/>
              </a:defRPr>
            </a:lvl7pPr>
            <a:lvl8pPr marL="4876678" lvl="7" indent="-406390">
              <a:spcBef>
                <a:spcPts val="2133"/>
              </a:spcBef>
              <a:spcAft>
                <a:spcPts val="0"/>
              </a:spcAft>
              <a:buSzPts val="1200"/>
              <a:buFont typeface="Roboto"/>
              <a:buChar char="○"/>
              <a:defRPr sz="1600">
                <a:latin typeface="Roboto"/>
                <a:ea typeface="Roboto"/>
                <a:cs typeface="Roboto"/>
                <a:sym typeface="Roboto"/>
              </a:defRPr>
            </a:lvl8pPr>
            <a:lvl9pPr marL="5486263" lvl="8" indent="-406390">
              <a:spcBef>
                <a:spcPts val="2133"/>
              </a:spcBef>
              <a:spcAft>
                <a:spcPts val="2133"/>
              </a:spcAft>
              <a:buSzPts val="1200"/>
              <a:buFont typeface="Roboto"/>
              <a:buChar char="■"/>
              <a:defRPr sz="1600">
                <a:latin typeface="Roboto"/>
                <a:ea typeface="Roboto"/>
                <a:cs typeface="Roboto"/>
                <a:sym typeface="Roboto"/>
              </a:defRPr>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7889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Font typeface="Roboto"/>
              <a:buNone/>
              <a:defRPr>
                <a:latin typeface="Roboto"/>
                <a:ea typeface="Roboto"/>
                <a:cs typeface="Roboto"/>
                <a:sym typeface="Roboto"/>
              </a:defRPr>
            </a:lvl1pPr>
            <a:lvl2pPr lvl="1">
              <a:spcBef>
                <a:spcPts val="0"/>
              </a:spcBef>
              <a:spcAft>
                <a:spcPts val="0"/>
              </a:spcAft>
              <a:buSzPts val="2800"/>
              <a:buFont typeface="Roboto"/>
              <a:buNone/>
              <a:defRPr>
                <a:latin typeface="Roboto"/>
                <a:ea typeface="Roboto"/>
                <a:cs typeface="Roboto"/>
                <a:sym typeface="Roboto"/>
              </a:defRPr>
            </a:lvl2pPr>
            <a:lvl3pPr lvl="2">
              <a:spcBef>
                <a:spcPts val="0"/>
              </a:spcBef>
              <a:spcAft>
                <a:spcPts val="0"/>
              </a:spcAft>
              <a:buSzPts val="2800"/>
              <a:buFont typeface="Roboto"/>
              <a:buNone/>
              <a:defRPr>
                <a:latin typeface="Roboto"/>
                <a:ea typeface="Roboto"/>
                <a:cs typeface="Roboto"/>
                <a:sym typeface="Roboto"/>
              </a:defRPr>
            </a:lvl3pPr>
            <a:lvl4pPr lvl="3">
              <a:spcBef>
                <a:spcPts val="0"/>
              </a:spcBef>
              <a:spcAft>
                <a:spcPts val="0"/>
              </a:spcAft>
              <a:buSzPts val="2800"/>
              <a:buFont typeface="Roboto"/>
              <a:buNone/>
              <a:defRPr>
                <a:latin typeface="Roboto"/>
                <a:ea typeface="Roboto"/>
                <a:cs typeface="Roboto"/>
                <a:sym typeface="Roboto"/>
              </a:defRPr>
            </a:lvl4pPr>
            <a:lvl5pPr lvl="4">
              <a:spcBef>
                <a:spcPts val="0"/>
              </a:spcBef>
              <a:spcAft>
                <a:spcPts val="0"/>
              </a:spcAft>
              <a:buSzPts val="2800"/>
              <a:buFont typeface="Roboto"/>
              <a:buNone/>
              <a:defRPr>
                <a:latin typeface="Roboto"/>
                <a:ea typeface="Roboto"/>
                <a:cs typeface="Roboto"/>
                <a:sym typeface="Roboto"/>
              </a:defRPr>
            </a:lvl5pPr>
            <a:lvl6pPr lvl="5">
              <a:spcBef>
                <a:spcPts val="0"/>
              </a:spcBef>
              <a:spcAft>
                <a:spcPts val="0"/>
              </a:spcAft>
              <a:buSzPts val="2800"/>
              <a:buFont typeface="Roboto"/>
              <a:buNone/>
              <a:defRPr>
                <a:latin typeface="Roboto"/>
                <a:ea typeface="Roboto"/>
                <a:cs typeface="Roboto"/>
                <a:sym typeface="Roboto"/>
              </a:defRPr>
            </a:lvl6pPr>
            <a:lvl7pPr lvl="6">
              <a:spcBef>
                <a:spcPts val="0"/>
              </a:spcBef>
              <a:spcAft>
                <a:spcPts val="0"/>
              </a:spcAft>
              <a:buSzPts val="2800"/>
              <a:buFont typeface="Roboto"/>
              <a:buNone/>
              <a:defRPr>
                <a:latin typeface="Roboto"/>
                <a:ea typeface="Roboto"/>
                <a:cs typeface="Roboto"/>
                <a:sym typeface="Roboto"/>
              </a:defRPr>
            </a:lvl7pPr>
            <a:lvl8pPr lvl="7">
              <a:spcBef>
                <a:spcPts val="0"/>
              </a:spcBef>
              <a:spcAft>
                <a:spcPts val="0"/>
              </a:spcAft>
              <a:buSzPts val="2800"/>
              <a:buFont typeface="Roboto"/>
              <a:buNone/>
              <a:defRPr>
                <a:latin typeface="Roboto"/>
                <a:ea typeface="Roboto"/>
                <a:cs typeface="Roboto"/>
                <a:sym typeface="Roboto"/>
              </a:defRPr>
            </a:lvl8pPr>
            <a:lvl9pPr lvl="8">
              <a:spcBef>
                <a:spcPts val="0"/>
              </a:spcBef>
              <a:spcAft>
                <a:spcPts val="0"/>
              </a:spcAft>
              <a:buSzPts val="2800"/>
              <a:buFont typeface="Roboto"/>
              <a:buNone/>
              <a:defRPr>
                <a:latin typeface="Roboto"/>
                <a:ea typeface="Roboto"/>
                <a:cs typeface="Roboto"/>
                <a:sym typeface="Roboto"/>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41210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2876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a:spcBef>
                <a:spcPts val="0"/>
              </a:spcBef>
              <a:spcAft>
                <a:spcPts val="0"/>
              </a:spcAft>
              <a:buSzPts val="4800"/>
              <a:buFont typeface="Roboto"/>
              <a:buNone/>
              <a:defRPr sz="6400">
                <a:latin typeface="Roboto"/>
                <a:ea typeface="Roboto"/>
                <a:cs typeface="Roboto"/>
                <a:sym typeface="Roboto"/>
              </a:defRPr>
            </a:lvl1pPr>
            <a:lvl2pPr lvl="1">
              <a:spcBef>
                <a:spcPts val="0"/>
              </a:spcBef>
              <a:spcAft>
                <a:spcPts val="0"/>
              </a:spcAft>
              <a:buSzPts val="4800"/>
              <a:buFont typeface="Roboto"/>
              <a:buNone/>
              <a:defRPr sz="6400">
                <a:latin typeface="Roboto"/>
                <a:ea typeface="Roboto"/>
                <a:cs typeface="Roboto"/>
                <a:sym typeface="Roboto"/>
              </a:defRPr>
            </a:lvl2pPr>
            <a:lvl3pPr lvl="2">
              <a:spcBef>
                <a:spcPts val="0"/>
              </a:spcBef>
              <a:spcAft>
                <a:spcPts val="0"/>
              </a:spcAft>
              <a:buSzPts val="4800"/>
              <a:buFont typeface="Roboto"/>
              <a:buNone/>
              <a:defRPr sz="6400">
                <a:latin typeface="Roboto"/>
                <a:ea typeface="Roboto"/>
                <a:cs typeface="Roboto"/>
                <a:sym typeface="Roboto"/>
              </a:defRPr>
            </a:lvl3pPr>
            <a:lvl4pPr lvl="3">
              <a:spcBef>
                <a:spcPts val="0"/>
              </a:spcBef>
              <a:spcAft>
                <a:spcPts val="0"/>
              </a:spcAft>
              <a:buSzPts val="4800"/>
              <a:buFont typeface="Roboto"/>
              <a:buNone/>
              <a:defRPr sz="6400">
                <a:latin typeface="Roboto"/>
                <a:ea typeface="Roboto"/>
                <a:cs typeface="Roboto"/>
                <a:sym typeface="Roboto"/>
              </a:defRPr>
            </a:lvl4pPr>
            <a:lvl5pPr lvl="4">
              <a:spcBef>
                <a:spcPts val="0"/>
              </a:spcBef>
              <a:spcAft>
                <a:spcPts val="0"/>
              </a:spcAft>
              <a:buSzPts val="4800"/>
              <a:buFont typeface="Roboto"/>
              <a:buNone/>
              <a:defRPr sz="6400">
                <a:latin typeface="Roboto"/>
                <a:ea typeface="Roboto"/>
                <a:cs typeface="Roboto"/>
                <a:sym typeface="Roboto"/>
              </a:defRPr>
            </a:lvl5pPr>
            <a:lvl6pPr lvl="5">
              <a:spcBef>
                <a:spcPts val="0"/>
              </a:spcBef>
              <a:spcAft>
                <a:spcPts val="0"/>
              </a:spcAft>
              <a:buSzPts val="4800"/>
              <a:buFont typeface="Roboto"/>
              <a:buNone/>
              <a:defRPr sz="6400">
                <a:latin typeface="Roboto"/>
                <a:ea typeface="Roboto"/>
                <a:cs typeface="Roboto"/>
                <a:sym typeface="Roboto"/>
              </a:defRPr>
            </a:lvl6pPr>
            <a:lvl7pPr lvl="6">
              <a:spcBef>
                <a:spcPts val="0"/>
              </a:spcBef>
              <a:spcAft>
                <a:spcPts val="0"/>
              </a:spcAft>
              <a:buSzPts val="4800"/>
              <a:buFont typeface="Roboto"/>
              <a:buNone/>
              <a:defRPr sz="6400">
                <a:latin typeface="Roboto"/>
                <a:ea typeface="Roboto"/>
                <a:cs typeface="Roboto"/>
                <a:sym typeface="Roboto"/>
              </a:defRPr>
            </a:lvl7pPr>
            <a:lvl8pPr lvl="7">
              <a:spcBef>
                <a:spcPts val="0"/>
              </a:spcBef>
              <a:spcAft>
                <a:spcPts val="0"/>
              </a:spcAft>
              <a:buSzPts val="4800"/>
              <a:buFont typeface="Roboto"/>
              <a:buNone/>
              <a:defRPr sz="6400">
                <a:latin typeface="Roboto"/>
                <a:ea typeface="Roboto"/>
                <a:cs typeface="Roboto"/>
                <a:sym typeface="Roboto"/>
              </a:defRPr>
            </a:lvl8pPr>
            <a:lvl9pPr lvl="8">
              <a:spcBef>
                <a:spcPts val="0"/>
              </a:spcBef>
              <a:spcAft>
                <a:spcPts val="0"/>
              </a:spcAft>
              <a:buSzPts val="4800"/>
              <a:buFont typeface="Roboto"/>
              <a:buNone/>
              <a:defRPr sz="6400">
                <a:latin typeface="Roboto"/>
                <a:ea typeface="Roboto"/>
                <a:cs typeface="Roboto"/>
                <a:sym typeface="Roboto"/>
              </a:defRPr>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56830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7367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273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9944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8158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Arial"/>
              <a:buNone/>
              <a:defRPr sz="4400" b="1" i="0" u="none" strike="noStrike" cap="none">
                <a:solidFill>
                  <a:schemeClr val="dk1"/>
                </a:solidFill>
                <a:latin typeface="+mj-lt"/>
                <a:ea typeface="Arial"/>
                <a:cs typeface="Arial"/>
                <a:sym typeface="Arial"/>
              </a:defRPr>
            </a:lvl1pPr>
            <a:lvl2pPr lvl="1" rtl="0">
              <a:spcBef>
                <a:spcPts val="0"/>
              </a:spcBef>
              <a:spcAft>
                <a:spcPts val="0"/>
              </a:spcAft>
              <a:buSzPts val="2800"/>
              <a:buNone/>
              <a:defRPr sz="1867"/>
            </a:lvl2pPr>
            <a:lvl3pPr lvl="2" rtl="0">
              <a:spcBef>
                <a:spcPts val="0"/>
              </a:spcBef>
              <a:spcAft>
                <a:spcPts val="0"/>
              </a:spcAft>
              <a:buSzPts val="2800"/>
              <a:buNone/>
              <a:defRPr sz="1867"/>
            </a:lvl3pPr>
            <a:lvl4pPr lvl="3" rtl="0">
              <a:spcBef>
                <a:spcPts val="0"/>
              </a:spcBef>
              <a:spcAft>
                <a:spcPts val="0"/>
              </a:spcAft>
              <a:buSzPts val="2800"/>
              <a:buNone/>
              <a:defRPr sz="1867"/>
            </a:lvl4pPr>
            <a:lvl5pPr lvl="4" rtl="0">
              <a:spcBef>
                <a:spcPts val="0"/>
              </a:spcBef>
              <a:spcAft>
                <a:spcPts val="0"/>
              </a:spcAft>
              <a:buSzPts val="2800"/>
              <a:buNone/>
              <a:defRPr sz="1867"/>
            </a:lvl5pPr>
            <a:lvl6pPr lvl="5" rtl="0">
              <a:spcBef>
                <a:spcPts val="0"/>
              </a:spcBef>
              <a:spcAft>
                <a:spcPts val="0"/>
              </a:spcAft>
              <a:buSzPts val="2800"/>
              <a:buNone/>
              <a:defRPr sz="1867"/>
            </a:lvl6pPr>
            <a:lvl7pPr lvl="6" rtl="0">
              <a:spcBef>
                <a:spcPts val="0"/>
              </a:spcBef>
              <a:spcAft>
                <a:spcPts val="0"/>
              </a:spcAft>
              <a:buSzPts val="2800"/>
              <a:buNone/>
              <a:defRPr sz="1867"/>
            </a:lvl7pPr>
            <a:lvl8pPr lvl="7" rtl="0">
              <a:spcBef>
                <a:spcPts val="0"/>
              </a:spcBef>
              <a:spcAft>
                <a:spcPts val="0"/>
              </a:spcAft>
              <a:buSzPts val="2800"/>
              <a:buNone/>
              <a:defRPr sz="1867"/>
            </a:lvl8pPr>
            <a:lvl9pPr lvl="8" rtl="0">
              <a:spcBef>
                <a:spcPts val="0"/>
              </a:spcBef>
              <a:spcAft>
                <a:spcPts val="0"/>
              </a:spcAft>
              <a:buSzPts val="2800"/>
              <a:buNone/>
              <a:defRPr sz="1867"/>
            </a:lvl9pPr>
          </a:lstStyle>
          <a:p>
            <a:endParaRPr dirty="0"/>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lstStyle>
            <a:lvl1pPr marL="609585" marR="0" lvl="0" indent="-507987" algn="l" rtl="0">
              <a:lnSpc>
                <a:spcPct val="90000"/>
              </a:lnSpc>
              <a:spcBef>
                <a:spcPts val="1067"/>
              </a:spcBef>
              <a:spcAft>
                <a:spcPts val="0"/>
              </a:spcAft>
              <a:buClr>
                <a:schemeClr val="dk1"/>
              </a:buClr>
              <a:buSzPts val="2400"/>
              <a:buFont typeface="Arial"/>
              <a:buChar char="•"/>
              <a:defRPr sz="3200" b="0" i="0" u="none" strike="noStrike" cap="none">
                <a:solidFill>
                  <a:schemeClr val="dk1"/>
                </a:solidFill>
                <a:latin typeface="+mj-lt"/>
                <a:ea typeface="Arial"/>
                <a:cs typeface="Arial"/>
                <a:sym typeface="Arial"/>
              </a:defRPr>
            </a:lvl1pPr>
            <a:lvl2pPr marL="1219170" marR="0" lvl="1" indent="-482588" algn="l" rtl="0">
              <a:lnSpc>
                <a:spcPct val="90000"/>
              </a:lnSpc>
              <a:spcBef>
                <a:spcPts val="2133"/>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2pPr>
            <a:lvl3pPr marL="1828754" marR="0" lvl="2"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Arial"/>
                <a:ea typeface="Arial"/>
                <a:cs typeface="Arial"/>
                <a:sym typeface="Arial"/>
              </a:defRPr>
            </a:lvl9pPr>
          </a:lstStyle>
          <a:p>
            <a:endParaRPr dirty="0"/>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67"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67"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2865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5977053" y="6536531"/>
            <a:ext cx="233135" cy="238836"/>
          </a:xfrm>
          <a:prstGeom prst="rect">
            <a:avLst/>
          </a:prstGeom>
        </p:spPr>
        <p:txBody>
          <a:bodyPr lIns="71437" tIns="71437" rIns="71437" bIns="71437" anchor="t"/>
          <a:lstStyle>
            <a:lvl1pPr defTabSz="410755">
              <a:defRPr sz="11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87036528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42"/>
        <p:cNvGrpSpPr/>
        <p:nvPr/>
      </p:nvGrpSpPr>
      <p:grpSpPr>
        <a:xfrm>
          <a:off x="0" y="0"/>
          <a:ext cx="0" cy="0"/>
          <a:chOff x="0" y="0"/>
          <a:chExt cx="0" cy="0"/>
        </a:xfrm>
      </p:grpSpPr>
      <p:sp>
        <p:nvSpPr>
          <p:cNvPr id="243" name="Google Shape;243;p55"/>
          <p:cNvSpPr txBox="1">
            <a:spLocks noGrp="1"/>
          </p:cNvSpPr>
          <p:nvPr>
            <p:ph type="title"/>
          </p:nvPr>
        </p:nvSpPr>
        <p:spPr>
          <a:xfrm>
            <a:off x="889000" y="2266951"/>
            <a:ext cx="10414000" cy="2324000"/>
          </a:xfrm>
          <a:prstGeom prst="rect">
            <a:avLst/>
          </a:prstGeom>
          <a:noFill/>
          <a:ln>
            <a:noFill/>
          </a:ln>
        </p:spPr>
        <p:txBody>
          <a:bodyPr spcFirstLastPara="1" wrap="square" lIns="19050" tIns="19050" rIns="19050" bIns="19050" anchor="ctr" anchorCtr="0"/>
          <a:lstStyle>
            <a:lvl1pPr marR="0" lvl="0"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FFFFFF"/>
              </a:buClr>
              <a:buSzPts val="4200"/>
              <a:buFont typeface="Helvetica Neue"/>
              <a:buNone/>
              <a:defRPr sz="5600" b="0" i="0" u="none" strike="noStrike" cap="none">
                <a:solidFill>
                  <a:srgbClr val="FFFFFF"/>
                </a:solidFill>
                <a:latin typeface="Helvetica Neue"/>
                <a:ea typeface="Helvetica Neue"/>
                <a:cs typeface="Helvetica Neue"/>
                <a:sym typeface="Helvetica Neue"/>
              </a:defRPr>
            </a:lvl9pPr>
          </a:lstStyle>
          <a:p>
            <a:endParaRPr/>
          </a:p>
        </p:txBody>
      </p:sp>
      <p:sp>
        <p:nvSpPr>
          <p:cNvPr id="244" name="Google Shape;244;p55"/>
          <p:cNvSpPr txBox="1">
            <a:spLocks noGrp="1"/>
          </p:cNvSpPr>
          <p:nvPr>
            <p:ph type="sldNum" idx="12"/>
          </p:nvPr>
        </p:nvSpPr>
        <p:spPr>
          <a:xfrm>
            <a:off x="5979516" y="6540500"/>
            <a:ext cx="226800" cy="2304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180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4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06400" y="60326"/>
            <a:ext cx="11277600" cy="1006475"/>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5699" name="Rectangle 3"/>
          <p:cNvSpPr>
            <a:spLocks noGrp="1" noChangeArrowheads="1"/>
          </p:cNvSpPr>
          <p:nvPr>
            <p:ph type="body" idx="1"/>
          </p:nvPr>
        </p:nvSpPr>
        <p:spPr bwMode="auto">
          <a:xfrm>
            <a:off x="463552" y="1371600"/>
            <a:ext cx="1122044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Line 4"/>
          <p:cNvSpPr>
            <a:spLocks noChangeShapeType="1"/>
          </p:cNvSpPr>
          <p:nvPr userDrawn="1"/>
        </p:nvSpPr>
        <p:spPr bwMode="auto">
          <a:xfrm>
            <a:off x="508000" y="1066800"/>
            <a:ext cx="11176000" cy="0"/>
          </a:xfrm>
          <a:prstGeom prst="line">
            <a:avLst/>
          </a:prstGeom>
          <a:noFill/>
          <a:ln w="12700">
            <a:solidFill>
              <a:srgbClr val="0033CC"/>
            </a:solidFill>
            <a:round/>
            <a:headEnd/>
            <a:tailEnd/>
          </a:ln>
          <a:effectLst/>
        </p:spPr>
        <p:txBody>
          <a:bodyPr/>
          <a:lstStyle/>
          <a:p>
            <a:pPr>
              <a:defRPr/>
            </a:pPr>
            <a:endParaRPr lang="en-US" sz="1800">
              <a:solidFill>
                <a:srgbClr val="000000"/>
              </a:solidFill>
            </a:endParaRPr>
          </a:p>
        </p:txBody>
      </p:sp>
      <p:sp>
        <p:nvSpPr>
          <p:cNvPr id="86021" name="Rectangle 5"/>
          <p:cNvSpPr>
            <a:spLocks noGrp="1" noChangeArrowheads="1"/>
          </p:cNvSpPr>
          <p:nvPr>
            <p:ph type="sldNum" sz="quarter" idx="4"/>
          </p:nvPr>
        </p:nvSpPr>
        <p:spPr bwMode="auto">
          <a:xfrm>
            <a:off x="9347200" y="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BD77A13-D8F3-4465-9216-A0B44F05681A}" type="slidenum">
              <a:rPr lang="en-US" smtClean="0">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fontAlgn="base">
        <a:spcBef>
          <a:spcPct val="0"/>
        </a:spcBef>
        <a:spcAft>
          <a:spcPct val="0"/>
        </a:spcAft>
        <a:defRPr sz="3700" b="1">
          <a:solidFill>
            <a:srgbClr val="000000"/>
          </a:solidFill>
          <a:latin typeface="+mj-lt"/>
          <a:ea typeface="+mj-ea"/>
          <a:cs typeface="+mj-cs"/>
        </a:defRPr>
      </a:lvl1pPr>
      <a:lvl2pPr algn="l" rtl="0" fontAlgn="base">
        <a:spcBef>
          <a:spcPct val="0"/>
        </a:spcBef>
        <a:spcAft>
          <a:spcPct val="0"/>
        </a:spcAft>
        <a:defRPr sz="3700" b="1">
          <a:solidFill>
            <a:srgbClr val="000000"/>
          </a:solidFill>
          <a:latin typeface="Arial" charset="0"/>
          <a:cs typeface="Arial" charset="0"/>
        </a:defRPr>
      </a:lvl2pPr>
      <a:lvl3pPr algn="l" rtl="0" fontAlgn="base">
        <a:spcBef>
          <a:spcPct val="0"/>
        </a:spcBef>
        <a:spcAft>
          <a:spcPct val="0"/>
        </a:spcAft>
        <a:defRPr sz="3700" b="1">
          <a:solidFill>
            <a:srgbClr val="000000"/>
          </a:solidFill>
          <a:latin typeface="Arial" charset="0"/>
          <a:cs typeface="Arial" charset="0"/>
        </a:defRPr>
      </a:lvl3pPr>
      <a:lvl4pPr algn="l" rtl="0" fontAlgn="base">
        <a:spcBef>
          <a:spcPct val="0"/>
        </a:spcBef>
        <a:spcAft>
          <a:spcPct val="0"/>
        </a:spcAft>
        <a:defRPr sz="3700" b="1">
          <a:solidFill>
            <a:srgbClr val="000000"/>
          </a:solidFill>
          <a:latin typeface="Arial" charset="0"/>
          <a:cs typeface="Arial" charset="0"/>
        </a:defRPr>
      </a:lvl4pPr>
      <a:lvl5pPr algn="l" rtl="0" fontAlgn="base">
        <a:spcBef>
          <a:spcPct val="0"/>
        </a:spcBef>
        <a:spcAft>
          <a:spcPct val="0"/>
        </a:spcAft>
        <a:defRPr sz="3700" b="1">
          <a:solidFill>
            <a:srgbClr val="000000"/>
          </a:solidFill>
          <a:latin typeface="Arial" charset="0"/>
          <a:cs typeface="Arial" charset="0"/>
        </a:defRPr>
      </a:lvl5pPr>
      <a:lvl6pPr marL="457200" algn="l" rtl="0" fontAlgn="base">
        <a:spcBef>
          <a:spcPct val="0"/>
        </a:spcBef>
        <a:spcAft>
          <a:spcPct val="0"/>
        </a:spcAft>
        <a:defRPr sz="3700" b="1">
          <a:solidFill>
            <a:srgbClr val="000000"/>
          </a:solidFill>
          <a:latin typeface="Arial" charset="0"/>
          <a:cs typeface="Arial" charset="0"/>
        </a:defRPr>
      </a:lvl6pPr>
      <a:lvl7pPr marL="914400" algn="l" rtl="0" fontAlgn="base">
        <a:spcBef>
          <a:spcPct val="0"/>
        </a:spcBef>
        <a:spcAft>
          <a:spcPct val="0"/>
        </a:spcAft>
        <a:defRPr sz="3700" b="1">
          <a:solidFill>
            <a:srgbClr val="000000"/>
          </a:solidFill>
          <a:latin typeface="Arial" charset="0"/>
          <a:cs typeface="Arial" charset="0"/>
        </a:defRPr>
      </a:lvl7pPr>
      <a:lvl8pPr marL="1371600" algn="l" rtl="0" fontAlgn="base">
        <a:spcBef>
          <a:spcPct val="0"/>
        </a:spcBef>
        <a:spcAft>
          <a:spcPct val="0"/>
        </a:spcAft>
        <a:defRPr sz="3700" b="1">
          <a:solidFill>
            <a:srgbClr val="000000"/>
          </a:solidFill>
          <a:latin typeface="Arial" charset="0"/>
          <a:cs typeface="Arial" charset="0"/>
        </a:defRPr>
      </a:lvl8pPr>
      <a:lvl9pPr marL="1828800" algn="l" rtl="0" fontAlgn="base">
        <a:spcBef>
          <a:spcPct val="0"/>
        </a:spcBef>
        <a:spcAft>
          <a:spcPct val="0"/>
        </a:spcAft>
        <a:defRPr sz="3700" b="1">
          <a:solidFill>
            <a:srgbClr val="000000"/>
          </a:solidFill>
          <a:latin typeface="Arial" charset="0"/>
          <a:cs typeface="Arial" charset="0"/>
        </a:defRPr>
      </a:lvl9pPr>
    </p:titleStyle>
    <p:bodyStyle>
      <a:lvl1pPr marL="342900" indent="-342900" algn="l" rtl="0" fontAlgn="base">
        <a:lnSpc>
          <a:spcPct val="110000"/>
        </a:lnSpc>
        <a:spcBef>
          <a:spcPts val="600"/>
        </a:spcBef>
        <a:spcAft>
          <a:spcPts val="600"/>
        </a:spcAft>
        <a:buClr>
          <a:srgbClr val="000099"/>
        </a:buClr>
        <a:buSzPct val="110000"/>
        <a:buChar char="•"/>
        <a:defRPr sz="3100">
          <a:solidFill>
            <a:srgbClr val="000000"/>
          </a:solidFill>
          <a:latin typeface="+mn-lt"/>
          <a:ea typeface="+mn-ea"/>
          <a:cs typeface="+mn-cs"/>
        </a:defRPr>
      </a:lvl1pPr>
      <a:lvl2pPr marL="742950" indent="-285750" algn="l" rtl="0" fontAlgn="base">
        <a:lnSpc>
          <a:spcPct val="110000"/>
        </a:lnSpc>
        <a:spcBef>
          <a:spcPts val="600"/>
        </a:spcBef>
        <a:spcAft>
          <a:spcPts val="600"/>
        </a:spcAft>
        <a:buClr>
          <a:srgbClr val="000099"/>
        </a:buClr>
        <a:buSzPct val="110000"/>
        <a:buFont typeface="Arial" charset="0"/>
        <a:buChar char="–"/>
        <a:defRPr sz="2600">
          <a:solidFill>
            <a:srgbClr val="000000"/>
          </a:solidFill>
          <a:latin typeface="+mn-lt"/>
          <a:cs typeface="+mn-cs"/>
        </a:defRPr>
      </a:lvl2pPr>
      <a:lvl3pPr marL="1143000" indent="-228600" algn="l" rtl="0" fontAlgn="base">
        <a:lnSpc>
          <a:spcPct val="110000"/>
        </a:lnSpc>
        <a:spcBef>
          <a:spcPts val="600"/>
        </a:spcBef>
        <a:spcAft>
          <a:spcPts val="600"/>
        </a:spcAft>
        <a:buClr>
          <a:srgbClr val="000099"/>
        </a:buClr>
        <a:buSzPct val="110000"/>
        <a:buChar char="•"/>
        <a:defRPr sz="2100">
          <a:solidFill>
            <a:srgbClr val="000000"/>
          </a:solidFill>
          <a:latin typeface="+mn-lt"/>
          <a:cs typeface="+mn-cs"/>
        </a:defRPr>
      </a:lvl3pPr>
      <a:lvl4pPr marL="1600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4pPr>
      <a:lvl5pPr marL="20574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5pPr>
      <a:lvl6pPr marL="25146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6pPr>
      <a:lvl7pPr marL="29718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7pPr>
      <a:lvl8pPr marL="34290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8pPr>
      <a:lvl9pPr marL="3886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solidFill>
                  <a:prstClr val="black">
                    <a:tint val="75000"/>
                  </a:prstClr>
                </a:solidFill>
              </a:rPr>
              <a:pPr/>
              <a:t>5/4/2023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A4589E9-09AB-4AE0-B748-8DF859E0FBD7}" type="datetimeFigureOut">
              <a:rPr lang="en-US">
                <a:solidFill>
                  <a:prstClr val="black">
                    <a:tint val="75000"/>
                  </a:prstClr>
                </a:solidFill>
              </a:rPr>
              <a:pPr>
                <a:defRPr/>
              </a:pPr>
              <a:t>5/4/2023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C5E9876-0647-4C0D-9986-E075F748777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403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extLst>
      <p:ext uri="{BB962C8B-B14F-4D97-AF65-F5344CB8AC3E}">
        <p14:creationId xmlns:p14="http://schemas.microsoft.com/office/powerpoint/2010/main" val="227585715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mc:AlternateContent xmlns:mc="http://schemas.openxmlformats.org/markup-compatibility/2006" xmlns:p14="http://schemas.microsoft.com/office/powerpoint/2010/main">
    <mc:Choice Requires="p14">
      <p:transition p14:dur="0" advTm="101360"/>
    </mc:Choice>
    <mc:Fallback xmlns="">
      <p:transition advTm="10136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608709" y="91531"/>
            <a:ext cx="10973097" cy="15080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ctr" anchorCtr="0" compatLnSpc="1">
            <a:prstTxWarp prst="textNoShape">
              <a:avLst/>
            </a:prstTxWarp>
          </a:bodyPr>
          <a:lstStyle/>
          <a:p>
            <a:pPr lvl="0"/>
            <a:r>
              <a:rPr lang="en-US">
                <a:sym typeface="Calibri" charset="0"/>
              </a:rPr>
              <a:t>Click to edit Master title style</a:t>
            </a:r>
          </a:p>
        </p:txBody>
      </p:sp>
      <p:sp>
        <p:nvSpPr>
          <p:cNvPr id="1026" name="Rectangle 2"/>
          <p:cNvSpPr>
            <a:spLocks noGrp="1"/>
          </p:cNvSpPr>
          <p:nvPr>
            <p:ph type="body" idx="1"/>
          </p:nvPr>
        </p:nvSpPr>
        <p:spPr bwMode="auto">
          <a:xfrm>
            <a:off x="608709" y="1599531"/>
            <a:ext cx="10973097" cy="52573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1027" name="Rectangle 3"/>
          <p:cNvSpPr>
            <a:spLocks noGrp="1"/>
          </p:cNvSpPr>
          <p:nvPr>
            <p:ph type="sldNum" sz="quarter" idx="2"/>
          </p:nvPr>
        </p:nvSpPr>
        <p:spPr bwMode="auto">
          <a:xfrm>
            <a:off x="8736212" y="6408169"/>
            <a:ext cx="2845593" cy="2611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ctr" anchorCtr="0" compatLnSpc="1">
            <a:prstTxWarp prst="textNoShape">
              <a:avLst/>
            </a:prstTxWarp>
          </a:bodyPr>
          <a:lstStyle>
            <a:lvl1pPr algn="r" defTabSz="642915">
              <a:defRPr sz="1125">
                <a:solidFill>
                  <a:srgbClr val="888888"/>
                </a:solidFill>
                <a:latin typeface="Calibri" panose="020F0502020204030204" pitchFamily="34" charset="0"/>
                <a:sym typeface="Calibri" panose="020F0502020204030204" pitchFamily="34" charset="0"/>
              </a:defRPr>
            </a:lvl1pPr>
          </a:lstStyle>
          <a:p>
            <a:fld id="{177AF989-BE71-46FE-9118-EF312929C1CC}" type="slidenum">
              <a:rPr lang="en-US" altLang="en-US"/>
              <a:pPr/>
              <a:t>‹#›</a:t>
            </a:fld>
            <a:endParaRPr lang="en-US" altLang="en-US"/>
          </a:p>
        </p:txBody>
      </p:sp>
    </p:spTree>
    <p:extLst>
      <p:ext uri="{BB962C8B-B14F-4D97-AF65-F5344CB8AC3E}">
        <p14:creationId xmlns:p14="http://schemas.microsoft.com/office/powerpoint/2010/main" val="2532638569"/>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Lst>
  <p:txStyles>
    <p:titleStyle>
      <a:lvl1pPr algn="ctr" rtl="0" eaLnBrk="0" fontAlgn="base" hangingPunct="0">
        <a:spcBef>
          <a:spcPct val="0"/>
        </a:spcBef>
        <a:spcAft>
          <a:spcPct val="0"/>
        </a:spcAft>
        <a:defRPr sz="4359">
          <a:solidFill>
            <a:srgbClr val="000000"/>
          </a:solidFill>
          <a:latin typeface="+mj-lt"/>
          <a:ea typeface="MS PGothic" panose="020B0600070205080204" pitchFamily="34" charset="-128"/>
          <a:cs typeface="+mj-cs"/>
          <a:sym typeface="Calibri" panose="020F0502020204030204" pitchFamily="34" charset="0"/>
        </a:defRPr>
      </a:lvl1pPr>
      <a:lvl2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2pPr>
      <a:lvl3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3pPr>
      <a:lvl4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4pPr>
      <a:lvl5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5pPr>
      <a:lvl6pPr marL="321457"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6pPr>
      <a:lvl7pPr marL="642915"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7pPr>
      <a:lvl8pPr marL="964372"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8pPr>
      <a:lvl9pPr marL="1285829"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9pPr>
    </p:titleStyle>
    <p:bodyStyle>
      <a:lvl1pPr marL="331503" indent="-331503"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MS PGothic" panose="020B0600070205080204" pitchFamily="34" charset="-128"/>
          <a:cs typeface="+mn-cs"/>
          <a:sym typeface="Calibri" panose="020F0502020204030204" pitchFamily="34" charset="0"/>
        </a:defRPr>
      </a:lvl1pPr>
      <a:lvl2pPr marL="636218" indent="-31476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2pPr>
      <a:lvl3pPr marL="937584" indent="-294669"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3pPr>
      <a:lvl4pPr marL="1317082" indent="-35271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4pPr>
      <a:lvl5pPr marL="1638539" indent="-352710" algn="l" rtl="0" eaLnBrk="0" fontAlgn="base" hangingPunct="0">
        <a:spcBef>
          <a:spcPts val="492"/>
        </a:spcBef>
        <a:spcAft>
          <a:spcPct val="0"/>
        </a:spcAft>
        <a:buSzPct val="100000"/>
        <a:buFont typeface="Arial" panose="020B0604020202020204" pitchFamily="34" charset="0"/>
        <a:buChar char="»"/>
        <a:defRPr sz="3094">
          <a:solidFill>
            <a:srgbClr val="000000"/>
          </a:solidFill>
          <a:latin typeface="+mn-lt"/>
          <a:ea typeface="Calibri" charset="0"/>
          <a:cs typeface="+mn-cs"/>
          <a:sym typeface="Calibri" panose="020F0502020204030204" pitchFamily="34" charset="0"/>
        </a:defRPr>
      </a:lvl5pPr>
      <a:lvl6pPr marL="1959997"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6pPr>
      <a:lvl7pPr marL="2281454"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7pPr>
      <a:lvl8pPr marL="2602911"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8pPr>
      <a:lvl9pPr marL="2924369" indent="-352710" algn="l" rtl="0" fontAlgn="base" hangingPunct="0">
        <a:spcBef>
          <a:spcPts val="492"/>
        </a:spcBef>
        <a:spcAft>
          <a:spcPct val="0"/>
        </a:spcAft>
        <a:buSzPct val="100000"/>
        <a:buFont typeface="Arial" charset="0"/>
        <a:buChar char="»"/>
        <a:defRPr sz="3094">
          <a:solidFill>
            <a:srgbClr val="000000"/>
          </a:solidFill>
          <a:latin typeface="+mn-lt"/>
          <a:ea typeface="Calibri" charset="0"/>
          <a:cs typeface="+mn-cs"/>
          <a:sym typeface="Calibri"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6403413"/>
      </p:ext>
    </p:extLst>
  </p:cSld>
  <p:clrMap bg1="lt1" tx1="dk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1"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1.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9.png"/><Relationship Id="rId5" Type="http://schemas.openxmlformats.org/officeDocument/2006/relationships/tags" Target="../tags/tag8.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notesSlide" Target="../notesSlides/notesSlide4.xml"/><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0.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0.xml"/><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25.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tags" Target="../tags/tag18.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60.png"/><Relationship Id="rId2" Type="http://schemas.openxmlformats.org/officeDocument/2006/relationships/tags" Target="../tags/tag17.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50.jpeg"/><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notesSlide" Target="../notesSlides/notesSlide9.xml"/><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69.wmf"/><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notesSlide" Target="../notesSlides/notesSlide1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Layout" Target="../slideLayouts/slideLayout25.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s>
</file>

<file path=ppt/slides/_rels/slide35.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72.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71.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70.png"/><Relationship Id="rId5" Type="http://schemas.openxmlformats.org/officeDocument/2006/relationships/tags" Target="../tags/tag51.xml"/><Relationship Id="rId10" Type="http://schemas.openxmlformats.org/officeDocument/2006/relationships/notesSlide" Target="../notesSlides/notesSlide12.xml"/><Relationship Id="rId4" Type="http://schemas.openxmlformats.org/officeDocument/2006/relationships/tags" Target="../tags/tag50.xml"/><Relationship Id="rId9"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tags" Target="../tags/tag80.xml"/><Relationship Id="rId3" Type="http://schemas.openxmlformats.org/officeDocument/2006/relationships/tags" Target="../tags/tag57.xml"/><Relationship Id="rId21" Type="http://schemas.openxmlformats.org/officeDocument/2006/relationships/tags" Target="../tags/tag75.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tags" Target="../tags/tag79.xml"/><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tags" Target="../tags/tag74.xml"/><Relationship Id="rId29" Type="http://schemas.openxmlformats.org/officeDocument/2006/relationships/tags" Target="../tags/tag83.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tags" Target="../tags/tag78.xml"/><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tags" Target="../tags/tag77.xml"/><Relationship Id="rId28" Type="http://schemas.openxmlformats.org/officeDocument/2006/relationships/tags" Target="../tags/tag82.xml"/><Relationship Id="rId10" Type="http://schemas.openxmlformats.org/officeDocument/2006/relationships/tags" Target="../tags/tag64.xml"/><Relationship Id="rId19" Type="http://schemas.openxmlformats.org/officeDocument/2006/relationships/tags" Target="../tags/tag73.xml"/><Relationship Id="rId31" Type="http://schemas.openxmlformats.org/officeDocument/2006/relationships/notesSlide" Target="../notesSlides/notesSlide13.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tags" Target="../tags/tag81.xml"/><Relationship Id="rId30"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18" Type="http://schemas.openxmlformats.org/officeDocument/2006/relationships/tags" Target="../tags/tag101.xml"/><Relationship Id="rId3" Type="http://schemas.openxmlformats.org/officeDocument/2006/relationships/tags" Target="../tags/tag86.xml"/><Relationship Id="rId21" Type="http://schemas.openxmlformats.org/officeDocument/2006/relationships/tags" Target="../tags/tag104.xml"/><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tags" Target="../tags/tag100.xml"/><Relationship Id="rId2" Type="http://schemas.openxmlformats.org/officeDocument/2006/relationships/tags" Target="../tags/tag85.xml"/><Relationship Id="rId16" Type="http://schemas.openxmlformats.org/officeDocument/2006/relationships/tags" Target="../tags/tag99.xml"/><Relationship Id="rId20" Type="http://schemas.openxmlformats.org/officeDocument/2006/relationships/tags" Target="../tags/tag103.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24" Type="http://schemas.openxmlformats.org/officeDocument/2006/relationships/notesSlide" Target="../notesSlides/notesSlide14.xml"/><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slideLayout" Target="../slideLayouts/slideLayout25.xml"/><Relationship Id="rId10" Type="http://schemas.openxmlformats.org/officeDocument/2006/relationships/tags" Target="../tags/tag93.xml"/><Relationship Id="rId19" Type="http://schemas.openxmlformats.org/officeDocument/2006/relationships/tags" Target="../tags/tag102.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s>
</file>

<file path=ppt/slides/_rels/slide39.xml.rels><?xml version="1.0" encoding="UTF-8" standalone="yes"?>
<Relationships xmlns="http://schemas.openxmlformats.org/package/2006/relationships"><Relationship Id="rId26" Type="http://schemas.openxmlformats.org/officeDocument/2006/relationships/tags" Target="../tags/tag131.xml"/><Relationship Id="rId21" Type="http://schemas.openxmlformats.org/officeDocument/2006/relationships/tags" Target="../tags/tag126.xml"/><Relationship Id="rId42" Type="http://schemas.openxmlformats.org/officeDocument/2006/relationships/tags" Target="../tags/tag147.xml"/><Relationship Id="rId47" Type="http://schemas.openxmlformats.org/officeDocument/2006/relationships/tags" Target="../tags/tag152.xml"/><Relationship Id="rId63" Type="http://schemas.openxmlformats.org/officeDocument/2006/relationships/tags" Target="../tags/tag168.xml"/><Relationship Id="rId68" Type="http://schemas.openxmlformats.org/officeDocument/2006/relationships/tags" Target="../tags/tag173.xml"/><Relationship Id="rId16" Type="http://schemas.openxmlformats.org/officeDocument/2006/relationships/tags" Target="../tags/tag121.xml"/><Relationship Id="rId11" Type="http://schemas.openxmlformats.org/officeDocument/2006/relationships/tags" Target="../tags/tag116.xml"/><Relationship Id="rId24" Type="http://schemas.openxmlformats.org/officeDocument/2006/relationships/tags" Target="../tags/tag129.xml"/><Relationship Id="rId32" Type="http://schemas.openxmlformats.org/officeDocument/2006/relationships/tags" Target="../tags/tag137.xml"/><Relationship Id="rId37" Type="http://schemas.openxmlformats.org/officeDocument/2006/relationships/tags" Target="../tags/tag142.xml"/><Relationship Id="rId40" Type="http://schemas.openxmlformats.org/officeDocument/2006/relationships/tags" Target="../tags/tag145.xml"/><Relationship Id="rId45" Type="http://schemas.openxmlformats.org/officeDocument/2006/relationships/tags" Target="../tags/tag150.xml"/><Relationship Id="rId53" Type="http://schemas.openxmlformats.org/officeDocument/2006/relationships/tags" Target="../tags/tag158.xml"/><Relationship Id="rId58" Type="http://schemas.openxmlformats.org/officeDocument/2006/relationships/tags" Target="../tags/tag163.xml"/><Relationship Id="rId66" Type="http://schemas.openxmlformats.org/officeDocument/2006/relationships/tags" Target="../tags/tag171.xml"/><Relationship Id="rId74" Type="http://schemas.openxmlformats.org/officeDocument/2006/relationships/tags" Target="../tags/tag179.xml"/><Relationship Id="rId79" Type="http://schemas.openxmlformats.org/officeDocument/2006/relationships/image" Target="../media/image78.wmf"/><Relationship Id="rId5" Type="http://schemas.openxmlformats.org/officeDocument/2006/relationships/tags" Target="../tags/tag110.xml"/><Relationship Id="rId61" Type="http://schemas.openxmlformats.org/officeDocument/2006/relationships/tags" Target="../tags/tag166.xml"/><Relationship Id="rId19" Type="http://schemas.openxmlformats.org/officeDocument/2006/relationships/tags" Target="../tags/tag124.xml"/><Relationship Id="rId14" Type="http://schemas.openxmlformats.org/officeDocument/2006/relationships/tags" Target="../tags/tag119.xml"/><Relationship Id="rId22" Type="http://schemas.openxmlformats.org/officeDocument/2006/relationships/tags" Target="../tags/tag127.xml"/><Relationship Id="rId27" Type="http://schemas.openxmlformats.org/officeDocument/2006/relationships/tags" Target="../tags/tag132.xml"/><Relationship Id="rId30" Type="http://schemas.openxmlformats.org/officeDocument/2006/relationships/tags" Target="../tags/tag135.xml"/><Relationship Id="rId35" Type="http://schemas.openxmlformats.org/officeDocument/2006/relationships/tags" Target="../tags/tag140.xml"/><Relationship Id="rId43" Type="http://schemas.openxmlformats.org/officeDocument/2006/relationships/tags" Target="../tags/tag148.xml"/><Relationship Id="rId48" Type="http://schemas.openxmlformats.org/officeDocument/2006/relationships/tags" Target="../tags/tag153.xml"/><Relationship Id="rId56" Type="http://schemas.openxmlformats.org/officeDocument/2006/relationships/tags" Target="../tags/tag161.xml"/><Relationship Id="rId64" Type="http://schemas.openxmlformats.org/officeDocument/2006/relationships/tags" Target="../tags/tag169.xml"/><Relationship Id="rId69" Type="http://schemas.openxmlformats.org/officeDocument/2006/relationships/tags" Target="../tags/tag174.xml"/><Relationship Id="rId77" Type="http://schemas.openxmlformats.org/officeDocument/2006/relationships/slideLayout" Target="../slideLayouts/slideLayout30.xml"/><Relationship Id="rId8" Type="http://schemas.openxmlformats.org/officeDocument/2006/relationships/tags" Target="../tags/tag113.xml"/><Relationship Id="rId51" Type="http://schemas.openxmlformats.org/officeDocument/2006/relationships/tags" Target="../tags/tag156.xml"/><Relationship Id="rId72" Type="http://schemas.openxmlformats.org/officeDocument/2006/relationships/tags" Target="../tags/tag177.xml"/><Relationship Id="rId80" Type="http://schemas.openxmlformats.org/officeDocument/2006/relationships/image" Target="../media/image79.emf"/><Relationship Id="rId3" Type="http://schemas.openxmlformats.org/officeDocument/2006/relationships/tags" Target="../tags/tag108.xml"/><Relationship Id="rId12" Type="http://schemas.openxmlformats.org/officeDocument/2006/relationships/tags" Target="../tags/tag117.xml"/><Relationship Id="rId17" Type="http://schemas.openxmlformats.org/officeDocument/2006/relationships/tags" Target="../tags/tag122.xml"/><Relationship Id="rId25" Type="http://schemas.openxmlformats.org/officeDocument/2006/relationships/tags" Target="../tags/tag130.xml"/><Relationship Id="rId33" Type="http://schemas.openxmlformats.org/officeDocument/2006/relationships/tags" Target="../tags/tag138.xml"/><Relationship Id="rId38" Type="http://schemas.openxmlformats.org/officeDocument/2006/relationships/tags" Target="../tags/tag143.xml"/><Relationship Id="rId46" Type="http://schemas.openxmlformats.org/officeDocument/2006/relationships/tags" Target="../tags/tag151.xml"/><Relationship Id="rId59" Type="http://schemas.openxmlformats.org/officeDocument/2006/relationships/tags" Target="../tags/tag164.xml"/><Relationship Id="rId67" Type="http://schemas.openxmlformats.org/officeDocument/2006/relationships/tags" Target="../tags/tag172.xml"/><Relationship Id="rId20" Type="http://schemas.openxmlformats.org/officeDocument/2006/relationships/tags" Target="../tags/tag125.xml"/><Relationship Id="rId41" Type="http://schemas.openxmlformats.org/officeDocument/2006/relationships/tags" Target="../tags/tag146.xml"/><Relationship Id="rId54" Type="http://schemas.openxmlformats.org/officeDocument/2006/relationships/tags" Target="../tags/tag159.xml"/><Relationship Id="rId62" Type="http://schemas.openxmlformats.org/officeDocument/2006/relationships/tags" Target="../tags/tag167.xml"/><Relationship Id="rId70" Type="http://schemas.openxmlformats.org/officeDocument/2006/relationships/tags" Target="../tags/tag175.xml"/><Relationship Id="rId75" Type="http://schemas.openxmlformats.org/officeDocument/2006/relationships/tags" Target="../tags/tag180.xml"/><Relationship Id="rId1" Type="http://schemas.openxmlformats.org/officeDocument/2006/relationships/tags" Target="../tags/tag106.xml"/><Relationship Id="rId6" Type="http://schemas.openxmlformats.org/officeDocument/2006/relationships/tags" Target="../tags/tag111.xml"/><Relationship Id="rId15" Type="http://schemas.openxmlformats.org/officeDocument/2006/relationships/tags" Target="../tags/tag120.xml"/><Relationship Id="rId23" Type="http://schemas.openxmlformats.org/officeDocument/2006/relationships/tags" Target="../tags/tag128.xml"/><Relationship Id="rId28" Type="http://schemas.openxmlformats.org/officeDocument/2006/relationships/tags" Target="../tags/tag133.xml"/><Relationship Id="rId36" Type="http://schemas.openxmlformats.org/officeDocument/2006/relationships/tags" Target="../tags/tag141.xml"/><Relationship Id="rId49" Type="http://schemas.openxmlformats.org/officeDocument/2006/relationships/tags" Target="../tags/tag154.xml"/><Relationship Id="rId57" Type="http://schemas.openxmlformats.org/officeDocument/2006/relationships/tags" Target="../tags/tag162.xml"/><Relationship Id="rId10" Type="http://schemas.openxmlformats.org/officeDocument/2006/relationships/tags" Target="../tags/tag115.xml"/><Relationship Id="rId31" Type="http://schemas.openxmlformats.org/officeDocument/2006/relationships/tags" Target="../tags/tag136.xml"/><Relationship Id="rId44" Type="http://schemas.openxmlformats.org/officeDocument/2006/relationships/tags" Target="../tags/tag149.xml"/><Relationship Id="rId52" Type="http://schemas.openxmlformats.org/officeDocument/2006/relationships/tags" Target="../tags/tag157.xml"/><Relationship Id="rId60" Type="http://schemas.openxmlformats.org/officeDocument/2006/relationships/tags" Target="../tags/tag165.xml"/><Relationship Id="rId65" Type="http://schemas.openxmlformats.org/officeDocument/2006/relationships/tags" Target="../tags/tag170.xml"/><Relationship Id="rId73" Type="http://schemas.openxmlformats.org/officeDocument/2006/relationships/tags" Target="../tags/tag178.xml"/><Relationship Id="rId78" Type="http://schemas.openxmlformats.org/officeDocument/2006/relationships/notesSlide" Target="../notesSlides/notesSlide15.xml"/><Relationship Id="rId4" Type="http://schemas.openxmlformats.org/officeDocument/2006/relationships/tags" Target="../tags/tag109.xml"/><Relationship Id="rId9" Type="http://schemas.openxmlformats.org/officeDocument/2006/relationships/tags" Target="../tags/tag114.xml"/><Relationship Id="rId13" Type="http://schemas.openxmlformats.org/officeDocument/2006/relationships/tags" Target="../tags/tag118.xml"/><Relationship Id="rId18" Type="http://schemas.openxmlformats.org/officeDocument/2006/relationships/tags" Target="../tags/tag123.xml"/><Relationship Id="rId39" Type="http://schemas.openxmlformats.org/officeDocument/2006/relationships/tags" Target="../tags/tag144.xml"/><Relationship Id="rId34" Type="http://schemas.openxmlformats.org/officeDocument/2006/relationships/tags" Target="../tags/tag139.xml"/><Relationship Id="rId50" Type="http://schemas.openxmlformats.org/officeDocument/2006/relationships/tags" Target="../tags/tag155.xml"/><Relationship Id="rId55" Type="http://schemas.openxmlformats.org/officeDocument/2006/relationships/tags" Target="../tags/tag160.xml"/><Relationship Id="rId76" Type="http://schemas.openxmlformats.org/officeDocument/2006/relationships/tags" Target="../tags/tag181.xml"/><Relationship Id="rId7" Type="http://schemas.openxmlformats.org/officeDocument/2006/relationships/tags" Target="../tags/tag112.xml"/><Relationship Id="rId71" Type="http://schemas.openxmlformats.org/officeDocument/2006/relationships/tags" Target="../tags/tag176.xml"/><Relationship Id="rId2" Type="http://schemas.openxmlformats.org/officeDocument/2006/relationships/tags" Target="../tags/tag107.xml"/><Relationship Id="rId29" Type="http://schemas.openxmlformats.org/officeDocument/2006/relationships/tags" Target="../tags/tag1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tags" Target="../tags/tag194.xml"/><Relationship Id="rId18" Type="http://schemas.openxmlformats.org/officeDocument/2006/relationships/image" Target="../media/image80.jpeg"/><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notesSlide" Target="../notesSlides/notesSlide16.xml"/><Relationship Id="rId2" Type="http://schemas.openxmlformats.org/officeDocument/2006/relationships/tags" Target="../tags/tag183.xml"/><Relationship Id="rId16" Type="http://schemas.openxmlformats.org/officeDocument/2006/relationships/slideLayout" Target="../slideLayouts/slideLayout2.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5" Type="http://schemas.openxmlformats.org/officeDocument/2006/relationships/tags" Target="../tags/tag186.xml"/><Relationship Id="rId15" Type="http://schemas.openxmlformats.org/officeDocument/2006/relationships/tags" Target="../tags/tag196.xml"/><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93.wmf"/><Relationship Id="rId5" Type="http://schemas.openxmlformats.org/officeDocument/2006/relationships/oleObject" Target="../embeddings/oleObject2.bin"/><Relationship Id="rId4" Type="http://schemas.openxmlformats.org/officeDocument/2006/relationships/image" Target="../media/image92.wmf"/></Relationships>
</file>

<file path=ppt/slides/_rels/slide46.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96.emf"/><Relationship Id="rId5" Type="http://schemas.openxmlformats.org/officeDocument/2006/relationships/oleObject" Target="../embeddings/oleObject5.bin"/><Relationship Id="rId10" Type="http://schemas.openxmlformats.org/officeDocument/2006/relationships/image" Target="../media/image98.emf"/><Relationship Id="rId4" Type="http://schemas.openxmlformats.org/officeDocument/2006/relationships/image" Target="../media/image95.emf"/><Relationship Id="rId9" Type="http://schemas.openxmlformats.org/officeDocument/2006/relationships/oleObject" Target="../embeddings/oleObject7.bin"/></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3" Type="http://schemas.openxmlformats.org/officeDocument/2006/relationships/tags" Target="../tags/tag209.xml"/><Relationship Id="rId18" Type="http://schemas.openxmlformats.org/officeDocument/2006/relationships/tags" Target="../tags/tag214.xml"/><Relationship Id="rId26" Type="http://schemas.openxmlformats.org/officeDocument/2006/relationships/tags" Target="../tags/tag222.xml"/><Relationship Id="rId39" Type="http://schemas.openxmlformats.org/officeDocument/2006/relationships/tags" Target="../tags/tag235.xml"/><Relationship Id="rId21" Type="http://schemas.openxmlformats.org/officeDocument/2006/relationships/tags" Target="../tags/tag217.xml"/><Relationship Id="rId34" Type="http://schemas.openxmlformats.org/officeDocument/2006/relationships/tags" Target="../tags/tag230.xml"/><Relationship Id="rId42" Type="http://schemas.openxmlformats.org/officeDocument/2006/relationships/tags" Target="../tags/tag238.xml"/><Relationship Id="rId47" Type="http://schemas.openxmlformats.org/officeDocument/2006/relationships/tags" Target="../tags/tag243.xml"/><Relationship Id="rId50" Type="http://schemas.openxmlformats.org/officeDocument/2006/relationships/tags" Target="../tags/tag246.xml"/><Relationship Id="rId55" Type="http://schemas.openxmlformats.org/officeDocument/2006/relationships/tags" Target="../tags/tag251.xml"/><Relationship Id="rId7" Type="http://schemas.openxmlformats.org/officeDocument/2006/relationships/tags" Target="../tags/tag203.xml"/><Relationship Id="rId2" Type="http://schemas.openxmlformats.org/officeDocument/2006/relationships/tags" Target="../tags/tag198.xml"/><Relationship Id="rId16" Type="http://schemas.openxmlformats.org/officeDocument/2006/relationships/tags" Target="../tags/tag212.xml"/><Relationship Id="rId29" Type="http://schemas.openxmlformats.org/officeDocument/2006/relationships/tags" Target="../tags/tag225.xml"/><Relationship Id="rId11" Type="http://schemas.openxmlformats.org/officeDocument/2006/relationships/tags" Target="../tags/tag207.xml"/><Relationship Id="rId24" Type="http://schemas.openxmlformats.org/officeDocument/2006/relationships/tags" Target="../tags/tag220.xml"/><Relationship Id="rId32" Type="http://schemas.openxmlformats.org/officeDocument/2006/relationships/tags" Target="../tags/tag228.xml"/><Relationship Id="rId37" Type="http://schemas.openxmlformats.org/officeDocument/2006/relationships/tags" Target="../tags/tag233.xml"/><Relationship Id="rId40" Type="http://schemas.openxmlformats.org/officeDocument/2006/relationships/tags" Target="../tags/tag236.xml"/><Relationship Id="rId45" Type="http://schemas.openxmlformats.org/officeDocument/2006/relationships/tags" Target="../tags/tag241.xml"/><Relationship Id="rId53" Type="http://schemas.openxmlformats.org/officeDocument/2006/relationships/tags" Target="../tags/tag249.xml"/><Relationship Id="rId58" Type="http://schemas.openxmlformats.org/officeDocument/2006/relationships/notesSlide" Target="../notesSlides/notesSlide21.xml"/><Relationship Id="rId5" Type="http://schemas.openxmlformats.org/officeDocument/2006/relationships/tags" Target="../tags/tag201.xml"/><Relationship Id="rId61" Type="http://schemas.openxmlformats.org/officeDocument/2006/relationships/image" Target="../media/image102.png"/><Relationship Id="rId19" Type="http://schemas.openxmlformats.org/officeDocument/2006/relationships/tags" Target="../tags/tag215.xml"/><Relationship Id="rId14" Type="http://schemas.openxmlformats.org/officeDocument/2006/relationships/tags" Target="../tags/tag210.xml"/><Relationship Id="rId22" Type="http://schemas.openxmlformats.org/officeDocument/2006/relationships/tags" Target="../tags/tag218.xml"/><Relationship Id="rId27" Type="http://schemas.openxmlformats.org/officeDocument/2006/relationships/tags" Target="../tags/tag223.xml"/><Relationship Id="rId30" Type="http://schemas.openxmlformats.org/officeDocument/2006/relationships/tags" Target="../tags/tag226.xml"/><Relationship Id="rId35" Type="http://schemas.openxmlformats.org/officeDocument/2006/relationships/tags" Target="../tags/tag231.xml"/><Relationship Id="rId43" Type="http://schemas.openxmlformats.org/officeDocument/2006/relationships/tags" Target="../tags/tag239.xml"/><Relationship Id="rId48" Type="http://schemas.openxmlformats.org/officeDocument/2006/relationships/tags" Target="../tags/tag244.xml"/><Relationship Id="rId56" Type="http://schemas.openxmlformats.org/officeDocument/2006/relationships/tags" Target="../tags/tag252.xml"/><Relationship Id="rId8" Type="http://schemas.openxmlformats.org/officeDocument/2006/relationships/tags" Target="../tags/tag204.xml"/><Relationship Id="rId51" Type="http://schemas.openxmlformats.org/officeDocument/2006/relationships/tags" Target="../tags/tag247.xml"/><Relationship Id="rId3" Type="http://schemas.openxmlformats.org/officeDocument/2006/relationships/tags" Target="../tags/tag199.xml"/><Relationship Id="rId12" Type="http://schemas.openxmlformats.org/officeDocument/2006/relationships/tags" Target="../tags/tag208.xml"/><Relationship Id="rId17" Type="http://schemas.openxmlformats.org/officeDocument/2006/relationships/tags" Target="../tags/tag213.xml"/><Relationship Id="rId25" Type="http://schemas.openxmlformats.org/officeDocument/2006/relationships/tags" Target="../tags/tag221.xml"/><Relationship Id="rId33" Type="http://schemas.openxmlformats.org/officeDocument/2006/relationships/tags" Target="../tags/tag229.xml"/><Relationship Id="rId38" Type="http://schemas.openxmlformats.org/officeDocument/2006/relationships/tags" Target="../tags/tag234.xml"/><Relationship Id="rId46" Type="http://schemas.openxmlformats.org/officeDocument/2006/relationships/tags" Target="../tags/tag242.xml"/><Relationship Id="rId59" Type="http://schemas.openxmlformats.org/officeDocument/2006/relationships/image" Target="../media/image100.png"/><Relationship Id="rId20" Type="http://schemas.openxmlformats.org/officeDocument/2006/relationships/tags" Target="../tags/tag216.xml"/><Relationship Id="rId41" Type="http://schemas.openxmlformats.org/officeDocument/2006/relationships/tags" Target="../tags/tag237.xml"/><Relationship Id="rId54" Type="http://schemas.openxmlformats.org/officeDocument/2006/relationships/tags" Target="../tags/tag250.xml"/><Relationship Id="rId62" Type="http://schemas.openxmlformats.org/officeDocument/2006/relationships/image" Target="../media/image103.png"/><Relationship Id="rId1" Type="http://schemas.openxmlformats.org/officeDocument/2006/relationships/tags" Target="../tags/tag197.xml"/><Relationship Id="rId6" Type="http://schemas.openxmlformats.org/officeDocument/2006/relationships/tags" Target="../tags/tag202.xml"/><Relationship Id="rId15" Type="http://schemas.openxmlformats.org/officeDocument/2006/relationships/tags" Target="../tags/tag211.xml"/><Relationship Id="rId23" Type="http://schemas.openxmlformats.org/officeDocument/2006/relationships/tags" Target="../tags/tag219.xml"/><Relationship Id="rId28" Type="http://schemas.openxmlformats.org/officeDocument/2006/relationships/tags" Target="../tags/tag224.xml"/><Relationship Id="rId36" Type="http://schemas.openxmlformats.org/officeDocument/2006/relationships/tags" Target="../tags/tag232.xml"/><Relationship Id="rId49" Type="http://schemas.openxmlformats.org/officeDocument/2006/relationships/tags" Target="../tags/tag245.xml"/><Relationship Id="rId57" Type="http://schemas.openxmlformats.org/officeDocument/2006/relationships/slideLayout" Target="../slideLayouts/slideLayout37.xml"/><Relationship Id="rId10" Type="http://schemas.openxmlformats.org/officeDocument/2006/relationships/tags" Target="../tags/tag206.xml"/><Relationship Id="rId31" Type="http://schemas.openxmlformats.org/officeDocument/2006/relationships/tags" Target="../tags/tag227.xml"/><Relationship Id="rId44" Type="http://schemas.openxmlformats.org/officeDocument/2006/relationships/tags" Target="../tags/tag240.xml"/><Relationship Id="rId52" Type="http://schemas.openxmlformats.org/officeDocument/2006/relationships/tags" Target="../tags/tag248.xml"/><Relationship Id="rId60" Type="http://schemas.openxmlformats.org/officeDocument/2006/relationships/image" Target="../media/image101.png"/><Relationship Id="rId4" Type="http://schemas.openxmlformats.org/officeDocument/2006/relationships/tags" Target="../tags/tag200.xml"/><Relationship Id="rId9" Type="http://schemas.openxmlformats.org/officeDocument/2006/relationships/tags" Target="../tags/tag205.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22.xml"/><Relationship Id="rId13" Type="http://schemas.openxmlformats.org/officeDocument/2006/relationships/oleObject" Target="../embeddings/oleObject10.bin"/><Relationship Id="rId3" Type="http://schemas.openxmlformats.org/officeDocument/2006/relationships/tags" Target="../tags/tag255.xml"/><Relationship Id="rId7" Type="http://schemas.openxmlformats.org/officeDocument/2006/relationships/slideLayout" Target="../slideLayouts/slideLayout2.xml"/><Relationship Id="rId12" Type="http://schemas.openxmlformats.org/officeDocument/2006/relationships/image" Target="../media/image105.pn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oleObject" Target="../embeddings/oleObject9.bin"/><Relationship Id="rId5" Type="http://schemas.openxmlformats.org/officeDocument/2006/relationships/tags" Target="../tags/tag257.xml"/><Relationship Id="rId10" Type="http://schemas.openxmlformats.org/officeDocument/2006/relationships/image" Target="../media/image104.png"/><Relationship Id="rId4" Type="http://schemas.openxmlformats.org/officeDocument/2006/relationships/tags" Target="../tags/tag256.xml"/><Relationship Id="rId9" Type="http://schemas.openxmlformats.org/officeDocument/2006/relationships/oleObject" Target="../embeddings/oleObject8.bin"/><Relationship Id="rId14"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tags" Target="../tags/tag261.xml"/><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slideLayout" Target="../slideLayouts/slideLayout2.xml"/><Relationship Id="rId10" Type="http://schemas.openxmlformats.org/officeDocument/2006/relationships/image" Target="../media/image114.png"/><Relationship Id="rId4" Type="http://schemas.openxmlformats.org/officeDocument/2006/relationships/tags" Target="../tags/tag262.xml"/><Relationship Id="rId9" Type="http://schemas.openxmlformats.org/officeDocument/2006/relationships/image" Target="../media/image113.png"/></Relationships>
</file>

<file path=ppt/slides/_rels/slide5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vision.stanford.edu/teaching/cs231n/" TargetMode="External"/><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73.xml"/><Relationship Id="rId5" Type="http://schemas.openxmlformats.org/officeDocument/2006/relationships/hyperlink" Target="https://www.matthewtancik.com/nerf" TargetMode="External"/><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73.xml"/><Relationship Id="rId5" Type="http://schemas.openxmlformats.org/officeDocument/2006/relationships/image" Target="../media/image136.png"/><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notesSlide" Target="../notesSlides/notesSlide28.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9.png"/></Relationships>
</file>

<file path=ppt/slides/_rels/slide74.xml.rels><?xml version="1.0" encoding="UTF-8" standalone="yes"?>
<Relationships xmlns="http://schemas.openxmlformats.org/package/2006/relationships"><Relationship Id="rId8" Type="http://schemas.openxmlformats.org/officeDocument/2006/relationships/image" Target="../media/image156.jpg"/><Relationship Id="rId3" Type="http://schemas.openxmlformats.org/officeDocument/2006/relationships/image" Target="../media/image151.png"/><Relationship Id="rId7" Type="http://schemas.openxmlformats.org/officeDocument/2006/relationships/image" Target="../media/image155.jp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svg"/><Relationship Id="rId9" Type="http://schemas.openxmlformats.org/officeDocument/2006/relationships/image" Target="../media/image157.png"/></Relationships>
</file>

<file path=ppt/slides/_rels/slide7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8.jpeg"/><Relationship Id="rId2" Type="http://schemas.openxmlformats.org/officeDocument/2006/relationships/image" Target="../media/image158.png"/><Relationship Id="rId1" Type="http://schemas.openxmlformats.org/officeDocument/2006/relationships/slideLayout" Target="../slideLayouts/slideLayout12.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7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2.xml"/><Relationship Id="rId4" Type="http://schemas.openxmlformats.org/officeDocument/2006/relationships/image" Target="../media/image172.png"/></Relationships>
</file>

<file path=ppt/slides/_rels/slide7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285" y="463571"/>
            <a:ext cx="8679600" cy="1469571"/>
          </a:xfrm>
        </p:spPr>
        <p:txBody>
          <a:bodyPr>
            <a:normAutofit/>
          </a:bodyPr>
          <a:lstStyle/>
          <a:p>
            <a:pPr algn="l"/>
            <a:r>
              <a:rPr lang="en-US" sz="3200" dirty="0"/>
              <a:t>Course review</a:t>
            </a:r>
          </a:p>
        </p:txBody>
      </p:sp>
      <p:sp>
        <p:nvSpPr>
          <p:cNvPr id="6" name="Title 1"/>
          <p:cNvSpPr txBox="1">
            <a:spLocks/>
          </p:cNvSpPr>
          <p:nvPr/>
        </p:nvSpPr>
        <p:spPr>
          <a:xfrm>
            <a:off x="-445923" y="-224898"/>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
        <p:nvSpPr>
          <p:cNvPr id="8" name="Rectangle 7"/>
          <p:cNvSpPr/>
          <p:nvPr/>
        </p:nvSpPr>
        <p:spPr>
          <a:xfrm>
            <a:off x="-109459" y="1600200"/>
            <a:ext cx="12410918"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4ED04BA-ACDC-4483-8B49-E846DD463612}"/>
              </a:ext>
            </a:extLst>
          </p:cNvPr>
          <p:cNvPicPr>
            <a:picLocks noChangeAspect="1"/>
          </p:cNvPicPr>
          <p:nvPr/>
        </p:nvPicPr>
        <p:blipFill>
          <a:blip r:embed="rId2"/>
          <a:stretch>
            <a:fillRect/>
          </a:stretch>
        </p:blipFill>
        <p:spPr>
          <a:xfrm>
            <a:off x="7658924" y="0"/>
            <a:ext cx="4100791"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t>
            </a:r>
          </a:p>
        </p:txBody>
      </p:sp>
      <p:sp>
        <p:nvSpPr>
          <p:cNvPr id="3" name="Content Placeholder 2"/>
          <p:cNvSpPr>
            <a:spLocks noGrp="1"/>
          </p:cNvSpPr>
          <p:nvPr>
            <p:ph idx="1"/>
          </p:nvPr>
        </p:nvSpPr>
        <p:spPr>
          <a:xfrm>
            <a:off x="881575" y="1447800"/>
            <a:ext cx="10428850" cy="5181600"/>
          </a:xfrm>
        </p:spPr>
        <p:txBody>
          <a:bodyPr>
            <a:normAutofit/>
          </a:bodyPr>
          <a:lstStyle/>
          <a:p>
            <a:r>
              <a:rPr lang="en-US" dirty="0"/>
              <a:t>Same as cross-correlation, except that the kernel is “flipped” (horizontally and vertically)</a:t>
            </a:r>
          </a:p>
          <a:p>
            <a:endParaRPr lang="en-US" dirty="0"/>
          </a:p>
          <a:p>
            <a:endParaRPr lang="en-US" dirty="0"/>
          </a:p>
          <a:p>
            <a:endParaRPr lang="en-US" dirty="0"/>
          </a:p>
          <a:p>
            <a:endParaRPr lang="en-US" dirty="0"/>
          </a:p>
          <a:p>
            <a:endParaRPr lang="en-US" dirty="0"/>
          </a:p>
          <a:p>
            <a:r>
              <a:rPr lang="en-US" dirty="0"/>
              <a:t>Convolution is </a:t>
            </a:r>
            <a:r>
              <a:rPr lang="en-US" b="1" dirty="0"/>
              <a:t>commutative</a:t>
            </a:r>
            <a:r>
              <a:rPr lang="en-US" dirty="0"/>
              <a:t> and </a:t>
            </a:r>
            <a:r>
              <a:rPr lang="en-US" b="1" dirty="0"/>
              <a:t>associative</a:t>
            </a:r>
          </a:p>
        </p:txBody>
      </p:sp>
      <p:sp>
        <p:nvSpPr>
          <p:cNvPr id="5" name="Rectangle 10"/>
          <p:cNvSpPr>
            <a:spLocks noChangeArrowheads="1"/>
          </p:cNvSpPr>
          <p:nvPr>
            <p:custDataLst>
              <p:tags r:id="rId1"/>
            </p:custDataLst>
          </p:nvPr>
        </p:nvSpPr>
        <p:spPr bwMode="auto">
          <a:xfrm>
            <a:off x="3086100" y="4092575"/>
            <a:ext cx="7200900" cy="609600"/>
          </a:xfrm>
          <a:prstGeom prst="rect">
            <a:avLst/>
          </a:prstGeom>
          <a:noFill/>
          <a:ln w="9525">
            <a:noFill/>
            <a:miter lim="800000"/>
            <a:headEnd/>
            <a:tailEnd/>
          </a:ln>
          <a:effectLst/>
        </p:spPr>
        <p:txBody>
          <a:bodyPr/>
          <a:lstStyle/>
          <a:p>
            <a:pPr marL="342900" indent="-342900">
              <a:spcBef>
                <a:spcPct val="50000"/>
              </a:spcBef>
              <a:spcAft>
                <a:spcPct val="50000"/>
              </a:spcAft>
            </a:pPr>
            <a:r>
              <a:rPr lang="en-US" sz="2800" dirty="0"/>
              <a:t>This is called a </a:t>
            </a:r>
            <a:r>
              <a:rPr lang="en-US" sz="2800" b="1" dirty="0"/>
              <a:t>convolution</a:t>
            </a:r>
            <a:r>
              <a:rPr lang="en-US" sz="2800" dirty="0"/>
              <a:t> operation:</a:t>
            </a:r>
          </a:p>
        </p:txBody>
      </p:sp>
      <p:pic>
        <p:nvPicPr>
          <p:cNvPr id="46084" name="Picture 4"/>
          <p:cNvPicPr>
            <a:picLocks noChangeAspect="1" noChangeArrowheads="1"/>
          </p:cNvPicPr>
          <p:nvPr/>
        </p:nvPicPr>
        <p:blipFill>
          <a:blip r:embed="rId3" cstate="print"/>
          <a:srcRect/>
          <a:stretch>
            <a:fillRect/>
          </a:stretch>
        </p:blipFill>
        <p:spPr bwMode="auto">
          <a:xfrm>
            <a:off x="2667000" y="2743200"/>
            <a:ext cx="6629400" cy="1186432"/>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a:stretch>
            <a:fillRect/>
          </a:stretch>
        </p:blipFill>
        <p:spPr bwMode="auto">
          <a:xfrm>
            <a:off x="4267200" y="4629150"/>
            <a:ext cx="3219450" cy="7810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09800" y="228600"/>
            <a:ext cx="7772400" cy="609600"/>
          </a:xfrm>
        </p:spPr>
        <p:txBody>
          <a:bodyPr>
            <a:normAutofit fontScale="90000"/>
          </a:bodyPr>
          <a:lstStyle/>
          <a:p>
            <a:r>
              <a:rPr lang="en-US"/>
              <a:t>Gaussian Kernel</a:t>
            </a:r>
          </a:p>
        </p:txBody>
      </p:sp>
      <p:pic>
        <p:nvPicPr>
          <p:cNvPr id="28676" name="Picture 4" descr="realgaussian"/>
          <p:cNvPicPr>
            <a:picLocks noChangeAspect="1" noChangeArrowheads="1"/>
          </p:cNvPicPr>
          <p:nvPr/>
        </p:nvPicPr>
        <p:blipFill>
          <a:blip r:embed="rId4" cstate="print"/>
          <a:srcRect l="3360" t="15573" b="4480"/>
          <a:stretch>
            <a:fillRect/>
          </a:stretch>
        </p:blipFill>
        <p:spPr bwMode="auto">
          <a:xfrm>
            <a:off x="3276601" y="1995487"/>
            <a:ext cx="2943225" cy="1827212"/>
          </a:xfrm>
          <a:prstGeom prst="rect">
            <a:avLst/>
          </a:prstGeom>
          <a:noFill/>
          <a:ln w="9525">
            <a:noFill/>
            <a:miter lim="800000"/>
            <a:headEnd/>
            <a:tailEnd/>
          </a:ln>
        </p:spPr>
      </p:pic>
      <p:pic>
        <p:nvPicPr>
          <p:cNvPr id="28677" name="Picture 5"/>
          <p:cNvPicPr>
            <a:picLocks noChangeAspect="1" noChangeArrowheads="1"/>
          </p:cNvPicPr>
          <p:nvPr/>
        </p:nvPicPr>
        <p:blipFill>
          <a:blip r:embed="rId5" cstate="print"/>
          <a:srcRect/>
          <a:stretch>
            <a:fillRect/>
          </a:stretch>
        </p:blipFill>
        <p:spPr bwMode="auto">
          <a:xfrm>
            <a:off x="6705600" y="1995487"/>
            <a:ext cx="1828800" cy="1828800"/>
          </a:xfrm>
          <a:prstGeom prst="rect">
            <a:avLst/>
          </a:prstGeom>
          <a:noFill/>
          <a:ln w="9525">
            <a:noFill/>
            <a:miter lim="800000"/>
            <a:headEnd/>
            <a:tailEnd/>
          </a:ln>
        </p:spPr>
      </p:pic>
      <p:pic>
        <p:nvPicPr>
          <p:cNvPr id="28678" name="Picture 6"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3886200" y="4205288"/>
            <a:ext cx="4114800" cy="1052513"/>
          </a:xfrm>
          <a:prstGeom prst="rect">
            <a:avLst/>
          </a:prstGeom>
          <a:noFill/>
          <a:ln w="9525">
            <a:noFill/>
            <a:miter lim="800000"/>
            <a:headEnd/>
            <a:tailEnd/>
          </a:ln>
        </p:spPr>
      </p:pic>
      <p:sp>
        <p:nvSpPr>
          <p:cNvPr id="28682" name="Text Box 10"/>
          <p:cNvSpPr txBox="1">
            <a:spLocks noChangeArrowheads="1"/>
          </p:cNvSpPr>
          <p:nvPr/>
        </p:nvSpPr>
        <p:spPr bwMode="auto">
          <a:xfrm>
            <a:off x="8534401" y="6397625"/>
            <a:ext cx="1820307" cy="369332"/>
          </a:xfrm>
          <a:prstGeom prst="rect">
            <a:avLst/>
          </a:prstGeom>
          <a:noFill/>
          <a:ln w="9525">
            <a:noFill/>
            <a:miter lim="800000"/>
            <a:headEnd/>
            <a:tailEnd/>
          </a:ln>
        </p:spPr>
        <p:txBody>
          <a:bodyPr wrap="none">
            <a:spAutoFit/>
          </a:bodyPr>
          <a:lstStyle/>
          <a:p>
            <a:r>
              <a:rPr lang="en-US" sz="1400"/>
              <a:t>Source: C. </a:t>
            </a:r>
            <a:r>
              <a:rPr lang="en-US" sz="1400" dirty="0"/>
              <a:t>Rasmussen</a:t>
            </a:r>
            <a:r>
              <a:rPr lang="en-US"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2438400" y="1828800"/>
            <a:ext cx="8077200" cy="762000"/>
          </a:xfrm>
          <a:prstGeom prst="rect">
            <a:avLst/>
          </a:prstGeom>
          <a:noFill/>
          <a:ln w="9525">
            <a:noFill/>
            <a:miter lim="800000"/>
            <a:headEnd/>
            <a:tailEnd/>
          </a:ln>
        </p:spPr>
        <p:txBody>
          <a:bodyPr/>
          <a:lstStyle/>
          <a:p>
            <a:pPr marL="342900" indent="-342900">
              <a:spcBef>
                <a:spcPct val="20000"/>
              </a:spcBef>
            </a:pPr>
            <a:r>
              <a:rPr lang="en-US" dirty="0"/>
              <a:t>The gradient points in the direction of most rapid increase in intensity</a:t>
            </a:r>
            <a:br>
              <a:rPr lang="en-US" dirty="0"/>
            </a:br>
            <a:br>
              <a:rPr lang="en-US" dirty="0"/>
            </a:br>
            <a:br>
              <a:rPr lang="en-US" dirty="0"/>
            </a:br>
            <a:endParaRPr lang="en-US" dirty="0"/>
          </a:p>
        </p:txBody>
      </p:sp>
      <p:grpSp>
        <p:nvGrpSpPr>
          <p:cNvPr id="2" name="Group 2"/>
          <p:cNvGrpSpPr>
            <a:grpSpLocks/>
          </p:cNvGrpSpPr>
          <p:nvPr/>
        </p:nvGrpSpPr>
        <p:grpSpPr bwMode="auto">
          <a:xfrm>
            <a:off x="7315200" y="2438400"/>
            <a:ext cx="2590800" cy="990600"/>
            <a:chOff x="3840" y="1776"/>
            <a:chExt cx="1632" cy="624"/>
          </a:xfrm>
        </p:grpSpPr>
        <p:grpSp>
          <p:nvGrpSpPr>
            <p:cNvPr id="3" name="Group 3"/>
            <p:cNvGrpSpPr>
              <a:grpSpLocks/>
            </p:cNvGrpSpPr>
            <p:nvPr/>
          </p:nvGrpSpPr>
          <p:grpSpPr bwMode="auto">
            <a:xfrm>
              <a:off x="3840" y="1776"/>
              <a:ext cx="1632" cy="624"/>
              <a:chOff x="3840" y="1776"/>
              <a:chExt cx="1632" cy="624"/>
            </a:xfrm>
          </p:grpSpPr>
          <p:grpSp>
            <p:nvGrpSpPr>
              <p:cNvPr id="4"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pPr>
                    <a:defRPr/>
                  </a:pPr>
                  <a:endParaRPr lang="en-US"/>
                </a:p>
              </p:txBody>
            </p:sp>
            <p:sp>
              <p:nvSpPr>
                <p:cNvPr id="9246"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p:spPr>
              <p:txBody>
                <a:bodyPr/>
                <a:lstStyle/>
                <a:p>
                  <a:endParaRPr lang="en-US"/>
                </a:p>
              </p:txBody>
            </p:sp>
          </p:grpSp>
          <p:pic>
            <p:nvPicPr>
              <p:cNvPr id="9244" name="Picture 7" descr="Edittex"/>
              <p:cNvPicPr>
                <a:picLocks noChangeAspect="1" noChangeArrowheads="1"/>
              </p:cNvPicPr>
              <p:nvPr>
                <p:custDataLst>
                  <p:tags r:id="rId7"/>
                </p:custDataLst>
              </p:nvPr>
            </p:nvPicPr>
            <p:blipFill>
              <a:blip r:embed="rId10" cstate="print"/>
              <a:srcRect/>
              <a:stretch>
                <a:fillRect/>
              </a:stretch>
            </p:blipFill>
            <p:spPr bwMode="auto">
              <a:xfrm>
                <a:off x="4505" y="1824"/>
                <a:ext cx="967" cy="248"/>
              </a:xfrm>
              <a:prstGeom prst="rect">
                <a:avLst/>
              </a:prstGeom>
              <a:noFill/>
              <a:ln w="9525">
                <a:noFill/>
                <a:miter lim="800000"/>
                <a:headEnd/>
                <a:tailEnd/>
              </a:ln>
            </p:spPr>
          </p:pic>
        </p:grpSp>
        <p:sp>
          <p:nvSpPr>
            <p:cNvPr id="9242" name="Oval 8"/>
            <p:cNvSpPr>
              <a:spLocks noChangeArrowheads="1"/>
            </p:cNvSpPr>
            <p:nvPr/>
          </p:nvSpPr>
          <p:spPr bwMode="auto">
            <a:xfrm>
              <a:off x="4128" y="2064"/>
              <a:ext cx="48" cy="48"/>
            </a:xfrm>
            <a:prstGeom prst="ellipse">
              <a:avLst/>
            </a:prstGeom>
            <a:solidFill>
              <a:srgbClr val="FF0000"/>
            </a:solidFill>
            <a:ln w="9525">
              <a:noFill/>
              <a:round/>
              <a:headEnd/>
              <a:tailEnd/>
            </a:ln>
          </p:spPr>
          <p:txBody>
            <a:bodyPr wrap="none" anchor="ctr"/>
            <a:lstStyle/>
            <a:p>
              <a:endParaRPr lang="en-US"/>
            </a:p>
          </p:txBody>
        </p:sp>
      </p:grpSp>
      <p:sp>
        <p:nvSpPr>
          <p:cNvPr id="9220" name="Rectangle 9"/>
          <p:cNvSpPr>
            <a:spLocks noGrp="1" noChangeArrowheads="1"/>
          </p:cNvSpPr>
          <p:nvPr>
            <p:ph type="title"/>
          </p:nvPr>
        </p:nvSpPr>
        <p:spPr>
          <a:xfrm>
            <a:off x="1981200" y="0"/>
            <a:ext cx="8229600" cy="1143000"/>
          </a:xfrm>
        </p:spPr>
        <p:txBody>
          <a:bodyPr/>
          <a:lstStyle/>
          <a:p>
            <a:r>
              <a:rPr lang="en-US"/>
              <a:t>Image gradient</a:t>
            </a:r>
          </a:p>
        </p:txBody>
      </p:sp>
      <p:sp>
        <p:nvSpPr>
          <p:cNvPr id="9221" name="Rectangle 10"/>
          <p:cNvSpPr>
            <a:spLocks noGrp="1" noChangeArrowheads="1"/>
          </p:cNvSpPr>
          <p:nvPr>
            <p:ph type="body" idx="1"/>
          </p:nvPr>
        </p:nvSpPr>
        <p:spPr>
          <a:xfrm>
            <a:off x="2209800" y="1219200"/>
            <a:ext cx="8077200" cy="1295400"/>
          </a:xfrm>
        </p:spPr>
        <p:txBody>
          <a:bodyPr>
            <a:normAutofit/>
          </a:bodyPr>
          <a:lstStyle/>
          <a:p>
            <a:r>
              <a:rPr lang="en-US" sz="2400" dirty="0"/>
              <a:t>The </a:t>
            </a:r>
            <a:r>
              <a:rPr lang="en-US" sz="2400" i="1" dirty="0"/>
              <a:t>gradient</a:t>
            </a:r>
            <a:r>
              <a:rPr lang="en-US" sz="2400" dirty="0"/>
              <a:t> of an image: </a:t>
            </a:r>
          </a:p>
        </p:txBody>
      </p:sp>
      <p:pic>
        <p:nvPicPr>
          <p:cNvPr id="9222" name="Picture 11" descr="Edittex"/>
          <p:cNvPicPr>
            <a:picLocks noChangeAspect="1" noChangeArrowheads="1"/>
          </p:cNvPicPr>
          <p:nvPr>
            <p:custDataLst>
              <p:tags r:id="rId1"/>
            </p:custDataLst>
          </p:nvPr>
        </p:nvPicPr>
        <p:blipFill>
          <a:blip r:embed="rId10" cstate="print"/>
          <a:srcRect/>
          <a:stretch>
            <a:fillRect/>
          </a:stretch>
        </p:blipFill>
        <p:spPr bwMode="auto">
          <a:xfrm>
            <a:off x="6096001" y="1143001"/>
            <a:ext cx="2468563" cy="633413"/>
          </a:xfrm>
          <a:prstGeom prst="rect">
            <a:avLst/>
          </a:prstGeom>
          <a:noFill/>
          <a:ln w="9525">
            <a:noFill/>
            <a:miter lim="800000"/>
            <a:headEnd/>
            <a:tailEnd/>
          </a:ln>
        </p:spPr>
      </p:pic>
      <p:sp>
        <p:nvSpPr>
          <p:cNvPr id="974860" name="Rectangle 12"/>
          <p:cNvSpPr>
            <a:spLocks noChangeArrowheads="1"/>
          </p:cNvSpPr>
          <p:nvPr/>
        </p:nvSpPr>
        <p:spPr bwMode="auto">
          <a:xfrm>
            <a:off x="2286000" y="24384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pPr>
              <a:defRPr/>
            </a:pPr>
            <a:endParaRPr lang="en-US"/>
          </a:p>
        </p:txBody>
      </p:sp>
      <p:sp>
        <p:nvSpPr>
          <p:cNvPr id="9224" name="Line 13"/>
          <p:cNvSpPr>
            <a:spLocks noChangeShapeType="1"/>
          </p:cNvSpPr>
          <p:nvPr/>
        </p:nvSpPr>
        <p:spPr bwMode="auto">
          <a:xfrm>
            <a:off x="2438400" y="2971800"/>
            <a:ext cx="533400" cy="0"/>
          </a:xfrm>
          <a:prstGeom prst="line">
            <a:avLst/>
          </a:prstGeom>
          <a:noFill/>
          <a:ln w="28575">
            <a:solidFill>
              <a:srgbClr val="FF0000"/>
            </a:solidFill>
            <a:round/>
            <a:headEnd/>
            <a:tailEnd type="triangle" w="med" len="med"/>
          </a:ln>
        </p:spPr>
        <p:txBody>
          <a:bodyPr/>
          <a:lstStyle/>
          <a:p>
            <a:endParaRPr lang="en-US"/>
          </a:p>
        </p:txBody>
      </p:sp>
      <p:sp>
        <p:nvSpPr>
          <p:cNvPr id="9225" name="Oval 14"/>
          <p:cNvSpPr>
            <a:spLocks noChangeArrowheads="1"/>
          </p:cNvSpPr>
          <p:nvPr/>
        </p:nvSpPr>
        <p:spPr bwMode="auto">
          <a:xfrm>
            <a:off x="2381250" y="2933700"/>
            <a:ext cx="76200" cy="76200"/>
          </a:xfrm>
          <a:prstGeom prst="ellipse">
            <a:avLst/>
          </a:prstGeom>
          <a:solidFill>
            <a:srgbClr val="FF0000"/>
          </a:solidFill>
          <a:ln w="9525">
            <a:noFill/>
            <a:round/>
            <a:headEnd/>
            <a:tailEnd/>
          </a:ln>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cstate="print"/>
          <a:srcRect/>
          <a:stretch>
            <a:fillRect/>
          </a:stretch>
        </p:blipFill>
        <p:spPr bwMode="auto">
          <a:xfrm>
            <a:off x="2743201" y="2513014"/>
            <a:ext cx="1408113" cy="382587"/>
          </a:xfrm>
          <a:prstGeom prst="rect">
            <a:avLst/>
          </a:prstGeom>
          <a:noFill/>
          <a:ln w="9525">
            <a:noFill/>
            <a:miter lim="800000"/>
            <a:headEnd/>
            <a:tailEnd/>
          </a:ln>
        </p:spPr>
      </p:pic>
      <p:grpSp>
        <p:nvGrpSpPr>
          <p:cNvPr id="5" name="Group 16"/>
          <p:cNvGrpSpPr>
            <a:grpSpLocks/>
          </p:cNvGrpSpPr>
          <p:nvPr/>
        </p:nvGrpSpPr>
        <p:grpSpPr bwMode="auto">
          <a:xfrm>
            <a:off x="5021264" y="2438400"/>
            <a:ext cx="1882775" cy="1157288"/>
            <a:chOff x="2395" y="1776"/>
            <a:chExt cx="1186" cy="729"/>
          </a:xfrm>
        </p:grpSpPr>
        <p:pic>
          <p:nvPicPr>
            <p:cNvPr id="9237" name="Picture 17" descr="Edittex"/>
            <p:cNvPicPr>
              <a:picLocks noChangeAspect="1" noChangeArrowheads="1"/>
            </p:cNvPicPr>
            <p:nvPr>
              <p:custDataLst>
                <p:tags r:id="rId6"/>
              </p:custDataLst>
            </p:nvPr>
          </p:nvPicPr>
          <p:blipFill>
            <a:blip r:embed="rId12" cstate="print"/>
            <a:srcRect/>
            <a:stretch>
              <a:fillRect/>
            </a:stretch>
          </p:blipFill>
          <p:spPr bwMode="auto">
            <a:xfrm>
              <a:off x="2688" y="2256"/>
              <a:ext cx="893" cy="249"/>
            </a:xfrm>
            <a:prstGeom prst="rect">
              <a:avLst/>
            </a:prstGeom>
            <a:noFill/>
            <a:ln w="9525">
              <a:noFill/>
              <a:miter lim="800000"/>
              <a:headEnd/>
              <a:tailEnd/>
            </a:ln>
          </p:spPr>
        </p:pic>
        <p:sp>
          <p:nvSpPr>
            <p:cNvPr id="974866" name="Rectangle 18"/>
            <p:cNvSpPr>
              <a:spLocks noChangeArrowheads="1"/>
            </p:cNvSpPr>
            <p:nvPr/>
          </p:nvSpPr>
          <p:spPr bwMode="auto">
            <a:xfrm rot="5400000">
              <a:off x="2638" y="1533"/>
              <a:ext cx="192" cy="677"/>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pPr>
                <a:defRPr/>
              </a:pPr>
              <a:endParaRPr lang="en-US"/>
            </a:p>
          </p:txBody>
        </p:sp>
        <p:sp>
          <p:nvSpPr>
            <p:cNvPr id="9239" name="Line 19"/>
            <p:cNvSpPr>
              <a:spLocks noChangeShapeType="1"/>
            </p:cNvSpPr>
            <p:nvPr/>
          </p:nvSpPr>
          <p:spPr bwMode="auto">
            <a:xfrm rot="5400000">
              <a:off x="2568" y="2040"/>
              <a:ext cx="336" cy="0"/>
            </a:xfrm>
            <a:prstGeom prst="line">
              <a:avLst/>
            </a:prstGeom>
            <a:noFill/>
            <a:ln w="28575">
              <a:solidFill>
                <a:srgbClr val="FF0000"/>
              </a:solidFill>
              <a:round/>
              <a:headEnd/>
              <a:tailEnd type="triangle" w="med" len="med"/>
            </a:ln>
          </p:spPr>
          <p:txBody>
            <a:bodyPr/>
            <a:lstStyle/>
            <a:p>
              <a:endParaRPr lang="en-US"/>
            </a:p>
          </p:txBody>
        </p:sp>
        <p:sp>
          <p:nvSpPr>
            <p:cNvPr id="9240" name="Oval 20"/>
            <p:cNvSpPr>
              <a:spLocks noChangeArrowheads="1"/>
            </p:cNvSpPr>
            <p:nvPr/>
          </p:nvSpPr>
          <p:spPr bwMode="auto">
            <a:xfrm>
              <a:off x="2712" y="1848"/>
              <a:ext cx="48" cy="48"/>
            </a:xfrm>
            <a:prstGeom prst="ellipse">
              <a:avLst/>
            </a:prstGeom>
            <a:solidFill>
              <a:srgbClr val="FF0000"/>
            </a:solidFill>
            <a:ln w="9525">
              <a:noFill/>
              <a:round/>
              <a:headEnd/>
              <a:tailEnd/>
            </a:ln>
          </p:spPr>
          <p:txBody>
            <a:bodyPr wrap="none" anchor="ctr"/>
            <a:lstStyle/>
            <a:p>
              <a:endParaRPr lang="en-US"/>
            </a:p>
          </p:txBody>
        </p:sp>
      </p:grpSp>
      <p:grpSp>
        <p:nvGrpSpPr>
          <p:cNvPr id="6" name="Group 21"/>
          <p:cNvGrpSpPr>
            <a:grpSpLocks/>
          </p:cNvGrpSpPr>
          <p:nvPr/>
        </p:nvGrpSpPr>
        <p:grpSpPr bwMode="auto">
          <a:xfrm>
            <a:off x="7800976" y="2449514"/>
            <a:ext cx="485775" cy="509587"/>
            <a:chOff x="4152" y="1776"/>
            <a:chExt cx="306" cy="321"/>
          </a:xfrm>
        </p:grpSpPr>
        <p:sp>
          <p:nvSpPr>
            <p:cNvPr id="9233"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p:spPr>
          <p:txBody>
            <a:bodyPr/>
            <a:lstStyle/>
            <a:p>
              <a:endParaRPr lang="en-US"/>
            </a:p>
          </p:txBody>
        </p:sp>
        <p:sp>
          <p:nvSpPr>
            <p:cNvPr id="9234"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p:spPr>
          <p:txBody>
            <a:bodyPr/>
            <a:lstStyle/>
            <a:p>
              <a:endParaRPr lang="en-US"/>
            </a:p>
          </p:txBody>
        </p:sp>
        <p:sp>
          <p:nvSpPr>
            <p:cNvPr id="9235"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p:spPr>
          <p:txBody>
            <a:bodyPr/>
            <a:lstStyle/>
            <a:p>
              <a:endParaRPr lang="en-US"/>
            </a:p>
          </p:txBody>
        </p:sp>
        <p:pic>
          <p:nvPicPr>
            <p:cNvPr id="9236" name="Picture 25" descr="Edittex"/>
            <p:cNvPicPr>
              <a:picLocks noChangeAspect="1" noChangeArrowheads="1"/>
            </p:cNvPicPr>
            <p:nvPr>
              <p:custDataLst>
                <p:tags r:id="rId5"/>
              </p:custDataLst>
            </p:nvPr>
          </p:nvPicPr>
          <p:blipFill>
            <a:blip r:embed="rId13" cstate="print">
              <a:clrChange>
                <a:clrFrom>
                  <a:srgbClr val="FFFFFF"/>
                </a:clrFrom>
                <a:clrTo>
                  <a:srgbClr val="FFFFFF">
                    <a:alpha val="0"/>
                  </a:srgbClr>
                </a:clrTo>
              </a:clrChange>
            </a:blip>
            <a:srcRect/>
            <a:stretch>
              <a:fillRect/>
            </a:stretch>
          </p:blipFill>
          <p:spPr bwMode="auto">
            <a:xfrm>
              <a:off x="4299" y="1968"/>
              <a:ext cx="69" cy="123"/>
            </a:xfrm>
            <a:prstGeom prst="rect">
              <a:avLst/>
            </a:prstGeom>
            <a:noFill/>
            <a:ln w="9525">
              <a:noFill/>
              <a:miter lim="800000"/>
              <a:headEnd/>
              <a:tailEnd/>
            </a:ln>
          </p:spPr>
        </p:pic>
      </p:grpSp>
      <p:sp>
        <p:nvSpPr>
          <p:cNvPr id="9229" name="Rectangle 26"/>
          <p:cNvSpPr>
            <a:spLocks noChangeArrowheads="1"/>
          </p:cNvSpPr>
          <p:nvPr/>
        </p:nvSpPr>
        <p:spPr bwMode="auto">
          <a:xfrm>
            <a:off x="2057400" y="3962400"/>
            <a:ext cx="8077200" cy="2895600"/>
          </a:xfrm>
          <a:prstGeom prst="rect">
            <a:avLst/>
          </a:prstGeom>
          <a:noFill/>
          <a:ln w="9525">
            <a:noFill/>
            <a:miter lim="800000"/>
            <a:headEnd/>
            <a:tailEnd/>
          </a:ln>
        </p:spPr>
        <p:txBody>
          <a:bodyPr/>
          <a:lstStyle/>
          <a:p>
            <a:pPr marL="342900" indent="-342900">
              <a:spcBef>
                <a:spcPct val="20000"/>
              </a:spcBef>
            </a:pPr>
            <a:r>
              <a:rPr lang="en-US" dirty="0"/>
              <a:t>The </a:t>
            </a:r>
            <a:r>
              <a:rPr lang="en-US" i="1" dirty="0"/>
              <a:t>edge strength</a:t>
            </a:r>
            <a:r>
              <a:rPr lang="en-US" dirty="0"/>
              <a:t> is given by the gradient magnitude:</a:t>
            </a:r>
          </a:p>
          <a:p>
            <a:pPr marL="342900" indent="-342900">
              <a:spcBef>
                <a:spcPct val="20000"/>
              </a:spcBef>
            </a:pPr>
            <a:endParaRPr lang="en-US" dirty="0"/>
          </a:p>
          <a:p>
            <a:pPr marL="342900" indent="-342900">
              <a:spcBef>
                <a:spcPct val="20000"/>
              </a:spcBef>
            </a:pPr>
            <a:endParaRPr lang="en-US" dirty="0"/>
          </a:p>
          <a:p>
            <a:pPr marL="342900" indent="-342900">
              <a:spcBef>
                <a:spcPct val="20000"/>
              </a:spcBef>
            </a:pPr>
            <a:endParaRPr lang="en-US" dirty="0"/>
          </a:p>
          <a:p>
            <a:pPr marL="342900" indent="-342900">
              <a:spcBef>
                <a:spcPct val="20000"/>
              </a:spcBef>
            </a:pPr>
            <a:r>
              <a:rPr lang="en-US" dirty="0"/>
              <a:t>The gradient direction is given by:</a:t>
            </a:r>
          </a:p>
          <a:p>
            <a:pPr marL="742950" lvl="1" indent="-285750">
              <a:spcBef>
                <a:spcPct val="20000"/>
              </a:spcBef>
              <a:buFontTx/>
              <a:buChar char="•"/>
            </a:pPr>
            <a:endParaRPr lang="en-US" dirty="0"/>
          </a:p>
          <a:p>
            <a:pPr marL="742950" lvl="1" indent="-285750">
              <a:spcBef>
                <a:spcPct val="20000"/>
              </a:spcBef>
              <a:buFontTx/>
              <a:buChar char="•"/>
            </a:pPr>
            <a:endParaRPr lang="en-US" dirty="0"/>
          </a:p>
          <a:p>
            <a:pPr marL="742950" lvl="1" indent="-285750">
              <a:spcBef>
                <a:spcPct val="20000"/>
              </a:spcBef>
              <a:buFontTx/>
              <a:buChar char="•"/>
            </a:pPr>
            <a:r>
              <a:rPr lang="en-US" dirty="0"/>
              <a:t>how does this relate to the direction of the edge?</a:t>
            </a:r>
            <a:br>
              <a:rPr lang="en-US" dirty="0"/>
            </a:br>
            <a:endParaRPr lang="en-US" dirty="0"/>
          </a:p>
        </p:txBody>
      </p:sp>
      <p:pic>
        <p:nvPicPr>
          <p:cNvPr id="9230" name="Picture 27" descr="Edittex"/>
          <p:cNvPicPr>
            <a:picLocks noChangeAspect="1" noChangeArrowheads="1"/>
          </p:cNvPicPr>
          <p:nvPr>
            <p:custDataLst>
              <p:tags r:id="rId3"/>
            </p:custDataLst>
          </p:nvPr>
        </p:nvPicPr>
        <p:blipFill>
          <a:blip r:embed="rId14" cstate="print"/>
          <a:srcRect/>
          <a:stretch>
            <a:fillRect/>
          </a:stretch>
        </p:blipFill>
        <p:spPr bwMode="auto">
          <a:xfrm>
            <a:off x="4724401" y="5671456"/>
            <a:ext cx="2797175" cy="522288"/>
          </a:xfrm>
          <a:prstGeom prst="rect">
            <a:avLst/>
          </a:prstGeom>
          <a:noFill/>
          <a:ln w="9525">
            <a:noFill/>
            <a:miter lim="800000"/>
            <a:headEnd/>
            <a:tailEnd/>
          </a:ln>
        </p:spPr>
      </p:pic>
      <p:pic>
        <p:nvPicPr>
          <p:cNvPr id="9231" name="Picture 28" descr="Edittex"/>
          <p:cNvPicPr>
            <a:picLocks noChangeAspect="1" noChangeArrowheads="1"/>
          </p:cNvPicPr>
          <p:nvPr>
            <p:custDataLst>
              <p:tags r:id="rId4"/>
            </p:custDataLst>
          </p:nvPr>
        </p:nvPicPr>
        <p:blipFill>
          <a:blip r:embed="rId15" cstate="print"/>
          <a:srcRect/>
          <a:stretch>
            <a:fillRect/>
          </a:stretch>
        </p:blipFill>
        <p:spPr bwMode="auto">
          <a:xfrm>
            <a:off x="4190996" y="4354284"/>
            <a:ext cx="3708400" cy="668338"/>
          </a:xfrm>
          <a:prstGeom prst="rect">
            <a:avLst/>
          </a:prstGeom>
          <a:noFill/>
          <a:ln w="9525">
            <a:noFill/>
            <a:miter lim="800000"/>
            <a:headEnd/>
            <a:tailEnd/>
          </a:ln>
        </p:spPr>
      </p:pic>
      <p:sp>
        <p:nvSpPr>
          <p:cNvPr id="9232" name="Text Box 31"/>
          <p:cNvSpPr txBox="1">
            <a:spLocks noChangeArrowheads="1"/>
          </p:cNvSpPr>
          <p:nvPr/>
        </p:nvSpPr>
        <p:spPr bwMode="auto">
          <a:xfrm>
            <a:off x="9209324" y="6477000"/>
            <a:ext cx="1382486" cy="274638"/>
          </a:xfrm>
          <a:prstGeom prst="rect">
            <a:avLst/>
          </a:prstGeom>
          <a:solidFill>
            <a:schemeClr val="bg1"/>
          </a:solidFill>
          <a:ln w="9525">
            <a:noFill/>
            <a:miter lim="800000"/>
            <a:headEnd/>
            <a:tailEnd/>
          </a:ln>
        </p:spPr>
        <p:txBody>
          <a:bodyPr wrap="square">
            <a:spAutoFit/>
          </a:bodyPr>
          <a:lstStyle/>
          <a:p>
            <a:r>
              <a:rPr lang="en-US" sz="1200" dirty="0"/>
              <a:t>Source: Steve Seitz</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76200"/>
            <a:ext cx="8229600" cy="1143000"/>
          </a:xfrm>
        </p:spPr>
        <p:txBody>
          <a:bodyPr/>
          <a:lstStyle/>
          <a:p>
            <a:r>
              <a:rPr lang="en-US" dirty="0"/>
              <a:t>Finding edges</a:t>
            </a:r>
          </a:p>
        </p:txBody>
      </p:sp>
      <p:sp>
        <p:nvSpPr>
          <p:cNvPr id="22532" name="Rectangle 4"/>
          <p:cNvSpPr>
            <a:spLocks noChangeArrowheads="1"/>
          </p:cNvSpPr>
          <p:nvPr/>
        </p:nvSpPr>
        <p:spPr bwMode="auto">
          <a:xfrm>
            <a:off x="2209800" y="5791200"/>
            <a:ext cx="7772400" cy="609600"/>
          </a:xfrm>
          <a:prstGeom prst="rect">
            <a:avLst/>
          </a:prstGeom>
          <a:noFill/>
          <a:ln w="9525">
            <a:noFill/>
            <a:miter lim="800000"/>
            <a:headEnd/>
            <a:tailEnd/>
          </a:ln>
        </p:spPr>
        <p:txBody>
          <a:bodyPr/>
          <a:lstStyle/>
          <a:p>
            <a:pPr marL="342900" indent="-342900" algn="ctr">
              <a:spcBef>
                <a:spcPct val="20000"/>
              </a:spcBef>
            </a:pPr>
            <a:r>
              <a:rPr lang="en-US" sz="2800" dirty="0"/>
              <a:t>gradient magnitude</a:t>
            </a:r>
          </a:p>
        </p:txBody>
      </p:sp>
      <p:pic>
        <p:nvPicPr>
          <p:cNvPr id="6" name="Picture 6" descr="https://lh3.googleusercontent.com/_oZjRL99_-7FF04-nnEmXK3z43TwVjOm_Q_dnmcI62sFP_XOnfGCFvj4LSntRi-2mtkDDQeEbZ1eM7LXepBamnW5COVYJP-QBLwH6rpIQOuqkXM2Sy_n_B1cXH4dGaMXOp-o5k8T2sQ">
            <a:extLst>
              <a:ext uri="{FF2B5EF4-FFF2-40B4-BE49-F238E27FC236}">
                <a16:creationId xmlns:a16="http://schemas.microsoft.com/office/drawing/2014/main" id="{61D5DD4F-2AEE-469A-B074-A903E38A8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95945"/>
            <a:ext cx="44196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ChangeArrowheads="1"/>
          </p:cNvSpPr>
          <p:nvPr/>
        </p:nvSpPr>
        <p:spPr bwMode="auto">
          <a:xfrm>
            <a:off x="2209800" y="5791200"/>
            <a:ext cx="7772400" cy="609600"/>
          </a:xfrm>
          <a:prstGeom prst="rect">
            <a:avLst/>
          </a:prstGeom>
          <a:noFill/>
          <a:ln w="9525">
            <a:noFill/>
            <a:miter lim="800000"/>
            <a:headEnd/>
            <a:tailEnd/>
          </a:ln>
        </p:spPr>
        <p:txBody>
          <a:bodyPr/>
          <a:lstStyle/>
          <a:p>
            <a:pPr marL="342900" indent="-342900" algn="ctr">
              <a:spcBef>
                <a:spcPct val="20000"/>
              </a:spcBef>
            </a:pPr>
            <a:r>
              <a:rPr lang="en-US" sz="2800"/>
              <a:t>thinning</a:t>
            </a:r>
          </a:p>
          <a:p>
            <a:pPr marL="342900" indent="-342900" algn="ctr">
              <a:spcBef>
                <a:spcPct val="20000"/>
              </a:spcBef>
            </a:pPr>
            <a:r>
              <a:rPr lang="en-US" sz="2000"/>
              <a:t>(non-maximum suppression)</a:t>
            </a:r>
          </a:p>
        </p:txBody>
      </p:sp>
      <p:pic>
        <p:nvPicPr>
          <p:cNvPr id="5" name="Picture 2" descr="https://lh3.googleusercontent.com/Lfg8v9BxNotSf67--yxvFhlVu8rh3YyQRImD32FoNZYGTmrEptP7GD77TXd14gh4xwNyW03ep_6H78-0RHZ1eGLbJpmpFWu9QeD2-WXaq2EGZNSeCSQrVsoIRp1BrQs4k6HngtfX1qk">
            <a:extLst>
              <a:ext uri="{FF2B5EF4-FFF2-40B4-BE49-F238E27FC236}">
                <a16:creationId xmlns:a16="http://schemas.microsoft.com/office/drawing/2014/main" id="{76E8A564-A40F-4681-8745-4F930BE1E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948" y="1295945"/>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15776D8C-61C7-4538-9DFA-0649A77AA9E2}"/>
              </a:ext>
            </a:extLst>
          </p:cNvPr>
          <p:cNvSpPr>
            <a:spLocks noGrp="1" noChangeArrowheads="1"/>
          </p:cNvSpPr>
          <p:nvPr>
            <p:ph type="title"/>
          </p:nvPr>
        </p:nvSpPr>
        <p:spPr>
          <a:xfrm>
            <a:off x="1981200" y="71148"/>
            <a:ext cx="8229600" cy="1143000"/>
          </a:xfrm>
        </p:spPr>
        <p:txBody>
          <a:bodyPr/>
          <a:lstStyle/>
          <a:p>
            <a:r>
              <a:rPr lang="en-US" dirty="0"/>
              <a:t>Finding edges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vg-nn-half"/>
          <p:cNvPicPr>
            <a:picLocks noChangeAspect="1" noChangeArrowheads="1"/>
          </p:cNvPicPr>
          <p:nvPr/>
        </p:nvPicPr>
        <p:blipFill>
          <a:blip r:embed="rId2" cstate="print"/>
          <a:srcRect/>
          <a:stretch>
            <a:fillRect/>
          </a:stretch>
        </p:blipFill>
        <p:spPr bwMode="auto">
          <a:xfrm>
            <a:off x="1295400" y="1447815"/>
            <a:ext cx="3181350" cy="4187825"/>
          </a:xfrm>
          <a:prstGeom prst="rect">
            <a:avLst/>
          </a:prstGeom>
          <a:noFill/>
          <a:ln w="9525">
            <a:noFill/>
            <a:miter lim="800000"/>
            <a:headEnd/>
            <a:tailEnd/>
          </a:ln>
        </p:spPr>
      </p:pic>
      <p:pic>
        <p:nvPicPr>
          <p:cNvPr id="50179" name="Picture 3" descr="vg-nn-quarter"/>
          <p:cNvPicPr>
            <a:picLocks noChangeAspect="1" noChangeArrowheads="1"/>
          </p:cNvPicPr>
          <p:nvPr/>
        </p:nvPicPr>
        <p:blipFill>
          <a:blip r:embed="rId3" cstate="print"/>
          <a:srcRect/>
          <a:stretch>
            <a:fillRect/>
          </a:stretch>
        </p:blipFill>
        <p:spPr bwMode="auto">
          <a:xfrm>
            <a:off x="4495800" y="1447815"/>
            <a:ext cx="3181350" cy="4200525"/>
          </a:xfrm>
          <a:prstGeom prst="rect">
            <a:avLst/>
          </a:prstGeom>
          <a:noFill/>
          <a:ln w="9525">
            <a:noFill/>
            <a:miter lim="800000"/>
            <a:headEnd/>
            <a:tailEnd/>
          </a:ln>
        </p:spPr>
      </p:pic>
      <p:pic>
        <p:nvPicPr>
          <p:cNvPr id="50180" name="Picture 4" descr="vg-nn-eighth"/>
          <p:cNvPicPr>
            <a:picLocks noChangeAspect="1" noChangeArrowheads="1"/>
          </p:cNvPicPr>
          <p:nvPr/>
        </p:nvPicPr>
        <p:blipFill>
          <a:blip r:embed="rId4" cstate="print"/>
          <a:srcRect/>
          <a:stretch>
            <a:fillRect/>
          </a:stretch>
        </p:blipFill>
        <p:spPr bwMode="auto">
          <a:xfrm>
            <a:off x="7696201" y="1433527"/>
            <a:ext cx="3198813" cy="4214812"/>
          </a:xfrm>
          <a:prstGeom prst="rect">
            <a:avLst/>
          </a:prstGeom>
          <a:noFill/>
          <a:ln w="9525">
            <a:noFill/>
            <a:miter lim="800000"/>
            <a:headEnd/>
            <a:tailEnd/>
          </a:ln>
        </p:spPr>
      </p:pic>
      <p:sp>
        <p:nvSpPr>
          <p:cNvPr id="50181" name="Rectangle 5"/>
          <p:cNvSpPr>
            <a:spLocks noGrp="1" noChangeArrowheads="1"/>
          </p:cNvSpPr>
          <p:nvPr>
            <p:ph type="title"/>
          </p:nvPr>
        </p:nvSpPr>
        <p:spPr/>
        <p:txBody>
          <a:bodyPr/>
          <a:lstStyle/>
          <a:p>
            <a:pPr eaLnBrk="1" hangingPunct="1"/>
            <a:r>
              <a:rPr lang="en-US"/>
              <a:t>Image sub-sampling</a:t>
            </a:r>
          </a:p>
        </p:txBody>
      </p:sp>
      <p:sp>
        <p:nvSpPr>
          <p:cNvPr id="50182" name="Text Box 6"/>
          <p:cNvSpPr txBox="1">
            <a:spLocks noChangeArrowheads="1"/>
          </p:cNvSpPr>
          <p:nvPr/>
        </p:nvSpPr>
        <p:spPr bwMode="auto">
          <a:xfrm>
            <a:off x="5257800" y="5638814"/>
            <a:ext cx="1583832" cy="400110"/>
          </a:xfrm>
          <a:prstGeom prst="rect">
            <a:avLst/>
          </a:prstGeom>
          <a:noFill/>
          <a:ln w="9525">
            <a:noFill/>
            <a:miter lim="800000"/>
            <a:headEnd/>
            <a:tailEnd/>
          </a:ln>
        </p:spPr>
        <p:txBody>
          <a:bodyPr wrap="none">
            <a:spAutoFit/>
          </a:bodyPr>
          <a:lstStyle/>
          <a:p>
            <a:pPr eaLnBrk="0" hangingPunct="0"/>
            <a:r>
              <a:rPr lang="en-US" sz="2000">
                <a:cs typeface="Arial" charset="0"/>
              </a:rPr>
              <a:t>1/4  </a:t>
            </a:r>
            <a:r>
              <a:rPr lang="en-US">
                <a:cs typeface="Arial" charset="0"/>
              </a:rPr>
              <a:t>(2x zoom)</a:t>
            </a:r>
          </a:p>
        </p:txBody>
      </p:sp>
      <p:sp>
        <p:nvSpPr>
          <p:cNvPr id="50183" name="Text Box 7"/>
          <p:cNvSpPr txBox="1">
            <a:spLocks noChangeArrowheads="1"/>
          </p:cNvSpPr>
          <p:nvPr/>
        </p:nvSpPr>
        <p:spPr bwMode="auto">
          <a:xfrm>
            <a:off x="8458200" y="5638814"/>
            <a:ext cx="1583832" cy="400110"/>
          </a:xfrm>
          <a:prstGeom prst="rect">
            <a:avLst/>
          </a:prstGeom>
          <a:noFill/>
          <a:ln w="9525">
            <a:noFill/>
            <a:miter lim="800000"/>
            <a:headEnd/>
            <a:tailEnd/>
          </a:ln>
        </p:spPr>
        <p:txBody>
          <a:bodyPr wrap="none">
            <a:spAutoFit/>
          </a:bodyPr>
          <a:lstStyle/>
          <a:p>
            <a:pPr eaLnBrk="0" hangingPunct="0"/>
            <a:r>
              <a:rPr lang="en-US" sz="2000">
                <a:cs typeface="Arial" charset="0"/>
              </a:rPr>
              <a:t>1/8  </a:t>
            </a:r>
            <a:r>
              <a:rPr lang="en-US">
                <a:cs typeface="Arial" charset="0"/>
              </a:rPr>
              <a:t>(4x zoom)</a:t>
            </a:r>
          </a:p>
        </p:txBody>
      </p:sp>
      <p:sp>
        <p:nvSpPr>
          <p:cNvPr id="50184" name="Text Box 8"/>
          <p:cNvSpPr txBox="1">
            <a:spLocks noChangeArrowheads="1"/>
          </p:cNvSpPr>
          <p:nvPr/>
        </p:nvSpPr>
        <p:spPr bwMode="auto">
          <a:xfrm>
            <a:off x="2133600" y="6248414"/>
            <a:ext cx="8305800" cy="400110"/>
          </a:xfrm>
          <a:prstGeom prst="rect">
            <a:avLst/>
          </a:prstGeom>
          <a:noFill/>
          <a:ln w="9525">
            <a:noFill/>
            <a:miter lim="800000"/>
            <a:headEnd/>
            <a:tailEnd/>
          </a:ln>
        </p:spPr>
        <p:txBody>
          <a:bodyPr>
            <a:spAutoFit/>
          </a:bodyPr>
          <a:lstStyle/>
          <a:p>
            <a:pPr eaLnBrk="0" hangingPunct="0"/>
            <a:r>
              <a:rPr lang="en-US" sz="2000">
                <a:cs typeface="Arial" charset="0"/>
              </a:rPr>
              <a:t>Why does this look so crufty?</a:t>
            </a:r>
          </a:p>
        </p:txBody>
      </p:sp>
      <p:sp>
        <p:nvSpPr>
          <p:cNvPr id="50185" name="Text Box 9"/>
          <p:cNvSpPr txBox="1">
            <a:spLocks noChangeArrowheads="1"/>
          </p:cNvSpPr>
          <p:nvPr/>
        </p:nvSpPr>
        <p:spPr bwMode="auto">
          <a:xfrm>
            <a:off x="2819401" y="5638814"/>
            <a:ext cx="543739" cy="400110"/>
          </a:xfrm>
          <a:prstGeom prst="rect">
            <a:avLst/>
          </a:prstGeom>
          <a:noFill/>
          <a:ln w="9525">
            <a:noFill/>
            <a:miter lim="800000"/>
            <a:headEnd/>
            <a:tailEnd/>
          </a:ln>
        </p:spPr>
        <p:txBody>
          <a:bodyPr wrap="none">
            <a:spAutoFit/>
          </a:bodyPr>
          <a:lstStyle/>
          <a:p>
            <a:pPr eaLnBrk="0" hangingPunct="0"/>
            <a:r>
              <a:rPr lang="en-US" sz="2000">
                <a:cs typeface="Arial" charset="0"/>
              </a:rPr>
              <a:t>1/2</a:t>
            </a:r>
          </a:p>
        </p:txBody>
      </p:sp>
      <p:sp>
        <p:nvSpPr>
          <p:cNvPr id="10" name="Text Box 8"/>
          <p:cNvSpPr txBox="1">
            <a:spLocks noChangeArrowheads="1"/>
          </p:cNvSpPr>
          <p:nvPr/>
        </p:nvSpPr>
        <p:spPr bwMode="auto">
          <a:xfrm>
            <a:off x="8991601" y="6491289"/>
            <a:ext cx="1979613" cy="307975"/>
          </a:xfrm>
          <a:prstGeom prst="rect">
            <a:avLst/>
          </a:prstGeom>
          <a:noFill/>
          <a:ln w="9525">
            <a:noFill/>
            <a:miter lim="800000"/>
            <a:headEnd/>
            <a:tailEnd/>
          </a:ln>
        </p:spPr>
        <p:txBody>
          <a:bodyPr>
            <a:spAutoFit/>
          </a:bodyPr>
          <a:lstStyle/>
          <a:p>
            <a:pPr>
              <a:spcBef>
                <a:spcPct val="50000"/>
              </a:spcBef>
            </a:pPr>
            <a:r>
              <a:rPr lang="en-US" sz="1400"/>
              <a:t>Source: S. </a:t>
            </a:r>
            <a:r>
              <a:rPr lang="en-US" sz="1400" dirty="0"/>
              <a:t>Seitz</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vg-gauss-eighth"/>
          <p:cNvPicPr>
            <a:picLocks noChangeAspect="1" noChangeArrowheads="1"/>
          </p:cNvPicPr>
          <p:nvPr/>
        </p:nvPicPr>
        <p:blipFill>
          <a:blip r:embed="rId2" cstate="print"/>
          <a:srcRect/>
          <a:stretch>
            <a:fillRect/>
          </a:stretch>
        </p:blipFill>
        <p:spPr bwMode="auto">
          <a:xfrm>
            <a:off x="6265399" y="930274"/>
            <a:ext cx="771945" cy="1017476"/>
          </a:xfrm>
          <a:prstGeom prst="rect">
            <a:avLst/>
          </a:prstGeom>
          <a:noFill/>
          <a:ln w="9525">
            <a:noFill/>
            <a:miter lim="800000"/>
            <a:headEnd/>
            <a:tailEnd/>
          </a:ln>
        </p:spPr>
      </p:pic>
      <p:pic>
        <p:nvPicPr>
          <p:cNvPr id="60419" name="Picture 3" descr="vg-gauss-quarter"/>
          <p:cNvPicPr>
            <a:picLocks noChangeAspect="1" noChangeArrowheads="1"/>
          </p:cNvPicPr>
          <p:nvPr/>
        </p:nvPicPr>
        <p:blipFill>
          <a:blip r:embed="rId3" cstate="print"/>
          <a:srcRect/>
          <a:stretch>
            <a:fillRect/>
          </a:stretch>
        </p:blipFill>
        <p:spPr bwMode="auto">
          <a:xfrm>
            <a:off x="4570414" y="914400"/>
            <a:ext cx="1628309" cy="2150129"/>
          </a:xfrm>
          <a:prstGeom prst="rect">
            <a:avLst/>
          </a:prstGeom>
          <a:noFill/>
          <a:ln w="9525">
            <a:noFill/>
            <a:miter lim="800000"/>
            <a:headEnd/>
            <a:tailEnd/>
          </a:ln>
        </p:spPr>
      </p:pic>
      <p:pic>
        <p:nvPicPr>
          <p:cNvPr id="60420" name="Picture 4" descr="vg-gauss-half"/>
          <p:cNvPicPr>
            <a:picLocks noChangeAspect="1" noChangeArrowheads="1"/>
          </p:cNvPicPr>
          <p:nvPr/>
        </p:nvPicPr>
        <p:blipFill>
          <a:blip r:embed="rId4" cstate="print"/>
          <a:srcRect/>
          <a:stretch>
            <a:fillRect/>
          </a:stretch>
        </p:blipFill>
        <p:spPr bwMode="auto">
          <a:xfrm>
            <a:off x="1371600" y="914400"/>
            <a:ext cx="3132138" cy="4121150"/>
          </a:xfrm>
          <a:prstGeom prst="rect">
            <a:avLst/>
          </a:prstGeom>
          <a:noFill/>
          <a:ln w="9525">
            <a:noFill/>
            <a:miter lim="800000"/>
            <a:headEnd/>
            <a:tailEnd/>
          </a:ln>
        </p:spPr>
      </p:pic>
      <p:sp>
        <p:nvSpPr>
          <p:cNvPr id="60421" name="Rectangle 5"/>
          <p:cNvSpPr>
            <a:spLocks noGrp="1" noChangeArrowheads="1"/>
          </p:cNvSpPr>
          <p:nvPr>
            <p:ph type="title"/>
          </p:nvPr>
        </p:nvSpPr>
        <p:spPr>
          <a:xfrm>
            <a:off x="332935" y="76200"/>
            <a:ext cx="9801665" cy="838200"/>
          </a:xfrm>
        </p:spPr>
        <p:txBody>
          <a:bodyPr/>
          <a:lstStyle/>
          <a:p>
            <a:pPr eaLnBrk="1" hangingPunct="1"/>
            <a:r>
              <a:rPr lang="en-US" sz="3200" dirty="0"/>
              <a:t>Subsampling with Gaussian pre-filtering</a:t>
            </a:r>
          </a:p>
        </p:txBody>
      </p:sp>
      <p:sp>
        <p:nvSpPr>
          <p:cNvPr id="60422" name="Text Box 6"/>
          <p:cNvSpPr txBox="1">
            <a:spLocks noChangeArrowheads="1"/>
          </p:cNvSpPr>
          <p:nvPr/>
        </p:nvSpPr>
        <p:spPr bwMode="auto">
          <a:xfrm>
            <a:off x="5010106" y="3064529"/>
            <a:ext cx="748923" cy="369332"/>
          </a:xfrm>
          <a:prstGeom prst="rect">
            <a:avLst/>
          </a:prstGeom>
          <a:noFill/>
          <a:ln w="9525">
            <a:noFill/>
            <a:miter lim="800000"/>
            <a:headEnd/>
            <a:tailEnd/>
          </a:ln>
        </p:spPr>
        <p:txBody>
          <a:bodyPr wrap="none">
            <a:spAutoFit/>
          </a:bodyPr>
          <a:lstStyle/>
          <a:p>
            <a:pPr algn="ctr" eaLnBrk="0" hangingPunct="0"/>
            <a:r>
              <a:rPr lang="en-US">
                <a:latin typeface="+mj-lt"/>
                <a:cs typeface="Arial" charset="0"/>
              </a:rPr>
              <a:t>G 1/4 </a:t>
            </a:r>
          </a:p>
        </p:txBody>
      </p:sp>
      <p:sp>
        <p:nvSpPr>
          <p:cNvPr id="60423" name="Text Box 7"/>
          <p:cNvSpPr txBox="1">
            <a:spLocks noChangeArrowheads="1"/>
          </p:cNvSpPr>
          <p:nvPr/>
        </p:nvSpPr>
        <p:spPr bwMode="auto">
          <a:xfrm>
            <a:off x="6301756" y="1963624"/>
            <a:ext cx="699229" cy="369332"/>
          </a:xfrm>
          <a:prstGeom prst="rect">
            <a:avLst/>
          </a:prstGeom>
          <a:noFill/>
          <a:ln w="9525">
            <a:noFill/>
            <a:miter lim="800000"/>
            <a:headEnd/>
            <a:tailEnd/>
          </a:ln>
        </p:spPr>
        <p:txBody>
          <a:bodyPr wrap="none">
            <a:spAutoFit/>
          </a:bodyPr>
          <a:lstStyle/>
          <a:p>
            <a:pPr algn="ctr" eaLnBrk="0" hangingPunct="0"/>
            <a:r>
              <a:rPr lang="en-US">
                <a:latin typeface="+mj-lt"/>
                <a:cs typeface="Arial" charset="0"/>
              </a:rPr>
              <a:t>G 1/8</a:t>
            </a:r>
          </a:p>
        </p:txBody>
      </p:sp>
      <p:sp>
        <p:nvSpPr>
          <p:cNvPr id="60424" name="Text Box 8"/>
          <p:cNvSpPr txBox="1">
            <a:spLocks noChangeArrowheads="1"/>
          </p:cNvSpPr>
          <p:nvPr/>
        </p:nvSpPr>
        <p:spPr bwMode="auto">
          <a:xfrm>
            <a:off x="2230456" y="5035550"/>
            <a:ext cx="1414425" cy="369332"/>
          </a:xfrm>
          <a:prstGeom prst="rect">
            <a:avLst/>
          </a:prstGeom>
          <a:noFill/>
          <a:ln w="9525">
            <a:noFill/>
            <a:miter lim="800000"/>
            <a:headEnd/>
            <a:tailEnd/>
          </a:ln>
        </p:spPr>
        <p:txBody>
          <a:bodyPr wrap="none">
            <a:spAutoFit/>
          </a:bodyPr>
          <a:lstStyle/>
          <a:p>
            <a:pPr algn="ctr" eaLnBrk="0" hangingPunct="0"/>
            <a:r>
              <a:rPr lang="en-US" dirty="0">
                <a:latin typeface="+mj-lt"/>
                <a:cs typeface="Arial" charset="0"/>
              </a:rPr>
              <a:t>Gaussian 1/2</a:t>
            </a:r>
          </a:p>
        </p:txBody>
      </p:sp>
      <p:sp>
        <p:nvSpPr>
          <p:cNvPr id="60425" name="Rectangle 9"/>
          <p:cNvSpPr>
            <a:spLocks noChangeArrowheads="1"/>
          </p:cNvSpPr>
          <p:nvPr/>
        </p:nvSpPr>
        <p:spPr bwMode="auto">
          <a:xfrm>
            <a:off x="1828800" y="5638800"/>
            <a:ext cx="8839200" cy="11430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3200"/>
              <a:t>Solution:  filter the image, </a:t>
            </a:r>
            <a:r>
              <a:rPr lang="en-US" sz="3200" i="1"/>
              <a:t>then</a:t>
            </a:r>
            <a:r>
              <a:rPr lang="en-US" sz="3200"/>
              <a:t> subsample</a:t>
            </a:r>
          </a:p>
        </p:txBody>
      </p:sp>
      <p:sp>
        <p:nvSpPr>
          <p:cNvPr id="10" name="Text Box 8"/>
          <p:cNvSpPr txBox="1">
            <a:spLocks noChangeArrowheads="1"/>
          </p:cNvSpPr>
          <p:nvPr/>
        </p:nvSpPr>
        <p:spPr bwMode="auto">
          <a:xfrm>
            <a:off x="9209321" y="6491289"/>
            <a:ext cx="1371600" cy="307975"/>
          </a:xfrm>
          <a:prstGeom prst="rect">
            <a:avLst/>
          </a:prstGeom>
          <a:noFill/>
          <a:ln w="9525">
            <a:noFill/>
            <a:miter lim="800000"/>
            <a:headEnd/>
            <a:tailEnd/>
          </a:ln>
        </p:spPr>
        <p:txBody>
          <a:bodyPr wrap="square">
            <a:spAutoFit/>
          </a:bodyPr>
          <a:lstStyle/>
          <a:p>
            <a:pPr>
              <a:spcBef>
                <a:spcPct val="50000"/>
              </a:spcBef>
            </a:pPr>
            <a:r>
              <a:rPr lang="en-US" sz="1400" dirty="0"/>
              <a:t>Source: S. Seitz</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694006" y="274638"/>
            <a:ext cx="9516794" cy="1143000"/>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Image interpolation</a:t>
            </a:r>
          </a:p>
        </p:txBody>
      </p:sp>
      <p:pic>
        <p:nvPicPr>
          <p:cNvPr id="216066" name="Picture 2"/>
          <p:cNvPicPr>
            <a:picLocks noChangeAspect="1" noChangeArrowheads="1"/>
          </p:cNvPicPr>
          <p:nvPr/>
        </p:nvPicPr>
        <p:blipFill>
          <a:blip r:embed="rId3" cstate="print"/>
          <a:srcRect/>
          <a:stretch>
            <a:fillRect/>
          </a:stretch>
        </p:blipFill>
        <p:spPr bwMode="auto">
          <a:xfrm>
            <a:off x="1676401" y="1443226"/>
            <a:ext cx="6760027" cy="5220875"/>
          </a:xfrm>
          <a:prstGeom prst="rect">
            <a:avLst/>
          </a:prstGeom>
          <a:noFill/>
          <a:ln w="9525">
            <a:noFill/>
            <a:miter lim="800000"/>
            <a:headEnd/>
            <a:tailEnd/>
          </a:ln>
        </p:spPr>
      </p:pic>
      <p:sp>
        <p:nvSpPr>
          <p:cNvPr id="4" name="TextBox 3"/>
          <p:cNvSpPr txBox="1"/>
          <p:nvPr/>
        </p:nvSpPr>
        <p:spPr>
          <a:xfrm>
            <a:off x="8262253" y="1730825"/>
            <a:ext cx="2257862" cy="369332"/>
          </a:xfrm>
          <a:prstGeom prst="rect">
            <a:avLst/>
          </a:prstGeom>
          <a:noFill/>
        </p:spPr>
        <p:txBody>
          <a:bodyPr wrap="none" rtlCol="0">
            <a:spAutoFit/>
          </a:bodyPr>
          <a:lstStyle/>
          <a:p>
            <a:r>
              <a:rPr lang="en-US" dirty="0"/>
              <a:t>“Ideal</a:t>
            </a:r>
            <a:r>
              <a:rPr lang="en-US"/>
              <a:t>” reconstruction</a:t>
            </a:r>
          </a:p>
        </p:txBody>
      </p:sp>
      <p:sp>
        <p:nvSpPr>
          <p:cNvPr id="5" name="TextBox 4"/>
          <p:cNvSpPr txBox="1"/>
          <p:nvPr/>
        </p:nvSpPr>
        <p:spPr>
          <a:xfrm>
            <a:off x="8262253" y="3026232"/>
            <a:ext cx="2520696" cy="646331"/>
          </a:xfrm>
          <a:prstGeom prst="rect">
            <a:avLst/>
          </a:prstGeom>
          <a:noFill/>
        </p:spPr>
        <p:txBody>
          <a:bodyPr wrap="square" rtlCol="0">
            <a:spAutoFit/>
          </a:bodyPr>
          <a:lstStyle/>
          <a:p>
            <a:r>
              <a:rPr lang="en-US" dirty="0"/>
              <a:t>Nearest-neighbor interpolation</a:t>
            </a:r>
          </a:p>
        </p:txBody>
      </p:sp>
      <p:sp>
        <p:nvSpPr>
          <p:cNvPr id="6" name="TextBox 5"/>
          <p:cNvSpPr txBox="1"/>
          <p:nvPr/>
        </p:nvSpPr>
        <p:spPr>
          <a:xfrm>
            <a:off x="8262253" y="4550237"/>
            <a:ext cx="2520696" cy="369332"/>
          </a:xfrm>
          <a:prstGeom prst="rect">
            <a:avLst/>
          </a:prstGeom>
          <a:noFill/>
        </p:spPr>
        <p:txBody>
          <a:bodyPr wrap="square" rtlCol="0">
            <a:spAutoFit/>
          </a:bodyPr>
          <a:lstStyle/>
          <a:p>
            <a:r>
              <a:rPr lang="en-US"/>
              <a:t>Linear interpolation</a:t>
            </a:r>
            <a:endParaRPr lang="en-US" dirty="0"/>
          </a:p>
        </p:txBody>
      </p:sp>
      <p:sp>
        <p:nvSpPr>
          <p:cNvPr id="7" name="TextBox 6"/>
          <p:cNvSpPr txBox="1"/>
          <p:nvPr/>
        </p:nvSpPr>
        <p:spPr>
          <a:xfrm>
            <a:off x="8262253" y="5943608"/>
            <a:ext cx="2520696" cy="369332"/>
          </a:xfrm>
          <a:prstGeom prst="rect">
            <a:avLst/>
          </a:prstGeom>
          <a:noFill/>
        </p:spPr>
        <p:txBody>
          <a:bodyPr wrap="square" rtlCol="0">
            <a:spAutoFit/>
          </a:bodyPr>
          <a:lstStyle/>
          <a:p>
            <a:r>
              <a:rPr lang="en-US" dirty="0"/>
              <a:t>Gaussian reconstruction</a:t>
            </a:r>
          </a:p>
        </p:txBody>
      </p:sp>
      <p:sp>
        <p:nvSpPr>
          <p:cNvPr id="8" name="TextBox 7"/>
          <p:cNvSpPr txBox="1"/>
          <p:nvPr/>
        </p:nvSpPr>
        <p:spPr>
          <a:xfrm>
            <a:off x="9198439" y="6564084"/>
            <a:ext cx="1477264" cy="307777"/>
          </a:xfrm>
          <a:prstGeom prst="rect">
            <a:avLst/>
          </a:prstGeom>
          <a:noFill/>
        </p:spPr>
        <p:txBody>
          <a:bodyPr wrap="none" rtlCol="0">
            <a:spAutoFit/>
          </a:bodyPr>
          <a:lstStyle/>
          <a:p>
            <a:r>
              <a:rPr lang="en-US" sz="1400" dirty="0"/>
              <a:t>Source: B. Curless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srcRect/>
          <a:stretch>
            <a:fillRect/>
          </a:stretch>
        </p:blipFill>
        <p:spPr bwMode="auto">
          <a:xfrm>
            <a:off x="7717745" y="2721202"/>
            <a:ext cx="2678906" cy="2678906"/>
          </a:xfrm>
          <a:prstGeom prst="rect">
            <a:avLst/>
          </a:prstGeom>
          <a:noFill/>
          <a:ln w="9525">
            <a:noFill/>
            <a:miter lim="800000"/>
            <a:headEnd/>
            <a:tailEnd/>
          </a:ln>
        </p:spPr>
      </p:pic>
      <p:pic>
        <p:nvPicPr>
          <p:cNvPr id="4" name="Picture 4" descr="C:\snavely\work\teaching\09Fa-CS6610\lectures\lec02\images\bee10x.png"/>
          <p:cNvPicPr>
            <a:picLocks noChangeAspect="1" noChangeArrowheads="1"/>
          </p:cNvPicPr>
          <p:nvPr/>
        </p:nvPicPr>
        <p:blipFill>
          <a:blip r:embed="rId4" cstate="print"/>
          <a:srcRect/>
          <a:stretch>
            <a:fillRect/>
          </a:stretch>
        </p:blipFill>
        <p:spPr bwMode="auto">
          <a:xfrm>
            <a:off x="1828344" y="2721202"/>
            <a:ext cx="2678906" cy="2678906"/>
          </a:xfrm>
          <a:prstGeom prst="rect">
            <a:avLst/>
          </a:prstGeom>
          <a:noFill/>
        </p:spPr>
      </p:pic>
      <p:pic>
        <p:nvPicPr>
          <p:cNvPr id="5" name="Picture 5" descr="C:\snavely\work\teaching\09Fa-CS6610\lectures\lec02\images\bee_small.png"/>
          <p:cNvPicPr>
            <a:picLocks noChangeAspect="1" noChangeArrowheads="1"/>
          </p:cNvPicPr>
          <p:nvPr/>
        </p:nvPicPr>
        <p:blipFill>
          <a:blip r:embed="rId5" cstate="print"/>
          <a:srcRect/>
          <a:stretch>
            <a:fillRect/>
          </a:stretch>
        </p:blipFill>
        <p:spPr bwMode="auto">
          <a:xfrm>
            <a:off x="4501471" y="1812246"/>
            <a:ext cx="267891" cy="267891"/>
          </a:xfrm>
          <a:prstGeom prst="rect">
            <a:avLst/>
          </a:prstGeom>
          <a:noFill/>
        </p:spPr>
      </p:pic>
      <p:pic>
        <p:nvPicPr>
          <p:cNvPr id="218114" name="Picture 2"/>
          <p:cNvPicPr>
            <a:picLocks noChangeAspect="1" noChangeArrowheads="1"/>
          </p:cNvPicPr>
          <p:nvPr/>
        </p:nvPicPr>
        <p:blipFill>
          <a:blip r:embed="rId6" cstate="print"/>
          <a:srcRect/>
          <a:stretch>
            <a:fillRect/>
          </a:stretch>
        </p:blipFill>
        <p:spPr bwMode="auto">
          <a:xfrm>
            <a:off x="4773045" y="2721202"/>
            <a:ext cx="2678906" cy="2678906"/>
          </a:xfrm>
          <a:prstGeom prst="rect">
            <a:avLst/>
          </a:prstGeom>
          <a:noFill/>
          <a:ln w="9525">
            <a:noFill/>
            <a:miter lim="800000"/>
            <a:headEnd/>
            <a:tailEnd/>
          </a:ln>
        </p:spPr>
      </p:pic>
      <p:sp>
        <p:nvSpPr>
          <p:cNvPr id="7" name="TextBox 6"/>
          <p:cNvSpPr txBox="1"/>
          <p:nvPr/>
        </p:nvSpPr>
        <p:spPr>
          <a:xfrm>
            <a:off x="1807010" y="5410190"/>
            <a:ext cx="2778518" cy="338554"/>
          </a:xfrm>
          <a:prstGeom prst="rect">
            <a:avLst/>
          </a:prstGeom>
          <a:noFill/>
        </p:spPr>
        <p:txBody>
          <a:bodyPr wrap="none" rtlCol="0">
            <a:spAutoFit/>
          </a:bodyPr>
          <a:lstStyle/>
          <a:p>
            <a:r>
              <a:rPr lang="en-US" sz="1600" dirty="0"/>
              <a:t>Nearest-neighbor interpolation</a:t>
            </a:r>
          </a:p>
        </p:txBody>
      </p:sp>
      <p:sp>
        <p:nvSpPr>
          <p:cNvPr id="8" name="TextBox 7"/>
          <p:cNvSpPr txBox="1"/>
          <p:nvPr/>
        </p:nvSpPr>
        <p:spPr>
          <a:xfrm>
            <a:off x="5276334" y="5410190"/>
            <a:ext cx="1946751" cy="338554"/>
          </a:xfrm>
          <a:prstGeom prst="rect">
            <a:avLst/>
          </a:prstGeom>
          <a:noFill/>
        </p:spPr>
        <p:txBody>
          <a:bodyPr wrap="none" rtlCol="0">
            <a:spAutoFit/>
          </a:bodyPr>
          <a:lstStyle/>
          <a:p>
            <a:r>
              <a:rPr lang="en-US" sz="1600" dirty="0"/>
              <a:t>Bilinear interpolation</a:t>
            </a:r>
          </a:p>
        </p:txBody>
      </p:sp>
      <p:sp>
        <p:nvSpPr>
          <p:cNvPr id="9" name="TextBox 8"/>
          <p:cNvSpPr txBox="1"/>
          <p:nvPr/>
        </p:nvSpPr>
        <p:spPr>
          <a:xfrm>
            <a:off x="8175154" y="5410190"/>
            <a:ext cx="1908279" cy="338554"/>
          </a:xfrm>
          <a:prstGeom prst="rect">
            <a:avLst/>
          </a:prstGeom>
          <a:noFill/>
        </p:spPr>
        <p:txBody>
          <a:bodyPr wrap="none" rtlCol="0">
            <a:spAutoFit/>
          </a:bodyPr>
          <a:lstStyle/>
          <a:p>
            <a:r>
              <a:rPr lang="en-US" sz="1600" dirty="0" err="1"/>
              <a:t>Bicubic</a:t>
            </a:r>
            <a:r>
              <a:rPr lang="en-US" sz="1600" dirty="0"/>
              <a:t> interpolation</a:t>
            </a:r>
          </a:p>
        </p:txBody>
      </p:sp>
      <p:sp>
        <p:nvSpPr>
          <p:cNvPr id="10" name="TextBox 9"/>
          <p:cNvSpPr txBox="1"/>
          <p:nvPr/>
        </p:nvSpPr>
        <p:spPr>
          <a:xfrm>
            <a:off x="2906507" y="1750419"/>
            <a:ext cx="2590779" cy="369332"/>
          </a:xfrm>
          <a:prstGeom prst="rect">
            <a:avLst/>
          </a:prstGeom>
          <a:noFill/>
        </p:spPr>
        <p:txBody>
          <a:bodyPr wrap="square" rtlCol="0">
            <a:spAutoFit/>
          </a:bodyPr>
          <a:lstStyle/>
          <a:p>
            <a:r>
              <a:rPr lang="en-US" dirty="0"/>
              <a:t>Original image:          x 10</a:t>
            </a:r>
          </a:p>
        </p:txBody>
      </p:sp>
      <p:sp>
        <p:nvSpPr>
          <p:cNvPr id="11" name="Rectangle 2">
            <a:extLst>
              <a:ext uri="{FF2B5EF4-FFF2-40B4-BE49-F238E27FC236}">
                <a16:creationId xmlns:a16="http://schemas.microsoft.com/office/drawing/2014/main" id="{33E0A889-9A36-4E60-8F35-35973BFFEC48}"/>
              </a:ext>
            </a:extLst>
          </p:cNvPr>
          <p:cNvSpPr txBox="1">
            <a:spLocks noChangeArrowheads="1"/>
          </p:cNvSpPr>
          <p:nvPr>
            <p:custDataLst>
              <p:tags r:id="rId1"/>
            </p:custDataLst>
          </p:nvPr>
        </p:nvSpPr>
        <p:spPr>
          <a:xfrm>
            <a:off x="694006" y="274638"/>
            <a:ext cx="9516794" cy="1143000"/>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Image interpolation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057400" y="1173163"/>
            <a:ext cx="8001000" cy="461962"/>
          </a:xfrm>
          <a:prstGeom prst="rect">
            <a:avLst/>
          </a:prstGeom>
          <a:noFill/>
          <a:ln w="9525">
            <a:noFill/>
            <a:miter lim="800000"/>
            <a:headEnd/>
            <a:tailEnd/>
          </a:ln>
        </p:spPr>
        <p:txBody>
          <a:bodyPr>
            <a:spAutoFit/>
          </a:bodyPr>
          <a:lstStyle/>
          <a:p>
            <a:pPr>
              <a:spcBef>
                <a:spcPct val="50000"/>
              </a:spcBef>
            </a:pPr>
            <a:r>
              <a:rPr lang="en-US" sz="2400">
                <a:latin typeface="Calibri" pitchFamily="34" charset="0"/>
              </a:rPr>
              <a:t>The surface </a:t>
            </a:r>
            <a:r>
              <a:rPr lang="en-US" sz="2400" i="1">
                <a:latin typeface="Calibri" pitchFamily="34" charset="0"/>
              </a:rPr>
              <a:t>E</a:t>
            </a:r>
            <a:r>
              <a:rPr lang="en-US" sz="2400">
                <a:latin typeface="Calibri" pitchFamily="34" charset="0"/>
              </a:rPr>
              <a:t>(</a:t>
            </a:r>
            <a:r>
              <a:rPr lang="en-US" sz="2400" i="1">
                <a:latin typeface="Calibri" pitchFamily="34" charset="0"/>
              </a:rPr>
              <a:t>u</a:t>
            </a:r>
            <a:r>
              <a:rPr lang="en-US" sz="2400">
                <a:latin typeface="Calibri" pitchFamily="34" charset="0"/>
              </a:rPr>
              <a:t>,</a:t>
            </a:r>
            <a:r>
              <a:rPr lang="en-US" sz="2400" i="1">
                <a:latin typeface="Calibri" pitchFamily="34" charset="0"/>
              </a:rPr>
              <a:t>v</a:t>
            </a:r>
            <a:r>
              <a:rPr lang="en-US" sz="2400">
                <a:latin typeface="Calibri" pitchFamily="34" charset="0"/>
              </a:rPr>
              <a:t>) is locally approximated by a quadratic form. </a:t>
            </a:r>
          </a:p>
        </p:txBody>
      </p:sp>
      <p:sp>
        <p:nvSpPr>
          <p:cNvPr id="30723" name="Rectangle 7"/>
          <p:cNvSpPr>
            <a:spLocks noGrp="1" noChangeArrowheads="1"/>
          </p:cNvSpPr>
          <p:nvPr>
            <p:ph type="title"/>
          </p:nvPr>
        </p:nvSpPr>
        <p:spPr>
          <a:xfrm>
            <a:off x="642425" y="76200"/>
            <a:ext cx="9568375" cy="1143000"/>
          </a:xfrm>
        </p:spPr>
        <p:txBody>
          <a:bodyPr/>
          <a:lstStyle/>
          <a:p>
            <a:r>
              <a:rPr lang="en-US"/>
              <a:t>The second moment matrix</a:t>
            </a:r>
          </a:p>
        </p:txBody>
      </p:sp>
      <p:pic>
        <p:nvPicPr>
          <p:cNvPr id="5126" name="Picture 16"/>
          <p:cNvPicPr>
            <a:picLocks noChangeAspect="1" noChangeArrowheads="1"/>
          </p:cNvPicPr>
          <p:nvPr/>
        </p:nvPicPr>
        <p:blipFill>
          <a:blip r:embed="rId4" cstate="print"/>
          <a:srcRect/>
          <a:stretch>
            <a:fillRect/>
          </a:stretch>
        </p:blipFill>
        <p:spPr bwMode="auto">
          <a:xfrm>
            <a:off x="7391400" y="3886201"/>
            <a:ext cx="2895600" cy="2767013"/>
          </a:xfrm>
          <a:prstGeom prst="rect">
            <a:avLst/>
          </a:prstGeom>
          <a:noFill/>
          <a:ln w="9525">
            <a:noFill/>
            <a:miter lim="800000"/>
            <a:headEnd/>
            <a:tailEnd/>
          </a:ln>
        </p:spPr>
      </p:pic>
      <p:pic>
        <p:nvPicPr>
          <p:cNvPr id="30725" name="Picture 7"/>
          <p:cNvPicPr>
            <a:picLocks noChangeAspect="1" noChangeArrowheads="1"/>
          </p:cNvPicPr>
          <p:nvPr/>
        </p:nvPicPr>
        <p:blipFill>
          <a:blip r:embed="rId5" cstate="print"/>
          <a:srcRect/>
          <a:stretch>
            <a:fillRect/>
          </a:stretch>
        </p:blipFill>
        <p:spPr bwMode="auto">
          <a:xfrm>
            <a:off x="1905001" y="1676400"/>
            <a:ext cx="5559425" cy="585788"/>
          </a:xfrm>
          <a:prstGeom prst="rect">
            <a:avLst/>
          </a:prstGeom>
          <a:noFill/>
          <a:ln w="9525">
            <a:noFill/>
            <a:miter lim="800000"/>
            <a:headEnd/>
            <a:tailEnd/>
          </a:ln>
        </p:spPr>
      </p:pic>
      <p:grpSp>
        <p:nvGrpSpPr>
          <p:cNvPr id="2" name="Group 11"/>
          <p:cNvGrpSpPr>
            <a:grpSpLocks/>
          </p:cNvGrpSpPr>
          <p:nvPr/>
        </p:nvGrpSpPr>
        <p:grpSpPr bwMode="auto">
          <a:xfrm>
            <a:off x="1981200" y="2362201"/>
            <a:ext cx="6324600" cy="976313"/>
            <a:chOff x="838200" y="2667000"/>
            <a:chExt cx="7108372" cy="1096974"/>
          </a:xfrm>
        </p:grpSpPr>
        <p:pic>
          <p:nvPicPr>
            <p:cNvPr id="30733" name="Picture 4"/>
            <p:cNvPicPr>
              <a:picLocks noChangeAspect="1" noChangeArrowheads="1"/>
            </p:cNvPicPr>
            <p:nvPr/>
          </p:nvPicPr>
          <p:blipFill>
            <a:blip r:embed="rId6" cstate="print"/>
            <a:srcRect/>
            <a:stretch>
              <a:fillRect/>
            </a:stretch>
          </p:blipFill>
          <p:spPr bwMode="auto">
            <a:xfrm>
              <a:off x="1143000" y="2667000"/>
              <a:ext cx="6803572" cy="1096974"/>
            </a:xfrm>
            <a:prstGeom prst="rect">
              <a:avLst/>
            </a:prstGeom>
            <a:noFill/>
            <a:ln w="9525">
              <a:noFill/>
              <a:miter lim="800000"/>
              <a:headEnd/>
              <a:tailEnd/>
            </a:ln>
          </p:spPr>
        </p:pic>
        <p:sp>
          <p:nvSpPr>
            <p:cNvPr id="11" name="Rectangle 10"/>
            <p:cNvSpPr/>
            <p:nvPr/>
          </p:nvSpPr>
          <p:spPr>
            <a:xfrm>
              <a:off x="838200" y="2667000"/>
              <a:ext cx="1677176" cy="1066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0727" name="Picture 3"/>
          <p:cNvPicPr>
            <a:picLocks noChangeAspect="1" noChangeArrowheads="1"/>
          </p:cNvPicPr>
          <p:nvPr/>
        </p:nvPicPr>
        <p:blipFill>
          <a:blip r:embed="rId7" cstate="print"/>
          <a:srcRect/>
          <a:stretch>
            <a:fillRect/>
          </a:stretch>
        </p:blipFill>
        <p:spPr bwMode="auto">
          <a:xfrm>
            <a:off x="2162175" y="3589339"/>
            <a:ext cx="1811338" cy="712787"/>
          </a:xfrm>
          <a:prstGeom prst="rect">
            <a:avLst/>
          </a:prstGeom>
          <a:noFill/>
          <a:ln w="9525">
            <a:noFill/>
            <a:miter lim="800000"/>
            <a:headEnd/>
            <a:tailEnd/>
          </a:ln>
        </p:spPr>
      </p:pic>
      <p:pic>
        <p:nvPicPr>
          <p:cNvPr id="30728" name="Picture 4"/>
          <p:cNvPicPr>
            <a:picLocks noChangeAspect="1" noChangeArrowheads="1"/>
          </p:cNvPicPr>
          <p:nvPr/>
        </p:nvPicPr>
        <p:blipFill>
          <a:blip r:embed="rId8" cstate="print"/>
          <a:srcRect/>
          <a:stretch>
            <a:fillRect/>
          </a:stretch>
        </p:blipFill>
        <p:spPr bwMode="auto">
          <a:xfrm>
            <a:off x="2030414" y="4572000"/>
            <a:ext cx="2084387" cy="744538"/>
          </a:xfrm>
          <a:prstGeom prst="rect">
            <a:avLst/>
          </a:prstGeom>
          <a:noFill/>
          <a:ln w="9525">
            <a:noFill/>
            <a:miter lim="800000"/>
            <a:headEnd/>
            <a:tailEnd/>
          </a:ln>
        </p:spPr>
      </p:pic>
      <p:pic>
        <p:nvPicPr>
          <p:cNvPr id="30729" name="Picture 5"/>
          <p:cNvPicPr>
            <a:picLocks noChangeAspect="1" noChangeArrowheads="1"/>
          </p:cNvPicPr>
          <p:nvPr/>
        </p:nvPicPr>
        <p:blipFill>
          <a:blip r:embed="rId9" cstate="print"/>
          <a:srcRect/>
          <a:stretch>
            <a:fillRect/>
          </a:stretch>
        </p:blipFill>
        <p:spPr bwMode="auto">
          <a:xfrm>
            <a:off x="2162175" y="5559426"/>
            <a:ext cx="1798638" cy="696913"/>
          </a:xfrm>
          <a:prstGeom prst="rect">
            <a:avLst/>
          </a:prstGeom>
          <a:noFill/>
          <a:ln w="9525">
            <a:noFill/>
            <a:miter lim="800000"/>
            <a:headEnd/>
            <a:tailEnd/>
          </a:ln>
        </p:spPr>
      </p:pic>
      <p:sp>
        <p:nvSpPr>
          <p:cNvPr id="16" name="Left Brace 17"/>
          <p:cNvSpPr>
            <a:spLocks/>
          </p:cNvSpPr>
          <p:nvPr/>
        </p:nvSpPr>
        <p:spPr bwMode="auto">
          <a:xfrm rot="-5400000">
            <a:off x="6242050" y="2820988"/>
            <a:ext cx="304800" cy="1536700"/>
          </a:xfrm>
          <a:prstGeom prst="leftBrace">
            <a:avLst>
              <a:gd name="adj1" fmla="val 8333"/>
              <a:gd name="adj2" fmla="val 50000"/>
            </a:avLst>
          </a:prstGeom>
          <a:noFill/>
          <a:ln w="28575">
            <a:solidFill>
              <a:schemeClr val="tx1"/>
            </a:solidFill>
            <a:round/>
            <a:headEnd/>
            <a:tailEnd/>
          </a:ln>
        </p:spPr>
        <p:txBody>
          <a:bodyPr/>
          <a:lstStyle/>
          <a:p>
            <a:endParaRPr lang="en-US">
              <a:latin typeface="Calibri" pitchFamily="34" charset="0"/>
            </a:endParaRPr>
          </a:p>
        </p:txBody>
      </p:sp>
      <p:pic>
        <p:nvPicPr>
          <p:cNvPr id="17" name="Picture 20" descr="TP_tmp.emf"/>
          <p:cNvPicPr>
            <a:picLocks noChangeAspect="1"/>
          </p:cNvPicPr>
          <p:nvPr>
            <p:custDataLst>
              <p:tags r:id="rId1"/>
            </p:custDataLst>
          </p:nvPr>
        </p:nvPicPr>
        <p:blipFill>
          <a:blip r:embed="rId10" cstate="print"/>
          <a:srcRect/>
          <a:stretch>
            <a:fillRect/>
          </a:stretch>
        </p:blipFill>
        <p:spPr bwMode="auto">
          <a:xfrm>
            <a:off x="6172200" y="3894138"/>
            <a:ext cx="457200" cy="40481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Image processing</a:t>
            </a:r>
          </a:p>
        </p:txBody>
      </p:sp>
      <p:sp>
        <p:nvSpPr>
          <p:cNvPr id="3" name="Content Placeholder 2"/>
          <p:cNvSpPr>
            <a:spLocks noGrp="1"/>
          </p:cNvSpPr>
          <p:nvPr>
            <p:ph idx="1"/>
          </p:nvPr>
        </p:nvSpPr>
        <p:spPr/>
        <p:txBody>
          <a:bodyPr/>
          <a:lstStyle/>
          <a:p>
            <a:r>
              <a:rPr lang="en-US" dirty="0"/>
              <a:t>Filtering</a:t>
            </a:r>
          </a:p>
          <a:p>
            <a:r>
              <a:rPr lang="en-US" dirty="0"/>
              <a:t>Edge detection</a:t>
            </a:r>
          </a:p>
          <a:p>
            <a:r>
              <a:rPr lang="en-US" dirty="0"/>
              <a:t>Image </a:t>
            </a:r>
            <a:r>
              <a:rPr lang="en-US" dirty="0" err="1"/>
              <a:t>resampling</a:t>
            </a:r>
            <a:r>
              <a:rPr lang="en-US" dirty="0"/>
              <a:t> / aliasing / interpolation</a:t>
            </a:r>
          </a:p>
          <a:p>
            <a:r>
              <a:rPr lang="en-US" dirty="0"/>
              <a:t>Feature detection</a:t>
            </a:r>
          </a:p>
          <a:p>
            <a:pPr lvl="1"/>
            <a:r>
              <a:rPr lang="en-US" dirty="0"/>
              <a:t>Harris corners</a:t>
            </a:r>
          </a:p>
          <a:p>
            <a:pPr lvl="1"/>
            <a:r>
              <a:rPr lang="en-US" dirty="0"/>
              <a:t>SIFT</a:t>
            </a:r>
          </a:p>
          <a:p>
            <a:pPr lvl="1"/>
            <a:r>
              <a:rPr lang="en-US" dirty="0"/>
              <a:t>Invariant features</a:t>
            </a:r>
          </a:p>
          <a:p>
            <a:r>
              <a:rPr lang="en-US" dirty="0"/>
              <a:t>Feature matching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The Harris operator</a:t>
            </a:r>
            <a:endParaRPr lang="ru-RU"/>
          </a:p>
        </p:txBody>
      </p:sp>
      <p:sp>
        <p:nvSpPr>
          <p:cNvPr id="48131" name="Rectangle 5"/>
          <p:cNvSpPr>
            <a:spLocks noChangeArrowheads="1"/>
          </p:cNvSpPr>
          <p:nvPr/>
        </p:nvSpPr>
        <p:spPr bwMode="auto">
          <a:xfrm>
            <a:off x="2209800" y="1752600"/>
            <a:ext cx="8153400" cy="5257800"/>
          </a:xfrm>
          <a:prstGeom prst="rect">
            <a:avLst/>
          </a:prstGeom>
          <a:noFill/>
          <a:ln w="9525">
            <a:noFill/>
            <a:miter lim="800000"/>
            <a:headEnd/>
            <a:tailEnd/>
          </a:ln>
        </p:spPr>
        <p:txBody>
          <a:bodyPr/>
          <a:lstStyle/>
          <a:p>
            <a:pPr marL="342900" indent="-342900">
              <a:spcBef>
                <a:spcPct val="20000"/>
              </a:spcBef>
            </a:pPr>
            <a:r>
              <a:rPr lang="en-US" sz="2000">
                <a:latin typeface="Calibri" pitchFamily="34" charset="0"/>
                <a:sym typeface="Symbol" pitchFamily="18" charset="2"/>
              </a:rPr>
              <a:t></a:t>
            </a:r>
            <a:r>
              <a:rPr lang="en-US" sz="2000" baseline="-25000">
                <a:latin typeface="Calibri" pitchFamily="34" charset="0"/>
                <a:sym typeface="Symbol" pitchFamily="18" charset="2"/>
              </a:rPr>
              <a:t>min </a:t>
            </a:r>
            <a:r>
              <a:rPr lang="en-US" sz="2000">
                <a:latin typeface="Calibri" pitchFamily="34" charset="0"/>
              </a:rPr>
              <a:t>is a variant of the “Harris operator” for feature detection</a:t>
            </a: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endParaRPr lang="en-US" sz="2000">
              <a:latin typeface="Calibri" pitchFamily="34" charset="0"/>
            </a:endParaRPr>
          </a:p>
          <a:p>
            <a:pPr marL="742950" lvl="1" indent="-285750">
              <a:spcBef>
                <a:spcPct val="20000"/>
              </a:spcBef>
              <a:buFontTx/>
              <a:buChar char="•"/>
            </a:pPr>
            <a:r>
              <a:rPr lang="en-US" sz="2000">
                <a:latin typeface="Calibri" pitchFamily="34" charset="0"/>
              </a:rPr>
              <a:t>The </a:t>
            </a:r>
            <a:r>
              <a:rPr lang="en-US" sz="2000" i="1">
                <a:latin typeface="Calibri" pitchFamily="34" charset="0"/>
              </a:rPr>
              <a:t>trace</a:t>
            </a:r>
            <a:r>
              <a:rPr lang="en-US" sz="2000">
                <a:latin typeface="Calibri" pitchFamily="34" charset="0"/>
              </a:rPr>
              <a:t> is the sum of the diagonals, i.e., </a:t>
            </a:r>
            <a:r>
              <a:rPr lang="en-US" sz="2000" i="1">
                <a:latin typeface="Calibri" pitchFamily="34" charset="0"/>
              </a:rPr>
              <a:t>trace(H) = h</a:t>
            </a:r>
            <a:r>
              <a:rPr lang="en-US" sz="2000" i="1" baseline="-25000">
                <a:latin typeface="Calibri" pitchFamily="34" charset="0"/>
              </a:rPr>
              <a:t>11</a:t>
            </a:r>
            <a:r>
              <a:rPr lang="en-US" sz="2000" i="1">
                <a:latin typeface="Calibri" pitchFamily="34" charset="0"/>
              </a:rPr>
              <a:t> + h</a:t>
            </a:r>
            <a:r>
              <a:rPr lang="en-US" sz="2000" i="1" baseline="-25000">
                <a:latin typeface="Calibri" pitchFamily="34" charset="0"/>
              </a:rPr>
              <a:t>22</a:t>
            </a:r>
          </a:p>
          <a:p>
            <a:pPr marL="742950" lvl="1" indent="-285750">
              <a:spcBef>
                <a:spcPct val="20000"/>
              </a:spcBef>
              <a:buFontTx/>
              <a:buChar char="•"/>
            </a:pPr>
            <a:r>
              <a:rPr lang="en-US" sz="2000">
                <a:latin typeface="Calibri" pitchFamily="34" charset="0"/>
              </a:rPr>
              <a:t>Very similar to </a:t>
            </a:r>
            <a:r>
              <a:rPr lang="en-US" sz="2000">
                <a:latin typeface="Calibri" pitchFamily="34" charset="0"/>
                <a:sym typeface="Symbol" pitchFamily="18" charset="2"/>
              </a:rPr>
              <a:t></a:t>
            </a:r>
            <a:r>
              <a:rPr lang="en-US" sz="2000" baseline="-25000">
                <a:latin typeface="Calibri" pitchFamily="34" charset="0"/>
                <a:sym typeface="Symbol" pitchFamily="18" charset="2"/>
              </a:rPr>
              <a:t>min </a:t>
            </a:r>
            <a:r>
              <a:rPr lang="en-US" sz="2000">
                <a:latin typeface="Calibri" pitchFamily="34" charset="0"/>
              </a:rPr>
              <a:t>but less expensive (no square root)</a:t>
            </a:r>
          </a:p>
          <a:p>
            <a:pPr marL="742950" lvl="1" indent="-285750">
              <a:spcBef>
                <a:spcPct val="20000"/>
              </a:spcBef>
              <a:buFontTx/>
              <a:buChar char="•"/>
            </a:pPr>
            <a:r>
              <a:rPr lang="en-US" sz="2000">
                <a:latin typeface="Calibri" pitchFamily="34" charset="0"/>
              </a:rPr>
              <a:t>Called the “Harris Corner Detector” or “Harris Operator”</a:t>
            </a:r>
          </a:p>
          <a:p>
            <a:pPr marL="742950" lvl="1" indent="-285750">
              <a:spcBef>
                <a:spcPct val="20000"/>
              </a:spcBef>
              <a:buFontTx/>
              <a:buChar char="•"/>
            </a:pPr>
            <a:r>
              <a:rPr lang="en-US" sz="2000">
                <a:latin typeface="Calibri" pitchFamily="34" charset="0"/>
              </a:rPr>
              <a:t>Lots of other detectors, this is one of the most popular</a:t>
            </a:r>
            <a:endParaRPr lang="en-US" sz="2400">
              <a:latin typeface="Calibri" pitchFamily="34" charset="0"/>
            </a:endParaRPr>
          </a:p>
        </p:txBody>
      </p:sp>
      <p:pic>
        <p:nvPicPr>
          <p:cNvPr id="39940" name="Picture 8" descr="txp_fig"/>
          <p:cNvPicPr>
            <a:picLocks noChangeAspect="1"/>
          </p:cNvPicPr>
          <p:nvPr>
            <p:custDataLst>
              <p:tags r:id="rId1"/>
            </p:custDataLst>
          </p:nvPr>
        </p:nvPicPr>
        <p:blipFill>
          <a:blip r:embed="rId4" cstate="print"/>
          <a:srcRect/>
          <a:stretch>
            <a:fillRect/>
          </a:stretch>
        </p:blipFill>
        <p:spPr bwMode="auto">
          <a:xfrm>
            <a:off x="4759325" y="2438401"/>
            <a:ext cx="1892300" cy="741363"/>
          </a:xfrm>
          <a:prstGeom prst="rect">
            <a:avLst/>
          </a:prstGeom>
          <a:noFill/>
          <a:ln w="9525">
            <a:noFill/>
            <a:miter lim="800000"/>
            <a:headEnd/>
            <a:tailEnd/>
          </a:ln>
        </p:spPr>
      </p:pic>
      <p:pic>
        <p:nvPicPr>
          <p:cNvPr id="39941" name="Picture 5" descr="txp_fig"/>
          <p:cNvPicPr>
            <a:picLocks noChangeAspect="1"/>
          </p:cNvPicPr>
          <p:nvPr>
            <p:custDataLst>
              <p:tags r:id="rId2"/>
            </p:custDataLst>
          </p:nvPr>
        </p:nvPicPr>
        <p:blipFill>
          <a:blip r:embed="rId5" cstate="print"/>
          <a:srcRect/>
          <a:stretch>
            <a:fillRect/>
          </a:stretch>
        </p:blipFill>
        <p:spPr bwMode="auto">
          <a:xfrm>
            <a:off x="4510088" y="3352800"/>
            <a:ext cx="2881312" cy="7762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Laplacian of Gaussian</a:t>
            </a:r>
          </a:p>
        </p:txBody>
      </p:sp>
      <p:sp>
        <p:nvSpPr>
          <p:cNvPr id="21507" name="Content Placeholder 4"/>
          <p:cNvSpPr>
            <a:spLocks noGrp="1"/>
          </p:cNvSpPr>
          <p:nvPr>
            <p:ph idx="1"/>
          </p:nvPr>
        </p:nvSpPr>
        <p:spPr>
          <a:xfrm>
            <a:off x="1981200" y="1524000"/>
            <a:ext cx="8229600" cy="5257800"/>
          </a:xfrm>
        </p:spPr>
        <p:txBody>
          <a:bodyPr/>
          <a:lstStyle/>
          <a:p>
            <a:r>
              <a:rPr lang="en-US"/>
              <a:t>“Blob” detector</a:t>
            </a:r>
          </a:p>
          <a:p>
            <a:endParaRPr lang="en-US"/>
          </a:p>
          <a:p>
            <a:endParaRPr lang="en-US"/>
          </a:p>
          <a:p>
            <a:endParaRPr lang="en-US"/>
          </a:p>
          <a:p>
            <a:endParaRPr lang="en-US"/>
          </a:p>
          <a:p>
            <a:endParaRPr lang="en-US"/>
          </a:p>
          <a:p>
            <a:endParaRPr lang="en-US"/>
          </a:p>
          <a:p>
            <a:r>
              <a:rPr lang="en-US"/>
              <a:t>Find maxima </a:t>
            </a:r>
            <a:r>
              <a:rPr lang="en-US" i="1"/>
              <a:t>and minima</a:t>
            </a:r>
            <a:r>
              <a:rPr lang="en-US"/>
              <a:t> of LoG operator in space and scale</a:t>
            </a:r>
          </a:p>
        </p:txBody>
      </p:sp>
      <p:pic>
        <p:nvPicPr>
          <p:cNvPr id="21508" name="Picture 4"/>
          <p:cNvPicPr>
            <a:picLocks noChangeAspect="1" noChangeArrowheads="1"/>
          </p:cNvPicPr>
          <p:nvPr/>
        </p:nvPicPr>
        <p:blipFill>
          <a:blip r:embed="rId2" cstate="print"/>
          <a:srcRect/>
          <a:stretch>
            <a:fillRect/>
          </a:stretch>
        </p:blipFill>
        <p:spPr bwMode="auto">
          <a:xfrm>
            <a:off x="5867401" y="3581401"/>
            <a:ext cx="360363" cy="360363"/>
          </a:xfrm>
          <a:prstGeom prst="rect">
            <a:avLst/>
          </a:prstGeom>
          <a:noFill/>
          <a:ln w="9525">
            <a:noFill/>
            <a:miter lim="800000"/>
            <a:headEnd/>
            <a:tailEnd/>
          </a:ln>
        </p:spPr>
      </p:pic>
      <p:pic>
        <p:nvPicPr>
          <p:cNvPr id="21509" name="Picture 2" descr="C:\snavely\work\teaching\09Fa-CS6610\lectures\lec03\butterfly_bw.png"/>
          <p:cNvPicPr>
            <a:picLocks noChangeAspect="1" noChangeArrowheads="1"/>
          </p:cNvPicPr>
          <p:nvPr/>
        </p:nvPicPr>
        <p:blipFill>
          <a:blip r:embed="rId3" cstate="print"/>
          <a:srcRect/>
          <a:stretch>
            <a:fillRect/>
          </a:stretch>
        </p:blipFill>
        <p:spPr bwMode="auto">
          <a:xfrm>
            <a:off x="1752600" y="2438400"/>
            <a:ext cx="3581400" cy="2590800"/>
          </a:xfrm>
          <a:prstGeom prst="rect">
            <a:avLst/>
          </a:prstGeom>
          <a:noFill/>
          <a:ln w="9525">
            <a:noFill/>
            <a:miter lim="800000"/>
            <a:headEnd/>
            <a:tailEnd/>
          </a:ln>
        </p:spPr>
      </p:pic>
      <p:pic>
        <p:nvPicPr>
          <p:cNvPr id="21510" name="Picture 3" descr="C:\snavely\work\teaching\09Fa-CS6610\lectures\lec03\b_l.png"/>
          <p:cNvPicPr>
            <a:picLocks noChangeAspect="1" noChangeArrowheads="1"/>
          </p:cNvPicPr>
          <p:nvPr/>
        </p:nvPicPr>
        <p:blipFill>
          <a:blip r:embed="rId4" cstate="print"/>
          <a:srcRect/>
          <a:stretch>
            <a:fillRect/>
          </a:stretch>
        </p:blipFill>
        <p:spPr bwMode="auto">
          <a:xfrm>
            <a:off x="6781800" y="2438400"/>
            <a:ext cx="3581400" cy="2590800"/>
          </a:xfrm>
          <a:prstGeom prst="rect">
            <a:avLst/>
          </a:prstGeom>
          <a:noFill/>
          <a:ln w="9525">
            <a:noFill/>
            <a:miter lim="800000"/>
            <a:headEnd/>
            <a:tailEnd/>
          </a:ln>
        </p:spPr>
      </p:pic>
      <p:sp>
        <p:nvSpPr>
          <p:cNvPr id="21511" name="TextBox 8"/>
          <p:cNvSpPr txBox="1">
            <a:spLocks noChangeArrowheads="1"/>
          </p:cNvSpPr>
          <p:nvPr/>
        </p:nvSpPr>
        <p:spPr bwMode="auto">
          <a:xfrm>
            <a:off x="5346700" y="3333751"/>
            <a:ext cx="749300" cy="1108075"/>
          </a:xfrm>
          <a:prstGeom prst="rect">
            <a:avLst/>
          </a:prstGeom>
          <a:noFill/>
          <a:ln w="9525">
            <a:noFill/>
            <a:miter lim="800000"/>
            <a:headEnd/>
            <a:tailEnd/>
          </a:ln>
        </p:spPr>
        <p:txBody>
          <a:bodyPr>
            <a:spAutoFit/>
          </a:bodyPr>
          <a:lstStyle/>
          <a:p>
            <a:r>
              <a:rPr lang="en-US" sz="6600">
                <a:latin typeface="Times New Roman" pitchFamily="18" charset="0"/>
                <a:cs typeface="Times New Roman" pitchFamily="18" charset="0"/>
              </a:rPr>
              <a:t>*</a:t>
            </a:r>
          </a:p>
        </p:txBody>
      </p:sp>
      <p:sp>
        <p:nvSpPr>
          <p:cNvPr id="21512" name="TextBox 9"/>
          <p:cNvSpPr txBox="1">
            <a:spLocks noChangeArrowheads="1"/>
          </p:cNvSpPr>
          <p:nvPr/>
        </p:nvSpPr>
        <p:spPr bwMode="auto">
          <a:xfrm>
            <a:off x="6259514" y="3406776"/>
            <a:ext cx="414337" cy="646113"/>
          </a:xfrm>
          <a:prstGeom prst="rect">
            <a:avLst/>
          </a:prstGeom>
          <a:noFill/>
          <a:ln w="9525">
            <a:noFill/>
            <a:miter lim="800000"/>
            <a:headEnd/>
            <a:tailEnd/>
          </a:ln>
        </p:spPr>
        <p:txBody>
          <a:bodyPr wrap="none">
            <a:spAutoFit/>
          </a:bodyPr>
          <a:lstStyle/>
          <a:p>
            <a:r>
              <a:rPr lang="en-US" sz="3600">
                <a:latin typeface="Calibri" pitchFamily="34" charset="0"/>
                <a:cs typeface="Times New Roman" pitchFamily="18" charset="0"/>
              </a:rPr>
              <a:t>=</a:t>
            </a:r>
          </a:p>
        </p:txBody>
      </p:sp>
      <p:cxnSp>
        <p:nvCxnSpPr>
          <p:cNvPr id="12" name="Straight Arrow Connector 11"/>
          <p:cNvCxnSpPr/>
          <p:nvPr/>
        </p:nvCxnSpPr>
        <p:spPr>
          <a:xfrm rot="16200000" flipV="1">
            <a:off x="8033545" y="4909345"/>
            <a:ext cx="522287" cy="174625"/>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514" name="TextBox 13"/>
          <p:cNvSpPr txBox="1">
            <a:spLocks noChangeArrowheads="1"/>
          </p:cNvSpPr>
          <p:nvPr/>
        </p:nvSpPr>
        <p:spPr bwMode="auto">
          <a:xfrm>
            <a:off x="8001001" y="5203825"/>
            <a:ext cx="1120775" cy="368300"/>
          </a:xfrm>
          <a:prstGeom prst="rect">
            <a:avLst/>
          </a:prstGeom>
          <a:noFill/>
          <a:ln w="9525">
            <a:noFill/>
            <a:miter lim="800000"/>
            <a:headEnd/>
            <a:tailEnd/>
          </a:ln>
        </p:spPr>
        <p:txBody>
          <a:bodyPr wrap="none">
            <a:spAutoFit/>
          </a:bodyPr>
          <a:lstStyle/>
          <a:p>
            <a:r>
              <a:rPr lang="en-US">
                <a:latin typeface="Calibri" pitchFamily="34" charset="0"/>
              </a:rPr>
              <a:t>maximum</a:t>
            </a:r>
          </a:p>
        </p:txBody>
      </p:sp>
      <p:sp>
        <p:nvSpPr>
          <p:cNvPr id="21515" name="TextBox 14"/>
          <p:cNvSpPr txBox="1">
            <a:spLocks noChangeArrowheads="1"/>
          </p:cNvSpPr>
          <p:nvPr/>
        </p:nvSpPr>
        <p:spPr bwMode="auto">
          <a:xfrm>
            <a:off x="8458201" y="1752600"/>
            <a:ext cx="892175" cy="369888"/>
          </a:xfrm>
          <a:prstGeom prst="rect">
            <a:avLst/>
          </a:prstGeom>
          <a:noFill/>
          <a:ln w="9525">
            <a:noFill/>
            <a:miter lim="800000"/>
            <a:headEnd/>
            <a:tailEnd/>
          </a:ln>
        </p:spPr>
        <p:txBody>
          <a:bodyPr wrap="none">
            <a:spAutoFit/>
          </a:bodyPr>
          <a:lstStyle/>
          <a:p>
            <a:r>
              <a:rPr lang="en-US">
                <a:latin typeface="Calibri" pitchFamily="34" charset="0"/>
              </a:rPr>
              <a:t>minima</a:t>
            </a:r>
          </a:p>
        </p:txBody>
      </p:sp>
      <p:cxnSp>
        <p:nvCxnSpPr>
          <p:cNvPr id="17" name="Straight Arrow Connector 16"/>
          <p:cNvCxnSpPr/>
          <p:nvPr/>
        </p:nvCxnSpPr>
        <p:spPr>
          <a:xfrm rot="5400000">
            <a:off x="7581900" y="2095500"/>
            <a:ext cx="1295400" cy="121920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8605838" y="2552700"/>
            <a:ext cx="1219200" cy="22860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Scale-space blob detector: Example</a:t>
            </a:r>
          </a:p>
        </p:txBody>
      </p:sp>
      <p:sp>
        <p:nvSpPr>
          <p:cNvPr id="25603" name="Rectangle 3"/>
          <p:cNvSpPr>
            <a:spLocks noGrp="1" noChangeArrowheads="1"/>
          </p:cNvSpPr>
          <p:nvPr>
            <p:ph type="body" idx="1"/>
          </p:nvPr>
        </p:nvSpPr>
        <p:spPr/>
        <p:txBody>
          <a:bodyPr/>
          <a:lstStyle/>
          <a:p>
            <a:endParaRPr lang="en-US"/>
          </a:p>
        </p:txBody>
      </p:sp>
      <p:pic>
        <p:nvPicPr>
          <p:cNvPr id="1262596" name="Picture 4" descr="pyramid_10"/>
          <p:cNvPicPr>
            <a:picLocks noChangeAspect="1" noChangeArrowheads="1"/>
          </p:cNvPicPr>
          <p:nvPr/>
        </p:nvPicPr>
        <p:blipFill>
          <a:blip r:embed="rId3" cstate="print"/>
          <a:srcRect/>
          <a:stretch>
            <a:fillRect/>
          </a:stretch>
        </p:blipFill>
        <p:spPr bwMode="auto">
          <a:xfrm>
            <a:off x="2738438" y="1214438"/>
            <a:ext cx="6864350" cy="5148262"/>
          </a:xfrm>
          <a:prstGeom prst="rect">
            <a:avLst/>
          </a:prstGeom>
          <a:noFill/>
          <a:ln w="9525">
            <a:noFill/>
            <a:miter lim="800000"/>
            <a:headEnd/>
            <a:tailEnd/>
          </a:ln>
        </p:spPr>
      </p:pic>
      <p:pic>
        <p:nvPicPr>
          <p:cNvPr id="1262597" name="Picture 5" descr="pyramid_1"/>
          <p:cNvPicPr>
            <a:picLocks noChangeAspect="1" noChangeArrowheads="1"/>
          </p:cNvPicPr>
          <p:nvPr/>
        </p:nvPicPr>
        <p:blipFill>
          <a:blip r:embed="rId4" cstate="print"/>
          <a:srcRect/>
          <a:stretch>
            <a:fillRect/>
          </a:stretch>
        </p:blipFill>
        <p:spPr bwMode="auto">
          <a:xfrm>
            <a:off x="2738438" y="1214438"/>
            <a:ext cx="6864350" cy="5148262"/>
          </a:xfrm>
          <a:prstGeom prst="rect">
            <a:avLst/>
          </a:prstGeom>
          <a:noFill/>
          <a:ln w="9525">
            <a:noFill/>
            <a:miter lim="800000"/>
            <a:headEnd/>
            <a:tailEnd/>
          </a:ln>
        </p:spPr>
      </p:pic>
      <p:pic>
        <p:nvPicPr>
          <p:cNvPr id="1262598" name="Picture 6" descr="pyramid_2"/>
          <p:cNvPicPr>
            <a:picLocks noChangeAspect="1" noChangeArrowheads="1"/>
          </p:cNvPicPr>
          <p:nvPr/>
        </p:nvPicPr>
        <p:blipFill>
          <a:blip r:embed="rId5" cstate="print"/>
          <a:srcRect/>
          <a:stretch>
            <a:fillRect/>
          </a:stretch>
        </p:blipFill>
        <p:spPr bwMode="auto">
          <a:xfrm>
            <a:off x="2738438" y="1214438"/>
            <a:ext cx="6864350" cy="5148262"/>
          </a:xfrm>
          <a:prstGeom prst="rect">
            <a:avLst/>
          </a:prstGeom>
          <a:noFill/>
          <a:ln w="9525">
            <a:noFill/>
            <a:miter lim="800000"/>
            <a:headEnd/>
            <a:tailEnd/>
          </a:ln>
        </p:spPr>
      </p:pic>
      <p:pic>
        <p:nvPicPr>
          <p:cNvPr id="1262599" name="Picture 7" descr="pyramid_3"/>
          <p:cNvPicPr>
            <a:picLocks noChangeAspect="1" noChangeArrowheads="1"/>
          </p:cNvPicPr>
          <p:nvPr/>
        </p:nvPicPr>
        <p:blipFill>
          <a:blip r:embed="rId6" cstate="print"/>
          <a:srcRect/>
          <a:stretch>
            <a:fillRect/>
          </a:stretch>
        </p:blipFill>
        <p:spPr bwMode="auto">
          <a:xfrm>
            <a:off x="2738438" y="1214438"/>
            <a:ext cx="6864350" cy="5148262"/>
          </a:xfrm>
          <a:prstGeom prst="rect">
            <a:avLst/>
          </a:prstGeom>
          <a:noFill/>
          <a:ln w="9525">
            <a:noFill/>
            <a:miter lim="800000"/>
            <a:headEnd/>
            <a:tailEnd/>
          </a:ln>
        </p:spPr>
      </p:pic>
      <p:pic>
        <p:nvPicPr>
          <p:cNvPr id="1262600" name="Picture 8" descr="pyramid_4"/>
          <p:cNvPicPr>
            <a:picLocks noChangeAspect="1" noChangeArrowheads="1"/>
          </p:cNvPicPr>
          <p:nvPr/>
        </p:nvPicPr>
        <p:blipFill>
          <a:blip r:embed="rId7" cstate="print"/>
          <a:srcRect/>
          <a:stretch>
            <a:fillRect/>
          </a:stretch>
        </p:blipFill>
        <p:spPr bwMode="auto">
          <a:xfrm>
            <a:off x="2738438" y="1214438"/>
            <a:ext cx="6864350" cy="5148262"/>
          </a:xfrm>
          <a:prstGeom prst="rect">
            <a:avLst/>
          </a:prstGeom>
          <a:noFill/>
          <a:ln w="9525">
            <a:noFill/>
            <a:miter lim="800000"/>
            <a:headEnd/>
            <a:tailEnd/>
          </a:ln>
        </p:spPr>
      </p:pic>
      <p:pic>
        <p:nvPicPr>
          <p:cNvPr id="1262601" name="Picture 9" descr="pyramid_5"/>
          <p:cNvPicPr>
            <a:picLocks noChangeAspect="1" noChangeArrowheads="1"/>
          </p:cNvPicPr>
          <p:nvPr/>
        </p:nvPicPr>
        <p:blipFill>
          <a:blip r:embed="rId8" cstate="print"/>
          <a:srcRect/>
          <a:stretch>
            <a:fillRect/>
          </a:stretch>
        </p:blipFill>
        <p:spPr bwMode="auto">
          <a:xfrm>
            <a:off x="2738438" y="1214438"/>
            <a:ext cx="6864350" cy="5148262"/>
          </a:xfrm>
          <a:prstGeom prst="rect">
            <a:avLst/>
          </a:prstGeom>
          <a:noFill/>
          <a:ln w="9525">
            <a:noFill/>
            <a:miter lim="800000"/>
            <a:headEnd/>
            <a:tailEnd/>
          </a:ln>
        </p:spPr>
      </p:pic>
      <p:pic>
        <p:nvPicPr>
          <p:cNvPr id="1262602" name="Picture 10" descr="pyramid_6"/>
          <p:cNvPicPr>
            <a:picLocks noChangeAspect="1" noChangeArrowheads="1"/>
          </p:cNvPicPr>
          <p:nvPr/>
        </p:nvPicPr>
        <p:blipFill>
          <a:blip r:embed="rId9" cstate="print"/>
          <a:srcRect/>
          <a:stretch>
            <a:fillRect/>
          </a:stretch>
        </p:blipFill>
        <p:spPr bwMode="auto">
          <a:xfrm>
            <a:off x="2738438" y="1214438"/>
            <a:ext cx="6864350" cy="5148262"/>
          </a:xfrm>
          <a:prstGeom prst="rect">
            <a:avLst/>
          </a:prstGeom>
          <a:noFill/>
          <a:ln w="9525">
            <a:noFill/>
            <a:miter lim="800000"/>
            <a:headEnd/>
            <a:tailEnd/>
          </a:ln>
        </p:spPr>
      </p:pic>
      <p:pic>
        <p:nvPicPr>
          <p:cNvPr id="1262603" name="Picture 11" descr="pyramid_7"/>
          <p:cNvPicPr>
            <a:picLocks noChangeAspect="1" noChangeArrowheads="1"/>
          </p:cNvPicPr>
          <p:nvPr/>
        </p:nvPicPr>
        <p:blipFill>
          <a:blip r:embed="rId10" cstate="print"/>
          <a:srcRect/>
          <a:stretch>
            <a:fillRect/>
          </a:stretch>
        </p:blipFill>
        <p:spPr bwMode="auto">
          <a:xfrm>
            <a:off x="2738438" y="1214438"/>
            <a:ext cx="6864350" cy="5148262"/>
          </a:xfrm>
          <a:prstGeom prst="rect">
            <a:avLst/>
          </a:prstGeom>
          <a:noFill/>
          <a:ln w="9525">
            <a:noFill/>
            <a:miter lim="800000"/>
            <a:headEnd/>
            <a:tailEnd/>
          </a:ln>
        </p:spPr>
      </p:pic>
      <p:pic>
        <p:nvPicPr>
          <p:cNvPr id="1262604" name="Picture 12" descr="pyramid_8"/>
          <p:cNvPicPr>
            <a:picLocks noChangeAspect="1" noChangeArrowheads="1"/>
          </p:cNvPicPr>
          <p:nvPr/>
        </p:nvPicPr>
        <p:blipFill>
          <a:blip r:embed="rId11" cstate="print"/>
          <a:srcRect/>
          <a:stretch>
            <a:fillRect/>
          </a:stretch>
        </p:blipFill>
        <p:spPr bwMode="auto">
          <a:xfrm>
            <a:off x="2738438" y="1214438"/>
            <a:ext cx="6864350" cy="5148262"/>
          </a:xfrm>
          <a:prstGeom prst="rect">
            <a:avLst/>
          </a:prstGeom>
          <a:noFill/>
          <a:ln w="9525">
            <a:noFill/>
            <a:miter lim="800000"/>
            <a:headEnd/>
            <a:tailEnd/>
          </a:ln>
        </p:spPr>
      </p:pic>
      <p:pic>
        <p:nvPicPr>
          <p:cNvPr id="1262605" name="Picture 13" descr="pyramid_9"/>
          <p:cNvPicPr>
            <a:picLocks noChangeAspect="1" noChangeArrowheads="1"/>
          </p:cNvPicPr>
          <p:nvPr/>
        </p:nvPicPr>
        <p:blipFill>
          <a:blip r:embed="rId12" cstate="print"/>
          <a:srcRect/>
          <a:stretch>
            <a:fillRect/>
          </a:stretch>
        </p:blipFill>
        <p:spPr bwMode="auto">
          <a:xfrm>
            <a:off x="2738438" y="1214438"/>
            <a:ext cx="6864350" cy="5148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625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2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25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26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26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26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26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626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626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canyonstatevinyl.com/images/Picket%20Fence.jpg"/>
          <p:cNvPicPr>
            <a:picLocks noChangeAspect="1" noChangeArrowheads="1"/>
          </p:cNvPicPr>
          <p:nvPr/>
        </p:nvPicPr>
        <p:blipFill>
          <a:blip r:embed="rId2" cstate="print"/>
          <a:srcRect/>
          <a:stretch>
            <a:fillRect/>
          </a:stretch>
        </p:blipFill>
        <p:spPr bwMode="auto">
          <a:xfrm>
            <a:off x="1628776" y="3162300"/>
            <a:ext cx="4314825" cy="3238500"/>
          </a:xfrm>
          <a:prstGeom prst="rect">
            <a:avLst/>
          </a:prstGeom>
          <a:noFill/>
          <a:ln w="9525">
            <a:noFill/>
            <a:miter lim="800000"/>
            <a:headEnd/>
            <a:tailEnd/>
          </a:ln>
        </p:spPr>
      </p:pic>
      <p:sp>
        <p:nvSpPr>
          <p:cNvPr id="19459" name="Rectangle 6"/>
          <p:cNvSpPr>
            <a:spLocks noChangeArrowheads="1"/>
          </p:cNvSpPr>
          <p:nvPr/>
        </p:nvSpPr>
        <p:spPr bwMode="auto">
          <a:xfrm>
            <a:off x="2743200" y="4267200"/>
            <a:ext cx="304800" cy="304800"/>
          </a:xfrm>
          <a:prstGeom prst="rect">
            <a:avLst/>
          </a:prstGeom>
          <a:solidFill>
            <a:srgbClr val="00CC99">
              <a:alpha val="18039"/>
            </a:srgbClr>
          </a:solidFill>
          <a:ln w="28575">
            <a:solidFill>
              <a:srgbClr val="FFFF00"/>
            </a:solidFill>
            <a:round/>
            <a:headEnd/>
            <a:tailEnd/>
          </a:ln>
        </p:spPr>
        <p:txBody>
          <a:bodyPr/>
          <a:lstStyle/>
          <a:p>
            <a:endParaRPr lang="en-US">
              <a:latin typeface="Calibri" pitchFamily="34" charset="0"/>
            </a:endParaRPr>
          </a:p>
        </p:txBody>
      </p:sp>
      <p:pic>
        <p:nvPicPr>
          <p:cNvPr id="19460" name="Picture 6" descr="http://www.canyonstatevinyl.com/images/Picket%20Fence.jpg"/>
          <p:cNvPicPr>
            <a:picLocks noChangeAspect="1" noChangeArrowheads="1"/>
          </p:cNvPicPr>
          <p:nvPr/>
        </p:nvPicPr>
        <p:blipFill>
          <a:blip r:embed="rId2" cstate="print"/>
          <a:srcRect/>
          <a:stretch>
            <a:fillRect/>
          </a:stretch>
        </p:blipFill>
        <p:spPr bwMode="auto">
          <a:xfrm>
            <a:off x="6324601" y="3162300"/>
            <a:ext cx="4314825" cy="3238500"/>
          </a:xfrm>
          <a:prstGeom prst="rect">
            <a:avLst/>
          </a:prstGeom>
          <a:noFill/>
          <a:ln w="9525">
            <a:noFill/>
            <a:miter lim="800000"/>
            <a:headEnd/>
            <a:tailEnd/>
          </a:ln>
        </p:spPr>
      </p:pic>
      <p:sp>
        <p:nvSpPr>
          <p:cNvPr id="19461" name="Rectangle 9"/>
          <p:cNvSpPr>
            <a:spLocks noChangeArrowheads="1"/>
          </p:cNvSpPr>
          <p:nvPr/>
        </p:nvSpPr>
        <p:spPr bwMode="auto">
          <a:xfrm>
            <a:off x="2743200" y="3543300"/>
            <a:ext cx="450850" cy="584200"/>
          </a:xfrm>
          <a:prstGeom prst="rect">
            <a:avLst/>
          </a:prstGeom>
          <a:noFill/>
          <a:ln w="9525">
            <a:noFill/>
            <a:miter lim="800000"/>
            <a:headEnd/>
            <a:tailEnd/>
          </a:ln>
        </p:spPr>
        <p:txBody>
          <a:bodyPr wrap="none">
            <a:spAutoFit/>
          </a:bodyPr>
          <a:lstStyle/>
          <a:p>
            <a:r>
              <a:rPr lang="en-US" sz="3200">
                <a:solidFill>
                  <a:srgbClr val="FFFF00"/>
                </a:solidFill>
              </a:rPr>
              <a:t>f</a:t>
            </a:r>
            <a:r>
              <a:rPr lang="en-US" sz="3200" baseline="-25000">
                <a:solidFill>
                  <a:srgbClr val="FFFF00"/>
                </a:solidFill>
              </a:rPr>
              <a:t>1</a:t>
            </a:r>
          </a:p>
        </p:txBody>
      </p:sp>
      <p:sp>
        <p:nvSpPr>
          <p:cNvPr id="19462" name="Rectangle 11"/>
          <p:cNvSpPr>
            <a:spLocks noChangeArrowheads="1"/>
          </p:cNvSpPr>
          <p:nvPr/>
        </p:nvSpPr>
        <p:spPr bwMode="auto">
          <a:xfrm>
            <a:off x="9539288" y="4267200"/>
            <a:ext cx="304800" cy="304800"/>
          </a:xfrm>
          <a:prstGeom prst="rect">
            <a:avLst/>
          </a:prstGeom>
          <a:solidFill>
            <a:srgbClr val="00CC99">
              <a:alpha val="18039"/>
            </a:srgbClr>
          </a:solidFill>
          <a:ln w="28575">
            <a:solidFill>
              <a:srgbClr val="FFFF00"/>
            </a:solidFill>
            <a:round/>
            <a:headEnd/>
            <a:tailEnd/>
          </a:ln>
        </p:spPr>
        <p:txBody>
          <a:bodyPr/>
          <a:lstStyle/>
          <a:p>
            <a:endParaRPr lang="en-US">
              <a:latin typeface="Calibri" pitchFamily="34" charset="0"/>
            </a:endParaRPr>
          </a:p>
        </p:txBody>
      </p:sp>
      <p:sp>
        <p:nvSpPr>
          <p:cNvPr id="19463" name="Rectangle 11"/>
          <p:cNvSpPr>
            <a:spLocks noChangeArrowheads="1"/>
          </p:cNvSpPr>
          <p:nvPr/>
        </p:nvSpPr>
        <p:spPr bwMode="auto">
          <a:xfrm>
            <a:off x="9539288" y="3543300"/>
            <a:ext cx="450850" cy="584200"/>
          </a:xfrm>
          <a:prstGeom prst="rect">
            <a:avLst/>
          </a:prstGeom>
          <a:noFill/>
          <a:ln w="9525">
            <a:noFill/>
            <a:miter lim="800000"/>
            <a:headEnd/>
            <a:tailEnd/>
          </a:ln>
        </p:spPr>
        <p:txBody>
          <a:bodyPr wrap="none">
            <a:spAutoFit/>
          </a:bodyPr>
          <a:lstStyle/>
          <a:p>
            <a:r>
              <a:rPr lang="en-US" sz="3200">
                <a:solidFill>
                  <a:srgbClr val="FFFF00"/>
                </a:solidFill>
              </a:rPr>
              <a:t>f</a:t>
            </a:r>
            <a:r>
              <a:rPr lang="en-US" sz="3200" baseline="-25000">
                <a:solidFill>
                  <a:srgbClr val="FFFF00"/>
                </a:solidFill>
              </a:rPr>
              <a:t>2</a:t>
            </a:r>
          </a:p>
        </p:txBody>
      </p:sp>
      <p:sp>
        <p:nvSpPr>
          <p:cNvPr id="19464" name="Rectangle 13"/>
          <p:cNvSpPr>
            <a:spLocks noChangeArrowheads="1"/>
          </p:cNvSpPr>
          <p:nvPr/>
        </p:nvSpPr>
        <p:spPr bwMode="auto">
          <a:xfrm>
            <a:off x="8740775" y="4267200"/>
            <a:ext cx="304800" cy="304800"/>
          </a:xfrm>
          <a:prstGeom prst="rect">
            <a:avLst/>
          </a:prstGeom>
          <a:solidFill>
            <a:srgbClr val="00CC99">
              <a:alpha val="18039"/>
            </a:srgbClr>
          </a:solidFill>
          <a:ln w="28575">
            <a:solidFill>
              <a:srgbClr val="FFFF00"/>
            </a:solidFill>
            <a:round/>
            <a:headEnd/>
            <a:tailEnd/>
          </a:ln>
        </p:spPr>
        <p:txBody>
          <a:bodyPr/>
          <a:lstStyle/>
          <a:p>
            <a:endParaRPr lang="en-US">
              <a:latin typeface="Calibri" pitchFamily="34" charset="0"/>
            </a:endParaRPr>
          </a:p>
        </p:txBody>
      </p:sp>
      <p:sp>
        <p:nvSpPr>
          <p:cNvPr id="19465" name="Rectangle 13"/>
          <p:cNvSpPr>
            <a:spLocks noChangeArrowheads="1"/>
          </p:cNvSpPr>
          <p:nvPr/>
        </p:nvSpPr>
        <p:spPr bwMode="auto">
          <a:xfrm>
            <a:off x="8740776" y="3543300"/>
            <a:ext cx="798513" cy="584200"/>
          </a:xfrm>
          <a:prstGeom prst="rect">
            <a:avLst/>
          </a:prstGeom>
          <a:noFill/>
          <a:ln w="9525">
            <a:noFill/>
            <a:miter lim="800000"/>
            <a:headEnd/>
            <a:tailEnd/>
          </a:ln>
        </p:spPr>
        <p:txBody>
          <a:bodyPr>
            <a:spAutoFit/>
          </a:bodyPr>
          <a:lstStyle/>
          <a:p>
            <a:r>
              <a:rPr lang="en-US" sz="3200">
                <a:solidFill>
                  <a:srgbClr val="FFFF00"/>
                </a:solidFill>
              </a:rPr>
              <a:t>f</a:t>
            </a:r>
            <a:r>
              <a:rPr lang="en-US" sz="3200" baseline="-25000">
                <a:solidFill>
                  <a:srgbClr val="FFFF00"/>
                </a:solidFill>
              </a:rPr>
              <a:t>2</a:t>
            </a:r>
            <a:r>
              <a:rPr lang="en-US" sz="3200" baseline="30000">
                <a:solidFill>
                  <a:srgbClr val="FFFF00"/>
                </a:solidFill>
              </a:rPr>
              <a:t>'</a:t>
            </a:r>
          </a:p>
        </p:txBody>
      </p:sp>
      <p:sp>
        <p:nvSpPr>
          <p:cNvPr id="15" name="Title 1"/>
          <p:cNvSpPr txBox="1">
            <a:spLocks/>
          </p:cNvSpPr>
          <p:nvPr/>
        </p:nvSpPr>
        <p:spPr>
          <a:xfrm>
            <a:off x="464778" y="152400"/>
            <a:ext cx="9746022" cy="1143000"/>
          </a:xfrm>
          <a:prstGeom prst="rect">
            <a:avLst/>
          </a:prstGeom>
        </p:spPr>
        <p:txBody>
          <a:bodyPr anchor="ctr">
            <a:normAutofit/>
          </a:bodyPr>
          <a:lstStyle/>
          <a:p>
            <a:pPr>
              <a:defRPr/>
            </a:pPr>
            <a:r>
              <a:rPr lang="en-US" sz="4400" b="1" dirty="0">
                <a:latin typeface="+mj-lt"/>
                <a:ea typeface="+mj-ea"/>
                <a:cs typeface="+mj-cs"/>
              </a:rPr>
              <a:t>Feature distance</a:t>
            </a:r>
          </a:p>
        </p:txBody>
      </p:sp>
      <p:sp>
        <p:nvSpPr>
          <p:cNvPr id="19467" name="Content Placeholder 2"/>
          <p:cNvSpPr txBox="1">
            <a:spLocks/>
          </p:cNvSpPr>
          <p:nvPr/>
        </p:nvSpPr>
        <p:spPr bwMode="auto">
          <a:xfrm>
            <a:off x="1905000" y="1295400"/>
            <a:ext cx="8686800" cy="5257800"/>
          </a:xfrm>
          <a:prstGeom prst="rect">
            <a:avLst/>
          </a:prstGeom>
          <a:noFill/>
          <a:ln w="9525">
            <a:noFill/>
            <a:miter lim="800000"/>
            <a:headEnd/>
            <a:tailEnd/>
          </a:ln>
        </p:spPr>
        <p:txBody>
          <a:bodyPr/>
          <a:lstStyle/>
          <a:p>
            <a:pPr marL="342900" indent="-342900">
              <a:spcBef>
                <a:spcPct val="20000"/>
              </a:spcBef>
            </a:pPr>
            <a:r>
              <a:rPr lang="en-US" sz="2800">
                <a:latin typeface="Calibri" pitchFamily="34" charset="0"/>
              </a:rPr>
              <a:t>How to define the difference between two features </a:t>
            </a:r>
            <a:r>
              <a:rPr lang="en-US" sz="2800" i="1">
                <a:latin typeface="Calibri" pitchFamily="34" charset="0"/>
              </a:rPr>
              <a:t>f</a:t>
            </a:r>
            <a:r>
              <a:rPr lang="en-US" sz="2800" baseline="-25000">
                <a:latin typeface="Calibri" pitchFamily="34" charset="0"/>
              </a:rPr>
              <a:t>1</a:t>
            </a:r>
            <a:r>
              <a:rPr lang="en-US" sz="2800">
                <a:latin typeface="Calibri" pitchFamily="34" charset="0"/>
              </a:rPr>
              <a:t>, </a:t>
            </a:r>
            <a:r>
              <a:rPr lang="en-US" sz="2800" i="1">
                <a:latin typeface="Calibri" pitchFamily="34" charset="0"/>
              </a:rPr>
              <a:t>f</a:t>
            </a:r>
            <a:r>
              <a:rPr lang="en-US" sz="2800" baseline="-25000">
                <a:latin typeface="Calibri" pitchFamily="34" charset="0"/>
              </a:rPr>
              <a:t>2</a:t>
            </a:r>
            <a:r>
              <a:rPr lang="en-US" sz="2800">
                <a:latin typeface="Calibri" pitchFamily="34" charset="0"/>
              </a:rPr>
              <a:t>?</a:t>
            </a:r>
          </a:p>
          <a:p>
            <a:pPr marL="800100" lvl="1" indent="-342900">
              <a:spcBef>
                <a:spcPct val="20000"/>
              </a:spcBef>
              <a:buFont typeface="Arial" pitchFamily="34" charset="0"/>
              <a:buChar char="•"/>
            </a:pPr>
            <a:r>
              <a:rPr lang="en-US" sz="2000">
                <a:latin typeface="Calibri" pitchFamily="34" charset="0"/>
              </a:rPr>
              <a:t>Better approach:  ratio distance = ||f</a:t>
            </a:r>
            <a:r>
              <a:rPr lang="en-US" sz="2000" baseline="-25000">
                <a:latin typeface="Calibri" pitchFamily="34" charset="0"/>
              </a:rPr>
              <a:t>1</a:t>
            </a:r>
            <a:r>
              <a:rPr lang="en-US" sz="2000">
                <a:latin typeface="Calibri" pitchFamily="34" charset="0"/>
              </a:rPr>
              <a:t> - f</a:t>
            </a:r>
            <a:r>
              <a:rPr lang="en-US" sz="2000" baseline="-25000">
                <a:latin typeface="Calibri" pitchFamily="34" charset="0"/>
              </a:rPr>
              <a:t>2</a:t>
            </a:r>
            <a:r>
              <a:rPr lang="en-US" sz="2000">
                <a:latin typeface="Calibri" pitchFamily="34" charset="0"/>
              </a:rPr>
              <a:t> || / || f</a:t>
            </a:r>
            <a:r>
              <a:rPr lang="en-US" sz="2000" baseline="-25000">
                <a:latin typeface="Calibri" pitchFamily="34" charset="0"/>
              </a:rPr>
              <a:t>1</a:t>
            </a:r>
            <a:r>
              <a:rPr lang="en-US" sz="2000">
                <a:latin typeface="Calibri" pitchFamily="34" charset="0"/>
              </a:rPr>
              <a:t> - f</a:t>
            </a:r>
            <a:r>
              <a:rPr lang="en-US" sz="2000" baseline="-25000">
                <a:latin typeface="Calibri" pitchFamily="34" charset="0"/>
              </a:rPr>
              <a:t>2</a:t>
            </a:r>
            <a:r>
              <a:rPr lang="en-US" sz="2000">
                <a:latin typeface="Calibri" pitchFamily="34" charset="0"/>
              </a:rPr>
              <a:t>’ || </a:t>
            </a:r>
          </a:p>
          <a:p>
            <a:pPr marL="1257300" lvl="2" indent="-342900">
              <a:buFont typeface="Arial" pitchFamily="34" charset="0"/>
              <a:buChar char="•"/>
            </a:pPr>
            <a:r>
              <a:rPr lang="en-US" sz="2000">
                <a:latin typeface="Calibri" pitchFamily="34" charset="0"/>
              </a:rPr>
              <a:t>f</a:t>
            </a:r>
            <a:r>
              <a:rPr lang="en-US" sz="2000" baseline="-25000">
                <a:latin typeface="Calibri" pitchFamily="34" charset="0"/>
              </a:rPr>
              <a:t>2</a:t>
            </a:r>
            <a:r>
              <a:rPr lang="en-US" sz="2000">
                <a:latin typeface="Calibri" pitchFamily="34" charset="0"/>
              </a:rPr>
              <a:t> is best SSD match to f</a:t>
            </a:r>
            <a:r>
              <a:rPr lang="en-US" sz="2000" baseline="-25000">
                <a:latin typeface="Calibri" pitchFamily="34" charset="0"/>
              </a:rPr>
              <a:t>1</a:t>
            </a:r>
            <a:r>
              <a:rPr lang="en-US" sz="2000">
                <a:latin typeface="Calibri" pitchFamily="34" charset="0"/>
              </a:rPr>
              <a:t> in I</a:t>
            </a:r>
            <a:r>
              <a:rPr lang="en-US" sz="2000" baseline="-25000">
                <a:latin typeface="Calibri" pitchFamily="34" charset="0"/>
              </a:rPr>
              <a:t>2</a:t>
            </a:r>
            <a:endParaRPr lang="en-US" sz="2000">
              <a:latin typeface="Calibri" pitchFamily="34" charset="0"/>
            </a:endParaRPr>
          </a:p>
          <a:p>
            <a:pPr marL="1257300" lvl="2" indent="-342900">
              <a:buFont typeface="Arial" pitchFamily="34" charset="0"/>
              <a:buChar char="•"/>
            </a:pPr>
            <a:r>
              <a:rPr lang="en-US" sz="2000">
                <a:latin typeface="Calibri" pitchFamily="34" charset="0"/>
              </a:rPr>
              <a:t>f</a:t>
            </a:r>
            <a:r>
              <a:rPr lang="en-US" sz="2000" baseline="-25000">
                <a:latin typeface="Calibri" pitchFamily="34" charset="0"/>
              </a:rPr>
              <a:t>2</a:t>
            </a:r>
            <a:r>
              <a:rPr lang="en-US" sz="2000">
                <a:latin typeface="Calibri" pitchFamily="34" charset="0"/>
              </a:rPr>
              <a:t>’  is  2</a:t>
            </a:r>
            <a:r>
              <a:rPr lang="en-US" sz="2000" baseline="30000">
                <a:latin typeface="Calibri" pitchFamily="34" charset="0"/>
              </a:rPr>
              <a:t>nd</a:t>
            </a:r>
            <a:r>
              <a:rPr lang="en-US" sz="2000">
                <a:latin typeface="Calibri" pitchFamily="34" charset="0"/>
              </a:rPr>
              <a:t> best SSD match to f</a:t>
            </a:r>
            <a:r>
              <a:rPr lang="en-US" sz="2000" baseline="-25000">
                <a:latin typeface="Calibri" pitchFamily="34" charset="0"/>
              </a:rPr>
              <a:t>1</a:t>
            </a:r>
            <a:r>
              <a:rPr lang="en-US" sz="2000">
                <a:latin typeface="Calibri" pitchFamily="34" charset="0"/>
              </a:rPr>
              <a:t> in I</a:t>
            </a:r>
            <a:r>
              <a:rPr lang="en-US" sz="2000" baseline="-25000">
                <a:latin typeface="Calibri" pitchFamily="34" charset="0"/>
              </a:rPr>
              <a:t>2</a:t>
            </a:r>
          </a:p>
          <a:p>
            <a:pPr marL="1257300" lvl="2" indent="-342900">
              <a:buFont typeface="Arial" pitchFamily="34" charset="0"/>
              <a:buChar char="•"/>
            </a:pPr>
            <a:r>
              <a:rPr lang="en-US" sz="2000">
                <a:latin typeface="Calibri" pitchFamily="34" charset="0"/>
              </a:rPr>
              <a:t>gives large values for ambiguous matches</a:t>
            </a:r>
            <a:endParaRPr lang="en-US" sz="2000" baseline="30000">
              <a:latin typeface="Calibri" pitchFamily="34" charset="0"/>
            </a:endParaRPr>
          </a:p>
        </p:txBody>
      </p:sp>
      <p:sp>
        <p:nvSpPr>
          <p:cNvPr id="19468" name="Rectangle 14"/>
          <p:cNvSpPr>
            <a:spLocks noChangeArrowheads="1"/>
          </p:cNvSpPr>
          <p:nvPr/>
        </p:nvSpPr>
        <p:spPr bwMode="auto">
          <a:xfrm>
            <a:off x="3763963" y="6400800"/>
            <a:ext cx="335348" cy="400110"/>
          </a:xfrm>
          <a:prstGeom prst="rect">
            <a:avLst/>
          </a:prstGeom>
          <a:noFill/>
          <a:ln w="9525">
            <a:noFill/>
            <a:miter lim="800000"/>
            <a:headEnd/>
            <a:tailEnd/>
          </a:ln>
        </p:spPr>
        <p:txBody>
          <a:bodyPr wrap="none">
            <a:spAutoFit/>
          </a:bodyPr>
          <a:lstStyle/>
          <a:p>
            <a:r>
              <a:rPr lang="en-US" sz="2000" i="1"/>
              <a:t>I</a:t>
            </a:r>
            <a:r>
              <a:rPr lang="en-US" sz="2000" baseline="-25000"/>
              <a:t>1</a:t>
            </a:r>
          </a:p>
        </p:txBody>
      </p:sp>
      <p:sp>
        <p:nvSpPr>
          <p:cNvPr id="19469" name="Rectangle 8"/>
          <p:cNvSpPr>
            <a:spLocks noChangeArrowheads="1"/>
          </p:cNvSpPr>
          <p:nvPr/>
        </p:nvSpPr>
        <p:spPr bwMode="auto">
          <a:xfrm>
            <a:off x="8261350" y="6400800"/>
            <a:ext cx="335348" cy="400110"/>
          </a:xfrm>
          <a:prstGeom prst="rect">
            <a:avLst/>
          </a:prstGeom>
          <a:noFill/>
          <a:ln w="9525">
            <a:noFill/>
            <a:miter lim="800000"/>
            <a:headEnd/>
            <a:tailEnd/>
          </a:ln>
        </p:spPr>
        <p:txBody>
          <a:bodyPr wrap="none">
            <a:spAutoFit/>
          </a:bodyPr>
          <a:lstStyle/>
          <a:p>
            <a:r>
              <a:rPr lang="en-US" sz="2000" i="1"/>
              <a:t>I</a:t>
            </a:r>
            <a:r>
              <a:rPr lang="en-US" sz="2000" baseline="-25000"/>
              <a:t>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314" y="2778359"/>
            <a:ext cx="8229600" cy="1143000"/>
          </a:xfrm>
        </p:spPr>
        <p:txBody>
          <a:bodyPr>
            <a:normAutofit/>
          </a:bodyPr>
          <a:lstStyle/>
          <a:p>
            <a:r>
              <a:rPr lang="en-US" sz="6000" dirty="0"/>
              <a:t>2D Geometry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t>Parametric (global) warping</a:t>
            </a:r>
          </a:p>
        </p:txBody>
      </p:sp>
      <p:sp>
        <p:nvSpPr>
          <p:cNvPr id="854019" name="Rectangle 3"/>
          <p:cNvSpPr>
            <a:spLocks noGrp="1" noChangeArrowheads="1"/>
          </p:cNvSpPr>
          <p:nvPr>
            <p:ph type="body" idx="1"/>
          </p:nvPr>
        </p:nvSpPr>
        <p:spPr>
          <a:xfrm>
            <a:off x="1746250" y="2790825"/>
            <a:ext cx="8724900" cy="2706688"/>
          </a:xfrm>
        </p:spPr>
        <p:txBody>
          <a:bodyPr>
            <a:normAutofit/>
          </a:bodyPr>
          <a:lstStyle/>
          <a:p>
            <a:pPr eaLnBrk="1" hangingPunct="1">
              <a:lnSpc>
                <a:spcPct val="90000"/>
              </a:lnSpc>
            </a:pPr>
            <a:r>
              <a:rPr lang="en-US" sz="2400" dirty="0"/>
              <a:t>Transformation T is a coordinate-changing machine:</a:t>
            </a:r>
          </a:p>
          <a:p>
            <a:pPr eaLnBrk="1" hangingPunct="1">
              <a:lnSpc>
                <a:spcPct val="90000"/>
              </a:lnSpc>
              <a:buNone/>
            </a:pPr>
            <a:r>
              <a:rPr lang="en-US" sz="2400" dirty="0"/>
              <a:t>					p’ = </a:t>
            </a:r>
            <a:r>
              <a:rPr lang="en-US" sz="2400" i="1" dirty="0"/>
              <a:t>T</a:t>
            </a:r>
            <a:r>
              <a:rPr lang="en-US" sz="2400" dirty="0"/>
              <a:t>(p)</a:t>
            </a:r>
          </a:p>
          <a:p>
            <a:pPr eaLnBrk="1" hangingPunct="1">
              <a:lnSpc>
                <a:spcPct val="90000"/>
              </a:lnSpc>
            </a:pPr>
            <a:r>
              <a:rPr lang="en-US" sz="2400" dirty="0"/>
              <a:t>What does it mean that </a:t>
            </a:r>
            <a:r>
              <a:rPr lang="en-US" sz="2400" i="1" dirty="0"/>
              <a:t>T</a:t>
            </a:r>
            <a:r>
              <a:rPr lang="en-US" sz="2400" dirty="0"/>
              <a:t> is global?</a:t>
            </a:r>
          </a:p>
          <a:p>
            <a:pPr lvl="1" eaLnBrk="1" hangingPunct="1">
              <a:lnSpc>
                <a:spcPct val="90000"/>
              </a:lnSpc>
            </a:pPr>
            <a:r>
              <a:rPr lang="en-US" sz="2000" dirty="0"/>
              <a:t>Is the same for any point p</a:t>
            </a:r>
          </a:p>
          <a:p>
            <a:pPr lvl="1" eaLnBrk="1" hangingPunct="1">
              <a:lnSpc>
                <a:spcPct val="90000"/>
              </a:lnSpc>
            </a:pPr>
            <a:r>
              <a:rPr lang="en-US" sz="2000" dirty="0"/>
              <a:t>can be described by just a few numbers (parameters)</a:t>
            </a:r>
          </a:p>
          <a:p>
            <a:pPr eaLnBrk="1" hangingPunct="1">
              <a:lnSpc>
                <a:spcPct val="90000"/>
              </a:lnSpc>
            </a:pPr>
            <a:r>
              <a:rPr lang="en-US" sz="2400" dirty="0"/>
              <a:t>Let’s consider </a:t>
            </a:r>
            <a:r>
              <a:rPr lang="en-US" sz="2400" i="1" dirty="0"/>
              <a:t>linear</a:t>
            </a:r>
            <a:r>
              <a:rPr lang="en-US" sz="2400" dirty="0"/>
              <a:t> </a:t>
            </a:r>
            <a:r>
              <a:rPr lang="en-US" sz="2400" dirty="0" err="1"/>
              <a:t>xforms</a:t>
            </a:r>
            <a:r>
              <a:rPr lang="en-US" sz="2400" dirty="0"/>
              <a:t> (can be represented by a 2D matrix):</a:t>
            </a:r>
          </a:p>
          <a:p>
            <a:pPr eaLnBrk="1" hangingPunct="1">
              <a:lnSpc>
                <a:spcPct val="90000"/>
              </a:lnSpc>
              <a:buNone/>
            </a:pPr>
            <a:endParaRPr lang="en-US" sz="2400" dirty="0"/>
          </a:p>
        </p:txBody>
      </p:sp>
      <p:grpSp>
        <p:nvGrpSpPr>
          <p:cNvPr id="2" name="Group 4"/>
          <p:cNvGrpSpPr>
            <a:grpSpLocks/>
          </p:cNvGrpSpPr>
          <p:nvPr/>
        </p:nvGrpSpPr>
        <p:grpSpPr bwMode="auto">
          <a:xfrm>
            <a:off x="4876800" y="1690020"/>
            <a:ext cx="1600200" cy="369888"/>
            <a:chOff x="2256" y="2064"/>
            <a:chExt cx="1008" cy="233"/>
          </a:xfrm>
        </p:grpSpPr>
        <p:sp>
          <p:nvSpPr>
            <p:cNvPr id="10252" name="Text Box 5"/>
            <p:cNvSpPr txBox="1">
              <a:spLocks noChangeArrowheads="1"/>
            </p:cNvSpPr>
            <p:nvPr/>
          </p:nvSpPr>
          <p:spPr bwMode="auto">
            <a:xfrm>
              <a:off x="2592" y="2064"/>
              <a:ext cx="336" cy="233"/>
            </a:xfrm>
            <a:prstGeom prst="rect">
              <a:avLst/>
            </a:prstGeom>
            <a:noFill/>
            <a:ln w="19050">
              <a:solidFill>
                <a:schemeClr val="tx1"/>
              </a:solidFill>
              <a:miter lim="800000"/>
              <a:headEnd/>
              <a:tailEnd/>
            </a:ln>
          </p:spPr>
          <p:txBody>
            <a:bodyPr>
              <a:spAutoFit/>
            </a:bodyPr>
            <a:lstStyle/>
            <a:p>
              <a:pPr algn="ctr">
                <a:spcBef>
                  <a:spcPct val="50000"/>
                </a:spcBef>
              </a:pPr>
              <a:r>
                <a:rPr lang="en-US" i="1"/>
                <a:t>T</a:t>
              </a:r>
            </a:p>
          </p:txBody>
        </p:sp>
        <p:sp>
          <p:nvSpPr>
            <p:cNvPr id="10253" name="Line 6"/>
            <p:cNvSpPr>
              <a:spLocks noChangeShapeType="1"/>
            </p:cNvSpPr>
            <p:nvPr/>
          </p:nvSpPr>
          <p:spPr bwMode="auto">
            <a:xfrm>
              <a:off x="2256" y="2208"/>
              <a:ext cx="336" cy="0"/>
            </a:xfrm>
            <a:prstGeom prst="line">
              <a:avLst/>
            </a:prstGeom>
            <a:noFill/>
            <a:ln w="9525">
              <a:solidFill>
                <a:schemeClr val="tx1"/>
              </a:solidFill>
              <a:round/>
              <a:headEnd/>
              <a:tailEnd type="triangle" w="med" len="med"/>
            </a:ln>
          </p:spPr>
          <p:txBody>
            <a:bodyPr/>
            <a:lstStyle/>
            <a:p>
              <a:endParaRPr lang="en-US"/>
            </a:p>
          </p:txBody>
        </p:sp>
        <p:sp>
          <p:nvSpPr>
            <p:cNvPr id="10254" name="Line 7"/>
            <p:cNvSpPr>
              <a:spLocks noChangeShapeType="1"/>
            </p:cNvSpPr>
            <p:nvPr/>
          </p:nvSpPr>
          <p:spPr bwMode="auto">
            <a:xfrm>
              <a:off x="2928" y="2208"/>
              <a:ext cx="336" cy="0"/>
            </a:xfrm>
            <a:prstGeom prst="line">
              <a:avLst/>
            </a:prstGeom>
            <a:noFill/>
            <a:ln w="9525">
              <a:solidFill>
                <a:schemeClr val="tx1"/>
              </a:solidFill>
              <a:round/>
              <a:headEnd/>
              <a:tailEnd type="triangle" w="med" len="med"/>
            </a:ln>
          </p:spPr>
          <p:txBody>
            <a:bodyPr/>
            <a:lstStyle/>
            <a:p>
              <a:endParaRPr lang="en-US"/>
            </a:p>
          </p:txBody>
        </p:sp>
      </p:grpSp>
      <p:pic>
        <p:nvPicPr>
          <p:cNvPr id="10246" name="Picture 8" descr="HHHIMG_1166"/>
          <p:cNvPicPr>
            <a:picLocks noChangeAspect="1" noChangeArrowheads="1"/>
          </p:cNvPicPr>
          <p:nvPr/>
        </p:nvPicPr>
        <p:blipFill>
          <a:blip r:embed="rId2" cstate="print"/>
          <a:srcRect/>
          <a:stretch>
            <a:fillRect/>
          </a:stretch>
        </p:blipFill>
        <p:spPr bwMode="auto">
          <a:xfrm>
            <a:off x="3048000" y="1375692"/>
            <a:ext cx="1462088" cy="1095375"/>
          </a:xfrm>
          <a:prstGeom prst="rect">
            <a:avLst/>
          </a:prstGeom>
          <a:noFill/>
          <a:ln w="9525">
            <a:noFill/>
            <a:miter lim="800000"/>
            <a:headEnd/>
            <a:tailEnd/>
          </a:ln>
        </p:spPr>
      </p:pic>
      <p:pic>
        <p:nvPicPr>
          <p:cNvPr id="10247" name="Picture 9" descr="HHHIMG_1166"/>
          <p:cNvPicPr>
            <a:picLocks noChangeAspect="1" noChangeArrowheads="1"/>
          </p:cNvPicPr>
          <p:nvPr/>
        </p:nvPicPr>
        <p:blipFill>
          <a:blip r:embed="rId2" cstate="print"/>
          <a:srcRect/>
          <a:stretch>
            <a:fillRect/>
          </a:stretch>
        </p:blipFill>
        <p:spPr bwMode="auto">
          <a:xfrm>
            <a:off x="7010400" y="1709066"/>
            <a:ext cx="1843088" cy="762000"/>
          </a:xfrm>
          <a:prstGeom prst="rect">
            <a:avLst/>
          </a:prstGeom>
          <a:noFill/>
          <a:ln w="9525">
            <a:noFill/>
            <a:miter lim="800000"/>
            <a:headEnd/>
            <a:tailEnd/>
          </a:ln>
        </p:spPr>
      </p:pic>
      <p:sp>
        <p:nvSpPr>
          <p:cNvPr id="10248" name="Text Box 10"/>
          <p:cNvSpPr txBox="1">
            <a:spLocks noChangeArrowheads="1"/>
          </p:cNvSpPr>
          <p:nvPr/>
        </p:nvSpPr>
        <p:spPr bwMode="auto">
          <a:xfrm>
            <a:off x="3048001" y="2471066"/>
            <a:ext cx="931665" cy="369332"/>
          </a:xfrm>
          <a:prstGeom prst="rect">
            <a:avLst/>
          </a:prstGeom>
          <a:noFill/>
          <a:ln w="9525">
            <a:noFill/>
            <a:miter lim="800000"/>
            <a:headEnd/>
            <a:tailEnd/>
          </a:ln>
        </p:spPr>
        <p:txBody>
          <a:bodyPr wrap="none">
            <a:spAutoFit/>
          </a:bodyPr>
          <a:lstStyle/>
          <a:p>
            <a:pPr eaLnBrk="0" hangingPunct="0"/>
            <a:r>
              <a:rPr lang="en-US" b="1"/>
              <a:t>p</a:t>
            </a:r>
            <a:r>
              <a:rPr lang="en-US"/>
              <a:t> = (x,y)</a:t>
            </a:r>
          </a:p>
        </p:txBody>
      </p:sp>
      <p:sp>
        <p:nvSpPr>
          <p:cNvPr id="10249" name="Text Box 11"/>
          <p:cNvSpPr txBox="1">
            <a:spLocks noChangeArrowheads="1"/>
          </p:cNvSpPr>
          <p:nvPr/>
        </p:nvSpPr>
        <p:spPr bwMode="auto">
          <a:xfrm>
            <a:off x="7272339" y="2471066"/>
            <a:ext cx="1096839" cy="369332"/>
          </a:xfrm>
          <a:prstGeom prst="rect">
            <a:avLst/>
          </a:prstGeom>
          <a:noFill/>
          <a:ln w="9525">
            <a:noFill/>
            <a:miter lim="800000"/>
            <a:headEnd/>
            <a:tailEnd/>
          </a:ln>
        </p:spPr>
        <p:txBody>
          <a:bodyPr wrap="none">
            <a:spAutoFit/>
          </a:bodyPr>
          <a:lstStyle/>
          <a:p>
            <a:pPr eaLnBrk="0" hangingPunct="0"/>
            <a:r>
              <a:rPr lang="en-US" b="1"/>
              <a:t>p’</a:t>
            </a:r>
            <a:r>
              <a:rPr lang="en-US"/>
              <a:t> = (x’,y’)</a:t>
            </a:r>
          </a:p>
        </p:txBody>
      </p:sp>
      <p:sp>
        <p:nvSpPr>
          <p:cNvPr id="10250" name="Oval 12"/>
          <p:cNvSpPr>
            <a:spLocks noChangeAspect="1" noChangeArrowheads="1"/>
          </p:cNvSpPr>
          <p:nvPr/>
        </p:nvSpPr>
        <p:spPr bwMode="auto">
          <a:xfrm>
            <a:off x="7653338" y="1818604"/>
            <a:ext cx="119062" cy="119062"/>
          </a:xfrm>
          <a:prstGeom prst="ellipse">
            <a:avLst/>
          </a:prstGeom>
          <a:solidFill>
            <a:srgbClr val="FF0000"/>
          </a:solidFill>
          <a:ln w="9525">
            <a:solidFill>
              <a:schemeClr val="tx1"/>
            </a:solidFill>
            <a:round/>
            <a:headEnd/>
            <a:tailEnd/>
          </a:ln>
        </p:spPr>
        <p:txBody>
          <a:bodyPr wrap="none" anchor="ctr"/>
          <a:lstStyle/>
          <a:p>
            <a:endParaRPr lang="en-US"/>
          </a:p>
        </p:txBody>
      </p:sp>
      <p:sp>
        <p:nvSpPr>
          <p:cNvPr id="10251" name="Oval 13"/>
          <p:cNvSpPr>
            <a:spLocks noChangeAspect="1" noChangeArrowheads="1"/>
          </p:cNvSpPr>
          <p:nvPr/>
        </p:nvSpPr>
        <p:spPr bwMode="auto">
          <a:xfrm>
            <a:off x="3538538" y="1556667"/>
            <a:ext cx="119062" cy="119063"/>
          </a:xfrm>
          <a:prstGeom prst="ellipse">
            <a:avLst/>
          </a:prstGeom>
          <a:solidFill>
            <a:srgbClr val="FF0000"/>
          </a:solidFill>
          <a:ln w="9525">
            <a:solidFill>
              <a:schemeClr val="tx1"/>
            </a:solidFill>
            <a:round/>
            <a:headEnd/>
            <a:tailEnd/>
          </a:ln>
        </p:spPr>
        <p:txBody>
          <a:bodyPr wrap="none" anchor="ctr"/>
          <a:lstStyle/>
          <a:p>
            <a:endParaRPr lang="en-US"/>
          </a:p>
        </p:txBody>
      </p:sp>
      <p:pic>
        <p:nvPicPr>
          <p:cNvPr id="783363" name="Picture 3"/>
          <p:cNvPicPr>
            <a:picLocks noChangeAspect="1" noChangeArrowheads="1"/>
          </p:cNvPicPr>
          <p:nvPr/>
        </p:nvPicPr>
        <p:blipFill>
          <a:blip r:embed="rId3" cstate="print"/>
          <a:srcRect/>
          <a:stretch>
            <a:fillRect/>
          </a:stretch>
        </p:blipFill>
        <p:spPr bwMode="auto">
          <a:xfrm>
            <a:off x="3262314" y="5470754"/>
            <a:ext cx="1756001" cy="520745"/>
          </a:xfrm>
          <a:prstGeom prst="rect">
            <a:avLst/>
          </a:prstGeom>
          <a:noFill/>
          <a:ln w="9525">
            <a:noFill/>
            <a:miter lim="800000"/>
            <a:headEnd/>
            <a:tailEnd/>
          </a:ln>
        </p:spPr>
      </p:pic>
      <p:pic>
        <p:nvPicPr>
          <p:cNvPr id="783364" name="Picture 4"/>
          <p:cNvPicPr>
            <a:picLocks noChangeAspect="1" noChangeArrowheads="1"/>
          </p:cNvPicPr>
          <p:nvPr/>
        </p:nvPicPr>
        <p:blipFill>
          <a:blip r:embed="rId4" cstate="print"/>
          <a:srcRect/>
          <a:stretch>
            <a:fillRect/>
          </a:stretch>
        </p:blipFill>
        <p:spPr bwMode="auto">
          <a:xfrm>
            <a:off x="5852433" y="5211535"/>
            <a:ext cx="3389539" cy="118515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t>2D image transformations</a:t>
            </a:r>
          </a:p>
        </p:txBody>
      </p:sp>
      <p:pic>
        <p:nvPicPr>
          <p:cNvPr id="73731" name="Picture 3"/>
          <p:cNvPicPr>
            <a:picLocks noChangeAspect="1" noChangeArrowheads="1"/>
          </p:cNvPicPr>
          <p:nvPr/>
        </p:nvPicPr>
        <p:blipFill>
          <a:blip r:embed="rId2" cstate="print"/>
          <a:srcRect l="23714" t="51855" r="14572" b="21048"/>
          <a:stretch>
            <a:fillRect/>
          </a:stretch>
        </p:blipFill>
        <p:spPr bwMode="auto">
          <a:xfrm>
            <a:off x="3167743" y="1307951"/>
            <a:ext cx="5475514" cy="1803698"/>
          </a:xfrm>
          <a:prstGeom prst="rect">
            <a:avLst/>
          </a:prstGeom>
          <a:noFill/>
          <a:ln w="9525">
            <a:noFill/>
            <a:miter lim="800000"/>
            <a:headEnd/>
            <a:tailEnd/>
          </a:ln>
        </p:spPr>
      </p:pic>
      <p:pic>
        <p:nvPicPr>
          <p:cNvPr id="73732" name="Picture 4"/>
          <p:cNvPicPr>
            <a:picLocks noChangeAspect="1" noChangeArrowheads="1"/>
          </p:cNvPicPr>
          <p:nvPr/>
        </p:nvPicPr>
        <p:blipFill>
          <a:blip r:embed="rId3" cstate="print"/>
          <a:srcRect l="6572" t="30191" r="4286" b="14952"/>
          <a:stretch>
            <a:fillRect/>
          </a:stretch>
        </p:blipFill>
        <p:spPr bwMode="auto">
          <a:xfrm>
            <a:off x="2960914" y="3058886"/>
            <a:ext cx="5943600" cy="2743200"/>
          </a:xfrm>
          <a:prstGeom prst="rect">
            <a:avLst/>
          </a:prstGeom>
          <a:noFill/>
          <a:ln w="9525">
            <a:noFill/>
            <a:miter lim="800000"/>
            <a:headEnd/>
            <a:tailEnd/>
          </a:ln>
        </p:spPr>
      </p:pic>
      <p:sp>
        <p:nvSpPr>
          <p:cNvPr id="877573" name="Text Box 5"/>
          <p:cNvSpPr txBox="1">
            <a:spLocks noChangeArrowheads="1"/>
          </p:cNvSpPr>
          <p:nvPr/>
        </p:nvSpPr>
        <p:spPr bwMode="auto">
          <a:xfrm>
            <a:off x="2346326" y="5930449"/>
            <a:ext cx="7940675" cy="707886"/>
          </a:xfrm>
          <a:prstGeom prst="rect">
            <a:avLst/>
          </a:prstGeom>
          <a:noFill/>
          <a:ln w="9525">
            <a:noFill/>
            <a:miter lim="800000"/>
            <a:headEnd/>
            <a:tailEnd/>
          </a:ln>
        </p:spPr>
        <p:txBody>
          <a:bodyPr>
            <a:spAutoFit/>
          </a:bodyPr>
          <a:lstStyle/>
          <a:p>
            <a:pPr eaLnBrk="0" hangingPunct="0"/>
            <a:r>
              <a:rPr lang="en-US" sz="2000" dirty="0"/>
              <a:t>These transformations are a nested set of groups</a:t>
            </a:r>
          </a:p>
          <a:p>
            <a:pPr lvl="1" eaLnBrk="0" hangingPunct="0">
              <a:buFontTx/>
              <a:buChar char="•"/>
            </a:pPr>
            <a:r>
              <a:rPr lang="en-US" sz="2000" dirty="0"/>
              <a:t> Closed under composition and inverse is a member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7397" y="274638"/>
            <a:ext cx="11077206" cy="1143000"/>
          </a:xfrm>
        </p:spPr>
        <p:txBody>
          <a:bodyPr>
            <a:normAutofit fontScale="90000"/>
          </a:bodyPr>
          <a:lstStyle/>
          <a:p>
            <a:r>
              <a:rPr lang="en-US" sz="3600" dirty="0"/>
              <a:t>Projective Transformations aka </a:t>
            </a:r>
            <a:r>
              <a:rPr lang="en-US" sz="3600" dirty="0" err="1"/>
              <a:t>Homographies</a:t>
            </a:r>
            <a:r>
              <a:rPr lang="en-US" sz="3600" dirty="0"/>
              <a:t> aka Planar Perspective Maps</a:t>
            </a:r>
          </a:p>
        </p:txBody>
      </p:sp>
      <p:sp>
        <p:nvSpPr>
          <p:cNvPr id="7171" name="TextBox 5"/>
          <p:cNvSpPr txBox="1">
            <a:spLocks noChangeArrowheads="1"/>
          </p:cNvSpPr>
          <p:nvPr/>
        </p:nvSpPr>
        <p:spPr bwMode="auto">
          <a:xfrm>
            <a:off x="2100264" y="3352801"/>
            <a:ext cx="3756025" cy="830263"/>
          </a:xfrm>
          <a:prstGeom prst="rect">
            <a:avLst/>
          </a:prstGeom>
          <a:noFill/>
          <a:ln w="9525">
            <a:noFill/>
            <a:miter lim="800000"/>
            <a:headEnd/>
            <a:tailEnd/>
          </a:ln>
        </p:spPr>
        <p:txBody>
          <a:bodyPr>
            <a:spAutoFit/>
          </a:bodyPr>
          <a:lstStyle/>
          <a:p>
            <a:r>
              <a:rPr lang="en-US" sz="2400">
                <a:latin typeface="Calibri" pitchFamily="34" charset="0"/>
              </a:rPr>
              <a:t>Called a </a:t>
            </a:r>
            <a:r>
              <a:rPr lang="en-US" sz="2400" i="1">
                <a:latin typeface="Calibri" pitchFamily="34" charset="0"/>
              </a:rPr>
              <a:t>homography</a:t>
            </a:r>
            <a:r>
              <a:rPr lang="en-US" sz="2400">
                <a:latin typeface="Calibri" pitchFamily="34" charset="0"/>
              </a:rPr>
              <a:t> </a:t>
            </a:r>
          </a:p>
          <a:p>
            <a:r>
              <a:rPr lang="en-US" sz="2400">
                <a:latin typeface="Calibri" pitchFamily="34" charset="0"/>
              </a:rPr>
              <a:t>(or </a:t>
            </a:r>
            <a:r>
              <a:rPr lang="en-US" sz="2400" i="1">
                <a:latin typeface="Calibri" pitchFamily="34" charset="0"/>
              </a:rPr>
              <a:t>planar perspective map</a:t>
            </a:r>
            <a:r>
              <a:rPr lang="en-US" sz="2400">
                <a:latin typeface="Calibri" pitchFamily="34" charset="0"/>
              </a:rPr>
              <a:t>)</a:t>
            </a:r>
            <a:endParaRPr lang="en-US" sz="2400" i="1">
              <a:latin typeface="Calibri" pitchFamily="34" charset="0"/>
            </a:endParaRPr>
          </a:p>
        </p:txBody>
      </p:sp>
      <p:grpSp>
        <p:nvGrpSpPr>
          <p:cNvPr id="2" name="Group 11"/>
          <p:cNvGrpSpPr>
            <a:grpSpLocks/>
          </p:cNvGrpSpPr>
          <p:nvPr/>
        </p:nvGrpSpPr>
        <p:grpSpPr bwMode="auto">
          <a:xfrm>
            <a:off x="6313489" y="1774826"/>
            <a:ext cx="3989387" cy="1992313"/>
            <a:chOff x="750206" y="1393146"/>
            <a:chExt cx="7893051" cy="3941536"/>
          </a:xfrm>
        </p:grpSpPr>
        <p:pic>
          <p:nvPicPr>
            <p:cNvPr id="9" name="Picture 2" descr="C:\snavely\work\teaching\09Fa-CS6610\lectures\lec02\images\bee_persp.png"/>
            <p:cNvPicPr>
              <a:picLocks noChangeAspect="1" noChangeArrowheads="1"/>
            </p:cNvPicPr>
            <p:nvPr/>
          </p:nvPicPr>
          <p:blipFill>
            <a:blip r:embed="rId2" cstate="print"/>
            <a:srcRect/>
            <a:stretch>
              <a:fillRect/>
            </a:stretch>
          </p:blipFill>
          <p:spPr bwMode="auto">
            <a:xfrm>
              <a:off x="4701443" y="1393146"/>
              <a:ext cx="3941814" cy="3941536"/>
            </a:xfrm>
            <a:prstGeom prst="rect">
              <a:avLst/>
            </a:prstGeom>
            <a:noFill/>
            <a:effectLst>
              <a:outerShdw blurRad="101600" dist="76200" dir="2700000" algn="tl" rotWithShape="0">
                <a:prstClr val="black">
                  <a:alpha val="40000"/>
                </a:prstClr>
              </a:outerShdw>
            </a:effectLst>
          </p:spPr>
        </p:pic>
        <p:pic>
          <p:nvPicPr>
            <p:cNvPr id="10" name="Picture 3" descr="C:\snavely\work\teaching\09Fa-CS6610\lectures\lec02\images\bee.jpg"/>
            <p:cNvPicPr>
              <a:picLocks noChangeAspect="1" noChangeArrowheads="1"/>
            </p:cNvPicPr>
            <p:nvPr/>
          </p:nvPicPr>
          <p:blipFill>
            <a:blip r:embed="rId3" cstate="print"/>
            <a:srcRect/>
            <a:stretch>
              <a:fillRect/>
            </a:stretch>
          </p:blipFill>
          <p:spPr bwMode="auto">
            <a:xfrm>
              <a:off x="750206" y="2611724"/>
              <a:ext cx="2613219" cy="2613034"/>
            </a:xfrm>
            <a:prstGeom prst="rect">
              <a:avLst/>
            </a:prstGeom>
            <a:noFill/>
            <a:effectLst>
              <a:outerShdw blurRad="101600" dist="76200" dir="2700000" algn="tl" rotWithShape="0">
                <a:prstClr val="black">
                  <a:alpha val="40000"/>
                </a:prstClr>
              </a:outerShdw>
            </a:effectLst>
          </p:spPr>
        </p:pic>
        <p:sp>
          <p:nvSpPr>
            <p:cNvPr id="11" name="Right Arrow 10"/>
            <p:cNvSpPr/>
            <p:nvPr/>
          </p:nvSpPr>
          <p:spPr>
            <a:xfrm>
              <a:off x="3928785" y="3418876"/>
              <a:ext cx="895152" cy="860542"/>
            </a:xfrm>
            <a:prstGeom prst="rightArrow">
              <a:avLst/>
            </a:prstGeom>
            <a:solidFill>
              <a:schemeClr val="tx2">
                <a:lumMod val="40000"/>
                <a:lumOff val="6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16"/>
          <p:cNvGrpSpPr>
            <a:grpSpLocks/>
          </p:cNvGrpSpPr>
          <p:nvPr/>
        </p:nvGrpSpPr>
        <p:grpSpPr bwMode="auto">
          <a:xfrm>
            <a:off x="3557589" y="4637088"/>
            <a:ext cx="5153025" cy="1763712"/>
            <a:chOff x="1543049" y="4365172"/>
            <a:chExt cx="5154387" cy="1763486"/>
          </a:xfrm>
        </p:grpSpPr>
        <p:pic>
          <p:nvPicPr>
            <p:cNvPr id="798724" name="Picture 4"/>
            <p:cNvPicPr>
              <a:picLocks noChangeAspect="1" noChangeArrowheads="1"/>
            </p:cNvPicPr>
            <p:nvPr/>
          </p:nvPicPr>
          <p:blipFill>
            <a:blip r:embed="rId4" cstate="print"/>
            <a:srcRect/>
            <a:stretch>
              <a:fillRect/>
            </a:stretch>
          </p:blipFill>
          <p:spPr bwMode="auto">
            <a:xfrm>
              <a:off x="1543049" y="4365172"/>
              <a:ext cx="2204032" cy="1763486"/>
            </a:xfrm>
            <a:prstGeom prst="rect">
              <a:avLst/>
            </a:prstGeom>
            <a:noFill/>
            <a:effectLst>
              <a:outerShdw blurRad="101600" dist="76200" dir="2700000" algn="tl" rotWithShape="0">
                <a:prstClr val="black">
                  <a:alpha val="40000"/>
                </a:prstClr>
              </a:outerShdw>
            </a:effectLst>
          </p:spPr>
        </p:pic>
        <p:pic>
          <p:nvPicPr>
            <p:cNvPr id="798725" name="Picture 5"/>
            <p:cNvPicPr>
              <a:picLocks noChangeAspect="1" noChangeArrowheads="1"/>
            </p:cNvPicPr>
            <p:nvPr/>
          </p:nvPicPr>
          <p:blipFill>
            <a:blip r:embed="rId5" cstate="print"/>
            <a:srcRect/>
            <a:stretch>
              <a:fillRect/>
            </a:stretch>
          </p:blipFill>
          <p:spPr bwMode="auto">
            <a:xfrm>
              <a:off x="4493404" y="4365172"/>
              <a:ext cx="2204032" cy="1763486"/>
            </a:xfrm>
            <a:prstGeom prst="rect">
              <a:avLst/>
            </a:prstGeom>
            <a:noFill/>
            <a:effectLst>
              <a:outerShdw blurRad="101600" dist="76200" dir="2700000" algn="tl" rotWithShape="0">
                <a:prstClr val="black">
                  <a:alpha val="40000"/>
                </a:prstClr>
              </a:outerShdw>
            </a:effectLst>
          </p:spPr>
        </p:pic>
        <p:sp>
          <p:nvSpPr>
            <p:cNvPr id="16" name="Right Arrow 15"/>
            <p:cNvSpPr/>
            <p:nvPr/>
          </p:nvSpPr>
          <p:spPr>
            <a:xfrm>
              <a:off x="3913812" y="5061995"/>
              <a:ext cx="450969" cy="434919"/>
            </a:xfrm>
            <a:prstGeom prst="rightArrow">
              <a:avLst/>
            </a:prstGeom>
            <a:solidFill>
              <a:schemeClr val="tx2">
                <a:lumMod val="40000"/>
                <a:lumOff val="6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7174" name="Picture 1"/>
          <p:cNvPicPr>
            <a:picLocks noChangeAspect="1" noChangeArrowheads="1"/>
          </p:cNvPicPr>
          <p:nvPr/>
        </p:nvPicPr>
        <p:blipFill>
          <a:blip r:embed="rId6" cstate="print"/>
          <a:srcRect/>
          <a:stretch>
            <a:fillRect/>
          </a:stretch>
        </p:blipFill>
        <p:spPr bwMode="auto">
          <a:xfrm>
            <a:off x="2133601" y="1828800"/>
            <a:ext cx="3178175" cy="153828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custDataLst>
              <p:tags r:id="rId1"/>
            </p:custDataLst>
          </p:nvPr>
        </p:nvSpPr>
        <p:spPr/>
        <p:txBody>
          <a:bodyPr/>
          <a:lstStyle/>
          <a:p>
            <a:r>
              <a:rPr lang="en-US"/>
              <a:t>Inverse Warping</a:t>
            </a:r>
          </a:p>
        </p:txBody>
      </p:sp>
      <p:sp>
        <p:nvSpPr>
          <p:cNvPr id="405507" name="Rectangle 3"/>
          <p:cNvSpPr>
            <a:spLocks noGrp="1" noChangeArrowheads="1"/>
          </p:cNvSpPr>
          <p:nvPr>
            <p:ph type="body" idx="1"/>
            <p:custDataLst>
              <p:tags r:id="rId2"/>
            </p:custDataLst>
          </p:nvPr>
        </p:nvSpPr>
        <p:spPr>
          <a:xfrm>
            <a:off x="1198992" y="1600201"/>
            <a:ext cx="9794016" cy="4525963"/>
          </a:xfrm>
        </p:spPr>
        <p:txBody>
          <a:bodyPr/>
          <a:lstStyle/>
          <a:p>
            <a:r>
              <a:rPr lang="en-US" dirty="0"/>
              <a:t>Get each pixel </a:t>
            </a:r>
            <a:r>
              <a:rPr lang="en-US" b="1" i="1" dirty="0"/>
              <a:t>g</a:t>
            </a:r>
            <a:r>
              <a:rPr lang="en-US" dirty="0"/>
              <a:t>(</a:t>
            </a:r>
            <a:r>
              <a:rPr lang="en-US" b="1" i="1" dirty="0" err="1"/>
              <a:t>x’,y</a:t>
            </a:r>
            <a:r>
              <a:rPr lang="en-US" b="1" i="1" dirty="0"/>
              <a:t>’</a:t>
            </a:r>
            <a:r>
              <a:rPr lang="en-US" dirty="0"/>
              <a:t>) from its corresponding location (</a:t>
            </a:r>
            <a:r>
              <a:rPr lang="en-US" b="1" i="1" dirty="0" err="1"/>
              <a:t>x,y</a:t>
            </a:r>
            <a:r>
              <a:rPr lang="en-US" dirty="0"/>
              <a:t>)</a:t>
            </a:r>
            <a:r>
              <a:rPr lang="en-US" b="1" dirty="0"/>
              <a:t> </a:t>
            </a:r>
            <a:r>
              <a:rPr lang="en-US" dirty="0"/>
              <a:t>=</a:t>
            </a:r>
            <a:r>
              <a:rPr lang="en-US" b="1" dirty="0"/>
              <a:t> </a:t>
            </a:r>
            <a:r>
              <a:rPr lang="en-US" b="1" i="1" dirty="0"/>
              <a:t>T</a:t>
            </a:r>
            <a:r>
              <a:rPr lang="en-US" baseline="30000" dirty="0"/>
              <a:t>-1</a:t>
            </a:r>
            <a:r>
              <a:rPr lang="en-US" dirty="0"/>
              <a:t>(</a:t>
            </a:r>
            <a:r>
              <a:rPr lang="en-US" b="1" i="1" dirty="0" err="1"/>
              <a:t>x,y</a:t>
            </a:r>
            <a:r>
              <a:rPr lang="en-US" dirty="0"/>
              <a:t>) in </a:t>
            </a:r>
            <a:r>
              <a:rPr lang="en-US" b="1" i="1" dirty="0"/>
              <a:t>f</a:t>
            </a:r>
            <a:r>
              <a:rPr lang="en-US" dirty="0"/>
              <a:t>(</a:t>
            </a:r>
            <a:r>
              <a:rPr lang="en-US" b="1" i="1" dirty="0" err="1"/>
              <a:t>x,y</a:t>
            </a:r>
            <a:r>
              <a:rPr lang="en-US" dirty="0"/>
              <a:t>)</a:t>
            </a:r>
          </a:p>
        </p:txBody>
      </p:sp>
      <p:pic>
        <p:nvPicPr>
          <p:cNvPr id="405508" name="Picture 4" descr="HHHIMG_1166"/>
          <p:cNvPicPr>
            <a:picLocks noChangeAspect="1" noChangeArrowheads="1"/>
          </p:cNvPicPr>
          <p:nvPr>
            <p:custDataLst>
              <p:tags r:id="rId3"/>
            </p:custDataLst>
          </p:nvPr>
        </p:nvPicPr>
        <p:blipFill>
          <a:blip r:embed="rId24" cstate="print"/>
          <a:srcRect/>
          <a:stretch>
            <a:fillRect/>
          </a:stretch>
        </p:blipFill>
        <p:spPr bwMode="auto">
          <a:xfrm>
            <a:off x="3429001" y="3886201"/>
            <a:ext cx="2193925" cy="1643063"/>
          </a:xfrm>
          <a:prstGeom prst="rect">
            <a:avLst/>
          </a:prstGeom>
          <a:noFill/>
        </p:spPr>
      </p:pic>
      <p:pic>
        <p:nvPicPr>
          <p:cNvPr id="405509" name="Picture 5" descr="rotated"/>
          <p:cNvPicPr>
            <a:picLocks noChangeAspect="1" noChangeArrowheads="1"/>
          </p:cNvPicPr>
          <p:nvPr>
            <p:custDataLst>
              <p:tags r:id="rId4"/>
            </p:custDataLst>
          </p:nvPr>
        </p:nvPicPr>
        <p:blipFill>
          <a:blip r:embed="rId25" cstate="print"/>
          <a:srcRect/>
          <a:stretch>
            <a:fillRect/>
          </a:stretch>
        </p:blipFill>
        <p:spPr bwMode="auto">
          <a:xfrm>
            <a:off x="6892926" y="3733800"/>
            <a:ext cx="2632075" cy="2114550"/>
          </a:xfrm>
          <a:prstGeom prst="rect">
            <a:avLst/>
          </a:prstGeom>
          <a:noFill/>
        </p:spPr>
      </p:pic>
      <p:sp>
        <p:nvSpPr>
          <p:cNvPr id="405510" name="Text Box 6"/>
          <p:cNvSpPr txBox="1">
            <a:spLocks noChangeArrowheads="1"/>
          </p:cNvSpPr>
          <p:nvPr>
            <p:custDataLst>
              <p:tags r:id="rId5"/>
            </p:custDataLst>
          </p:nvPr>
        </p:nvSpPr>
        <p:spPr bwMode="auto">
          <a:xfrm>
            <a:off x="4114800" y="5715000"/>
            <a:ext cx="685800" cy="369332"/>
          </a:xfrm>
          <a:prstGeom prst="rect">
            <a:avLst/>
          </a:prstGeom>
          <a:noFill/>
          <a:ln w="9525">
            <a:noFill/>
            <a:miter lim="800000"/>
            <a:headEnd/>
            <a:tailEnd/>
          </a:ln>
          <a:effectLst/>
        </p:spPr>
        <p:txBody>
          <a:bodyPr>
            <a:spAutoFit/>
          </a:bodyPr>
          <a:lstStyle/>
          <a:p>
            <a:pPr algn="ctr">
              <a:spcBef>
                <a:spcPct val="50000"/>
              </a:spcBef>
            </a:pPr>
            <a:r>
              <a:rPr lang="en-US" b="1" i="1" dirty="0"/>
              <a:t>f</a:t>
            </a:r>
            <a:r>
              <a:rPr lang="en-US" dirty="0"/>
              <a:t>(</a:t>
            </a:r>
            <a:r>
              <a:rPr lang="en-US" b="1" i="1" dirty="0" err="1"/>
              <a:t>x,y</a:t>
            </a:r>
            <a:r>
              <a:rPr lang="en-US" dirty="0"/>
              <a:t>)</a:t>
            </a:r>
          </a:p>
        </p:txBody>
      </p:sp>
      <p:sp>
        <p:nvSpPr>
          <p:cNvPr id="405511" name="Text Box 7"/>
          <p:cNvSpPr txBox="1">
            <a:spLocks noChangeArrowheads="1"/>
          </p:cNvSpPr>
          <p:nvPr>
            <p:custDataLst>
              <p:tags r:id="rId6"/>
            </p:custDataLst>
          </p:nvPr>
        </p:nvSpPr>
        <p:spPr bwMode="auto">
          <a:xfrm>
            <a:off x="7620000" y="5715000"/>
            <a:ext cx="838200" cy="369332"/>
          </a:xfrm>
          <a:prstGeom prst="rect">
            <a:avLst/>
          </a:prstGeom>
          <a:noFill/>
          <a:ln w="9525">
            <a:noFill/>
            <a:miter lim="800000"/>
            <a:headEnd/>
            <a:tailEnd/>
          </a:ln>
          <a:effectLst/>
        </p:spPr>
        <p:txBody>
          <a:bodyPr>
            <a:spAutoFit/>
          </a:bodyPr>
          <a:lstStyle/>
          <a:p>
            <a:pPr algn="ctr">
              <a:spcBef>
                <a:spcPct val="50000"/>
              </a:spcBef>
            </a:pPr>
            <a:r>
              <a:rPr lang="en-US" b="1" i="1" dirty="0"/>
              <a:t>g</a:t>
            </a:r>
            <a:r>
              <a:rPr lang="en-US" dirty="0"/>
              <a:t>(</a:t>
            </a:r>
            <a:r>
              <a:rPr lang="en-US" b="1" i="1" dirty="0" err="1"/>
              <a:t>x’,y</a:t>
            </a:r>
            <a:r>
              <a:rPr lang="en-US" b="1" i="1" dirty="0"/>
              <a:t>’</a:t>
            </a:r>
            <a:r>
              <a:rPr lang="en-US" dirty="0"/>
              <a:t>)</a:t>
            </a:r>
          </a:p>
        </p:txBody>
      </p:sp>
      <p:grpSp>
        <p:nvGrpSpPr>
          <p:cNvPr id="2" name="Group 8"/>
          <p:cNvGrpSpPr>
            <a:grpSpLocks/>
          </p:cNvGrpSpPr>
          <p:nvPr>
            <p:custDataLst>
              <p:tags r:id="rId7"/>
            </p:custDataLst>
          </p:nvPr>
        </p:nvGrpSpPr>
        <p:grpSpPr bwMode="auto">
          <a:xfrm>
            <a:off x="3276600" y="5257800"/>
            <a:ext cx="381000" cy="381000"/>
            <a:chOff x="1104" y="3312"/>
            <a:chExt cx="240" cy="240"/>
          </a:xfrm>
        </p:grpSpPr>
        <p:sp>
          <p:nvSpPr>
            <p:cNvPr id="405513" name="Line 9"/>
            <p:cNvSpPr>
              <a:spLocks noChangeShapeType="1"/>
            </p:cNvSpPr>
            <p:nvPr>
              <p:custDataLst>
                <p:tags r:id="rId20"/>
              </p:custDataLst>
            </p:nvPr>
          </p:nvSpPr>
          <p:spPr bwMode="auto">
            <a:xfrm flipV="1">
              <a:off x="1104" y="3312"/>
              <a:ext cx="0" cy="240"/>
            </a:xfrm>
            <a:prstGeom prst="line">
              <a:avLst/>
            </a:prstGeom>
            <a:noFill/>
            <a:ln w="19050">
              <a:solidFill>
                <a:schemeClr val="tx1"/>
              </a:solidFill>
              <a:round/>
              <a:headEnd/>
              <a:tailEnd type="triangle" w="med" len="lg"/>
            </a:ln>
            <a:effectLst/>
          </p:spPr>
          <p:txBody>
            <a:bodyPr/>
            <a:lstStyle/>
            <a:p>
              <a:endParaRPr lang="en-US"/>
            </a:p>
          </p:txBody>
        </p:sp>
        <p:sp>
          <p:nvSpPr>
            <p:cNvPr id="405514" name="Line 10"/>
            <p:cNvSpPr>
              <a:spLocks noChangeShapeType="1"/>
            </p:cNvSpPr>
            <p:nvPr>
              <p:custDataLst>
                <p:tags r:id="rId21"/>
              </p:custDataLst>
            </p:nvPr>
          </p:nvSpPr>
          <p:spPr bwMode="auto">
            <a:xfrm flipV="1">
              <a:off x="1104" y="3552"/>
              <a:ext cx="240" cy="0"/>
            </a:xfrm>
            <a:prstGeom prst="line">
              <a:avLst/>
            </a:prstGeom>
            <a:noFill/>
            <a:ln w="19050">
              <a:solidFill>
                <a:schemeClr val="tx1"/>
              </a:solidFill>
              <a:round/>
              <a:headEnd/>
              <a:tailEnd type="triangle" w="med" len="lg"/>
            </a:ln>
            <a:effectLst/>
          </p:spPr>
          <p:txBody>
            <a:bodyPr/>
            <a:lstStyle/>
            <a:p>
              <a:endParaRPr lang="en-US"/>
            </a:p>
          </p:txBody>
        </p:sp>
      </p:grpSp>
      <p:grpSp>
        <p:nvGrpSpPr>
          <p:cNvPr id="3" name="Group 11"/>
          <p:cNvGrpSpPr>
            <a:grpSpLocks/>
          </p:cNvGrpSpPr>
          <p:nvPr>
            <p:custDataLst>
              <p:tags r:id="rId8"/>
            </p:custDataLst>
          </p:nvPr>
        </p:nvGrpSpPr>
        <p:grpSpPr bwMode="auto">
          <a:xfrm>
            <a:off x="6781800" y="5257800"/>
            <a:ext cx="381000" cy="381000"/>
            <a:chOff x="1104" y="3312"/>
            <a:chExt cx="240" cy="240"/>
          </a:xfrm>
        </p:grpSpPr>
        <p:sp>
          <p:nvSpPr>
            <p:cNvPr id="405516" name="Line 12"/>
            <p:cNvSpPr>
              <a:spLocks noChangeShapeType="1"/>
            </p:cNvSpPr>
            <p:nvPr>
              <p:custDataLst>
                <p:tags r:id="rId18"/>
              </p:custDataLst>
            </p:nvPr>
          </p:nvSpPr>
          <p:spPr bwMode="auto">
            <a:xfrm flipV="1">
              <a:off x="1104" y="3312"/>
              <a:ext cx="0" cy="240"/>
            </a:xfrm>
            <a:prstGeom prst="line">
              <a:avLst/>
            </a:prstGeom>
            <a:noFill/>
            <a:ln w="19050">
              <a:solidFill>
                <a:schemeClr val="tx1"/>
              </a:solidFill>
              <a:round/>
              <a:headEnd/>
              <a:tailEnd type="triangle" w="med" len="lg"/>
            </a:ln>
            <a:effectLst/>
          </p:spPr>
          <p:txBody>
            <a:bodyPr/>
            <a:lstStyle/>
            <a:p>
              <a:endParaRPr lang="en-US"/>
            </a:p>
          </p:txBody>
        </p:sp>
        <p:sp>
          <p:nvSpPr>
            <p:cNvPr id="405517" name="Line 13"/>
            <p:cNvSpPr>
              <a:spLocks noChangeShapeType="1"/>
            </p:cNvSpPr>
            <p:nvPr>
              <p:custDataLst>
                <p:tags r:id="rId19"/>
              </p:custDataLst>
            </p:nvPr>
          </p:nvSpPr>
          <p:spPr bwMode="auto">
            <a:xfrm flipV="1">
              <a:off x="1104" y="3552"/>
              <a:ext cx="240" cy="0"/>
            </a:xfrm>
            <a:prstGeom prst="line">
              <a:avLst/>
            </a:prstGeom>
            <a:noFill/>
            <a:ln w="19050">
              <a:solidFill>
                <a:schemeClr val="tx1"/>
              </a:solidFill>
              <a:round/>
              <a:headEnd/>
              <a:tailEnd type="triangle" w="med" len="lg"/>
            </a:ln>
            <a:effectLst/>
          </p:spPr>
          <p:txBody>
            <a:bodyPr/>
            <a:lstStyle/>
            <a:p>
              <a:endParaRPr lang="en-US"/>
            </a:p>
          </p:txBody>
        </p:sp>
      </p:grpSp>
      <p:sp>
        <p:nvSpPr>
          <p:cNvPr id="405518" name="Text Box 14"/>
          <p:cNvSpPr txBox="1">
            <a:spLocks noChangeArrowheads="1"/>
          </p:cNvSpPr>
          <p:nvPr>
            <p:custDataLst>
              <p:tags r:id="rId9"/>
            </p:custDataLst>
          </p:nvPr>
        </p:nvSpPr>
        <p:spPr bwMode="auto">
          <a:xfrm>
            <a:off x="3276600" y="5562600"/>
            <a:ext cx="685800" cy="369332"/>
          </a:xfrm>
          <a:prstGeom prst="rect">
            <a:avLst/>
          </a:prstGeom>
          <a:noFill/>
          <a:ln w="9525">
            <a:noFill/>
            <a:miter lim="800000"/>
            <a:headEnd/>
            <a:tailEnd/>
          </a:ln>
          <a:effectLst/>
        </p:spPr>
        <p:txBody>
          <a:bodyPr>
            <a:spAutoFit/>
          </a:bodyPr>
          <a:lstStyle/>
          <a:p>
            <a:pPr algn="ctr">
              <a:spcBef>
                <a:spcPct val="50000"/>
              </a:spcBef>
            </a:pPr>
            <a:r>
              <a:rPr lang="en-US" b="1" i="1"/>
              <a:t>x</a:t>
            </a:r>
            <a:endParaRPr lang="en-US"/>
          </a:p>
        </p:txBody>
      </p:sp>
      <p:sp>
        <p:nvSpPr>
          <p:cNvPr id="405519" name="Text Box 15"/>
          <p:cNvSpPr txBox="1">
            <a:spLocks noChangeArrowheads="1"/>
          </p:cNvSpPr>
          <p:nvPr>
            <p:custDataLst>
              <p:tags r:id="rId10"/>
            </p:custDataLst>
          </p:nvPr>
        </p:nvSpPr>
        <p:spPr bwMode="auto">
          <a:xfrm>
            <a:off x="6781800" y="5562600"/>
            <a:ext cx="685800" cy="369332"/>
          </a:xfrm>
          <a:prstGeom prst="rect">
            <a:avLst/>
          </a:prstGeom>
          <a:noFill/>
          <a:ln w="9525">
            <a:noFill/>
            <a:miter lim="800000"/>
            <a:headEnd/>
            <a:tailEnd/>
          </a:ln>
          <a:effectLst/>
        </p:spPr>
        <p:txBody>
          <a:bodyPr>
            <a:spAutoFit/>
          </a:bodyPr>
          <a:lstStyle/>
          <a:p>
            <a:pPr algn="ctr">
              <a:spcBef>
                <a:spcPct val="50000"/>
              </a:spcBef>
            </a:pPr>
            <a:r>
              <a:rPr lang="en-US" b="1" i="1"/>
              <a:t>x’</a:t>
            </a:r>
            <a:endParaRPr lang="en-US"/>
          </a:p>
        </p:txBody>
      </p:sp>
      <p:sp>
        <p:nvSpPr>
          <p:cNvPr id="405520" name="Rectangle 16"/>
          <p:cNvSpPr>
            <a:spLocks noChangeArrowheads="1"/>
          </p:cNvSpPr>
          <p:nvPr>
            <p:custDataLst>
              <p:tags r:id="rId11"/>
            </p:custDataLst>
          </p:nvPr>
        </p:nvSpPr>
        <p:spPr bwMode="auto">
          <a:xfrm>
            <a:off x="3749676" y="5105401"/>
            <a:ext cx="136525" cy="136525"/>
          </a:xfrm>
          <a:prstGeom prst="rect">
            <a:avLst/>
          </a:prstGeom>
          <a:noFill/>
          <a:ln w="38100">
            <a:solidFill>
              <a:srgbClr val="FF0000"/>
            </a:solidFill>
            <a:miter lim="800000"/>
            <a:headEnd/>
            <a:tailEnd/>
          </a:ln>
          <a:effectLst>
            <a:outerShdw blurRad="444500" sx="168000" sy="168000" algn="ctr" rotWithShape="0">
              <a:prstClr val="black"/>
            </a:outerShdw>
          </a:effectLst>
        </p:spPr>
        <p:txBody>
          <a:bodyPr wrap="none" anchor="ctr"/>
          <a:lstStyle/>
          <a:p>
            <a:endParaRPr lang="en-US"/>
          </a:p>
        </p:txBody>
      </p:sp>
      <p:sp>
        <p:nvSpPr>
          <p:cNvPr id="405521" name="Rectangle 17"/>
          <p:cNvSpPr>
            <a:spLocks noChangeArrowheads="1"/>
          </p:cNvSpPr>
          <p:nvPr>
            <p:custDataLst>
              <p:tags r:id="rId12"/>
            </p:custDataLst>
          </p:nvPr>
        </p:nvSpPr>
        <p:spPr bwMode="auto">
          <a:xfrm>
            <a:off x="7315201" y="5121276"/>
            <a:ext cx="136525" cy="136525"/>
          </a:xfrm>
          <a:prstGeom prst="rect">
            <a:avLst/>
          </a:prstGeom>
          <a:noFill/>
          <a:ln w="38100">
            <a:solidFill>
              <a:srgbClr val="FF0000"/>
            </a:solidFill>
            <a:miter lim="800000"/>
            <a:headEnd/>
            <a:tailEnd/>
          </a:ln>
          <a:effectLst>
            <a:outerShdw blurRad="444500" sx="168000" sy="168000" algn="ctr" rotWithShape="0">
              <a:prstClr val="black"/>
            </a:outerShdw>
          </a:effectLst>
        </p:spPr>
        <p:txBody>
          <a:bodyPr wrap="none" anchor="ctr"/>
          <a:lstStyle/>
          <a:p>
            <a:endParaRPr lang="en-US"/>
          </a:p>
        </p:txBody>
      </p:sp>
      <p:sp>
        <p:nvSpPr>
          <p:cNvPr id="405522" name="Freeform 18"/>
          <p:cNvSpPr>
            <a:spLocks/>
          </p:cNvSpPr>
          <p:nvPr>
            <p:custDataLst>
              <p:tags r:id="rId13"/>
            </p:custDataLst>
          </p:nvPr>
        </p:nvSpPr>
        <p:spPr bwMode="auto">
          <a:xfrm>
            <a:off x="3946525" y="4724400"/>
            <a:ext cx="3352800" cy="381000"/>
          </a:xfrm>
          <a:custGeom>
            <a:avLst/>
            <a:gdLst/>
            <a:ahLst/>
            <a:cxnLst>
              <a:cxn ang="0">
                <a:pos x="0" y="288"/>
              </a:cxn>
              <a:cxn ang="0">
                <a:pos x="1152" y="0"/>
              </a:cxn>
              <a:cxn ang="0">
                <a:pos x="2160" y="288"/>
              </a:cxn>
            </a:cxnLst>
            <a:rect l="0" t="0" r="r" b="b"/>
            <a:pathLst>
              <a:path w="2160" h="288">
                <a:moveTo>
                  <a:pt x="0" y="288"/>
                </a:moveTo>
                <a:cubicBezTo>
                  <a:pt x="396" y="144"/>
                  <a:pt x="792" y="0"/>
                  <a:pt x="1152" y="0"/>
                </a:cubicBezTo>
                <a:cubicBezTo>
                  <a:pt x="1512" y="0"/>
                  <a:pt x="1836" y="144"/>
                  <a:pt x="2160" y="288"/>
                </a:cubicBezTo>
              </a:path>
            </a:pathLst>
          </a:custGeom>
          <a:noFill/>
          <a:ln w="25400">
            <a:solidFill>
              <a:schemeClr val="accent1"/>
            </a:solidFill>
            <a:round/>
            <a:headEnd type="triangle" w="lg" len="lg"/>
            <a:tailEnd type="none" w="lg" len="lg"/>
          </a:ln>
          <a:effectLst/>
        </p:spPr>
        <p:txBody>
          <a:bodyPr/>
          <a:lstStyle/>
          <a:p>
            <a:endParaRPr lang="en-US"/>
          </a:p>
        </p:txBody>
      </p:sp>
      <p:sp>
        <p:nvSpPr>
          <p:cNvPr id="405523" name="Text Box 19"/>
          <p:cNvSpPr txBox="1">
            <a:spLocks noChangeArrowheads="1"/>
          </p:cNvSpPr>
          <p:nvPr>
            <p:custDataLst>
              <p:tags r:id="rId14"/>
            </p:custDataLst>
          </p:nvPr>
        </p:nvSpPr>
        <p:spPr bwMode="auto">
          <a:xfrm>
            <a:off x="5715000" y="4800600"/>
            <a:ext cx="838200" cy="369332"/>
          </a:xfrm>
          <a:prstGeom prst="rect">
            <a:avLst/>
          </a:prstGeom>
          <a:noFill/>
          <a:ln w="9525">
            <a:noFill/>
            <a:miter lim="800000"/>
            <a:headEnd/>
            <a:tailEnd/>
          </a:ln>
          <a:effectLst/>
        </p:spPr>
        <p:txBody>
          <a:bodyPr>
            <a:spAutoFit/>
          </a:bodyPr>
          <a:lstStyle/>
          <a:p>
            <a:pPr algn="ctr">
              <a:spcBef>
                <a:spcPct val="50000"/>
              </a:spcBef>
            </a:pPr>
            <a:r>
              <a:rPr lang="en-US" b="1" i="1" dirty="0"/>
              <a:t>T</a:t>
            </a:r>
            <a:r>
              <a:rPr lang="en-US" baseline="30000" dirty="0"/>
              <a:t>-1</a:t>
            </a:r>
            <a:r>
              <a:rPr lang="en-US" dirty="0"/>
              <a:t>(</a:t>
            </a:r>
            <a:r>
              <a:rPr lang="en-US" b="1" i="1" dirty="0" err="1"/>
              <a:t>x,y</a:t>
            </a:r>
            <a:r>
              <a:rPr lang="en-US" dirty="0"/>
              <a:t>)</a:t>
            </a:r>
          </a:p>
        </p:txBody>
      </p:sp>
      <p:sp>
        <p:nvSpPr>
          <p:cNvPr id="405524" name="Rectangle 20"/>
          <p:cNvSpPr>
            <a:spLocks noChangeArrowheads="1"/>
          </p:cNvSpPr>
          <p:nvPr>
            <p:custDataLst>
              <p:tags r:id="rId15"/>
            </p:custDataLst>
          </p:nvPr>
        </p:nvSpPr>
        <p:spPr bwMode="auto">
          <a:xfrm>
            <a:off x="2209800" y="2667000"/>
            <a:ext cx="8001000" cy="914400"/>
          </a:xfrm>
          <a:prstGeom prst="rect">
            <a:avLst/>
          </a:prstGeom>
          <a:noFill/>
          <a:ln w="9525">
            <a:noFill/>
            <a:miter lim="800000"/>
            <a:headEnd/>
            <a:tailEnd/>
          </a:ln>
          <a:effectLst/>
        </p:spPr>
        <p:txBody>
          <a:bodyPr/>
          <a:lstStyle/>
          <a:p>
            <a:pPr marL="342900" indent="-342900">
              <a:spcBef>
                <a:spcPct val="20000"/>
              </a:spcBef>
              <a:buFontTx/>
              <a:buChar char="•"/>
            </a:pPr>
            <a:r>
              <a:rPr lang="en-US" sz="2800" dirty="0"/>
              <a:t>Requires taking the inverse of the transform</a:t>
            </a:r>
          </a:p>
        </p:txBody>
      </p:sp>
      <p:sp>
        <p:nvSpPr>
          <p:cNvPr id="24" name="Text Box 14"/>
          <p:cNvSpPr txBox="1">
            <a:spLocks noChangeArrowheads="1"/>
          </p:cNvSpPr>
          <p:nvPr>
            <p:custDataLst>
              <p:tags r:id="rId16"/>
            </p:custDataLst>
          </p:nvPr>
        </p:nvSpPr>
        <p:spPr bwMode="auto">
          <a:xfrm>
            <a:off x="2917372" y="4931229"/>
            <a:ext cx="685800" cy="369332"/>
          </a:xfrm>
          <a:prstGeom prst="rect">
            <a:avLst/>
          </a:prstGeom>
          <a:noFill/>
          <a:ln w="9525">
            <a:noFill/>
            <a:miter lim="800000"/>
            <a:headEnd/>
            <a:tailEnd/>
          </a:ln>
          <a:effectLst/>
        </p:spPr>
        <p:txBody>
          <a:bodyPr>
            <a:spAutoFit/>
          </a:bodyPr>
          <a:lstStyle/>
          <a:p>
            <a:pPr algn="ctr">
              <a:spcBef>
                <a:spcPct val="50000"/>
              </a:spcBef>
            </a:pPr>
            <a:r>
              <a:rPr lang="en-US" b="1" i="1" dirty="0"/>
              <a:t>y</a:t>
            </a:r>
            <a:endParaRPr lang="en-US" dirty="0"/>
          </a:p>
        </p:txBody>
      </p:sp>
      <p:sp>
        <p:nvSpPr>
          <p:cNvPr id="25" name="Text Box 14"/>
          <p:cNvSpPr txBox="1">
            <a:spLocks noChangeArrowheads="1"/>
          </p:cNvSpPr>
          <p:nvPr>
            <p:custDataLst>
              <p:tags r:id="rId17"/>
            </p:custDataLst>
          </p:nvPr>
        </p:nvSpPr>
        <p:spPr bwMode="auto">
          <a:xfrm>
            <a:off x="6433459" y="4920342"/>
            <a:ext cx="685800" cy="369332"/>
          </a:xfrm>
          <a:prstGeom prst="rect">
            <a:avLst/>
          </a:prstGeom>
          <a:noFill/>
          <a:ln w="9525">
            <a:noFill/>
            <a:miter lim="800000"/>
            <a:headEnd/>
            <a:tailEnd/>
          </a:ln>
          <a:effectLst/>
        </p:spPr>
        <p:txBody>
          <a:bodyPr>
            <a:spAutoFit/>
          </a:bodyPr>
          <a:lstStyle/>
          <a:p>
            <a:pPr algn="ctr">
              <a:spcBef>
                <a:spcPct val="50000"/>
              </a:spcBef>
            </a:pPr>
            <a:r>
              <a:rPr lang="en-US" b="1" i="1" dirty="0"/>
              <a:t>y’</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Affine transformations</a:t>
            </a:r>
          </a:p>
        </p:txBody>
      </p:sp>
      <p:sp>
        <p:nvSpPr>
          <p:cNvPr id="3" name="Content Placeholder 2"/>
          <p:cNvSpPr>
            <a:spLocks noGrp="1"/>
          </p:cNvSpPr>
          <p:nvPr>
            <p:ph idx="1"/>
          </p:nvPr>
        </p:nvSpPr>
        <p:spPr>
          <a:xfrm>
            <a:off x="1981200" y="3352801"/>
            <a:ext cx="8229600" cy="2773363"/>
          </a:xfrm>
        </p:spPr>
        <p:txBody>
          <a:bodyPr/>
          <a:lstStyle/>
          <a:p>
            <a:endParaRPr lang="en-US" dirty="0"/>
          </a:p>
        </p:txBody>
      </p:sp>
      <p:pic>
        <p:nvPicPr>
          <p:cNvPr id="32772" name="Picture 2"/>
          <p:cNvPicPr>
            <a:picLocks noChangeAspect="1" noChangeArrowheads="1"/>
          </p:cNvPicPr>
          <p:nvPr/>
        </p:nvPicPr>
        <p:blipFill>
          <a:blip r:embed="rId2" cstate="print"/>
          <a:srcRect/>
          <a:stretch>
            <a:fillRect/>
          </a:stretch>
        </p:blipFill>
        <p:spPr bwMode="auto">
          <a:xfrm>
            <a:off x="2044700" y="1625600"/>
            <a:ext cx="8089900" cy="147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2D geometry</a:t>
            </a:r>
          </a:p>
        </p:txBody>
      </p:sp>
      <p:sp>
        <p:nvSpPr>
          <p:cNvPr id="3" name="Content Placeholder 2"/>
          <p:cNvSpPr>
            <a:spLocks noGrp="1"/>
          </p:cNvSpPr>
          <p:nvPr>
            <p:ph idx="1"/>
          </p:nvPr>
        </p:nvSpPr>
        <p:spPr/>
        <p:txBody>
          <a:bodyPr/>
          <a:lstStyle/>
          <a:p>
            <a:r>
              <a:rPr lang="en-US" dirty="0"/>
              <a:t>Image transformations</a:t>
            </a:r>
          </a:p>
          <a:p>
            <a:r>
              <a:rPr lang="en-US" dirty="0"/>
              <a:t>Image alignment / least squares</a:t>
            </a:r>
          </a:p>
          <a:p>
            <a:r>
              <a:rPr lang="en-US" dirty="0"/>
              <a:t>RANSAC</a:t>
            </a:r>
          </a:p>
          <a:p>
            <a:r>
              <a:rPr lang="en-US" dirty="0"/>
              <a:t>Panoramas</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Solving for affine transformations</a:t>
            </a:r>
          </a:p>
        </p:txBody>
      </p:sp>
      <p:sp>
        <p:nvSpPr>
          <p:cNvPr id="34819" name="Content Placeholder 2"/>
          <p:cNvSpPr>
            <a:spLocks noGrp="1"/>
          </p:cNvSpPr>
          <p:nvPr>
            <p:ph idx="1"/>
          </p:nvPr>
        </p:nvSpPr>
        <p:spPr/>
        <p:txBody>
          <a:bodyPr/>
          <a:lstStyle/>
          <a:p>
            <a:r>
              <a:rPr lang="en-US"/>
              <a:t>Matrix form</a:t>
            </a:r>
          </a:p>
        </p:txBody>
      </p:sp>
      <p:pic>
        <p:nvPicPr>
          <p:cNvPr id="34820" name="Picture 2"/>
          <p:cNvPicPr>
            <a:picLocks noChangeAspect="1" noChangeArrowheads="1"/>
          </p:cNvPicPr>
          <p:nvPr/>
        </p:nvPicPr>
        <p:blipFill>
          <a:blip r:embed="rId2" cstate="print"/>
          <a:srcRect/>
          <a:stretch>
            <a:fillRect/>
          </a:stretch>
        </p:blipFill>
        <p:spPr bwMode="auto">
          <a:xfrm>
            <a:off x="2819400" y="2286001"/>
            <a:ext cx="6400800" cy="3732213"/>
          </a:xfrm>
          <a:prstGeom prst="rect">
            <a:avLst/>
          </a:prstGeom>
          <a:noFill/>
          <a:ln w="9525">
            <a:noFill/>
            <a:miter lim="800000"/>
            <a:headEnd/>
            <a:tailEnd/>
          </a:ln>
        </p:spPr>
      </p:pic>
      <p:grpSp>
        <p:nvGrpSpPr>
          <p:cNvPr id="2" name="Group 4"/>
          <p:cNvGrpSpPr>
            <a:grpSpLocks/>
          </p:cNvGrpSpPr>
          <p:nvPr/>
        </p:nvGrpSpPr>
        <p:grpSpPr bwMode="auto">
          <a:xfrm>
            <a:off x="4419600" y="5900739"/>
            <a:ext cx="4650452" cy="947737"/>
            <a:chOff x="856165" y="5528066"/>
            <a:chExt cx="5659902" cy="1153552"/>
          </a:xfrm>
        </p:grpSpPr>
        <p:pic>
          <p:nvPicPr>
            <p:cNvPr id="34822" name="Picture 4"/>
            <p:cNvPicPr>
              <a:picLocks noChangeAspect="1" noChangeArrowheads="1"/>
            </p:cNvPicPr>
            <p:nvPr/>
          </p:nvPicPr>
          <p:blipFill>
            <a:blip r:embed="rId3" cstate="print"/>
            <a:srcRect/>
            <a:stretch>
              <a:fillRect/>
            </a:stretch>
          </p:blipFill>
          <p:spPr bwMode="auto">
            <a:xfrm>
              <a:off x="980005" y="5581059"/>
              <a:ext cx="700555" cy="764241"/>
            </a:xfrm>
            <a:prstGeom prst="rect">
              <a:avLst/>
            </a:prstGeom>
            <a:noFill/>
            <a:ln w="9525">
              <a:noFill/>
              <a:miter lim="800000"/>
              <a:headEnd/>
              <a:tailEnd/>
            </a:ln>
          </p:spPr>
        </p:pic>
        <p:pic>
          <p:nvPicPr>
            <p:cNvPr id="34823" name="Picture 5"/>
            <p:cNvPicPr>
              <a:picLocks noChangeAspect="1" noChangeArrowheads="1"/>
            </p:cNvPicPr>
            <p:nvPr/>
          </p:nvPicPr>
          <p:blipFill>
            <a:blip r:embed="rId4" cstate="print"/>
            <a:srcRect/>
            <a:stretch>
              <a:fillRect/>
            </a:stretch>
          </p:blipFill>
          <p:spPr bwMode="auto">
            <a:xfrm>
              <a:off x="4092439" y="5528066"/>
              <a:ext cx="379228" cy="694765"/>
            </a:xfrm>
            <a:prstGeom prst="rect">
              <a:avLst/>
            </a:prstGeom>
            <a:noFill/>
            <a:ln w="9525">
              <a:noFill/>
              <a:miter lim="800000"/>
              <a:headEnd/>
              <a:tailEnd/>
            </a:ln>
          </p:spPr>
        </p:pic>
        <p:pic>
          <p:nvPicPr>
            <p:cNvPr id="34824" name="Picture 6"/>
            <p:cNvPicPr>
              <a:picLocks noChangeAspect="1" noChangeArrowheads="1"/>
            </p:cNvPicPr>
            <p:nvPr/>
          </p:nvPicPr>
          <p:blipFill>
            <a:blip r:embed="rId5" cstate="print"/>
            <a:srcRect/>
            <a:stretch>
              <a:fillRect/>
            </a:stretch>
          </p:blipFill>
          <p:spPr bwMode="auto">
            <a:xfrm>
              <a:off x="4929671" y="5695809"/>
              <a:ext cx="457486" cy="428438"/>
            </a:xfrm>
            <a:prstGeom prst="rect">
              <a:avLst/>
            </a:prstGeom>
            <a:noFill/>
            <a:ln w="9525">
              <a:noFill/>
              <a:miter lim="800000"/>
              <a:headEnd/>
              <a:tailEnd/>
            </a:ln>
          </p:spPr>
        </p:pic>
        <p:pic>
          <p:nvPicPr>
            <p:cNvPr id="34825" name="Picture 7"/>
            <p:cNvPicPr>
              <a:picLocks noChangeAspect="1" noChangeArrowheads="1"/>
            </p:cNvPicPr>
            <p:nvPr/>
          </p:nvPicPr>
          <p:blipFill>
            <a:blip r:embed="rId6" cstate="print"/>
            <a:srcRect/>
            <a:stretch>
              <a:fillRect/>
            </a:stretch>
          </p:blipFill>
          <p:spPr bwMode="auto">
            <a:xfrm>
              <a:off x="5718371" y="5581059"/>
              <a:ext cx="541339" cy="694765"/>
            </a:xfrm>
            <a:prstGeom prst="rect">
              <a:avLst/>
            </a:prstGeom>
            <a:noFill/>
            <a:ln w="9525">
              <a:noFill/>
              <a:miter lim="800000"/>
              <a:headEnd/>
              <a:tailEnd/>
            </a:ln>
          </p:spPr>
        </p:pic>
        <p:sp>
          <p:nvSpPr>
            <p:cNvPr id="34826" name="TextBox 9"/>
            <p:cNvSpPr txBox="1">
              <a:spLocks noChangeArrowheads="1"/>
            </p:cNvSpPr>
            <p:nvPr/>
          </p:nvSpPr>
          <p:spPr bwMode="auto">
            <a:xfrm>
              <a:off x="856165" y="6232121"/>
              <a:ext cx="903677" cy="449497"/>
            </a:xfrm>
            <a:prstGeom prst="rect">
              <a:avLst/>
            </a:prstGeom>
            <a:noFill/>
            <a:ln w="9525">
              <a:noFill/>
              <a:miter lim="800000"/>
              <a:headEnd/>
              <a:tailEnd/>
            </a:ln>
          </p:spPr>
          <p:txBody>
            <a:bodyPr wrap="none">
              <a:spAutoFit/>
            </a:bodyPr>
            <a:lstStyle/>
            <a:p>
              <a:r>
                <a:rPr lang="en-US">
                  <a:latin typeface="Calibri" pitchFamily="34" charset="0"/>
                </a:rPr>
                <a:t>2</a:t>
              </a:r>
              <a:r>
                <a:rPr lang="en-US" i="1">
                  <a:latin typeface="Calibri" pitchFamily="34" charset="0"/>
                </a:rPr>
                <a:t>n </a:t>
              </a:r>
              <a:r>
                <a:rPr lang="en-US">
                  <a:latin typeface="Calibri" pitchFamily="34" charset="0"/>
                </a:rPr>
                <a:t>x 6</a:t>
              </a:r>
            </a:p>
          </p:txBody>
        </p:sp>
        <p:sp>
          <p:nvSpPr>
            <p:cNvPr id="34827" name="TextBox 10"/>
            <p:cNvSpPr txBox="1">
              <a:spLocks noChangeArrowheads="1"/>
            </p:cNvSpPr>
            <p:nvPr/>
          </p:nvSpPr>
          <p:spPr bwMode="auto">
            <a:xfrm>
              <a:off x="3943070" y="6111002"/>
              <a:ext cx="759307" cy="449497"/>
            </a:xfrm>
            <a:prstGeom prst="rect">
              <a:avLst/>
            </a:prstGeom>
            <a:noFill/>
            <a:ln w="9525">
              <a:noFill/>
              <a:miter lim="800000"/>
              <a:headEnd/>
              <a:tailEnd/>
            </a:ln>
          </p:spPr>
          <p:txBody>
            <a:bodyPr wrap="none">
              <a:spAutoFit/>
            </a:bodyPr>
            <a:lstStyle/>
            <a:p>
              <a:r>
                <a:rPr lang="en-US">
                  <a:latin typeface="Calibri" pitchFamily="34" charset="0"/>
                </a:rPr>
                <a:t>6</a:t>
              </a:r>
              <a:r>
                <a:rPr lang="en-US" i="1">
                  <a:latin typeface="Calibri" pitchFamily="34" charset="0"/>
                </a:rPr>
                <a:t> </a:t>
              </a:r>
              <a:r>
                <a:rPr lang="en-US">
                  <a:latin typeface="Calibri" pitchFamily="34" charset="0"/>
                </a:rPr>
                <a:t>x 1</a:t>
              </a:r>
            </a:p>
          </p:txBody>
        </p:sp>
        <p:sp>
          <p:nvSpPr>
            <p:cNvPr id="34828" name="TextBox 11"/>
            <p:cNvSpPr txBox="1">
              <a:spLocks noChangeArrowheads="1"/>
            </p:cNvSpPr>
            <p:nvPr/>
          </p:nvSpPr>
          <p:spPr bwMode="auto">
            <a:xfrm>
              <a:off x="5612383" y="6137497"/>
              <a:ext cx="903684" cy="449538"/>
            </a:xfrm>
            <a:prstGeom prst="rect">
              <a:avLst/>
            </a:prstGeom>
            <a:noFill/>
            <a:ln w="9525">
              <a:noFill/>
              <a:miter lim="800000"/>
              <a:headEnd/>
              <a:tailEnd/>
            </a:ln>
          </p:spPr>
          <p:txBody>
            <a:bodyPr wrap="none">
              <a:spAutoFit/>
            </a:bodyPr>
            <a:lstStyle/>
            <a:p>
              <a:r>
                <a:rPr lang="en-US">
                  <a:latin typeface="Calibri" pitchFamily="34" charset="0"/>
                </a:rPr>
                <a:t>2</a:t>
              </a:r>
              <a:r>
                <a:rPr lang="en-US" i="1">
                  <a:latin typeface="Calibri" pitchFamily="34" charset="0"/>
                </a:rPr>
                <a:t>n </a:t>
              </a:r>
              <a:r>
                <a:rPr lang="en-US">
                  <a:latin typeface="Calibri" pitchFamily="34" charset="0"/>
                </a:rPr>
                <a:t>x 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RANSAC</a:t>
            </a:r>
          </a:p>
        </p:txBody>
      </p:sp>
      <p:sp>
        <p:nvSpPr>
          <p:cNvPr id="3" name="Content Placeholder 2"/>
          <p:cNvSpPr>
            <a:spLocks noGrp="1"/>
          </p:cNvSpPr>
          <p:nvPr>
            <p:ph idx="1"/>
          </p:nvPr>
        </p:nvSpPr>
        <p:spPr>
          <a:xfrm>
            <a:off x="648331" y="1600200"/>
            <a:ext cx="10895338" cy="5105400"/>
          </a:xfrm>
        </p:spPr>
        <p:txBody>
          <a:bodyPr/>
          <a:lstStyle/>
          <a:p>
            <a:r>
              <a:rPr lang="en-US" dirty="0"/>
              <a:t>General version:</a:t>
            </a:r>
          </a:p>
          <a:p>
            <a:pPr marL="971550" lvl="1" indent="-514350">
              <a:buFont typeface="Calibri" pitchFamily="34" charset="0"/>
              <a:buAutoNum type="arabicPeriod"/>
            </a:pPr>
            <a:r>
              <a:rPr lang="en-US" dirty="0"/>
              <a:t>Randomly choose </a:t>
            </a:r>
            <a:r>
              <a:rPr lang="en-US" i="1" dirty="0"/>
              <a:t>s</a:t>
            </a:r>
            <a:r>
              <a:rPr lang="en-US" dirty="0"/>
              <a:t> samples</a:t>
            </a:r>
          </a:p>
          <a:p>
            <a:pPr marL="1371600" lvl="2" indent="-457200"/>
            <a:r>
              <a:rPr lang="en-US" dirty="0"/>
              <a:t>Typically </a:t>
            </a:r>
            <a:r>
              <a:rPr lang="en-US" i="1" dirty="0"/>
              <a:t>s</a:t>
            </a:r>
            <a:r>
              <a:rPr lang="en-US" dirty="0"/>
              <a:t> = minimum sample size that lets you fit a model</a:t>
            </a:r>
          </a:p>
          <a:p>
            <a:pPr marL="971550" lvl="1" indent="-514350">
              <a:buFont typeface="Calibri" pitchFamily="34" charset="0"/>
              <a:buAutoNum type="arabicPeriod"/>
            </a:pPr>
            <a:r>
              <a:rPr lang="en-US" dirty="0"/>
              <a:t>Fit a model (e.g., line) to those samples</a:t>
            </a:r>
          </a:p>
          <a:p>
            <a:pPr marL="971550" lvl="1" indent="-514350">
              <a:buFont typeface="Calibri" pitchFamily="34" charset="0"/>
              <a:buAutoNum type="arabicPeriod"/>
            </a:pPr>
            <a:r>
              <a:rPr lang="en-US" dirty="0"/>
              <a:t>Count the number of inliers that approximately fit the model</a:t>
            </a:r>
          </a:p>
          <a:p>
            <a:pPr marL="971550" lvl="1" indent="-514350">
              <a:buFont typeface="Calibri" pitchFamily="34" charset="0"/>
              <a:buAutoNum type="arabicPeriod"/>
            </a:pPr>
            <a:r>
              <a:rPr lang="en-US" dirty="0"/>
              <a:t>Repeat </a:t>
            </a:r>
            <a:r>
              <a:rPr lang="en-US" i="1" dirty="0"/>
              <a:t>N</a:t>
            </a:r>
            <a:r>
              <a:rPr lang="en-US" dirty="0"/>
              <a:t> times</a:t>
            </a:r>
          </a:p>
          <a:p>
            <a:pPr marL="971550" lvl="1" indent="-514350">
              <a:buFont typeface="Calibri" pitchFamily="34" charset="0"/>
              <a:buAutoNum type="arabicPeriod"/>
            </a:pPr>
            <a:r>
              <a:rPr lang="en-US" dirty="0"/>
              <a:t>Choose the model that has the largest set of inliers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Projecting images onto a common plane</a:t>
            </a:r>
          </a:p>
        </p:txBody>
      </p:sp>
      <p:grpSp>
        <p:nvGrpSpPr>
          <p:cNvPr id="3" name="Group 46"/>
          <p:cNvGrpSpPr>
            <a:grpSpLocks/>
          </p:cNvGrpSpPr>
          <p:nvPr/>
        </p:nvGrpSpPr>
        <p:grpSpPr bwMode="auto">
          <a:xfrm>
            <a:off x="3843349" y="1839914"/>
            <a:ext cx="3330581" cy="4884737"/>
            <a:chOff x="3264" y="62"/>
            <a:chExt cx="2098" cy="3077"/>
          </a:xfrm>
        </p:grpSpPr>
        <p:sp>
          <p:nvSpPr>
            <p:cNvPr id="10288" name="Line 29"/>
            <p:cNvSpPr>
              <a:spLocks noChangeShapeType="1"/>
            </p:cNvSpPr>
            <p:nvPr/>
          </p:nvSpPr>
          <p:spPr bwMode="auto">
            <a:xfrm flipH="1">
              <a:off x="3264" y="62"/>
              <a:ext cx="0" cy="3010"/>
            </a:xfrm>
            <a:prstGeom prst="line">
              <a:avLst/>
            </a:prstGeom>
            <a:noFill/>
            <a:ln w="19050">
              <a:solidFill>
                <a:schemeClr val="tx1"/>
              </a:solidFill>
              <a:round/>
              <a:headEnd/>
              <a:tailEnd/>
            </a:ln>
          </p:spPr>
          <p:txBody>
            <a:bodyPr/>
            <a:lstStyle/>
            <a:p>
              <a:endParaRPr lang="en-US"/>
            </a:p>
          </p:txBody>
        </p:sp>
        <p:sp>
          <p:nvSpPr>
            <p:cNvPr id="10289" name="Text Box 44"/>
            <p:cNvSpPr txBox="1">
              <a:spLocks noChangeArrowheads="1"/>
            </p:cNvSpPr>
            <p:nvPr/>
          </p:nvSpPr>
          <p:spPr bwMode="auto">
            <a:xfrm>
              <a:off x="3631" y="2887"/>
              <a:ext cx="1731" cy="252"/>
            </a:xfrm>
            <a:prstGeom prst="rect">
              <a:avLst/>
            </a:prstGeom>
            <a:noFill/>
            <a:ln w="9525">
              <a:noFill/>
              <a:miter lim="800000"/>
              <a:headEnd/>
              <a:tailEnd/>
            </a:ln>
          </p:spPr>
          <p:txBody>
            <a:bodyPr wrap="none">
              <a:spAutoFit/>
            </a:bodyPr>
            <a:lstStyle/>
            <a:p>
              <a:r>
                <a:rPr lang="en-US" sz="2000" dirty="0"/>
                <a:t>Mosaic projection plane</a:t>
              </a:r>
            </a:p>
          </p:txBody>
        </p:sp>
        <p:sp>
          <p:nvSpPr>
            <p:cNvPr id="10290" name="Line 45"/>
            <p:cNvSpPr>
              <a:spLocks noChangeShapeType="1"/>
            </p:cNvSpPr>
            <p:nvPr/>
          </p:nvSpPr>
          <p:spPr bwMode="auto">
            <a:xfrm flipH="1" flipV="1">
              <a:off x="3312" y="2832"/>
              <a:ext cx="336" cy="192"/>
            </a:xfrm>
            <a:prstGeom prst="line">
              <a:avLst/>
            </a:prstGeom>
            <a:noFill/>
            <a:ln w="12700">
              <a:solidFill>
                <a:schemeClr val="tx1"/>
              </a:solidFill>
              <a:round/>
              <a:headEnd/>
              <a:tailEnd type="triangle" w="med" len="med"/>
            </a:ln>
          </p:spPr>
          <p:txBody>
            <a:bodyPr/>
            <a:lstStyle/>
            <a:p>
              <a:endParaRPr lang="en-US"/>
            </a:p>
          </p:txBody>
        </p:sp>
      </p:grpSp>
      <p:grpSp>
        <p:nvGrpSpPr>
          <p:cNvPr id="4" name="Group 20"/>
          <p:cNvGrpSpPr>
            <a:grpSpLocks/>
          </p:cNvGrpSpPr>
          <p:nvPr/>
        </p:nvGrpSpPr>
        <p:grpSpPr bwMode="auto">
          <a:xfrm>
            <a:off x="1909764" y="3765551"/>
            <a:ext cx="942975" cy="944563"/>
            <a:chOff x="1182" y="939"/>
            <a:chExt cx="594" cy="595"/>
          </a:xfrm>
        </p:grpSpPr>
        <p:sp>
          <p:nvSpPr>
            <p:cNvPr id="10281" name="Line 16"/>
            <p:cNvSpPr>
              <a:spLocks noChangeShapeType="1"/>
            </p:cNvSpPr>
            <p:nvPr/>
          </p:nvSpPr>
          <p:spPr bwMode="auto">
            <a:xfrm>
              <a:off x="1474" y="939"/>
              <a:ext cx="302" cy="357"/>
            </a:xfrm>
            <a:prstGeom prst="line">
              <a:avLst/>
            </a:prstGeom>
            <a:noFill/>
            <a:ln w="19050">
              <a:solidFill>
                <a:schemeClr val="tx1"/>
              </a:solidFill>
              <a:round/>
              <a:headEnd/>
              <a:tailEnd/>
            </a:ln>
          </p:spPr>
          <p:txBody>
            <a:bodyPr/>
            <a:lstStyle/>
            <a:p>
              <a:endParaRPr lang="en-US"/>
            </a:p>
          </p:txBody>
        </p:sp>
        <p:grpSp>
          <p:nvGrpSpPr>
            <p:cNvPr id="5" name="Group 10"/>
            <p:cNvGrpSpPr>
              <a:grpSpLocks/>
            </p:cNvGrpSpPr>
            <p:nvPr/>
          </p:nvGrpSpPr>
          <p:grpSpPr bwMode="auto">
            <a:xfrm rot="2180804">
              <a:off x="1182" y="1126"/>
              <a:ext cx="260" cy="408"/>
              <a:chOff x="3979" y="3269"/>
              <a:chExt cx="260" cy="408"/>
            </a:xfrm>
          </p:grpSpPr>
          <p:sp>
            <p:nvSpPr>
              <p:cNvPr id="10283" name="Freeform 11"/>
              <p:cNvSpPr>
                <a:spLocks/>
              </p:cNvSpPr>
              <p:nvPr/>
            </p:nvSpPr>
            <p:spPr bwMode="auto">
              <a:xfrm>
                <a:off x="3984" y="3371"/>
                <a:ext cx="180" cy="306"/>
              </a:xfrm>
              <a:custGeom>
                <a:avLst/>
                <a:gdLst>
                  <a:gd name="T0" fmla="*/ 12 w 202"/>
                  <a:gd name="T1" fmla="*/ 305 h 306"/>
                  <a:gd name="T2" fmla="*/ 0 w 202"/>
                  <a:gd name="T3" fmla="*/ 22 h 306"/>
                  <a:gd name="T4" fmla="*/ 7 w 202"/>
                  <a:gd name="T5" fmla="*/ 13 h 306"/>
                  <a:gd name="T6" fmla="*/ 12 w 202"/>
                  <a:gd name="T7" fmla="*/ 14 h 306"/>
                  <a:gd name="T8" fmla="*/ 17 w 202"/>
                  <a:gd name="T9" fmla="*/ 13 h 306"/>
                  <a:gd name="T10" fmla="*/ 18 w 202"/>
                  <a:gd name="T11" fmla="*/ 10 h 306"/>
                  <a:gd name="T12" fmla="*/ 21 w 202"/>
                  <a:gd name="T13" fmla="*/ 11 h 306"/>
                  <a:gd name="T14" fmla="*/ 25 w 202"/>
                  <a:gd name="T15" fmla="*/ 7 h 306"/>
                  <a:gd name="T16" fmla="*/ 29 w 202"/>
                  <a:gd name="T17" fmla="*/ 9 h 306"/>
                  <a:gd name="T18" fmla="*/ 33 w 202"/>
                  <a:gd name="T19" fmla="*/ 6 h 306"/>
                  <a:gd name="T20" fmla="*/ 37 w 202"/>
                  <a:gd name="T21" fmla="*/ 5 h 306"/>
                  <a:gd name="T22" fmla="*/ 41 w 202"/>
                  <a:gd name="T23" fmla="*/ 3 h 306"/>
                  <a:gd name="T24" fmla="*/ 45 w 202"/>
                  <a:gd name="T25" fmla="*/ 4 h 306"/>
                  <a:gd name="T26" fmla="*/ 49 w 202"/>
                  <a:gd name="T27" fmla="*/ 3 h 306"/>
                  <a:gd name="T28" fmla="*/ 53 w 202"/>
                  <a:gd name="T29" fmla="*/ 0 h 306"/>
                  <a:gd name="T30" fmla="*/ 59 w 202"/>
                  <a:gd name="T31" fmla="*/ 0 h 306"/>
                  <a:gd name="T32" fmla="*/ 63 w 202"/>
                  <a:gd name="T33" fmla="*/ 1 h 306"/>
                  <a:gd name="T34" fmla="*/ 66 w 202"/>
                  <a:gd name="T35" fmla="*/ 1 h 306"/>
                  <a:gd name="T36" fmla="*/ 69 w 202"/>
                  <a:gd name="T37" fmla="*/ 3 h 306"/>
                  <a:gd name="T38" fmla="*/ 73 w 202"/>
                  <a:gd name="T39" fmla="*/ 4 h 306"/>
                  <a:gd name="T40" fmla="*/ 78 w 202"/>
                  <a:gd name="T41" fmla="*/ 7 h 306"/>
                  <a:gd name="T42" fmla="*/ 82 w 202"/>
                  <a:gd name="T43" fmla="*/ 7 h 306"/>
                  <a:gd name="T44" fmla="*/ 88 w 202"/>
                  <a:gd name="T45" fmla="*/ 10 h 306"/>
                  <a:gd name="T46" fmla="*/ 91 w 202"/>
                  <a:gd name="T47" fmla="*/ 12 h 306"/>
                  <a:gd name="T48" fmla="*/ 96 w 202"/>
                  <a:gd name="T49" fmla="*/ 11 h 306"/>
                  <a:gd name="T50" fmla="*/ 99 w 202"/>
                  <a:gd name="T51" fmla="*/ 16 h 306"/>
                  <a:gd name="T52" fmla="*/ 104 w 202"/>
                  <a:gd name="T53" fmla="*/ 17 h 306"/>
                  <a:gd name="T54" fmla="*/ 107 w 202"/>
                  <a:gd name="T55" fmla="*/ 19 h 306"/>
                  <a:gd name="T56" fmla="*/ 111 w 202"/>
                  <a:gd name="T57" fmla="*/ 21 h 306"/>
                  <a:gd name="T58" fmla="*/ 113 w 202"/>
                  <a:gd name="T59" fmla="*/ 24 h 306"/>
                  <a:gd name="T60" fmla="*/ 116 w 202"/>
                  <a:gd name="T61" fmla="*/ 27 h 306"/>
                  <a:gd name="T62" fmla="*/ 120 w 202"/>
                  <a:gd name="T63" fmla="*/ 31 h 306"/>
                  <a:gd name="T64" fmla="*/ 121 w 202"/>
                  <a:gd name="T65" fmla="*/ 35 h 306"/>
                  <a:gd name="T66" fmla="*/ 124 w 202"/>
                  <a:gd name="T67" fmla="*/ 36 h 306"/>
                  <a:gd name="T68" fmla="*/ 127 w 202"/>
                  <a:gd name="T69" fmla="*/ 41 h 306"/>
                  <a:gd name="T70" fmla="*/ 129 w 202"/>
                  <a:gd name="T71" fmla="*/ 44 h 306"/>
                  <a:gd name="T72" fmla="*/ 134 w 202"/>
                  <a:gd name="T73" fmla="*/ 46 h 306"/>
                  <a:gd name="T74" fmla="*/ 136 w 202"/>
                  <a:gd name="T75" fmla="*/ 50 h 306"/>
                  <a:gd name="T76" fmla="*/ 140 w 202"/>
                  <a:gd name="T77" fmla="*/ 53 h 306"/>
                  <a:gd name="T78" fmla="*/ 142 w 202"/>
                  <a:gd name="T79" fmla="*/ 55 h 306"/>
                  <a:gd name="T80" fmla="*/ 144 w 202"/>
                  <a:gd name="T81" fmla="*/ 59 h 306"/>
                  <a:gd name="T82" fmla="*/ 147 w 202"/>
                  <a:gd name="T83" fmla="*/ 62 h 306"/>
                  <a:gd name="T84" fmla="*/ 148 w 202"/>
                  <a:gd name="T85" fmla="*/ 67 h 306"/>
                  <a:gd name="T86" fmla="*/ 150 w 202"/>
                  <a:gd name="T87" fmla="*/ 73 h 306"/>
                  <a:gd name="T88" fmla="*/ 152 w 202"/>
                  <a:gd name="T89" fmla="*/ 76 h 306"/>
                  <a:gd name="T90" fmla="*/ 156 w 202"/>
                  <a:gd name="T91" fmla="*/ 80 h 306"/>
                  <a:gd name="T92" fmla="*/ 157 w 202"/>
                  <a:gd name="T93" fmla="*/ 84 h 306"/>
                  <a:gd name="T94" fmla="*/ 159 w 202"/>
                  <a:gd name="T95" fmla="*/ 90 h 306"/>
                  <a:gd name="T96" fmla="*/ 160 w 202"/>
                  <a:gd name="T97" fmla="*/ 99 h 306"/>
                  <a:gd name="T98" fmla="*/ 12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p:spPr>
            <p:txBody>
              <a:bodyPr/>
              <a:lstStyle/>
              <a:p>
                <a:endParaRPr lang="en-US"/>
              </a:p>
            </p:txBody>
          </p:sp>
          <p:sp>
            <p:nvSpPr>
              <p:cNvPr id="10284" name="Arc 12"/>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10285" name="Line 13"/>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286" name="Oval 14"/>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p>
                <a:endParaRPr lang="en-US">
                  <a:latin typeface="Calibri" pitchFamily="34" charset="0"/>
                </a:endParaRPr>
              </a:p>
            </p:txBody>
          </p:sp>
          <p:sp>
            <p:nvSpPr>
              <p:cNvPr id="10287" name="Line 15"/>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p:spPr>
            <p:txBody>
              <a:bodyPr wrap="none" anchor="ctr"/>
              <a:lstStyle/>
              <a:p>
                <a:endParaRPr lang="en-US"/>
              </a:p>
            </p:txBody>
          </p:sp>
        </p:grpSp>
      </p:grpSp>
      <p:grpSp>
        <p:nvGrpSpPr>
          <p:cNvPr id="6" name="Group 19"/>
          <p:cNvGrpSpPr>
            <a:grpSpLocks/>
          </p:cNvGrpSpPr>
          <p:nvPr/>
        </p:nvGrpSpPr>
        <p:grpSpPr bwMode="auto">
          <a:xfrm>
            <a:off x="1785938" y="4027488"/>
            <a:ext cx="990600" cy="914400"/>
            <a:chOff x="1104" y="1104"/>
            <a:chExt cx="624" cy="576"/>
          </a:xfrm>
        </p:grpSpPr>
        <p:grpSp>
          <p:nvGrpSpPr>
            <p:cNvPr id="7" name="Group 4"/>
            <p:cNvGrpSpPr>
              <a:grpSpLocks/>
            </p:cNvGrpSpPr>
            <p:nvPr/>
          </p:nvGrpSpPr>
          <p:grpSpPr bwMode="auto">
            <a:xfrm rot="4164331">
              <a:off x="1180" y="1268"/>
              <a:ext cx="260" cy="408"/>
              <a:chOff x="3979" y="3269"/>
              <a:chExt cx="260" cy="408"/>
            </a:xfrm>
          </p:grpSpPr>
          <p:sp>
            <p:nvSpPr>
              <p:cNvPr id="10276" name="Freeform 5"/>
              <p:cNvSpPr>
                <a:spLocks/>
              </p:cNvSpPr>
              <p:nvPr/>
            </p:nvSpPr>
            <p:spPr bwMode="auto">
              <a:xfrm>
                <a:off x="3984" y="3371"/>
                <a:ext cx="180" cy="306"/>
              </a:xfrm>
              <a:custGeom>
                <a:avLst/>
                <a:gdLst>
                  <a:gd name="T0" fmla="*/ 12 w 202"/>
                  <a:gd name="T1" fmla="*/ 305 h 306"/>
                  <a:gd name="T2" fmla="*/ 0 w 202"/>
                  <a:gd name="T3" fmla="*/ 22 h 306"/>
                  <a:gd name="T4" fmla="*/ 7 w 202"/>
                  <a:gd name="T5" fmla="*/ 13 h 306"/>
                  <a:gd name="T6" fmla="*/ 12 w 202"/>
                  <a:gd name="T7" fmla="*/ 14 h 306"/>
                  <a:gd name="T8" fmla="*/ 17 w 202"/>
                  <a:gd name="T9" fmla="*/ 13 h 306"/>
                  <a:gd name="T10" fmla="*/ 18 w 202"/>
                  <a:gd name="T11" fmla="*/ 10 h 306"/>
                  <a:gd name="T12" fmla="*/ 21 w 202"/>
                  <a:gd name="T13" fmla="*/ 11 h 306"/>
                  <a:gd name="T14" fmla="*/ 25 w 202"/>
                  <a:gd name="T15" fmla="*/ 7 h 306"/>
                  <a:gd name="T16" fmla="*/ 29 w 202"/>
                  <a:gd name="T17" fmla="*/ 9 h 306"/>
                  <a:gd name="T18" fmla="*/ 33 w 202"/>
                  <a:gd name="T19" fmla="*/ 6 h 306"/>
                  <a:gd name="T20" fmla="*/ 37 w 202"/>
                  <a:gd name="T21" fmla="*/ 5 h 306"/>
                  <a:gd name="T22" fmla="*/ 41 w 202"/>
                  <a:gd name="T23" fmla="*/ 3 h 306"/>
                  <a:gd name="T24" fmla="*/ 45 w 202"/>
                  <a:gd name="T25" fmla="*/ 4 h 306"/>
                  <a:gd name="T26" fmla="*/ 49 w 202"/>
                  <a:gd name="T27" fmla="*/ 3 h 306"/>
                  <a:gd name="T28" fmla="*/ 53 w 202"/>
                  <a:gd name="T29" fmla="*/ 0 h 306"/>
                  <a:gd name="T30" fmla="*/ 59 w 202"/>
                  <a:gd name="T31" fmla="*/ 0 h 306"/>
                  <a:gd name="T32" fmla="*/ 63 w 202"/>
                  <a:gd name="T33" fmla="*/ 1 h 306"/>
                  <a:gd name="T34" fmla="*/ 66 w 202"/>
                  <a:gd name="T35" fmla="*/ 1 h 306"/>
                  <a:gd name="T36" fmla="*/ 69 w 202"/>
                  <a:gd name="T37" fmla="*/ 3 h 306"/>
                  <a:gd name="T38" fmla="*/ 73 w 202"/>
                  <a:gd name="T39" fmla="*/ 4 h 306"/>
                  <a:gd name="T40" fmla="*/ 78 w 202"/>
                  <a:gd name="T41" fmla="*/ 7 h 306"/>
                  <a:gd name="T42" fmla="*/ 82 w 202"/>
                  <a:gd name="T43" fmla="*/ 7 h 306"/>
                  <a:gd name="T44" fmla="*/ 88 w 202"/>
                  <a:gd name="T45" fmla="*/ 10 h 306"/>
                  <a:gd name="T46" fmla="*/ 91 w 202"/>
                  <a:gd name="T47" fmla="*/ 12 h 306"/>
                  <a:gd name="T48" fmla="*/ 96 w 202"/>
                  <a:gd name="T49" fmla="*/ 11 h 306"/>
                  <a:gd name="T50" fmla="*/ 99 w 202"/>
                  <a:gd name="T51" fmla="*/ 16 h 306"/>
                  <a:gd name="T52" fmla="*/ 104 w 202"/>
                  <a:gd name="T53" fmla="*/ 17 h 306"/>
                  <a:gd name="T54" fmla="*/ 107 w 202"/>
                  <a:gd name="T55" fmla="*/ 19 h 306"/>
                  <a:gd name="T56" fmla="*/ 111 w 202"/>
                  <a:gd name="T57" fmla="*/ 21 h 306"/>
                  <a:gd name="T58" fmla="*/ 113 w 202"/>
                  <a:gd name="T59" fmla="*/ 24 h 306"/>
                  <a:gd name="T60" fmla="*/ 116 w 202"/>
                  <a:gd name="T61" fmla="*/ 27 h 306"/>
                  <a:gd name="T62" fmla="*/ 120 w 202"/>
                  <a:gd name="T63" fmla="*/ 31 h 306"/>
                  <a:gd name="T64" fmla="*/ 121 w 202"/>
                  <a:gd name="T65" fmla="*/ 35 h 306"/>
                  <a:gd name="T66" fmla="*/ 124 w 202"/>
                  <a:gd name="T67" fmla="*/ 36 h 306"/>
                  <a:gd name="T68" fmla="*/ 127 w 202"/>
                  <a:gd name="T69" fmla="*/ 41 h 306"/>
                  <a:gd name="T70" fmla="*/ 129 w 202"/>
                  <a:gd name="T71" fmla="*/ 44 h 306"/>
                  <a:gd name="T72" fmla="*/ 134 w 202"/>
                  <a:gd name="T73" fmla="*/ 46 h 306"/>
                  <a:gd name="T74" fmla="*/ 136 w 202"/>
                  <a:gd name="T75" fmla="*/ 50 h 306"/>
                  <a:gd name="T76" fmla="*/ 140 w 202"/>
                  <a:gd name="T77" fmla="*/ 53 h 306"/>
                  <a:gd name="T78" fmla="*/ 142 w 202"/>
                  <a:gd name="T79" fmla="*/ 55 h 306"/>
                  <a:gd name="T80" fmla="*/ 144 w 202"/>
                  <a:gd name="T81" fmla="*/ 59 h 306"/>
                  <a:gd name="T82" fmla="*/ 147 w 202"/>
                  <a:gd name="T83" fmla="*/ 62 h 306"/>
                  <a:gd name="T84" fmla="*/ 148 w 202"/>
                  <a:gd name="T85" fmla="*/ 67 h 306"/>
                  <a:gd name="T86" fmla="*/ 150 w 202"/>
                  <a:gd name="T87" fmla="*/ 73 h 306"/>
                  <a:gd name="T88" fmla="*/ 152 w 202"/>
                  <a:gd name="T89" fmla="*/ 76 h 306"/>
                  <a:gd name="T90" fmla="*/ 156 w 202"/>
                  <a:gd name="T91" fmla="*/ 80 h 306"/>
                  <a:gd name="T92" fmla="*/ 157 w 202"/>
                  <a:gd name="T93" fmla="*/ 84 h 306"/>
                  <a:gd name="T94" fmla="*/ 159 w 202"/>
                  <a:gd name="T95" fmla="*/ 90 h 306"/>
                  <a:gd name="T96" fmla="*/ 160 w 202"/>
                  <a:gd name="T97" fmla="*/ 99 h 306"/>
                  <a:gd name="T98" fmla="*/ 12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p:spPr>
            <p:txBody>
              <a:bodyPr/>
              <a:lstStyle/>
              <a:p>
                <a:endParaRPr lang="en-US"/>
              </a:p>
            </p:txBody>
          </p:sp>
          <p:sp>
            <p:nvSpPr>
              <p:cNvPr id="10277" name="Arc 6"/>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10278"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279" name="Oval 8"/>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p>
                <a:endParaRPr lang="en-US">
                  <a:latin typeface="Calibri" pitchFamily="34" charset="0"/>
                </a:endParaRPr>
              </a:p>
            </p:txBody>
          </p:sp>
          <p:sp>
            <p:nvSpPr>
              <p:cNvPr id="10280"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p:spPr>
            <p:txBody>
              <a:bodyPr wrap="none" anchor="ctr"/>
              <a:lstStyle/>
              <a:p>
                <a:endParaRPr lang="en-US"/>
              </a:p>
            </p:txBody>
          </p:sp>
        </p:grpSp>
        <p:sp>
          <p:nvSpPr>
            <p:cNvPr id="10275" name="Line 17"/>
            <p:cNvSpPr>
              <a:spLocks noChangeShapeType="1"/>
            </p:cNvSpPr>
            <p:nvPr/>
          </p:nvSpPr>
          <p:spPr bwMode="auto">
            <a:xfrm>
              <a:off x="1680" y="1104"/>
              <a:ext cx="48" cy="576"/>
            </a:xfrm>
            <a:prstGeom prst="line">
              <a:avLst/>
            </a:prstGeom>
            <a:noFill/>
            <a:ln w="19050">
              <a:solidFill>
                <a:schemeClr val="tx1"/>
              </a:solidFill>
              <a:round/>
              <a:headEnd/>
              <a:tailEnd/>
            </a:ln>
          </p:spPr>
          <p:txBody>
            <a:bodyPr/>
            <a:lstStyle/>
            <a:p>
              <a:endParaRPr lang="en-US"/>
            </a:p>
          </p:txBody>
        </p:sp>
      </p:grpSp>
      <p:grpSp>
        <p:nvGrpSpPr>
          <p:cNvPr id="8" name="Group 21"/>
          <p:cNvGrpSpPr>
            <a:grpSpLocks/>
          </p:cNvGrpSpPr>
          <p:nvPr/>
        </p:nvGrpSpPr>
        <p:grpSpPr bwMode="auto">
          <a:xfrm rot="20250102" flipV="1">
            <a:off x="1982788" y="4135438"/>
            <a:ext cx="946150" cy="1143000"/>
            <a:chOff x="1180" y="816"/>
            <a:chExt cx="596" cy="720"/>
          </a:xfrm>
        </p:grpSpPr>
        <p:sp>
          <p:nvSpPr>
            <p:cNvPr id="10267" name="Line 22"/>
            <p:cNvSpPr>
              <a:spLocks noChangeShapeType="1"/>
            </p:cNvSpPr>
            <p:nvPr/>
          </p:nvSpPr>
          <p:spPr bwMode="auto">
            <a:xfrm>
              <a:off x="1392" y="816"/>
              <a:ext cx="384" cy="480"/>
            </a:xfrm>
            <a:prstGeom prst="line">
              <a:avLst/>
            </a:prstGeom>
            <a:noFill/>
            <a:ln w="19050">
              <a:solidFill>
                <a:schemeClr val="tx1"/>
              </a:solidFill>
              <a:round/>
              <a:headEnd/>
              <a:tailEnd/>
            </a:ln>
          </p:spPr>
          <p:txBody>
            <a:bodyPr/>
            <a:lstStyle/>
            <a:p>
              <a:endParaRPr lang="en-US"/>
            </a:p>
          </p:txBody>
        </p:sp>
        <p:grpSp>
          <p:nvGrpSpPr>
            <p:cNvPr id="9" name="Group 25"/>
            <p:cNvGrpSpPr>
              <a:grpSpLocks/>
            </p:cNvGrpSpPr>
            <p:nvPr/>
          </p:nvGrpSpPr>
          <p:grpSpPr bwMode="auto">
            <a:xfrm rot="2180804">
              <a:off x="1182" y="1126"/>
              <a:ext cx="260" cy="408"/>
              <a:chOff x="3979" y="3269"/>
              <a:chExt cx="260" cy="408"/>
            </a:xfrm>
          </p:grpSpPr>
          <p:sp>
            <p:nvSpPr>
              <p:cNvPr id="10269" name="Freeform 24"/>
              <p:cNvSpPr>
                <a:spLocks/>
              </p:cNvSpPr>
              <p:nvPr/>
            </p:nvSpPr>
            <p:spPr bwMode="auto">
              <a:xfrm>
                <a:off x="3984" y="3371"/>
                <a:ext cx="180" cy="306"/>
              </a:xfrm>
              <a:custGeom>
                <a:avLst/>
                <a:gdLst>
                  <a:gd name="T0" fmla="*/ 12 w 202"/>
                  <a:gd name="T1" fmla="*/ 305 h 306"/>
                  <a:gd name="T2" fmla="*/ 0 w 202"/>
                  <a:gd name="T3" fmla="*/ 22 h 306"/>
                  <a:gd name="T4" fmla="*/ 7 w 202"/>
                  <a:gd name="T5" fmla="*/ 13 h 306"/>
                  <a:gd name="T6" fmla="*/ 12 w 202"/>
                  <a:gd name="T7" fmla="*/ 14 h 306"/>
                  <a:gd name="T8" fmla="*/ 17 w 202"/>
                  <a:gd name="T9" fmla="*/ 13 h 306"/>
                  <a:gd name="T10" fmla="*/ 18 w 202"/>
                  <a:gd name="T11" fmla="*/ 10 h 306"/>
                  <a:gd name="T12" fmla="*/ 21 w 202"/>
                  <a:gd name="T13" fmla="*/ 11 h 306"/>
                  <a:gd name="T14" fmla="*/ 25 w 202"/>
                  <a:gd name="T15" fmla="*/ 7 h 306"/>
                  <a:gd name="T16" fmla="*/ 29 w 202"/>
                  <a:gd name="T17" fmla="*/ 9 h 306"/>
                  <a:gd name="T18" fmla="*/ 33 w 202"/>
                  <a:gd name="T19" fmla="*/ 6 h 306"/>
                  <a:gd name="T20" fmla="*/ 37 w 202"/>
                  <a:gd name="T21" fmla="*/ 5 h 306"/>
                  <a:gd name="T22" fmla="*/ 41 w 202"/>
                  <a:gd name="T23" fmla="*/ 3 h 306"/>
                  <a:gd name="T24" fmla="*/ 45 w 202"/>
                  <a:gd name="T25" fmla="*/ 4 h 306"/>
                  <a:gd name="T26" fmla="*/ 49 w 202"/>
                  <a:gd name="T27" fmla="*/ 3 h 306"/>
                  <a:gd name="T28" fmla="*/ 53 w 202"/>
                  <a:gd name="T29" fmla="*/ 0 h 306"/>
                  <a:gd name="T30" fmla="*/ 59 w 202"/>
                  <a:gd name="T31" fmla="*/ 0 h 306"/>
                  <a:gd name="T32" fmla="*/ 63 w 202"/>
                  <a:gd name="T33" fmla="*/ 1 h 306"/>
                  <a:gd name="T34" fmla="*/ 66 w 202"/>
                  <a:gd name="T35" fmla="*/ 1 h 306"/>
                  <a:gd name="T36" fmla="*/ 69 w 202"/>
                  <a:gd name="T37" fmla="*/ 3 h 306"/>
                  <a:gd name="T38" fmla="*/ 73 w 202"/>
                  <a:gd name="T39" fmla="*/ 4 h 306"/>
                  <a:gd name="T40" fmla="*/ 78 w 202"/>
                  <a:gd name="T41" fmla="*/ 7 h 306"/>
                  <a:gd name="T42" fmla="*/ 82 w 202"/>
                  <a:gd name="T43" fmla="*/ 7 h 306"/>
                  <a:gd name="T44" fmla="*/ 88 w 202"/>
                  <a:gd name="T45" fmla="*/ 10 h 306"/>
                  <a:gd name="T46" fmla="*/ 91 w 202"/>
                  <a:gd name="T47" fmla="*/ 12 h 306"/>
                  <a:gd name="T48" fmla="*/ 96 w 202"/>
                  <a:gd name="T49" fmla="*/ 11 h 306"/>
                  <a:gd name="T50" fmla="*/ 99 w 202"/>
                  <a:gd name="T51" fmla="*/ 16 h 306"/>
                  <a:gd name="T52" fmla="*/ 104 w 202"/>
                  <a:gd name="T53" fmla="*/ 17 h 306"/>
                  <a:gd name="T54" fmla="*/ 107 w 202"/>
                  <a:gd name="T55" fmla="*/ 19 h 306"/>
                  <a:gd name="T56" fmla="*/ 111 w 202"/>
                  <a:gd name="T57" fmla="*/ 21 h 306"/>
                  <a:gd name="T58" fmla="*/ 113 w 202"/>
                  <a:gd name="T59" fmla="*/ 24 h 306"/>
                  <a:gd name="T60" fmla="*/ 116 w 202"/>
                  <a:gd name="T61" fmla="*/ 27 h 306"/>
                  <a:gd name="T62" fmla="*/ 120 w 202"/>
                  <a:gd name="T63" fmla="*/ 31 h 306"/>
                  <a:gd name="T64" fmla="*/ 121 w 202"/>
                  <a:gd name="T65" fmla="*/ 35 h 306"/>
                  <a:gd name="T66" fmla="*/ 124 w 202"/>
                  <a:gd name="T67" fmla="*/ 36 h 306"/>
                  <a:gd name="T68" fmla="*/ 127 w 202"/>
                  <a:gd name="T69" fmla="*/ 41 h 306"/>
                  <a:gd name="T70" fmla="*/ 129 w 202"/>
                  <a:gd name="T71" fmla="*/ 44 h 306"/>
                  <a:gd name="T72" fmla="*/ 134 w 202"/>
                  <a:gd name="T73" fmla="*/ 46 h 306"/>
                  <a:gd name="T74" fmla="*/ 136 w 202"/>
                  <a:gd name="T75" fmla="*/ 50 h 306"/>
                  <a:gd name="T76" fmla="*/ 140 w 202"/>
                  <a:gd name="T77" fmla="*/ 53 h 306"/>
                  <a:gd name="T78" fmla="*/ 142 w 202"/>
                  <a:gd name="T79" fmla="*/ 55 h 306"/>
                  <a:gd name="T80" fmla="*/ 144 w 202"/>
                  <a:gd name="T81" fmla="*/ 59 h 306"/>
                  <a:gd name="T82" fmla="*/ 147 w 202"/>
                  <a:gd name="T83" fmla="*/ 62 h 306"/>
                  <a:gd name="T84" fmla="*/ 148 w 202"/>
                  <a:gd name="T85" fmla="*/ 67 h 306"/>
                  <a:gd name="T86" fmla="*/ 150 w 202"/>
                  <a:gd name="T87" fmla="*/ 73 h 306"/>
                  <a:gd name="T88" fmla="*/ 152 w 202"/>
                  <a:gd name="T89" fmla="*/ 76 h 306"/>
                  <a:gd name="T90" fmla="*/ 156 w 202"/>
                  <a:gd name="T91" fmla="*/ 80 h 306"/>
                  <a:gd name="T92" fmla="*/ 157 w 202"/>
                  <a:gd name="T93" fmla="*/ 84 h 306"/>
                  <a:gd name="T94" fmla="*/ 159 w 202"/>
                  <a:gd name="T95" fmla="*/ 90 h 306"/>
                  <a:gd name="T96" fmla="*/ 160 w 202"/>
                  <a:gd name="T97" fmla="*/ 99 h 306"/>
                  <a:gd name="T98" fmla="*/ 12 w 202"/>
                  <a:gd name="T99" fmla="*/ 305 h 3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2"/>
                  <a:gd name="T151" fmla="*/ 0 h 306"/>
                  <a:gd name="T152" fmla="*/ 202 w 202"/>
                  <a:gd name="T153" fmla="*/ 306 h 3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p:spPr>
            <p:txBody>
              <a:bodyPr/>
              <a:lstStyle/>
              <a:p>
                <a:endParaRPr lang="en-US"/>
              </a:p>
            </p:txBody>
          </p:sp>
          <p:sp>
            <p:nvSpPr>
              <p:cNvPr id="10270" name="Arc 25"/>
              <p:cNvSpPr>
                <a:spLocks/>
              </p:cNvSpPr>
              <p:nvPr/>
            </p:nvSpPr>
            <p:spPr bwMode="auto">
              <a:xfrm rot="-1380000">
                <a:off x="4011" y="3348"/>
                <a:ext cx="132"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p:spPr>
            <p:txBody>
              <a:bodyPr wrap="none" anchor="ctr"/>
              <a:lstStyle/>
              <a:p>
                <a:endParaRPr lang="en-US"/>
              </a:p>
            </p:txBody>
          </p:sp>
          <p:sp>
            <p:nvSpPr>
              <p:cNvPr id="10271" name="Line 26"/>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272" name="Oval 27"/>
              <p:cNvSpPr>
                <a:spLocks noChangeArrowheads="1"/>
              </p:cNvSpPr>
              <p:nvPr/>
            </p:nvSpPr>
            <p:spPr bwMode="auto">
              <a:xfrm rot="-3960000">
                <a:off x="4047" y="3351"/>
                <a:ext cx="71" cy="111"/>
              </a:xfrm>
              <a:prstGeom prst="ellipse">
                <a:avLst/>
              </a:prstGeom>
              <a:solidFill>
                <a:schemeClr val="tx1"/>
              </a:solidFill>
              <a:ln w="12700">
                <a:solidFill>
                  <a:schemeClr val="tx1"/>
                </a:solidFill>
                <a:round/>
                <a:headEnd/>
                <a:tailEnd/>
              </a:ln>
            </p:spPr>
            <p:txBody>
              <a:bodyPr wrap="none" anchor="ctr"/>
              <a:lstStyle/>
              <a:p>
                <a:endParaRPr lang="en-US">
                  <a:latin typeface="Calibri" pitchFamily="34" charset="0"/>
                </a:endParaRPr>
              </a:p>
            </p:txBody>
          </p:sp>
          <p:sp>
            <p:nvSpPr>
              <p:cNvPr id="10273" name="Line 28"/>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p:spPr>
            <p:txBody>
              <a:bodyPr wrap="none" anchor="ctr"/>
              <a:lstStyle/>
              <a:p>
                <a:endParaRPr lang="en-US"/>
              </a:p>
            </p:txBody>
          </p:sp>
        </p:grpSp>
      </p:grpSp>
      <p:grpSp>
        <p:nvGrpSpPr>
          <p:cNvPr id="10" name="Group 48"/>
          <p:cNvGrpSpPr>
            <a:grpSpLocks/>
          </p:cNvGrpSpPr>
          <p:nvPr/>
        </p:nvGrpSpPr>
        <p:grpSpPr bwMode="auto">
          <a:xfrm>
            <a:off x="1785938" y="3417888"/>
            <a:ext cx="2057400" cy="1905000"/>
            <a:chOff x="1968" y="1056"/>
            <a:chExt cx="1296" cy="1200"/>
          </a:xfrm>
        </p:grpSpPr>
        <p:sp>
          <p:nvSpPr>
            <p:cNvPr id="10264" name="Line 34"/>
            <p:cNvSpPr>
              <a:spLocks noChangeShapeType="1"/>
            </p:cNvSpPr>
            <p:nvPr/>
          </p:nvSpPr>
          <p:spPr bwMode="auto">
            <a:xfrm flipV="1">
              <a:off x="1968" y="1056"/>
              <a:ext cx="1296" cy="720"/>
            </a:xfrm>
            <a:prstGeom prst="line">
              <a:avLst/>
            </a:prstGeom>
            <a:noFill/>
            <a:ln w="12700">
              <a:solidFill>
                <a:schemeClr val="folHlink"/>
              </a:solidFill>
              <a:prstDash val="dash"/>
              <a:round/>
              <a:headEnd/>
              <a:tailEnd/>
            </a:ln>
          </p:spPr>
          <p:txBody>
            <a:bodyPr/>
            <a:lstStyle/>
            <a:p>
              <a:endParaRPr lang="en-US"/>
            </a:p>
          </p:txBody>
        </p:sp>
        <p:sp>
          <p:nvSpPr>
            <p:cNvPr id="10265" name="Line 35"/>
            <p:cNvSpPr>
              <a:spLocks noChangeShapeType="1"/>
            </p:cNvSpPr>
            <p:nvPr/>
          </p:nvSpPr>
          <p:spPr bwMode="auto">
            <a:xfrm>
              <a:off x="1968" y="1776"/>
              <a:ext cx="1296" cy="480"/>
            </a:xfrm>
            <a:prstGeom prst="line">
              <a:avLst/>
            </a:prstGeom>
            <a:noFill/>
            <a:ln w="12700">
              <a:solidFill>
                <a:schemeClr val="folHlink"/>
              </a:solidFill>
              <a:prstDash val="dash"/>
              <a:round/>
              <a:headEnd/>
              <a:tailEnd/>
            </a:ln>
          </p:spPr>
          <p:txBody>
            <a:bodyPr/>
            <a:lstStyle/>
            <a:p>
              <a:endParaRPr lang="en-US"/>
            </a:p>
          </p:txBody>
        </p:sp>
        <p:sp>
          <p:nvSpPr>
            <p:cNvPr id="10266" name="Line 36"/>
            <p:cNvSpPr>
              <a:spLocks noChangeShapeType="1"/>
            </p:cNvSpPr>
            <p:nvPr/>
          </p:nvSpPr>
          <p:spPr bwMode="auto">
            <a:xfrm>
              <a:off x="3236" y="1056"/>
              <a:ext cx="0" cy="1200"/>
            </a:xfrm>
            <a:prstGeom prst="line">
              <a:avLst/>
            </a:prstGeom>
            <a:noFill/>
            <a:ln w="38100">
              <a:solidFill>
                <a:schemeClr val="folHlink"/>
              </a:solidFill>
              <a:round/>
              <a:headEnd/>
              <a:tailEnd/>
            </a:ln>
          </p:spPr>
          <p:txBody>
            <a:bodyPr/>
            <a:lstStyle/>
            <a:p>
              <a:endParaRPr lang="en-US"/>
            </a:p>
          </p:txBody>
        </p:sp>
      </p:grpSp>
      <p:grpSp>
        <p:nvGrpSpPr>
          <p:cNvPr id="11" name="Group 50"/>
          <p:cNvGrpSpPr>
            <a:grpSpLocks/>
          </p:cNvGrpSpPr>
          <p:nvPr/>
        </p:nvGrpSpPr>
        <p:grpSpPr bwMode="auto">
          <a:xfrm>
            <a:off x="1785938" y="1806576"/>
            <a:ext cx="2068512" cy="2754313"/>
            <a:chOff x="1968" y="41"/>
            <a:chExt cx="1303" cy="1735"/>
          </a:xfrm>
        </p:grpSpPr>
        <p:sp>
          <p:nvSpPr>
            <p:cNvPr id="10261" name="Line 40"/>
            <p:cNvSpPr>
              <a:spLocks noChangeShapeType="1"/>
            </p:cNvSpPr>
            <p:nvPr/>
          </p:nvSpPr>
          <p:spPr bwMode="auto">
            <a:xfrm flipV="1">
              <a:off x="1968" y="1488"/>
              <a:ext cx="1296" cy="288"/>
            </a:xfrm>
            <a:prstGeom prst="line">
              <a:avLst/>
            </a:prstGeom>
            <a:noFill/>
            <a:ln w="12700">
              <a:solidFill>
                <a:srgbClr val="33CC33"/>
              </a:solidFill>
              <a:prstDash val="dash"/>
              <a:round/>
              <a:headEnd/>
              <a:tailEnd/>
            </a:ln>
          </p:spPr>
          <p:txBody>
            <a:bodyPr/>
            <a:lstStyle/>
            <a:p>
              <a:endParaRPr lang="en-US"/>
            </a:p>
          </p:txBody>
        </p:sp>
        <p:sp>
          <p:nvSpPr>
            <p:cNvPr id="10262" name="Line 41"/>
            <p:cNvSpPr>
              <a:spLocks noChangeShapeType="1"/>
            </p:cNvSpPr>
            <p:nvPr/>
          </p:nvSpPr>
          <p:spPr bwMode="auto">
            <a:xfrm flipV="1">
              <a:off x="1968" y="41"/>
              <a:ext cx="1303" cy="1735"/>
            </a:xfrm>
            <a:prstGeom prst="line">
              <a:avLst/>
            </a:prstGeom>
            <a:noFill/>
            <a:ln w="12700">
              <a:solidFill>
                <a:srgbClr val="33CC33"/>
              </a:solidFill>
              <a:prstDash val="dash"/>
              <a:round/>
              <a:headEnd/>
              <a:tailEnd/>
            </a:ln>
          </p:spPr>
          <p:txBody>
            <a:bodyPr/>
            <a:lstStyle/>
            <a:p>
              <a:endParaRPr lang="en-US"/>
            </a:p>
          </p:txBody>
        </p:sp>
        <p:sp>
          <p:nvSpPr>
            <p:cNvPr id="10263" name="Line 42"/>
            <p:cNvSpPr>
              <a:spLocks noChangeShapeType="1"/>
            </p:cNvSpPr>
            <p:nvPr/>
          </p:nvSpPr>
          <p:spPr bwMode="auto">
            <a:xfrm flipH="1">
              <a:off x="3264" y="55"/>
              <a:ext cx="0" cy="1433"/>
            </a:xfrm>
            <a:prstGeom prst="line">
              <a:avLst/>
            </a:prstGeom>
            <a:noFill/>
            <a:ln w="38100">
              <a:solidFill>
                <a:srgbClr val="33CC33"/>
              </a:solidFill>
              <a:round/>
              <a:headEnd/>
              <a:tailEnd/>
            </a:ln>
          </p:spPr>
          <p:txBody>
            <a:bodyPr/>
            <a:lstStyle/>
            <a:p>
              <a:endParaRPr lang="en-US"/>
            </a:p>
          </p:txBody>
        </p:sp>
      </p:grpSp>
      <p:grpSp>
        <p:nvGrpSpPr>
          <p:cNvPr id="12" name="Group 52"/>
          <p:cNvGrpSpPr>
            <a:grpSpLocks/>
          </p:cNvGrpSpPr>
          <p:nvPr/>
        </p:nvGrpSpPr>
        <p:grpSpPr bwMode="auto">
          <a:xfrm>
            <a:off x="1785938" y="4179888"/>
            <a:ext cx="2057400" cy="2362200"/>
            <a:chOff x="1968" y="1536"/>
            <a:chExt cx="1296" cy="1488"/>
          </a:xfrm>
        </p:grpSpPr>
        <p:grpSp>
          <p:nvGrpSpPr>
            <p:cNvPr id="13" name="Group 49"/>
            <p:cNvGrpSpPr>
              <a:grpSpLocks/>
            </p:cNvGrpSpPr>
            <p:nvPr/>
          </p:nvGrpSpPr>
          <p:grpSpPr bwMode="auto">
            <a:xfrm>
              <a:off x="1968" y="1536"/>
              <a:ext cx="1296" cy="1488"/>
              <a:chOff x="1968" y="1536"/>
              <a:chExt cx="1296" cy="1488"/>
            </a:xfrm>
          </p:grpSpPr>
          <p:sp>
            <p:nvSpPr>
              <p:cNvPr id="10258" name="Line 30"/>
              <p:cNvSpPr>
                <a:spLocks noChangeShapeType="1"/>
              </p:cNvSpPr>
              <p:nvPr/>
            </p:nvSpPr>
            <p:spPr bwMode="auto">
              <a:xfrm flipV="1">
                <a:off x="1968" y="1536"/>
                <a:ext cx="1296" cy="240"/>
              </a:xfrm>
              <a:prstGeom prst="line">
                <a:avLst/>
              </a:prstGeom>
              <a:noFill/>
              <a:ln w="12700">
                <a:solidFill>
                  <a:srgbClr val="FF0000"/>
                </a:solidFill>
                <a:prstDash val="dash"/>
                <a:round/>
                <a:headEnd/>
                <a:tailEnd/>
              </a:ln>
            </p:spPr>
            <p:txBody>
              <a:bodyPr/>
              <a:lstStyle/>
              <a:p>
                <a:endParaRPr lang="en-US"/>
              </a:p>
            </p:txBody>
          </p:sp>
          <p:sp>
            <p:nvSpPr>
              <p:cNvPr id="10259" name="Line 31"/>
              <p:cNvSpPr>
                <a:spLocks noChangeShapeType="1"/>
              </p:cNvSpPr>
              <p:nvPr/>
            </p:nvSpPr>
            <p:spPr bwMode="auto">
              <a:xfrm>
                <a:off x="1968" y="1776"/>
                <a:ext cx="1296" cy="1248"/>
              </a:xfrm>
              <a:prstGeom prst="line">
                <a:avLst/>
              </a:prstGeom>
              <a:noFill/>
              <a:ln w="12700">
                <a:solidFill>
                  <a:srgbClr val="FF0000"/>
                </a:solidFill>
                <a:prstDash val="dash"/>
                <a:round/>
                <a:headEnd/>
                <a:tailEnd/>
              </a:ln>
            </p:spPr>
            <p:txBody>
              <a:bodyPr/>
              <a:lstStyle/>
              <a:p>
                <a:endParaRPr lang="en-US"/>
              </a:p>
            </p:txBody>
          </p:sp>
          <p:sp>
            <p:nvSpPr>
              <p:cNvPr id="10260" name="Line 32"/>
              <p:cNvSpPr>
                <a:spLocks noChangeShapeType="1"/>
              </p:cNvSpPr>
              <p:nvPr/>
            </p:nvSpPr>
            <p:spPr bwMode="auto">
              <a:xfrm>
                <a:off x="3264" y="1536"/>
                <a:ext cx="0" cy="1488"/>
              </a:xfrm>
              <a:prstGeom prst="line">
                <a:avLst/>
              </a:prstGeom>
              <a:noFill/>
              <a:ln w="38100">
                <a:solidFill>
                  <a:srgbClr val="FF0000"/>
                </a:solidFill>
                <a:round/>
                <a:headEnd/>
                <a:tailEnd/>
              </a:ln>
            </p:spPr>
            <p:txBody>
              <a:bodyPr/>
              <a:lstStyle/>
              <a:p>
                <a:endParaRPr lang="en-US"/>
              </a:p>
            </p:txBody>
          </p:sp>
        </p:grpSp>
        <p:sp>
          <p:nvSpPr>
            <p:cNvPr id="10257" name="Line 51"/>
            <p:cNvSpPr>
              <a:spLocks noChangeShapeType="1"/>
            </p:cNvSpPr>
            <p:nvPr/>
          </p:nvSpPr>
          <p:spPr bwMode="auto">
            <a:xfrm>
              <a:off x="2640" y="1968"/>
              <a:ext cx="480" cy="144"/>
            </a:xfrm>
            <a:prstGeom prst="line">
              <a:avLst/>
            </a:prstGeom>
            <a:noFill/>
            <a:ln w="12700">
              <a:solidFill>
                <a:srgbClr val="FF0000"/>
              </a:solidFill>
              <a:round/>
              <a:headEnd/>
              <a:tailEnd type="triangle" w="med" len="med"/>
            </a:ln>
          </p:spPr>
          <p:txBody>
            <a:bodyPr/>
            <a:lstStyle/>
            <a:p>
              <a:endParaRPr lang="en-US"/>
            </a:p>
          </p:txBody>
        </p:sp>
      </p:grpSp>
      <p:pic>
        <p:nvPicPr>
          <p:cNvPr id="46" name="Picture 6"/>
          <p:cNvPicPr>
            <a:picLocks noChangeAspect="1" noChangeArrowheads="1"/>
          </p:cNvPicPr>
          <p:nvPr/>
        </p:nvPicPr>
        <p:blipFill>
          <a:blip r:embed="rId2" cstate="print"/>
          <a:srcRect/>
          <a:stretch>
            <a:fillRect/>
          </a:stretch>
        </p:blipFill>
        <p:spPr bwMode="auto">
          <a:xfrm>
            <a:off x="4514851" y="1938339"/>
            <a:ext cx="5724525" cy="2339975"/>
          </a:xfrm>
          <a:prstGeom prst="rect">
            <a:avLst/>
          </a:prstGeom>
          <a:noFill/>
          <a:ln w="9525">
            <a:noFill/>
            <a:miter lim="800000"/>
            <a:headEnd/>
            <a:tailEnd/>
          </a:ln>
        </p:spPr>
      </p:pic>
      <p:grpSp>
        <p:nvGrpSpPr>
          <p:cNvPr id="14" name="Group 51"/>
          <p:cNvGrpSpPr>
            <a:grpSpLocks/>
          </p:cNvGrpSpPr>
          <p:nvPr/>
        </p:nvGrpSpPr>
        <p:grpSpPr bwMode="auto">
          <a:xfrm>
            <a:off x="6454775" y="4060825"/>
            <a:ext cx="2286000" cy="1447800"/>
            <a:chOff x="4931203" y="4060371"/>
            <a:chExt cx="2286026" cy="1448721"/>
          </a:xfrm>
        </p:grpSpPr>
        <p:cxnSp>
          <p:nvCxnSpPr>
            <p:cNvPr id="48" name="Straight Arrow Connector 47"/>
            <p:cNvCxnSpPr/>
            <p:nvPr/>
          </p:nvCxnSpPr>
          <p:spPr>
            <a:xfrm rot="16200000" flipV="1">
              <a:off x="4903963" y="4120949"/>
              <a:ext cx="808552" cy="6873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54" name="TextBox 49"/>
            <p:cNvSpPr txBox="1">
              <a:spLocks noChangeArrowheads="1"/>
            </p:cNvSpPr>
            <p:nvPr/>
          </p:nvSpPr>
          <p:spPr bwMode="auto">
            <a:xfrm>
              <a:off x="4931203" y="4862761"/>
              <a:ext cx="2286026" cy="646331"/>
            </a:xfrm>
            <a:prstGeom prst="rect">
              <a:avLst/>
            </a:prstGeom>
            <a:noFill/>
            <a:ln w="9525">
              <a:noFill/>
              <a:miter lim="800000"/>
              <a:headEnd/>
              <a:tailEnd/>
            </a:ln>
          </p:spPr>
          <p:txBody>
            <a:bodyPr>
              <a:spAutoFit/>
            </a:bodyPr>
            <a:lstStyle/>
            <a:p>
              <a:r>
                <a:rPr lang="en-US">
                  <a:latin typeface="Calibri" pitchFamily="34" charset="0"/>
                </a:rPr>
                <a:t>each image is warped with a homography</a:t>
              </a:r>
            </a:p>
          </p:txBody>
        </p:sp>
        <p:pic>
          <p:nvPicPr>
            <p:cNvPr id="10255" name="Picture 2"/>
            <p:cNvPicPr>
              <a:picLocks noChangeAspect="1" noChangeArrowheads="1"/>
            </p:cNvPicPr>
            <p:nvPr/>
          </p:nvPicPr>
          <p:blipFill>
            <a:blip r:embed="rId3" cstate="print"/>
            <a:srcRect/>
            <a:stretch>
              <a:fillRect/>
            </a:stretch>
          </p:blipFill>
          <p:spPr bwMode="auto">
            <a:xfrm>
              <a:off x="6876742" y="5200223"/>
              <a:ext cx="310858" cy="261254"/>
            </a:xfrm>
            <a:prstGeom prst="rect">
              <a:avLst/>
            </a:prstGeom>
            <a:noFill/>
            <a:ln w="9525">
              <a:noFill/>
              <a:miter lim="800000"/>
              <a:headEnd/>
              <a:tailEnd/>
            </a:ln>
          </p:spPr>
        </p:pic>
      </p:grpSp>
      <p:sp>
        <p:nvSpPr>
          <p:cNvPr id="53" name="TextBox 52"/>
          <p:cNvSpPr txBox="1">
            <a:spLocks noChangeArrowheads="1"/>
          </p:cNvSpPr>
          <p:nvPr/>
        </p:nvSpPr>
        <p:spPr bwMode="auto">
          <a:xfrm>
            <a:off x="5156200" y="5656263"/>
            <a:ext cx="5087938" cy="461962"/>
          </a:xfrm>
          <a:prstGeom prst="rect">
            <a:avLst/>
          </a:prstGeom>
          <a:noFill/>
          <a:ln w="9525">
            <a:noFill/>
            <a:miter lim="800000"/>
            <a:headEnd/>
            <a:tailEnd/>
          </a:ln>
        </p:spPr>
        <p:txBody>
          <a:bodyPr wrap="none">
            <a:spAutoFit/>
          </a:bodyPr>
          <a:lstStyle/>
          <a:p>
            <a:r>
              <a:rPr lang="en-US" sz="2400">
                <a:latin typeface="Calibri" pitchFamily="34" charset="0"/>
              </a:rPr>
              <a:t>Can’t create a 360 panorama this way…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314" y="2778359"/>
            <a:ext cx="8229600" cy="1143000"/>
          </a:xfrm>
        </p:spPr>
        <p:txBody>
          <a:bodyPr>
            <a:normAutofit/>
          </a:bodyPr>
          <a:lstStyle/>
          <a:p>
            <a:r>
              <a:rPr lang="en-US" sz="6000" dirty="0"/>
              <a:t>3D Geometry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p:txBody>
          <a:bodyPr/>
          <a:lstStyle/>
          <a:p>
            <a:r>
              <a:rPr lang="en-US"/>
              <a:t>Pinhole camera</a:t>
            </a:r>
          </a:p>
        </p:txBody>
      </p:sp>
      <p:sp>
        <p:nvSpPr>
          <p:cNvPr id="7171" name="Rectangle 3"/>
          <p:cNvSpPr>
            <a:spLocks noGrp="1" noChangeArrowheads="1"/>
          </p:cNvSpPr>
          <p:nvPr>
            <p:ph type="body" idx="1"/>
            <p:custDataLst>
              <p:tags r:id="rId2"/>
            </p:custDataLst>
          </p:nvPr>
        </p:nvSpPr>
        <p:spPr>
          <a:xfrm>
            <a:off x="2209800" y="4419600"/>
            <a:ext cx="7772400" cy="1905000"/>
          </a:xfrm>
        </p:spPr>
        <p:txBody>
          <a:bodyPr rtlCol="0">
            <a:normAutofit fontScale="92500" lnSpcReduction="10000"/>
          </a:bodyPr>
          <a:lstStyle/>
          <a:p>
            <a:pPr>
              <a:defRPr/>
            </a:pPr>
            <a:r>
              <a:rPr lang="en-US"/>
              <a:t>Add a barrier to block off most of the rays</a:t>
            </a:r>
          </a:p>
          <a:p>
            <a:pPr lvl="1">
              <a:defRPr/>
            </a:pPr>
            <a:r>
              <a:rPr lang="en-US"/>
              <a:t>This reduces blurring</a:t>
            </a:r>
          </a:p>
          <a:p>
            <a:pPr lvl="1">
              <a:defRPr/>
            </a:pPr>
            <a:r>
              <a:rPr lang="en-US"/>
              <a:t>The opening known as the </a:t>
            </a:r>
            <a:r>
              <a:rPr lang="en-US" b="1"/>
              <a:t>aperture</a:t>
            </a:r>
          </a:p>
          <a:p>
            <a:pPr lvl="1">
              <a:defRPr/>
            </a:pPr>
            <a:r>
              <a:rPr lang="en-US"/>
              <a:t>How does this transform the image?</a:t>
            </a:r>
          </a:p>
        </p:txBody>
      </p:sp>
      <p:pic>
        <p:nvPicPr>
          <p:cNvPr id="19460" name="Picture 18" descr="image-pinhole"/>
          <p:cNvPicPr>
            <a:picLocks noChangeAspect="1" noChangeArrowheads="1"/>
          </p:cNvPicPr>
          <p:nvPr>
            <p:custDataLst>
              <p:tags r:id="rId3"/>
            </p:custDataLst>
          </p:nvPr>
        </p:nvPicPr>
        <p:blipFill>
          <a:blip r:embed="rId13" cstate="print"/>
          <a:srcRect/>
          <a:stretch>
            <a:fillRect/>
          </a:stretch>
        </p:blipFill>
        <p:spPr bwMode="auto">
          <a:xfrm>
            <a:off x="3276601" y="1524000"/>
            <a:ext cx="5484813" cy="2247900"/>
          </a:xfrm>
          <a:prstGeom prst="rect">
            <a:avLst/>
          </a:prstGeom>
          <a:noFill/>
          <a:ln w="9525">
            <a:noFill/>
            <a:miter lim="800000"/>
            <a:headEnd/>
            <a:tailEnd/>
          </a:ln>
        </p:spPr>
      </p:pic>
      <p:grpSp>
        <p:nvGrpSpPr>
          <p:cNvPr id="3" name="Group 34"/>
          <p:cNvGrpSpPr>
            <a:grpSpLocks/>
          </p:cNvGrpSpPr>
          <p:nvPr>
            <p:custDataLst>
              <p:tags r:id="rId4"/>
            </p:custDataLst>
          </p:nvPr>
        </p:nvGrpSpPr>
        <p:grpSpPr bwMode="auto">
          <a:xfrm>
            <a:off x="4114800" y="2495550"/>
            <a:ext cx="4457700" cy="571500"/>
            <a:chOff x="1632" y="1572"/>
            <a:chExt cx="2808" cy="360"/>
          </a:xfrm>
        </p:grpSpPr>
        <p:sp>
          <p:nvSpPr>
            <p:cNvPr id="19465" name="Line 27"/>
            <p:cNvSpPr>
              <a:spLocks noChangeShapeType="1"/>
            </p:cNvSpPr>
            <p:nvPr>
              <p:custDataLst>
                <p:tags r:id="rId7"/>
              </p:custDataLst>
            </p:nvPr>
          </p:nvSpPr>
          <p:spPr bwMode="auto">
            <a:xfrm flipV="1">
              <a:off x="1632" y="1572"/>
              <a:ext cx="1302" cy="108"/>
            </a:xfrm>
            <a:prstGeom prst="line">
              <a:avLst/>
            </a:prstGeom>
            <a:noFill/>
            <a:ln w="19050">
              <a:solidFill>
                <a:schemeClr val="folHlink"/>
              </a:solidFill>
              <a:round/>
              <a:headEnd/>
              <a:tailEnd type="triangle" w="med" len="med"/>
            </a:ln>
          </p:spPr>
          <p:txBody>
            <a:bodyPr/>
            <a:lstStyle/>
            <a:p>
              <a:endParaRPr lang="en-US"/>
            </a:p>
          </p:txBody>
        </p:sp>
        <p:sp>
          <p:nvSpPr>
            <p:cNvPr id="19466" name="Line 28"/>
            <p:cNvSpPr>
              <a:spLocks noChangeShapeType="1"/>
            </p:cNvSpPr>
            <p:nvPr>
              <p:custDataLst>
                <p:tags r:id="rId8"/>
              </p:custDataLst>
            </p:nvPr>
          </p:nvSpPr>
          <p:spPr bwMode="auto">
            <a:xfrm>
              <a:off x="1632" y="1680"/>
              <a:ext cx="1302" cy="6"/>
            </a:xfrm>
            <a:prstGeom prst="line">
              <a:avLst/>
            </a:prstGeom>
            <a:noFill/>
            <a:ln w="19050">
              <a:solidFill>
                <a:schemeClr val="folHlink"/>
              </a:solidFill>
              <a:round/>
              <a:headEnd/>
              <a:tailEnd type="triangle" w="med" len="med"/>
            </a:ln>
          </p:spPr>
          <p:txBody>
            <a:bodyPr/>
            <a:lstStyle/>
            <a:p>
              <a:endParaRPr lang="en-US"/>
            </a:p>
          </p:txBody>
        </p:sp>
        <p:sp>
          <p:nvSpPr>
            <p:cNvPr id="19467" name="Line 29"/>
            <p:cNvSpPr>
              <a:spLocks noChangeShapeType="1"/>
            </p:cNvSpPr>
            <p:nvPr>
              <p:custDataLst>
                <p:tags r:id="rId9"/>
              </p:custDataLst>
            </p:nvPr>
          </p:nvSpPr>
          <p:spPr bwMode="auto">
            <a:xfrm>
              <a:off x="1632" y="1680"/>
              <a:ext cx="2808" cy="192"/>
            </a:xfrm>
            <a:prstGeom prst="line">
              <a:avLst/>
            </a:prstGeom>
            <a:noFill/>
            <a:ln w="19050">
              <a:solidFill>
                <a:schemeClr val="folHlink"/>
              </a:solidFill>
              <a:round/>
              <a:headEnd/>
              <a:tailEnd type="triangle" w="med" len="med"/>
            </a:ln>
          </p:spPr>
          <p:txBody>
            <a:bodyPr/>
            <a:lstStyle/>
            <a:p>
              <a:endParaRPr lang="en-US"/>
            </a:p>
          </p:txBody>
        </p:sp>
        <p:sp>
          <p:nvSpPr>
            <p:cNvPr id="19468" name="Line 30"/>
            <p:cNvSpPr>
              <a:spLocks noChangeShapeType="1"/>
            </p:cNvSpPr>
            <p:nvPr>
              <p:custDataLst>
                <p:tags r:id="rId10"/>
              </p:custDataLst>
            </p:nvPr>
          </p:nvSpPr>
          <p:spPr bwMode="auto">
            <a:xfrm>
              <a:off x="1632" y="1680"/>
              <a:ext cx="1302" cy="252"/>
            </a:xfrm>
            <a:prstGeom prst="line">
              <a:avLst/>
            </a:prstGeom>
            <a:noFill/>
            <a:ln w="19050">
              <a:solidFill>
                <a:schemeClr val="folHlink"/>
              </a:solidFill>
              <a:round/>
              <a:headEnd/>
              <a:tailEnd type="triangle" w="med" len="med"/>
            </a:ln>
          </p:spPr>
          <p:txBody>
            <a:bodyPr/>
            <a:lstStyle/>
            <a:p>
              <a:endParaRPr lang="en-US"/>
            </a:p>
          </p:txBody>
        </p:sp>
      </p:grpSp>
      <p:sp>
        <p:nvSpPr>
          <p:cNvPr id="19463" name="Oval 31"/>
          <p:cNvSpPr>
            <a:spLocks noChangeArrowheads="1"/>
          </p:cNvSpPr>
          <p:nvPr>
            <p:custDataLst>
              <p:tags r:id="rId5"/>
            </p:custDataLst>
          </p:nvPr>
        </p:nvSpPr>
        <p:spPr bwMode="auto">
          <a:xfrm>
            <a:off x="3765550" y="2025650"/>
            <a:ext cx="76200" cy="76200"/>
          </a:xfrm>
          <a:prstGeom prst="ellipse">
            <a:avLst/>
          </a:prstGeom>
          <a:solidFill>
            <a:srgbClr val="FF0000"/>
          </a:solidFill>
          <a:ln w="9525">
            <a:solidFill>
              <a:schemeClr val="tx1"/>
            </a:solidFill>
            <a:round/>
            <a:headEnd/>
            <a:tailEnd/>
          </a:ln>
        </p:spPr>
        <p:txBody>
          <a:bodyPr wrap="none" anchor="ctr"/>
          <a:lstStyle/>
          <a:p>
            <a:endParaRPr lang="en-US">
              <a:latin typeface="Calibri" pitchFamily="34" charset="0"/>
            </a:endParaRPr>
          </a:p>
        </p:txBody>
      </p:sp>
      <p:sp>
        <p:nvSpPr>
          <p:cNvPr id="19464" name="Oval 32"/>
          <p:cNvSpPr>
            <a:spLocks noChangeArrowheads="1"/>
          </p:cNvSpPr>
          <p:nvPr>
            <p:custDataLst>
              <p:tags r:id="rId6"/>
            </p:custDataLst>
          </p:nvPr>
        </p:nvSpPr>
        <p:spPr bwMode="auto">
          <a:xfrm>
            <a:off x="4083050" y="2633663"/>
            <a:ext cx="76200" cy="76200"/>
          </a:xfrm>
          <a:prstGeom prst="ellipse">
            <a:avLst/>
          </a:prstGeom>
          <a:solidFill>
            <a:schemeClr val="folHlink"/>
          </a:solidFill>
          <a:ln w="9525">
            <a:solidFill>
              <a:schemeClr val="tx1"/>
            </a:solidFill>
            <a:round/>
            <a:headEnd/>
            <a:tailEnd/>
          </a:ln>
        </p:spPr>
        <p:txBody>
          <a:bodyPr wrap="none" anchor="ctr"/>
          <a:lstStyle/>
          <a:p>
            <a:endParaRPr lang="en-US">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r>
              <a:rPr lang="en-US"/>
              <a:t>Perspective Projection</a:t>
            </a:r>
          </a:p>
        </p:txBody>
      </p:sp>
      <p:sp>
        <p:nvSpPr>
          <p:cNvPr id="15363" name="Rectangle 3"/>
          <p:cNvSpPr>
            <a:spLocks noGrp="1" noChangeArrowheads="1"/>
          </p:cNvSpPr>
          <p:nvPr>
            <p:ph type="body" idx="1"/>
            <p:custDataLst>
              <p:tags r:id="rId2"/>
            </p:custDataLst>
          </p:nvPr>
        </p:nvSpPr>
        <p:spPr>
          <a:xfrm>
            <a:off x="2133600" y="2057400"/>
            <a:ext cx="8229600" cy="533400"/>
          </a:xfrm>
        </p:spPr>
        <p:txBody>
          <a:bodyPr>
            <a:normAutofit fontScale="92500"/>
          </a:bodyPr>
          <a:lstStyle/>
          <a:p>
            <a:pPr>
              <a:buFont typeface="Arial" pitchFamily="34" charset="0"/>
              <a:buNone/>
            </a:pPr>
            <a:r>
              <a:rPr lang="en-US" sz="2400"/>
              <a:t>Projection is a matrix multiply using homogeneous coordinates:</a:t>
            </a:r>
          </a:p>
        </p:txBody>
      </p:sp>
      <p:grpSp>
        <p:nvGrpSpPr>
          <p:cNvPr id="2" name="Group 15"/>
          <p:cNvGrpSpPr>
            <a:grpSpLocks/>
          </p:cNvGrpSpPr>
          <p:nvPr>
            <p:custDataLst>
              <p:tags r:id="rId3"/>
            </p:custDataLst>
          </p:nvPr>
        </p:nvGrpSpPr>
        <p:grpSpPr bwMode="auto">
          <a:xfrm>
            <a:off x="6362701" y="2855913"/>
            <a:ext cx="3395663" cy="1414462"/>
            <a:chOff x="2832" y="1392"/>
            <a:chExt cx="2139" cy="891"/>
          </a:xfrm>
        </p:grpSpPr>
        <p:sp>
          <p:nvSpPr>
            <p:cNvPr id="15368" name="Text Box 7"/>
            <p:cNvSpPr txBox="1">
              <a:spLocks noChangeArrowheads="1"/>
            </p:cNvSpPr>
            <p:nvPr>
              <p:custDataLst>
                <p:tags r:id="rId7"/>
              </p:custDataLst>
            </p:nvPr>
          </p:nvSpPr>
          <p:spPr bwMode="auto">
            <a:xfrm>
              <a:off x="2832" y="1992"/>
              <a:ext cx="2139" cy="291"/>
            </a:xfrm>
            <a:prstGeom prst="rect">
              <a:avLst/>
            </a:prstGeom>
            <a:noFill/>
            <a:ln w="9525">
              <a:noFill/>
              <a:miter lim="800000"/>
              <a:headEnd/>
              <a:tailEnd/>
            </a:ln>
          </p:spPr>
          <p:txBody>
            <a:bodyPr wrap="none">
              <a:spAutoFit/>
            </a:bodyPr>
            <a:lstStyle/>
            <a:p>
              <a:r>
                <a:rPr lang="en-US" sz="2400">
                  <a:latin typeface="Calibri" pitchFamily="34" charset="0"/>
                </a:rPr>
                <a:t>divide by third coordinate</a:t>
              </a:r>
            </a:p>
          </p:txBody>
        </p:sp>
        <p:pic>
          <p:nvPicPr>
            <p:cNvPr id="15369" name="Picture 14" descr="Edittex"/>
            <p:cNvPicPr>
              <a:picLocks noChangeAspect="1" noChangeArrowheads="1"/>
            </p:cNvPicPr>
            <p:nvPr>
              <p:custDataLst>
                <p:tags r:id="rId8"/>
              </p:custDataLst>
            </p:nvPr>
          </p:nvPicPr>
          <p:blipFill>
            <a:blip r:embed="rId11" cstate="print"/>
            <a:srcRect/>
            <a:stretch>
              <a:fillRect/>
            </a:stretch>
          </p:blipFill>
          <p:spPr bwMode="auto">
            <a:xfrm>
              <a:off x="3552" y="1392"/>
              <a:ext cx="1368" cy="348"/>
            </a:xfrm>
            <a:prstGeom prst="rect">
              <a:avLst/>
            </a:prstGeom>
            <a:noFill/>
            <a:ln w="9525">
              <a:noFill/>
              <a:miter lim="800000"/>
              <a:headEnd/>
              <a:tailEnd/>
            </a:ln>
          </p:spPr>
        </p:pic>
      </p:grpSp>
      <p:pic>
        <p:nvPicPr>
          <p:cNvPr id="15365" name="Picture 16" descr="Edittex"/>
          <p:cNvPicPr>
            <a:picLocks noChangeAspect="1" noChangeArrowheads="1"/>
          </p:cNvPicPr>
          <p:nvPr>
            <p:custDataLst>
              <p:tags r:id="rId4"/>
            </p:custDataLst>
          </p:nvPr>
        </p:nvPicPr>
        <p:blipFill>
          <a:blip r:embed="rId12" cstate="print"/>
          <a:srcRect/>
          <a:stretch>
            <a:fillRect/>
          </a:stretch>
        </p:blipFill>
        <p:spPr bwMode="auto">
          <a:xfrm>
            <a:off x="2455864" y="2516188"/>
            <a:ext cx="3095625" cy="1319212"/>
          </a:xfrm>
          <a:prstGeom prst="rect">
            <a:avLst/>
          </a:prstGeom>
          <a:noFill/>
          <a:ln w="9525">
            <a:noFill/>
            <a:miter lim="800000"/>
            <a:headEnd/>
            <a:tailEnd/>
          </a:ln>
        </p:spPr>
      </p:pic>
      <p:pic>
        <p:nvPicPr>
          <p:cNvPr id="15366" name="Picture 17" descr="Edittex"/>
          <p:cNvPicPr>
            <a:picLocks noChangeAspect="1" noChangeArrowheads="1"/>
          </p:cNvPicPr>
          <p:nvPr>
            <p:custDataLst>
              <p:tags r:id="rId5"/>
            </p:custDataLst>
          </p:nvPr>
        </p:nvPicPr>
        <p:blipFill>
          <a:blip r:embed="rId13" cstate="print"/>
          <a:srcRect/>
          <a:stretch>
            <a:fillRect/>
          </a:stretch>
        </p:blipFill>
        <p:spPr bwMode="auto">
          <a:xfrm>
            <a:off x="5811838" y="2667000"/>
            <a:ext cx="1503362" cy="1036638"/>
          </a:xfrm>
          <a:prstGeom prst="rect">
            <a:avLst/>
          </a:prstGeom>
          <a:noFill/>
          <a:ln w="9525">
            <a:noFill/>
            <a:miter lim="800000"/>
            <a:headEnd/>
            <a:tailEnd/>
          </a:ln>
        </p:spPr>
      </p:pic>
      <p:sp>
        <p:nvSpPr>
          <p:cNvPr id="21511" name="Rectangle 18"/>
          <p:cNvSpPr>
            <a:spLocks noChangeArrowheads="1"/>
          </p:cNvSpPr>
          <p:nvPr>
            <p:custDataLst>
              <p:tags r:id="rId6"/>
            </p:custDataLst>
          </p:nvPr>
        </p:nvSpPr>
        <p:spPr bwMode="auto">
          <a:xfrm>
            <a:off x="2133600" y="4343400"/>
            <a:ext cx="7772400" cy="1524000"/>
          </a:xfrm>
          <a:prstGeom prst="rect">
            <a:avLst/>
          </a:prstGeom>
          <a:noFill/>
          <a:ln w="9525">
            <a:noFill/>
            <a:miter lim="800000"/>
            <a:headEnd/>
            <a:tailEnd/>
          </a:ln>
        </p:spPr>
        <p:txBody>
          <a:bodyPr/>
          <a:lstStyle/>
          <a:p>
            <a:pPr marL="342900" indent="-342900">
              <a:spcBef>
                <a:spcPct val="20000"/>
              </a:spcBef>
              <a:defRPr/>
            </a:pPr>
            <a:r>
              <a:rPr lang="en-US" sz="2400" dirty="0"/>
              <a:t>This is known as </a:t>
            </a:r>
            <a:r>
              <a:rPr lang="en-US" sz="2400" b="1" dirty="0"/>
              <a:t>perspective projection</a:t>
            </a:r>
            <a:endParaRPr lang="en-US" b="1" dirty="0"/>
          </a:p>
          <a:p>
            <a:pPr marL="742950" lvl="1" indent="-285750">
              <a:spcBef>
                <a:spcPct val="20000"/>
              </a:spcBef>
              <a:buFontTx/>
              <a:buChar char="•"/>
              <a:defRPr/>
            </a:pPr>
            <a:r>
              <a:rPr lang="en-US" sz="2000" dirty="0"/>
              <a:t>The matrix is the </a:t>
            </a:r>
            <a:r>
              <a:rPr lang="en-US" sz="2000" b="1" dirty="0"/>
              <a:t>projection matrix</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Projection matrix</a:t>
            </a:r>
          </a:p>
        </p:txBody>
      </p:sp>
      <p:pic>
        <p:nvPicPr>
          <p:cNvPr id="20483" name="Picture 2"/>
          <p:cNvPicPr>
            <a:picLocks noChangeAspect="1" noChangeArrowheads="1"/>
          </p:cNvPicPr>
          <p:nvPr/>
        </p:nvPicPr>
        <p:blipFill>
          <a:blip r:embed="rId2" cstate="print"/>
          <a:srcRect/>
          <a:stretch>
            <a:fillRect/>
          </a:stretch>
        </p:blipFill>
        <p:spPr bwMode="auto">
          <a:xfrm>
            <a:off x="3554413" y="1663700"/>
            <a:ext cx="6819900" cy="1454150"/>
          </a:xfrm>
          <a:prstGeom prst="rect">
            <a:avLst/>
          </a:prstGeom>
          <a:noFill/>
          <a:ln w="9525">
            <a:noFill/>
            <a:miter lim="800000"/>
            <a:headEnd/>
            <a:tailEnd/>
          </a:ln>
        </p:spPr>
      </p:pic>
      <p:pic>
        <p:nvPicPr>
          <p:cNvPr id="20484" name="Picture 3"/>
          <p:cNvPicPr>
            <a:picLocks noChangeAspect="1" noChangeArrowheads="1"/>
          </p:cNvPicPr>
          <p:nvPr/>
        </p:nvPicPr>
        <p:blipFill>
          <a:blip r:embed="rId3" cstate="print"/>
          <a:srcRect/>
          <a:stretch>
            <a:fillRect/>
          </a:stretch>
        </p:blipFill>
        <p:spPr bwMode="auto">
          <a:xfrm>
            <a:off x="2841625" y="2176463"/>
            <a:ext cx="508000" cy="431800"/>
          </a:xfrm>
          <a:prstGeom prst="rect">
            <a:avLst/>
          </a:prstGeom>
          <a:noFill/>
          <a:ln w="9525">
            <a:noFill/>
            <a:miter lim="800000"/>
            <a:headEnd/>
            <a:tailEnd/>
          </a:ln>
        </p:spPr>
      </p:pic>
      <p:pic>
        <p:nvPicPr>
          <p:cNvPr id="20485" name="Picture 3"/>
          <p:cNvPicPr>
            <a:picLocks noChangeAspect="1" noChangeArrowheads="1"/>
          </p:cNvPicPr>
          <p:nvPr/>
        </p:nvPicPr>
        <p:blipFill>
          <a:blip r:embed="rId4" cstate="print"/>
          <a:srcRect/>
          <a:stretch>
            <a:fillRect/>
          </a:stretch>
        </p:blipFill>
        <p:spPr bwMode="auto">
          <a:xfrm>
            <a:off x="1577975" y="2163763"/>
            <a:ext cx="1130300" cy="461962"/>
          </a:xfrm>
          <a:prstGeom prst="rect">
            <a:avLst/>
          </a:prstGeom>
          <a:noFill/>
          <a:ln w="9525">
            <a:noFill/>
            <a:miter lim="800000"/>
            <a:headEnd/>
            <a:tailEnd/>
          </a:ln>
        </p:spPr>
      </p:pic>
      <p:sp>
        <p:nvSpPr>
          <p:cNvPr id="8" name="Left Brace 7"/>
          <p:cNvSpPr/>
          <p:nvPr/>
        </p:nvSpPr>
        <p:spPr>
          <a:xfrm rot="16200000">
            <a:off x="6781008" y="32545"/>
            <a:ext cx="338137" cy="675957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11"/>
          <p:cNvGrpSpPr>
            <a:grpSpLocks/>
          </p:cNvGrpSpPr>
          <p:nvPr/>
        </p:nvGrpSpPr>
        <p:grpSpPr bwMode="auto">
          <a:xfrm>
            <a:off x="5553076" y="3776663"/>
            <a:ext cx="2849563" cy="696912"/>
            <a:chOff x="3707896" y="3744686"/>
            <a:chExt cx="3295752" cy="805542"/>
          </a:xfrm>
        </p:grpSpPr>
        <p:pic>
          <p:nvPicPr>
            <p:cNvPr id="20498" name="Picture 4"/>
            <p:cNvPicPr>
              <a:picLocks noChangeAspect="1" noChangeArrowheads="1"/>
            </p:cNvPicPr>
            <p:nvPr/>
          </p:nvPicPr>
          <p:blipFill>
            <a:blip r:embed="rId5" cstate="print"/>
            <a:srcRect/>
            <a:stretch>
              <a:fillRect/>
            </a:stretch>
          </p:blipFill>
          <p:spPr bwMode="auto">
            <a:xfrm>
              <a:off x="3707896" y="3744686"/>
              <a:ext cx="3295752" cy="805542"/>
            </a:xfrm>
            <a:prstGeom prst="rect">
              <a:avLst/>
            </a:prstGeom>
            <a:noFill/>
            <a:ln w="9525">
              <a:noFill/>
              <a:miter lim="800000"/>
              <a:headEnd/>
              <a:tailEnd/>
            </a:ln>
          </p:spPr>
        </p:pic>
        <p:cxnSp>
          <p:nvCxnSpPr>
            <p:cNvPr id="11" name="Straight Connector 10"/>
            <p:cNvCxnSpPr/>
            <p:nvPr/>
          </p:nvCxnSpPr>
          <p:spPr>
            <a:xfrm rot="5400000">
              <a:off x="4674813" y="4108923"/>
              <a:ext cx="730310" cy="18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Left Brace 12"/>
          <p:cNvSpPr/>
          <p:nvPr/>
        </p:nvSpPr>
        <p:spPr>
          <a:xfrm rot="16200000">
            <a:off x="7440613" y="3892551"/>
            <a:ext cx="152400" cy="1120775"/>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TextBox 14"/>
          <p:cNvSpPr txBox="1">
            <a:spLocks noChangeArrowheads="1"/>
          </p:cNvSpPr>
          <p:nvPr/>
        </p:nvSpPr>
        <p:spPr bwMode="auto">
          <a:xfrm>
            <a:off x="6596063" y="4594225"/>
            <a:ext cx="1981200" cy="338138"/>
          </a:xfrm>
          <a:prstGeom prst="rect">
            <a:avLst/>
          </a:prstGeom>
          <a:noFill/>
          <a:ln w="9525">
            <a:noFill/>
            <a:miter lim="800000"/>
            <a:headEnd/>
            <a:tailEnd/>
          </a:ln>
        </p:spPr>
        <p:txBody>
          <a:bodyPr>
            <a:spAutoFit/>
          </a:bodyPr>
          <a:lstStyle/>
          <a:p>
            <a:r>
              <a:rPr lang="en-US" sz="1600">
                <a:latin typeface="Calibri" pitchFamily="34" charset="0"/>
              </a:rPr>
              <a:t>(</a:t>
            </a:r>
            <a:r>
              <a:rPr lang="en-US" sz="1600" b="1">
                <a:latin typeface="Calibri" pitchFamily="34" charset="0"/>
              </a:rPr>
              <a:t>t </a:t>
            </a:r>
            <a:r>
              <a:rPr lang="en-US" sz="1600">
                <a:latin typeface="Calibri" pitchFamily="34" charset="0"/>
              </a:rPr>
              <a:t>in book’s notation)</a:t>
            </a:r>
            <a:endParaRPr lang="en-US" sz="1600" b="1">
              <a:latin typeface="Calibri" pitchFamily="34" charset="0"/>
            </a:endParaRPr>
          </a:p>
        </p:txBody>
      </p:sp>
      <p:grpSp>
        <p:nvGrpSpPr>
          <p:cNvPr id="3" name="Group 17"/>
          <p:cNvGrpSpPr>
            <a:grpSpLocks/>
          </p:cNvGrpSpPr>
          <p:nvPr/>
        </p:nvGrpSpPr>
        <p:grpSpPr bwMode="auto">
          <a:xfrm>
            <a:off x="3690938" y="5268914"/>
            <a:ext cx="4919662" cy="733425"/>
            <a:chOff x="1861458" y="5669371"/>
            <a:chExt cx="5529942" cy="824684"/>
          </a:xfrm>
        </p:grpSpPr>
        <p:pic>
          <p:nvPicPr>
            <p:cNvPr id="20496" name="Picture 6"/>
            <p:cNvPicPr>
              <a:picLocks noChangeAspect="1" noChangeArrowheads="1"/>
            </p:cNvPicPr>
            <p:nvPr/>
          </p:nvPicPr>
          <p:blipFill>
            <a:blip r:embed="rId6" cstate="print"/>
            <a:srcRect/>
            <a:stretch>
              <a:fillRect/>
            </a:stretch>
          </p:blipFill>
          <p:spPr bwMode="auto">
            <a:xfrm>
              <a:off x="1861458" y="5669371"/>
              <a:ext cx="5529942" cy="824684"/>
            </a:xfrm>
            <a:prstGeom prst="rect">
              <a:avLst/>
            </a:prstGeom>
            <a:noFill/>
            <a:ln w="9525">
              <a:noFill/>
              <a:miter lim="800000"/>
              <a:headEnd/>
              <a:tailEnd/>
            </a:ln>
          </p:spPr>
        </p:pic>
        <p:cxnSp>
          <p:nvCxnSpPr>
            <p:cNvPr id="17" name="Straight Connector 16"/>
            <p:cNvCxnSpPr/>
            <p:nvPr/>
          </p:nvCxnSpPr>
          <p:spPr>
            <a:xfrm rot="5400000">
              <a:off x="5028711" y="6040658"/>
              <a:ext cx="630115" cy="17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Down Arrow 18"/>
          <p:cNvSpPr/>
          <p:nvPr/>
        </p:nvSpPr>
        <p:spPr>
          <a:xfrm>
            <a:off x="5641975" y="4670426"/>
            <a:ext cx="744538" cy="531813"/>
          </a:xfrm>
          <a:prstGeom prst="downArrow">
            <a:avLst/>
          </a:prstGeom>
          <a:solidFill>
            <a:schemeClr val="accent1">
              <a:lumMod val="60000"/>
              <a:lumOff val="4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92" name="TextBox 23"/>
          <p:cNvSpPr txBox="1">
            <a:spLocks noChangeArrowheads="1"/>
          </p:cNvSpPr>
          <p:nvPr/>
        </p:nvSpPr>
        <p:spPr bwMode="auto">
          <a:xfrm>
            <a:off x="8424864" y="2982914"/>
            <a:ext cx="1195387" cy="369887"/>
          </a:xfrm>
          <a:prstGeom prst="rect">
            <a:avLst/>
          </a:prstGeom>
          <a:noFill/>
          <a:ln w="9525">
            <a:noFill/>
            <a:miter lim="800000"/>
            <a:headEnd/>
            <a:tailEnd/>
          </a:ln>
        </p:spPr>
        <p:txBody>
          <a:bodyPr wrap="none">
            <a:spAutoFit/>
          </a:bodyPr>
          <a:lstStyle/>
          <a:p>
            <a:r>
              <a:rPr lang="en-US">
                <a:latin typeface="Calibri" pitchFamily="34" charset="0"/>
              </a:rPr>
              <a:t>translation</a:t>
            </a:r>
          </a:p>
        </p:txBody>
      </p:sp>
      <p:sp>
        <p:nvSpPr>
          <p:cNvPr id="20493" name="TextBox 24"/>
          <p:cNvSpPr txBox="1">
            <a:spLocks noChangeArrowheads="1"/>
          </p:cNvSpPr>
          <p:nvPr/>
        </p:nvSpPr>
        <p:spPr bwMode="auto">
          <a:xfrm>
            <a:off x="6138863" y="2982914"/>
            <a:ext cx="939800" cy="369887"/>
          </a:xfrm>
          <a:prstGeom prst="rect">
            <a:avLst/>
          </a:prstGeom>
          <a:noFill/>
          <a:ln w="9525">
            <a:noFill/>
            <a:miter lim="800000"/>
            <a:headEnd/>
            <a:tailEnd/>
          </a:ln>
        </p:spPr>
        <p:txBody>
          <a:bodyPr wrap="none">
            <a:spAutoFit/>
          </a:bodyPr>
          <a:lstStyle/>
          <a:p>
            <a:r>
              <a:rPr lang="en-US">
                <a:latin typeface="Calibri" pitchFamily="34" charset="0"/>
              </a:rPr>
              <a:t>rotation</a:t>
            </a:r>
          </a:p>
        </p:txBody>
      </p:sp>
      <p:sp>
        <p:nvSpPr>
          <p:cNvPr id="20494" name="TextBox 25"/>
          <p:cNvSpPr txBox="1">
            <a:spLocks noChangeArrowheads="1"/>
          </p:cNvSpPr>
          <p:nvPr/>
        </p:nvSpPr>
        <p:spPr bwMode="auto">
          <a:xfrm>
            <a:off x="4027489" y="2982914"/>
            <a:ext cx="1146175" cy="369887"/>
          </a:xfrm>
          <a:prstGeom prst="rect">
            <a:avLst/>
          </a:prstGeom>
          <a:noFill/>
          <a:ln w="9525">
            <a:noFill/>
            <a:miter lim="800000"/>
            <a:headEnd/>
            <a:tailEnd/>
          </a:ln>
        </p:spPr>
        <p:txBody>
          <a:bodyPr wrap="none">
            <a:spAutoFit/>
          </a:bodyPr>
          <a:lstStyle/>
          <a:p>
            <a:r>
              <a:rPr lang="en-US">
                <a:latin typeface="Calibri" pitchFamily="34" charset="0"/>
              </a:rPr>
              <a:t>projection</a:t>
            </a:r>
          </a:p>
        </p:txBody>
      </p:sp>
      <p:sp>
        <p:nvSpPr>
          <p:cNvPr id="20495" name="TextBox 26"/>
          <p:cNvSpPr txBox="1">
            <a:spLocks noChangeArrowheads="1"/>
          </p:cNvSpPr>
          <p:nvPr/>
        </p:nvSpPr>
        <p:spPr bwMode="auto">
          <a:xfrm>
            <a:off x="2601914" y="2633664"/>
            <a:ext cx="1019175" cy="369887"/>
          </a:xfrm>
          <a:prstGeom prst="rect">
            <a:avLst/>
          </a:prstGeom>
          <a:noFill/>
          <a:ln w="9525">
            <a:noFill/>
            <a:miter lim="800000"/>
            <a:headEnd/>
            <a:tailEnd/>
          </a:ln>
        </p:spPr>
        <p:txBody>
          <a:bodyPr wrap="none">
            <a:spAutoFit/>
          </a:bodyPr>
          <a:lstStyle/>
          <a:p>
            <a:r>
              <a:rPr lang="en-US">
                <a:latin typeface="Calibri" pitchFamily="34" charset="0"/>
              </a:rPr>
              <a:t>intrinsics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custDataLst>
              <p:tags r:id="rId1"/>
            </p:custDataLst>
          </p:nvPr>
        </p:nvGrpSpPr>
        <p:grpSpPr bwMode="auto">
          <a:xfrm>
            <a:off x="3581400" y="2438400"/>
            <a:ext cx="2209800" cy="1447800"/>
            <a:chOff x="1296" y="1200"/>
            <a:chExt cx="1392" cy="912"/>
          </a:xfrm>
        </p:grpSpPr>
        <p:sp>
          <p:nvSpPr>
            <p:cNvPr id="299038" name="Freeform 30"/>
            <p:cNvSpPr>
              <a:spLocks/>
            </p:cNvSpPr>
            <p:nvPr>
              <p:custDataLst>
                <p:tags r:id="rId27"/>
              </p:custDataLst>
            </p:nvPr>
          </p:nvSpPr>
          <p:spPr bwMode="auto">
            <a:xfrm>
              <a:off x="1536" y="1200"/>
              <a:ext cx="1152" cy="912"/>
            </a:xfrm>
            <a:custGeom>
              <a:avLst/>
              <a:gdLst/>
              <a:ahLst/>
              <a:cxnLst>
                <a:cxn ang="0">
                  <a:pos x="0" y="912"/>
                </a:cxn>
                <a:cxn ang="0">
                  <a:pos x="528" y="0"/>
                </a:cxn>
                <a:cxn ang="0">
                  <a:pos x="1152" y="192"/>
                </a:cxn>
                <a:cxn ang="0">
                  <a:pos x="0" y="912"/>
                </a:cxn>
              </a:cxnLst>
              <a:rect l="0" t="0" r="r" b="b"/>
              <a:pathLst>
                <a:path w="1152" h="912">
                  <a:moveTo>
                    <a:pt x="0" y="912"/>
                  </a:moveTo>
                  <a:lnTo>
                    <a:pt x="528" y="0"/>
                  </a:lnTo>
                  <a:lnTo>
                    <a:pt x="1152" y="192"/>
                  </a:lnTo>
                  <a:lnTo>
                    <a:pt x="0" y="912"/>
                  </a:lnTo>
                  <a:close/>
                </a:path>
              </a:pathLst>
            </a:custGeom>
            <a:solidFill>
              <a:schemeClr val="bg2">
                <a:lumMod val="40000"/>
                <a:lumOff val="60000"/>
              </a:schemeClr>
            </a:solidFill>
            <a:ln w="9525">
              <a:solidFill>
                <a:schemeClr val="tx1"/>
              </a:solidFill>
              <a:round/>
              <a:headEnd/>
              <a:tailEnd/>
            </a:ln>
            <a:effectLst/>
          </p:spPr>
          <p:txBody>
            <a:bodyPr/>
            <a:lstStyle/>
            <a:p>
              <a:pPr eaLnBrk="0" hangingPunct="0">
                <a:defRPr/>
              </a:pPr>
              <a:endParaRPr lang="en-US" sz="2400">
                <a:solidFill>
                  <a:srgbClr val="000000"/>
                </a:solidFill>
                <a:latin typeface="Times New Roman" pitchFamily="18" charset="0"/>
              </a:endParaRPr>
            </a:p>
          </p:txBody>
        </p:sp>
        <p:grpSp>
          <p:nvGrpSpPr>
            <p:cNvPr id="3" name="Group 11"/>
            <p:cNvGrpSpPr>
              <a:grpSpLocks/>
            </p:cNvGrpSpPr>
            <p:nvPr/>
          </p:nvGrpSpPr>
          <p:grpSpPr bwMode="auto">
            <a:xfrm>
              <a:off x="1296" y="1632"/>
              <a:ext cx="240" cy="480"/>
              <a:chOff x="1296" y="1632"/>
              <a:chExt cx="240" cy="480"/>
            </a:xfrm>
          </p:grpSpPr>
          <p:sp>
            <p:nvSpPr>
              <p:cNvPr id="7198" name="Line 12"/>
              <p:cNvSpPr>
                <a:spLocks noChangeShapeType="1"/>
              </p:cNvSpPr>
              <p:nvPr>
                <p:custDataLst>
                  <p:tags r:id="rId28"/>
                </p:custDataLst>
              </p:nvPr>
            </p:nvSpPr>
            <p:spPr bwMode="auto">
              <a:xfrm flipH="1" flipV="1">
                <a:off x="1296" y="1632"/>
                <a:ext cx="240" cy="480"/>
              </a:xfrm>
              <a:prstGeom prst="line">
                <a:avLst/>
              </a:prstGeom>
              <a:noFill/>
              <a:ln w="19050">
                <a:solidFill>
                  <a:schemeClr val="accent2"/>
                </a:solidFill>
                <a:round/>
                <a:headEnd/>
                <a:tailEnd type="triangle" w="med" len="med"/>
              </a:ln>
            </p:spPr>
            <p:txBody>
              <a:bodyPr/>
              <a:lstStyle/>
              <a:p>
                <a:endParaRPr lang="en-US"/>
              </a:p>
            </p:txBody>
          </p:sp>
          <p:sp>
            <p:nvSpPr>
              <p:cNvPr id="7199" name="Text Box 13"/>
              <p:cNvSpPr txBox="1">
                <a:spLocks noChangeArrowheads="1"/>
              </p:cNvSpPr>
              <p:nvPr>
                <p:custDataLst>
                  <p:tags r:id="rId29"/>
                </p:custDataLst>
              </p:nvPr>
            </p:nvSpPr>
            <p:spPr bwMode="auto">
              <a:xfrm>
                <a:off x="1296" y="1824"/>
                <a:ext cx="156" cy="231"/>
              </a:xfrm>
              <a:prstGeom prst="rect">
                <a:avLst/>
              </a:prstGeom>
              <a:noFill/>
              <a:ln w="12700">
                <a:noFill/>
                <a:miter lim="800000"/>
                <a:headEnd/>
                <a:tailEnd/>
              </a:ln>
            </p:spPr>
            <p:txBody>
              <a:bodyPr wrap="none" anchor="ctr">
                <a:spAutoFit/>
              </a:bodyPr>
              <a:lstStyle/>
              <a:p>
                <a:pPr algn="ctr" eaLnBrk="0" hangingPunct="0"/>
                <a:r>
                  <a:rPr lang="en-US" b="1">
                    <a:solidFill>
                      <a:srgbClr val="3333CC"/>
                    </a:solidFill>
                    <a:latin typeface="Calibri" pitchFamily="34" charset="0"/>
                  </a:rPr>
                  <a:t>l</a:t>
                </a:r>
              </a:p>
            </p:txBody>
          </p:sp>
        </p:grpSp>
      </p:grpSp>
      <p:sp>
        <p:nvSpPr>
          <p:cNvPr id="7171" name="Rectangle 2"/>
          <p:cNvSpPr>
            <a:spLocks noGrp="1" noChangeArrowheads="1"/>
          </p:cNvSpPr>
          <p:nvPr>
            <p:ph type="title"/>
            <p:custDataLst>
              <p:tags r:id="rId2"/>
            </p:custDataLst>
          </p:nvPr>
        </p:nvSpPr>
        <p:spPr/>
        <p:txBody>
          <a:bodyPr/>
          <a:lstStyle/>
          <a:p>
            <a:r>
              <a:rPr lang="en-US"/>
              <a:t>Point and line duality</a:t>
            </a:r>
          </a:p>
        </p:txBody>
      </p:sp>
      <p:sp>
        <p:nvSpPr>
          <p:cNvPr id="7172" name="Rectangle 3"/>
          <p:cNvSpPr>
            <a:spLocks noGrp="1" noChangeArrowheads="1"/>
          </p:cNvSpPr>
          <p:nvPr>
            <p:ph type="body" idx="1"/>
            <p:custDataLst>
              <p:tags r:id="rId3"/>
            </p:custDataLst>
          </p:nvPr>
        </p:nvSpPr>
        <p:spPr>
          <a:xfrm>
            <a:off x="1163629" y="1225550"/>
            <a:ext cx="9864742" cy="1212850"/>
          </a:xfrm>
        </p:spPr>
        <p:txBody>
          <a:bodyPr/>
          <a:lstStyle/>
          <a:p>
            <a:pPr lvl="1"/>
            <a:r>
              <a:rPr lang="en-US" dirty="0"/>
              <a:t>A line </a:t>
            </a:r>
            <a:r>
              <a:rPr lang="en-US" b="1" dirty="0"/>
              <a:t>l</a:t>
            </a:r>
            <a:r>
              <a:rPr lang="en-US" dirty="0"/>
              <a:t> is a homogeneous 3-vector</a:t>
            </a:r>
          </a:p>
          <a:p>
            <a:pPr lvl="1"/>
            <a:r>
              <a:rPr lang="en-US" dirty="0"/>
              <a:t>It is </a:t>
            </a:r>
            <a:r>
              <a:rPr lang="en-US" dirty="0">
                <a:sym typeface="Symbol" pitchFamily="18" charset="2"/>
              </a:rPr>
              <a:t></a:t>
            </a:r>
            <a:r>
              <a:rPr lang="en-US" dirty="0"/>
              <a:t> to every point (ray) </a:t>
            </a:r>
            <a:r>
              <a:rPr lang="en-US" b="1" dirty="0"/>
              <a:t>p</a:t>
            </a:r>
            <a:r>
              <a:rPr lang="en-US" dirty="0"/>
              <a:t> on the line:  </a:t>
            </a:r>
            <a:r>
              <a:rPr lang="en-US" b="1" dirty="0"/>
              <a:t>l </a:t>
            </a:r>
            <a:r>
              <a:rPr lang="en-US" dirty="0"/>
              <a:t>•</a:t>
            </a:r>
            <a:r>
              <a:rPr lang="en-US" b="1" dirty="0">
                <a:cs typeface="Arial" pitchFamily="34" charset="0"/>
              </a:rPr>
              <a:t> </a:t>
            </a:r>
            <a:r>
              <a:rPr lang="en-US" b="1" dirty="0"/>
              <a:t>p</a:t>
            </a:r>
            <a:r>
              <a:rPr lang="en-US" dirty="0"/>
              <a:t>=0</a:t>
            </a:r>
          </a:p>
          <a:p>
            <a:endParaRPr lang="en-US" dirty="0"/>
          </a:p>
        </p:txBody>
      </p:sp>
      <p:sp>
        <p:nvSpPr>
          <p:cNvPr id="7173" name="Freeform 4"/>
          <p:cNvSpPr>
            <a:spLocks/>
          </p:cNvSpPr>
          <p:nvPr>
            <p:custDataLst>
              <p:tags r:id="rId4"/>
            </p:custDataLst>
          </p:nvPr>
        </p:nvSpPr>
        <p:spPr bwMode="auto">
          <a:xfrm>
            <a:off x="4114800" y="2438400"/>
            <a:ext cx="1219200" cy="1752600"/>
          </a:xfrm>
          <a:custGeom>
            <a:avLst/>
            <a:gdLst>
              <a:gd name="T0" fmla="*/ 0 w 768"/>
              <a:gd name="T1" fmla="*/ 0 h 1104"/>
              <a:gd name="T2" fmla="*/ 0 w 768"/>
              <a:gd name="T3" fmla="*/ 720 h 1104"/>
              <a:gd name="T4" fmla="*/ 768 w 768"/>
              <a:gd name="T5" fmla="*/ 1104 h 1104"/>
              <a:gd name="T6" fmla="*/ 768 w 768"/>
              <a:gd name="T7" fmla="*/ 384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cap="flat" cmpd="sng">
            <a:solidFill>
              <a:schemeClr val="tx2"/>
            </a:solidFill>
            <a:prstDash val="solid"/>
            <a:round/>
            <a:headEnd/>
            <a:tailEnd/>
          </a:ln>
        </p:spPr>
        <p:txBody>
          <a:bodyPr wrap="none" anchor="ctr"/>
          <a:lstStyle/>
          <a:p>
            <a:endParaRPr lang="en-US"/>
          </a:p>
        </p:txBody>
      </p:sp>
      <p:sp>
        <p:nvSpPr>
          <p:cNvPr id="7174" name="Oval 5"/>
          <p:cNvSpPr>
            <a:spLocks noChangeArrowheads="1"/>
          </p:cNvSpPr>
          <p:nvPr>
            <p:custDataLst>
              <p:tags r:id="rId5"/>
            </p:custDataLst>
          </p:nvPr>
        </p:nvSpPr>
        <p:spPr bwMode="auto">
          <a:xfrm>
            <a:off x="3922713" y="3852863"/>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75" name="Line 6"/>
          <p:cNvSpPr>
            <a:spLocks noChangeShapeType="1"/>
          </p:cNvSpPr>
          <p:nvPr>
            <p:custDataLst>
              <p:tags r:id="rId6"/>
            </p:custDataLst>
          </p:nvPr>
        </p:nvSpPr>
        <p:spPr bwMode="auto">
          <a:xfrm flipV="1">
            <a:off x="3984626" y="2438401"/>
            <a:ext cx="815975" cy="1414463"/>
          </a:xfrm>
          <a:prstGeom prst="line">
            <a:avLst/>
          </a:prstGeom>
          <a:noFill/>
          <a:ln w="12700">
            <a:solidFill>
              <a:schemeClr val="tx1"/>
            </a:solidFill>
            <a:round/>
            <a:headEnd/>
            <a:tailEnd type="triangle" w="med" len="med"/>
          </a:ln>
        </p:spPr>
        <p:txBody>
          <a:bodyPr/>
          <a:lstStyle/>
          <a:p>
            <a:endParaRPr lang="en-US"/>
          </a:p>
        </p:txBody>
      </p:sp>
      <p:sp>
        <p:nvSpPr>
          <p:cNvPr id="7176" name="Line 7"/>
          <p:cNvSpPr>
            <a:spLocks noChangeShapeType="1"/>
          </p:cNvSpPr>
          <p:nvPr>
            <p:custDataLst>
              <p:tags r:id="rId7"/>
            </p:custDataLst>
          </p:nvPr>
        </p:nvSpPr>
        <p:spPr bwMode="auto">
          <a:xfrm flipV="1">
            <a:off x="4114800" y="3200400"/>
            <a:ext cx="1219200" cy="228600"/>
          </a:xfrm>
          <a:prstGeom prst="line">
            <a:avLst/>
          </a:prstGeom>
          <a:noFill/>
          <a:ln w="19050">
            <a:solidFill>
              <a:schemeClr val="accent2"/>
            </a:solidFill>
            <a:round/>
            <a:headEnd/>
            <a:tailEnd/>
          </a:ln>
        </p:spPr>
        <p:txBody>
          <a:bodyPr/>
          <a:lstStyle/>
          <a:p>
            <a:endParaRPr lang="en-US"/>
          </a:p>
        </p:txBody>
      </p:sp>
      <p:sp>
        <p:nvSpPr>
          <p:cNvPr id="7177" name="Line 8"/>
          <p:cNvSpPr>
            <a:spLocks noChangeShapeType="1"/>
          </p:cNvSpPr>
          <p:nvPr>
            <p:custDataLst>
              <p:tags r:id="rId8"/>
            </p:custDataLst>
          </p:nvPr>
        </p:nvSpPr>
        <p:spPr bwMode="auto">
          <a:xfrm flipV="1">
            <a:off x="3962400" y="2743200"/>
            <a:ext cx="1828800" cy="1143000"/>
          </a:xfrm>
          <a:prstGeom prst="line">
            <a:avLst/>
          </a:prstGeom>
          <a:noFill/>
          <a:ln w="12700">
            <a:solidFill>
              <a:schemeClr val="tx1"/>
            </a:solidFill>
            <a:round/>
            <a:headEnd/>
            <a:tailEnd type="triangle" w="med" len="med"/>
          </a:ln>
        </p:spPr>
        <p:txBody>
          <a:bodyPr/>
          <a:lstStyle/>
          <a:p>
            <a:endParaRPr lang="en-US"/>
          </a:p>
        </p:txBody>
      </p:sp>
      <p:sp>
        <p:nvSpPr>
          <p:cNvPr id="7178" name="Oval 9"/>
          <p:cNvSpPr>
            <a:spLocks noChangeArrowheads="1"/>
          </p:cNvSpPr>
          <p:nvPr>
            <p:custDataLst>
              <p:tags r:id="rId9"/>
            </p:custDataLst>
          </p:nvPr>
        </p:nvSpPr>
        <p:spPr bwMode="auto">
          <a:xfrm>
            <a:off x="4887913" y="3233738"/>
            <a:ext cx="76200" cy="76200"/>
          </a:xfrm>
          <a:prstGeom prst="ellipse">
            <a:avLst/>
          </a:prstGeom>
          <a:solidFill>
            <a:schemeClr val="accent2"/>
          </a:solidFill>
          <a:ln w="12700">
            <a:solidFill>
              <a:schemeClr val="accent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79" name="Oval 10"/>
          <p:cNvSpPr>
            <a:spLocks noChangeArrowheads="1"/>
          </p:cNvSpPr>
          <p:nvPr>
            <p:custDataLst>
              <p:tags r:id="rId10"/>
            </p:custDataLst>
          </p:nvPr>
        </p:nvSpPr>
        <p:spPr bwMode="auto">
          <a:xfrm>
            <a:off x="4191000" y="3352800"/>
            <a:ext cx="76200" cy="76200"/>
          </a:xfrm>
          <a:prstGeom prst="ellipse">
            <a:avLst/>
          </a:prstGeom>
          <a:solidFill>
            <a:schemeClr val="accent2"/>
          </a:solidFill>
          <a:ln w="12700">
            <a:solidFill>
              <a:schemeClr val="accent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80" name="Text Box 14"/>
          <p:cNvSpPr txBox="1">
            <a:spLocks noChangeArrowheads="1"/>
          </p:cNvSpPr>
          <p:nvPr>
            <p:custDataLst>
              <p:tags r:id="rId11"/>
            </p:custDataLst>
          </p:nvPr>
        </p:nvSpPr>
        <p:spPr bwMode="auto">
          <a:xfrm>
            <a:off x="4201672" y="3275291"/>
            <a:ext cx="386644" cy="369332"/>
          </a:xfrm>
          <a:prstGeom prst="rect">
            <a:avLst/>
          </a:prstGeom>
          <a:noFill/>
          <a:ln w="12700">
            <a:noFill/>
            <a:miter lim="800000"/>
            <a:headEnd/>
            <a:tailEnd/>
          </a:ln>
        </p:spPr>
        <p:txBody>
          <a:bodyPr wrap="none" anchor="ctr">
            <a:spAutoFit/>
          </a:bodyPr>
          <a:lstStyle/>
          <a:p>
            <a:pPr algn="ctr" eaLnBrk="0" hangingPunct="0"/>
            <a:r>
              <a:rPr lang="en-US" b="1">
                <a:solidFill>
                  <a:srgbClr val="3333CC"/>
                </a:solidFill>
                <a:latin typeface="Calibri" pitchFamily="34" charset="0"/>
              </a:rPr>
              <a:t>p</a:t>
            </a:r>
            <a:r>
              <a:rPr lang="en-US" b="1" baseline="-25000">
                <a:solidFill>
                  <a:srgbClr val="3333CC"/>
                </a:solidFill>
                <a:latin typeface="Calibri" pitchFamily="34" charset="0"/>
              </a:rPr>
              <a:t>1</a:t>
            </a:r>
          </a:p>
        </p:txBody>
      </p:sp>
      <p:sp>
        <p:nvSpPr>
          <p:cNvPr id="7181" name="Rectangle 15"/>
          <p:cNvSpPr>
            <a:spLocks noChangeArrowheads="1"/>
          </p:cNvSpPr>
          <p:nvPr>
            <p:custDataLst>
              <p:tags r:id="rId12"/>
            </p:custDataLst>
          </p:nvPr>
        </p:nvSpPr>
        <p:spPr bwMode="auto">
          <a:xfrm>
            <a:off x="4800600" y="3200401"/>
            <a:ext cx="457200" cy="366713"/>
          </a:xfrm>
          <a:prstGeom prst="rect">
            <a:avLst/>
          </a:prstGeom>
          <a:noFill/>
          <a:ln w="9525">
            <a:noFill/>
            <a:miter lim="800000"/>
            <a:headEnd/>
            <a:tailEnd/>
          </a:ln>
        </p:spPr>
        <p:txBody>
          <a:bodyPr>
            <a:spAutoFit/>
          </a:bodyPr>
          <a:lstStyle/>
          <a:p>
            <a:pPr eaLnBrk="0" hangingPunct="0"/>
            <a:r>
              <a:rPr lang="en-US" b="1">
                <a:solidFill>
                  <a:srgbClr val="3333CC"/>
                </a:solidFill>
                <a:latin typeface="Calibri" pitchFamily="34" charset="0"/>
              </a:rPr>
              <a:t>p</a:t>
            </a:r>
            <a:r>
              <a:rPr lang="en-US" b="1" baseline="-25000">
                <a:solidFill>
                  <a:srgbClr val="3333CC"/>
                </a:solidFill>
                <a:latin typeface="Calibri" pitchFamily="34" charset="0"/>
              </a:rPr>
              <a:t>2</a:t>
            </a:r>
          </a:p>
        </p:txBody>
      </p:sp>
      <p:sp>
        <p:nvSpPr>
          <p:cNvPr id="299024" name="Rectangle 16"/>
          <p:cNvSpPr>
            <a:spLocks noChangeArrowheads="1"/>
          </p:cNvSpPr>
          <p:nvPr>
            <p:custDataLst>
              <p:tags r:id="rId13"/>
            </p:custDataLst>
          </p:nvPr>
        </p:nvSpPr>
        <p:spPr bwMode="auto">
          <a:xfrm>
            <a:off x="1024701" y="5459228"/>
            <a:ext cx="9533840" cy="1295400"/>
          </a:xfrm>
          <a:prstGeom prst="rect">
            <a:avLst/>
          </a:prstGeom>
          <a:noFill/>
          <a:ln w="9525">
            <a:noFill/>
            <a:miter lim="800000"/>
            <a:headEnd/>
            <a:tailEnd/>
          </a:ln>
        </p:spPr>
        <p:txBody>
          <a:bodyPr/>
          <a:lstStyle/>
          <a:p>
            <a:pPr marL="742950" lvl="1" indent="-285750" eaLnBrk="0" hangingPunct="0">
              <a:spcBef>
                <a:spcPct val="20000"/>
              </a:spcBef>
            </a:pPr>
            <a:r>
              <a:rPr lang="en-US" sz="2400" dirty="0">
                <a:solidFill>
                  <a:srgbClr val="000000"/>
                </a:solidFill>
                <a:latin typeface="Calibri" pitchFamily="34" charset="0"/>
              </a:rPr>
              <a:t>What is the intersection of two lines </a:t>
            </a:r>
            <a:r>
              <a:rPr lang="en-US" sz="2400" b="1" dirty="0">
                <a:solidFill>
                  <a:srgbClr val="000000"/>
                </a:solidFill>
                <a:latin typeface="Calibri" pitchFamily="34" charset="0"/>
              </a:rPr>
              <a:t>l</a:t>
            </a:r>
            <a:r>
              <a:rPr lang="en-US" sz="2400" b="1" baseline="-25000" dirty="0">
                <a:solidFill>
                  <a:srgbClr val="000000"/>
                </a:solidFill>
                <a:latin typeface="Calibri" pitchFamily="34" charset="0"/>
              </a:rPr>
              <a:t>1</a:t>
            </a:r>
            <a:r>
              <a:rPr lang="en-US" sz="2400" dirty="0">
                <a:solidFill>
                  <a:srgbClr val="000000"/>
                </a:solidFill>
                <a:latin typeface="Calibri" pitchFamily="34" charset="0"/>
              </a:rPr>
              <a:t> and </a:t>
            </a:r>
            <a:r>
              <a:rPr lang="en-US" sz="2400" b="1" dirty="0">
                <a:solidFill>
                  <a:srgbClr val="000000"/>
                </a:solidFill>
                <a:latin typeface="Calibri" pitchFamily="34" charset="0"/>
              </a:rPr>
              <a:t>l</a:t>
            </a:r>
            <a:r>
              <a:rPr lang="en-US" sz="2400" b="1" baseline="-25000" dirty="0">
                <a:solidFill>
                  <a:srgbClr val="000000"/>
                </a:solidFill>
                <a:latin typeface="Calibri" pitchFamily="34" charset="0"/>
              </a:rPr>
              <a:t>2 </a:t>
            </a:r>
            <a:r>
              <a:rPr lang="en-US" sz="2400" dirty="0">
                <a:solidFill>
                  <a:srgbClr val="000000"/>
                </a:solidFill>
                <a:latin typeface="Calibri" pitchFamily="34" charset="0"/>
              </a:rPr>
              <a:t>?</a:t>
            </a:r>
          </a:p>
          <a:p>
            <a:pPr marL="1143000" lvl="2" indent="-228600" eaLnBrk="0" hangingPunct="0">
              <a:spcBef>
                <a:spcPct val="20000"/>
              </a:spcBef>
              <a:buFontTx/>
              <a:buChar char="•"/>
            </a:pPr>
            <a:r>
              <a:rPr lang="en-US" sz="2000" b="1" dirty="0">
                <a:solidFill>
                  <a:srgbClr val="000000"/>
                </a:solidFill>
                <a:latin typeface="Calibri" pitchFamily="34" charset="0"/>
              </a:rPr>
              <a:t>p </a:t>
            </a:r>
            <a:r>
              <a:rPr lang="en-US" sz="2000" dirty="0">
                <a:solidFill>
                  <a:srgbClr val="000000"/>
                </a:solidFill>
                <a:latin typeface="Calibri" pitchFamily="34" charset="0"/>
              </a:rPr>
              <a:t>is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to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and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2 </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   </a:t>
            </a:r>
            <a:r>
              <a:rPr lang="en-US" sz="2000" b="1" dirty="0">
                <a:solidFill>
                  <a:srgbClr val="000000"/>
                </a:solidFill>
                <a:latin typeface="Calibri" pitchFamily="34" charset="0"/>
              </a:rPr>
              <a:t>p </a:t>
            </a:r>
            <a:r>
              <a:rPr lang="en-US" sz="2000" dirty="0">
                <a:solidFill>
                  <a:srgbClr val="000000"/>
                </a:solidFill>
                <a:latin typeface="Calibri" pitchFamily="34" charset="0"/>
              </a:rPr>
              <a:t>=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a:t>
            </a:r>
            <a:r>
              <a:rPr lang="en-US" sz="2000" b="1" dirty="0">
                <a:solidFill>
                  <a:srgbClr val="000000"/>
                </a:solidFill>
                <a:latin typeface="Calibri" pitchFamily="34" charset="0"/>
              </a:rPr>
              <a:t>l</a:t>
            </a:r>
            <a:r>
              <a:rPr lang="en-US" sz="2000" b="1" baseline="-25000" dirty="0">
                <a:solidFill>
                  <a:srgbClr val="000000"/>
                </a:solidFill>
                <a:latin typeface="Calibri" pitchFamily="34" charset="0"/>
              </a:rPr>
              <a:t>2</a:t>
            </a:r>
          </a:p>
          <a:p>
            <a:pPr marL="742950" lvl="1" indent="-285750" eaLnBrk="0" hangingPunct="0">
              <a:spcBef>
                <a:spcPct val="20000"/>
              </a:spcBef>
            </a:pPr>
            <a:r>
              <a:rPr lang="en-US" sz="2400" dirty="0">
                <a:solidFill>
                  <a:srgbClr val="000000"/>
                </a:solidFill>
                <a:latin typeface="Calibri" pitchFamily="34" charset="0"/>
              </a:rPr>
              <a:t>Points and lines are </a:t>
            </a:r>
            <a:r>
              <a:rPr lang="en-US" sz="2400" i="1" dirty="0">
                <a:solidFill>
                  <a:srgbClr val="000000"/>
                </a:solidFill>
                <a:latin typeface="Calibri" pitchFamily="34" charset="0"/>
              </a:rPr>
              <a:t>dual</a:t>
            </a:r>
            <a:r>
              <a:rPr lang="en-US" sz="2400" dirty="0">
                <a:solidFill>
                  <a:srgbClr val="000000"/>
                </a:solidFill>
                <a:latin typeface="Calibri" pitchFamily="34" charset="0"/>
              </a:rPr>
              <a:t> in projective space</a:t>
            </a:r>
          </a:p>
        </p:txBody>
      </p:sp>
      <p:grpSp>
        <p:nvGrpSpPr>
          <p:cNvPr id="4" name="Group 17"/>
          <p:cNvGrpSpPr>
            <a:grpSpLocks/>
          </p:cNvGrpSpPr>
          <p:nvPr>
            <p:custDataLst>
              <p:tags r:id="rId14"/>
            </p:custDataLst>
          </p:nvPr>
        </p:nvGrpSpPr>
        <p:grpSpPr bwMode="auto">
          <a:xfrm>
            <a:off x="6400800" y="2438400"/>
            <a:ext cx="2286000" cy="1752600"/>
            <a:chOff x="3072" y="1200"/>
            <a:chExt cx="1440" cy="1104"/>
          </a:xfrm>
        </p:grpSpPr>
        <p:sp>
          <p:nvSpPr>
            <p:cNvPr id="7185" name="Line 18"/>
            <p:cNvSpPr>
              <a:spLocks noChangeShapeType="1"/>
            </p:cNvSpPr>
            <p:nvPr>
              <p:custDataLst>
                <p:tags r:id="rId16"/>
              </p:custDataLst>
            </p:nvPr>
          </p:nvSpPr>
          <p:spPr bwMode="auto">
            <a:xfrm flipH="1">
              <a:off x="3936" y="1392"/>
              <a:ext cx="48" cy="720"/>
            </a:xfrm>
            <a:prstGeom prst="line">
              <a:avLst/>
            </a:prstGeom>
            <a:noFill/>
            <a:ln w="19050">
              <a:solidFill>
                <a:srgbClr val="FF0000"/>
              </a:solidFill>
              <a:round/>
              <a:headEnd/>
              <a:tailEnd/>
            </a:ln>
          </p:spPr>
          <p:txBody>
            <a:bodyPr/>
            <a:lstStyle/>
            <a:p>
              <a:endParaRPr lang="en-US"/>
            </a:p>
          </p:txBody>
        </p:sp>
        <p:sp>
          <p:nvSpPr>
            <p:cNvPr id="7186" name="Freeform 19"/>
            <p:cNvSpPr>
              <a:spLocks/>
            </p:cNvSpPr>
            <p:nvPr>
              <p:custDataLst>
                <p:tags r:id="rId17"/>
              </p:custDataLst>
            </p:nvPr>
          </p:nvSpPr>
          <p:spPr bwMode="auto">
            <a:xfrm>
              <a:off x="3600" y="1200"/>
              <a:ext cx="768" cy="1104"/>
            </a:xfrm>
            <a:custGeom>
              <a:avLst/>
              <a:gdLst>
                <a:gd name="T0" fmla="*/ 0 w 768"/>
                <a:gd name="T1" fmla="*/ 0 h 1104"/>
                <a:gd name="T2" fmla="*/ 0 w 768"/>
                <a:gd name="T3" fmla="*/ 720 h 1104"/>
                <a:gd name="T4" fmla="*/ 768 w 768"/>
                <a:gd name="T5" fmla="*/ 1104 h 1104"/>
                <a:gd name="T6" fmla="*/ 768 w 768"/>
                <a:gd name="T7" fmla="*/ 384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cap="flat" cmpd="sng">
              <a:solidFill>
                <a:schemeClr val="tx2"/>
              </a:solidFill>
              <a:prstDash val="solid"/>
              <a:round/>
              <a:headEnd/>
              <a:tailEnd/>
            </a:ln>
          </p:spPr>
          <p:txBody>
            <a:bodyPr wrap="none" anchor="ctr"/>
            <a:lstStyle/>
            <a:p>
              <a:endParaRPr lang="en-US"/>
            </a:p>
          </p:txBody>
        </p:sp>
        <p:sp>
          <p:nvSpPr>
            <p:cNvPr id="7187" name="Oval 20"/>
            <p:cNvSpPr>
              <a:spLocks noChangeArrowheads="1"/>
            </p:cNvSpPr>
            <p:nvPr>
              <p:custDataLst>
                <p:tags r:id="rId18"/>
              </p:custDataLst>
            </p:nvPr>
          </p:nvSpPr>
          <p:spPr bwMode="auto">
            <a:xfrm>
              <a:off x="3479" y="2091"/>
              <a:ext cx="48" cy="48"/>
            </a:xfrm>
            <a:prstGeom prst="ellipse">
              <a:avLst/>
            </a:prstGeom>
            <a:solidFill>
              <a:schemeClr val="tx2"/>
            </a:solidFill>
            <a:ln w="12700">
              <a:solidFill>
                <a:schemeClr val="tx2"/>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7188" name="Line 21"/>
            <p:cNvSpPr>
              <a:spLocks noChangeShapeType="1"/>
            </p:cNvSpPr>
            <p:nvPr>
              <p:custDataLst>
                <p:tags r:id="rId19"/>
              </p:custDataLst>
            </p:nvPr>
          </p:nvSpPr>
          <p:spPr bwMode="auto">
            <a:xfrm flipV="1">
              <a:off x="3600" y="1680"/>
              <a:ext cx="768" cy="144"/>
            </a:xfrm>
            <a:prstGeom prst="line">
              <a:avLst/>
            </a:prstGeom>
            <a:noFill/>
            <a:ln w="19050">
              <a:solidFill>
                <a:schemeClr val="accent2"/>
              </a:solidFill>
              <a:round/>
              <a:headEnd/>
              <a:tailEnd/>
            </a:ln>
          </p:spPr>
          <p:txBody>
            <a:bodyPr/>
            <a:lstStyle/>
            <a:p>
              <a:endParaRPr lang="en-US"/>
            </a:p>
          </p:txBody>
        </p:sp>
        <p:sp>
          <p:nvSpPr>
            <p:cNvPr id="7189" name="Line 22"/>
            <p:cNvSpPr>
              <a:spLocks noChangeShapeType="1"/>
            </p:cNvSpPr>
            <p:nvPr>
              <p:custDataLst>
                <p:tags r:id="rId20"/>
              </p:custDataLst>
            </p:nvPr>
          </p:nvSpPr>
          <p:spPr bwMode="auto">
            <a:xfrm flipV="1">
              <a:off x="3504" y="1344"/>
              <a:ext cx="1008" cy="768"/>
            </a:xfrm>
            <a:prstGeom prst="line">
              <a:avLst/>
            </a:prstGeom>
            <a:noFill/>
            <a:ln w="19050">
              <a:solidFill>
                <a:srgbClr val="33CC33"/>
              </a:solidFill>
              <a:round/>
              <a:headEnd/>
              <a:tailEnd type="triangle" w="med" len="med"/>
            </a:ln>
          </p:spPr>
          <p:txBody>
            <a:bodyPr/>
            <a:lstStyle/>
            <a:p>
              <a:endParaRPr lang="en-US"/>
            </a:p>
          </p:txBody>
        </p:sp>
        <p:sp>
          <p:nvSpPr>
            <p:cNvPr id="7190" name="Oval 23"/>
            <p:cNvSpPr>
              <a:spLocks noChangeArrowheads="1"/>
            </p:cNvSpPr>
            <p:nvPr>
              <p:custDataLst>
                <p:tags r:id="rId21"/>
              </p:custDataLst>
            </p:nvPr>
          </p:nvSpPr>
          <p:spPr bwMode="auto">
            <a:xfrm>
              <a:off x="3936" y="1728"/>
              <a:ext cx="48" cy="48"/>
            </a:xfrm>
            <a:prstGeom prst="ellipse">
              <a:avLst/>
            </a:prstGeom>
            <a:solidFill>
              <a:srgbClr val="33CC33"/>
            </a:solidFill>
            <a:ln w="12700">
              <a:solidFill>
                <a:srgbClr val="33CC33"/>
              </a:solidFill>
              <a:round/>
              <a:headEnd/>
              <a:tailEnd/>
            </a:ln>
          </p:spPr>
          <p:txBody>
            <a:bodyPr wrap="none" anchor="ctr"/>
            <a:lstStyle/>
            <a:p>
              <a:pPr algn="ctr" eaLnBrk="0" hangingPunct="0"/>
              <a:endParaRPr lang="en-US" sz="2400">
                <a:solidFill>
                  <a:srgbClr val="000000"/>
                </a:solidFill>
                <a:latin typeface="Times New Roman" pitchFamily="18" charset="0"/>
              </a:endParaRPr>
            </a:p>
          </p:txBody>
        </p:sp>
        <p:sp>
          <p:nvSpPr>
            <p:cNvPr id="7191" name="Line 24"/>
            <p:cNvSpPr>
              <a:spLocks noChangeShapeType="1"/>
            </p:cNvSpPr>
            <p:nvPr>
              <p:custDataLst>
                <p:tags r:id="rId22"/>
              </p:custDataLst>
            </p:nvPr>
          </p:nvSpPr>
          <p:spPr bwMode="auto">
            <a:xfrm flipH="1" flipV="1">
              <a:off x="3264" y="1632"/>
              <a:ext cx="240" cy="480"/>
            </a:xfrm>
            <a:prstGeom prst="line">
              <a:avLst/>
            </a:prstGeom>
            <a:noFill/>
            <a:ln w="19050">
              <a:solidFill>
                <a:schemeClr val="accent2"/>
              </a:solidFill>
              <a:round/>
              <a:headEnd/>
              <a:tailEnd type="triangle" w="med" len="med"/>
            </a:ln>
          </p:spPr>
          <p:txBody>
            <a:bodyPr/>
            <a:lstStyle/>
            <a:p>
              <a:endParaRPr lang="en-US"/>
            </a:p>
          </p:txBody>
        </p:sp>
        <p:sp>
          <p:nvSpPr>
            <p:cNvPr id="7192" name="Text Box 25"/>
            <p:cNvSpPr txBox="1">
              <a:spLocks noChangeArrowheads="1"/>
            </p:cNvSpPr>
            <p:nvPr>
              <p:custDataLst>
                <p:tags r:id="rId23"/>
              </p:custDataLst>
            </p:nvPr>
          </p:nvSpPr>
          <p:spPr bwMode="auto">
            <a:xfrm>
              <a:off x="3168" y="1680"/>
              <a:ext cx="267" cy="231"/>
            </a:xfrm>
            <a:prstGeom prst="rect">
              <a:avLst/>
            </a:prstGeom>
            <a:noFill/>
            <a:ln w="12700">
              <a:noFill/>
              <a:miter lim="800000"/>
              <a:headEnd/>
              <a:tailEnd/>
            </a:ln>
          </p:spPr>
          <p:txBody>
            <a:bodyPr anchor="ctr">
              <a:spAutoFit/>
            </a:bodyPr>
            <a:lstStyle/>
            <a:p>
              <a:pPr algn="ctr" eaLnBrk="0" hangingPunct="0"/>
              <a:r>
                <a:rPr lang="en-US" b="1">
                  <a:solidFill>
                    <a:srgbClr val="3333CC"/>
                  </a:solidFill>
                  <a:latin typeface="Calibri" pitchFamily="34" charset="0"/>
                </a:rPr>
                <a:t>l</a:t>
              </a:r>
              <a:r>
                <a:rPr lang="en-US" b="1" baseline="-25000">
                  <a:solidFill>
                    <a:srgbClr val="3333CC"/>
                  </a:solidFill>
                  <a:latin typeface="Calibri" pitchFamily="34" charset="0"/>
                </a:rPr>
                <a:t>1</a:t>
              </a:r>
            </a:p>
          </p:txBody>
        </p:sp>
        <p:sp>
          <p:nvSpPr>
            <p:cNvPr id="7193" name="Line 26"/>
            <p:cNvSpPr>
              <a:spLocks noChangeShapeType="1"/>
            </p:cNvSpPr>
            <p:nvPr>
              <p:custDataLst>
                <p:tags r:id="rId24"/>
              </p:custDataLst>
            </p:nvPr>
          </p:nvSpPr>
          <p:spPr bwMode="auto">
            <a:xfrm flipH="1" flipV="1">
              <a:off x="3072" y="1920"/>
              <a:ext cx="432" cy="192"/>
            </a:xfrm>
            <a:prstGeom prst="line">
              <a:avLst/>
            </a:prstGeom>
            <a:noFill/>
            <a:ln w="19050">
              <a:solidFill>
                <a:srgbClr val="FF0000"/>
              </a:solidFill>
              <a:round/>
              <a:headEnd/>
              <a:tailEnd type="triangle" w="med" len="med"/>
            </a:ln>
          </p:spPr>
          <p:txBody>
            <a:bodyPr/>
            <a:lstStyle/>
            <a:p>
              <a:endParaRPr lang="en-US"/>
            </a:p>
          </p:txBody>
        </p:sp>
        <p:sp>
          <p:nvSpPr>
            <p:cNvPr id="7194" name="Text Box 27"/>
            <p:cNvSpPr txBox="1">
              <a:spLocks noChangeArrowheads="1"/>
            </p:cNvSpPr>
            <p:nvPr>
              <p:custDataLst>
                <p:tags r:id="rId25"/>
              </p:custDataLst>
            </p:nvPr>
          </p:nvSpPr>
          <p:spPr bwMode="auto">
            <a:xfrm>
              <a:off x="3072" y="1929"/>
              <a:ext cx="267" cy="231"/>
            </a:xfrm>
            <a:prstGeom prst="rect">
              <a:avLst/>
            </a:prstGeom>
            <a:noFill/>
            <a:ln w="12700">
              <a:noFill/>
              <a:miter lim="800000"/>
              <a:headEnd/>
              <a:tailEnd/>
            </a:ln>
          </p:spPr>
          <p:txBody>
            <a:bodyPr anchor="ctr">
              <a:spAutoFit/>
            </a:bodyPr>
            <a:lstStyle/>
            <a:p>
              <a:pPr algn="ctr" eaLnBrk="0" hangingPunct="0"/>
              <a:r>
                <a:rPr lang="en-US" b="1">
                  <a:solidFill>
                    <a:srgbClr val="FF0000"/>
                  </a:solidFill>
                  <a:latin typeface="Calibri" pitchFamily="34" charset="0"/>
                </a:rPr>
                <a:t>l</a:t>
              </a:r>
              <a:r>
                <a:rPr lang="en-US" b="1" baseline="-25000">
                  <a:solidFill>
                    <a:srgbClr val="FF0000"/>
                  </a:solidFill>
                  <a:latin typeface="Calibri" pitchFamily="34" charset="0"/>
                </a:rPr>
                <a:t>2</a:t>
              </a:r>
            </a:p>
          </p:txBody>
        </p:sp>
        <p:sp>
          <p:nvSpPr>
            <p:cNvPr id="7195" name="Rectangle 28"/>
            <p:cNvSpPr>
              <a:spLocks noChangeArrowheads="1"/>
            </p:cNvSpPr>
            <p:nvPr>
              <p:custDataLst>
                <p:tags r:id="rId26"/>
              </p:custDataLst>
            </p:nvPr>
          </p:nvSpPr>
          <p:spPr bwMode="auto">
            <a:xfrm>
              <a:off x="3936" y="1680"/>
              <a:ext cx="288" cy="231"/>
            </a:xfrm>
            <a:prstGeom prst="rect">
              <a:avLst/>
            </a:prstGeom>
            <a:noFill/>
            <a:ln w="9525">
              <a:noFill/>
              <a:miter lim="800000"/>
              <a:headEnd/>
              <a:tailEnd/>
            </a:ln>
          </p:spPr>
          <p:txBody>
            <a:bodyPr>
              <a:spAutoFit/>
            </a:bodyPr>
            <a:lstStyle/>
            <a:p>
              <a:pPr eaLnBrk="0" hangingPunct="0"/>
              <a:r>
                <a:rPr lang="en-US" b="1">
                  <a:solidFill>
                    <a:srgbClr val="33CC33"/>
                  </a:solidFill>
                  <a:latin typeface="Calibri" pitchFamily="34" charset="0"/>
                </a:rPr>
                <a:t>p</a:t>
              </a:r>
              <a:endParaRPr lang="en-US" b="1" baseline="-25000">
                <a:solidFill>
                  <a:srgbClr val="33CC33"/>
                </a:solidFill>
                <a:latin typeface="Calibri" pitchFamily="34" charset="0"/>
              </a:endParaRPr>
            </a:p>
          </p:txBody>
        </p:sp>
      </p:grpSp>
      <p:sp>
        <p:nvSpPr>
          <p:cNvPr id="299037" name="Rectangle 29"/>
          <p:cNvSpPr>
            <a:spLocks noChangeArrowheads="1"/>
          </p:cNvSpPr>
          <p:nvPr>
            <p:custDataLst>
              <p:tags r:id="rId15"/>
            </p:custDataLst>
          </p:nvPr>
        </p:nvSpPr>
        <p:spPr bwMode="auto">
          <a:xfrm>
            <a:off x="1024701" y="4267200"/>
            <a:ext cx="9685398" cy="1219200"/>
          </a:xfrm>
          <a:prstGeom prst="rect">
            <a:avLst/>
          </a:prstGeom>
          <a:noFill/>
          <a:ln w="9525">
            <a:noFill/>
            <a:miter lim="800000"/>
            <a:headEnd/>
            <a:tailEnd/>
          </a:ln>
        </p:spPr>
        <p:txBody>
          <a:bodyPr/>
          <a:lstStyle/>
          <a:p>
            <a:pPr marL="742950" lvl="1" indent="-285750" eaLnBrk="0" hangingPunct="0">
              <a:spcBef>
                <a:spcPct val="20000"/>
              </a:spcBef>
            </a:pPr>
            <a:r>
              <a:rPr lang="en-US" sz="2400" dirty="0">
                <a:solidFill>
                  <a:srgbClr val="000000"/>
                </a:solidFill>
                <a:latin typeface="Calibri" pitchFamily="34" charset="0"/>
              </a:rPr>
              <a:t>What is the line </a:t>
            </a:r>
            <a:r>
              <a:rPr lang="en-US" sz="2400" b="1" dirty="0">
                <a:solidFill>
                  <a:srgbClr val="000000"/>
                </a:solidFill>
                <a:latin typeface="Calibri" pitchFamily="34" charset="0"/>
              </a:rPr>
              <a:t>l</a:t>
            </a:r>
            <a:r>
              <a:rPr lang="en-US" sz="2400" dirty="0">
                <a:solidFill>
                  <a:srgbClr val="000000"/>
                </a:solidFill>
                <a:latin typeface="Calibri" pitchFamily="34" charset="0"/>
              </a:rPr>
              <a:t> spanned by rays </a:t>
            </a:r>
            <a:r>
              <a:rPr lang="en-US" sz="2400" b="1" dirty="0">
                <a:solidFill>
                  <a:srgbClr val="000000"/>
                </a:solidFill>
                <a:latin typeface="Calibri" pitchFamily="34" charset="0"/>
              </a:rPr>
              <a:t>p</a:t>
            </a:r>
            <a:r>
              <a:rPr lang="en-US" sz="2400" b="1" baseline="-25000" dirty="0">
                <a:solidFill>
                  <a:srgbClr val="000000"/>
                </a:solidFill>
                <a:latin typeface="Calibri" pitchFamily="34" charset="0"/>
              </a:rPr>
              <a:t>1</a:t>
            </a:r>
            <a:r>
              <a:rPr lang="en-US" sz="2400" dirty="0">
                <a:solidFill>
                  <a:srgbClr val="000000"/>
                </a:solidFill>
                <a:latin typeface="Calibri" pitchFamily="34" charset="0"/>
              </a:rPr>
              <a:t> and </a:t>
            </a:r>
            <a:r>
              <a:rPr lang="en-US" sz="2400" b="1" dirty="0">
                <a:solidFill>
                  <a:srgbClr val="000000"/>
                </a:solidFill>
                <a:latin typeface="Calibri" pitchFamily="34" charset="0"/>
              </a:rPr>
              <a:t>p</a:t>
            </a:r>
            <a:r>
              <a:rPr lang="en-US" sz="2400" b="1" baseline="-25000" dirty="0">
                <a:solidFill>
                  <a:srgbClr val="000000"/>
                </a:solidFill>
                <a:latin typeface="Calibri" pitchFamily="34" charset="0"/>
              </a:rPr>
              <a:t>2 </a:t>
            </a:r>
            <a:r>
              <a:rPr lang="en-US" sz="2400" dirty="0">
                <a:solidFill>
                  <a:srgbClr val="000000"/>
                </a:solidFill>
                <a:latin typeface="Calibri" pitchFamily="34" charset="0"/>
              </a:rPr>
              <a:t>?</a:t>
            </a:r>
          </a:p>
          <a:p>
            <a:pPr marL="1143000" lvl="2" indent="-228600" eaLnBrk="0" hangingPunct="0">
              <a:spcBef>
                <a:spcPct val="20000"/>
              </a:spcBef>
              <a:buFontTx/>
              <a:buChar char="•"/>
            </a:pPr>
            <a:r>
              <a:rPr lang="en-US" sz="2000" b="1" dirty="0">
                <a:solidFill>
                  <a:srgbClr val="000000"/>
                </a:solidFill>
                <a:latin typeface="Calibri" pitchFamily="34" charset="0"/>
              </a:rPr>
              <a:t>l </a:t>
            </a:r>
            <a:r>
              <a:rPr lang="en-US" sz="2000" dirty="0">
                <a:solidFill>
                  <a:srgbClr val="000000"/>
                </a:solidFill>
                <a:latin typeface="Calibri" pitchFamily="34" charset="0"/>
              </a:rPr>
              <a:t>is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to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and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2 </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   </a:t>
            </a:r>
            <a:r>
              <a:rPr lang="en-US" sz="2000" b="1" dirty="0">
                <a:solidFill>
                  <a:srgbClr val="000000"/>
                </a:solidFill>
                <a:latin typeface="Calibri" pitchFamily="34" charset="0"/>
              </a:rPr>
              <a:t>l </a:t>
            </a:r>
            <a:r>
              <a:rPr lang="en-US" sz="2000" dirty="0">
                <a:solidFill>
                  <a:srgbClr val="000000"/>
                </a:solidFill>
                <a:latin typeface="Calibri" pitchFamily="34" charset="0"/>
              </a:rPr>
              <a:t>=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1</a:t>
            </a:r>
            <a:r>
              <a:rPr lang="en-US" sz="2000" dirty="0">
                <a:solidFill>
                  <a:srgbClr val="000000"/>
                </a:solidFill>
                <a:latin typeface="Calibri" pitchFamily="34" charset="0"/>
              </a:rPr>
              <a:t> </a:t>
            </a:r>
            <a:r>
              <a:rPr lang="en-US" sz="2000" dirty="0">
                <a:solidFill>
                  <a:srgbClr val="000000"/>
                </a:solidFill>
                <a:latin typeface="Calibri" pitchFamily="34" charset="0"/>
                <a:sym typeface="Symbol" pitchFamily="18" charset="2"/>
              </a:rPr>
              <a:t></a:t>
            </a:r>
            <a:r>
              <a:rPr lang="en-US" sz="2000" dirty="0">
                <a:solidFill>
                  <a:srgbClr val="000000"/>
                </a:solidFill>
                <a:latin typeface="Calibri" pitchFamily="34" charset="0"/>
              </a:rPr>
              <a:t> </a:t>
            </a:r>
            <a:r>
              <a:rPr lang="en-US" sz="2000" b="1" dirty="0">
                <a:solidFill>
                  <a:srgbClr val="000000"/>
                </a:solidFill>
                <a:latin typeface="Calibri" pitchFamily="34" charset="0"/>
              </a:rPr>
              <a:t>p</a:t>
            </a:r>
            <a:r>
              <a:rPr lang="en-US" sz="2000" b="1" baseline="-25000" dirty="0">
                <a:solidFill>
                  <a:srgbClr val="000000"/>
                </a:solidFill>
                <a:latin typeface="Calibri" pitchFamily="34" charset="0"/>
              </a:rPr>
              <a:t>2 </a:t>
            </a:r>
            <a:endParaRPr lang="en-US" sz="2000" dirty="0">
              <a:solidFill>
                <a:srgbClr val="000000"/>
              </a:solidFill>
              <a:latin typeface="Calibri" pitchFamily="34" charset="0"/>
            </a:endParaRPr>
          </a:p>
          <a:p>
            <a:pPr marL="1143000" lvl="2" indent="-228600" eaLnBrk="0" hangingPunct="0">
              <a:spcBef>
                <a:spcPct val="20000"/>
              </a:spcBef>
              <a:buFontTx/>
              <a:buChar char="•"/>
            </a:pPr>
            <a:r>
              <a:rPr lang="en-US" sz="2000" b="1" dirty="0">
                <a:solidFill>
                  <a:srgbClr val="000000"/>
                </a:solidFill>
                <a:latin typeface="Calibri" pitchFamily="34" charset="0"/>
              </a:rPr>
              <a:t>l</a:t>
            </a:r>
            <a:r>
              <a:rPr lang="en-US" sz="2000" dirty="0">
                <a:solidFill>
                  <a:srgbClr val="000000"/>
                </a:solidFill>
                <a:latin typeface="Calibri" pitchFamily="34" charset="0"/>
              </a:rPr>
              <a:t> can be interpreted as a </a:t>
            </a:r>
            <a:r>
              <a:rPr lang="en-US" sz="2000" i="1" dirty="0">
                <a:solidFill>
                  <a:srgbClr val="000000"/>
                </a:solidFill>
                <a:latin typeface="Calibri" pitchFamily="34" charset="0"/>
              </a:rPr>
              <a:t>plane normal</a:t>
            </a:r>
            <a:endParaRPr lang="en-US" sz="2000" dirty="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9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24" grpId="0"/>
      <p:bldP spid="29903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p:txBody>
          <a:bodyPr/>
          <a:lstStyle/>
          <a:p>
            <a:r>
              <a:rPr lang="en-US"/>
              <a:t>Vanishing points</a:t>
            </a:r>
          </a:p>
        </p:txBody>
      </p:sp>
      <p:sp>
        <p:nvSpPr>
          <p:cNvPr id="311299" name="Rectangle 3"/>
          <p:cNvSpPr>
            <a:spLocks noGrp="1" noChangeArrowheads="1"/>
          </p:cNvSpPr>
          <p:nvPr>
            <p:ph type="body" idx="1"/>
            <p:custDataLst>
              <p:tags r:id="rId2"/>
            </p:custDataLst>
          </p:nvPr>
        </p:nvSpPr>
        <p:spPr>
          <a:xfrm>
            <a:off x="1085745" y="4057548"/>
            <a:ext cx="10553910" cy="2286000"/>
          </a:xfrm>
        </p:spPr>
        <p:txBody>
          <a:bodyPr rtlCol="0">
            <a:normAutofit fontScale="92500" lnSpcReduction="10000"/>
          </a:bodyPr>
          <a:lstStyle/>
          <a:p>
            <a:pPr>
              <a:defRPr/>
            </a:pPr>
            <a:r>
              <a:rPr lang="en-US" sz="2800" dirty="0"/>
              <a:t>Properties</a:t>
            </a:r>
          </a:p>
          <a:p>
            <a:pPr lvl="1">
              <a:defRPr/>
            </a:pPr>
            <a:r>
              <a:rPr lang="en-US" dirty="0"/>
              <a:t>Any two parallel lines (in 3D) have the same vanishing point </a:t>
            </a:r>
            <a:r>
              <a:rPr lang="en-US" b="1" dirty="0"/>
              <a:t>v</a:t>
            </a:r>
            <a:endParaRPr lang="en-US" dirty="0"/>
          </a:p>
          <a:p>
            <a:pPr lvl="1">
              <a:defRPr/>
            </a:pPr>
            <a:r>
              <a:rPr lang="en-US" dirty="0"/>
              <a:t>The ray from </a:t>
            </a:r>
            <a:r>
              <a:rPr lang="en-US" b="1" dirty="0"/>
              <a:t>C</a:t>
            </a:r>
            <a:r>
              <a:rPr lang="en-US" dirty="0"/>
              <a:t> through </a:t>
            </a:r>
            <a:r>
              <a:rPr lang="en-US" b="1" dirty="0"/>
              <a:t>v</a:t>
            </a:r>
            <a:r>
              <a:rPr lang="en-US" dirty="0"/>
              <a:t> is parallel to the lines</a:t>
            </a:r>
          </a:p>
          <a:p>
            <a:pPr lvl="1">
              <a:defRPr/>
            </a:pPr>
            <a:r>
              <a:rPr lang="en-US" dirty="0"/>
              <a:t>An image may have more than one vanishing point</a:t>
            </a:r>
          </a:p>
          <a:p>
            <a:pPr lvl="2">
              <a:defRPr/>
            </a:pPr>
            <a:r>
              <a:rPr lang="en-US" dirty="0"/>
              <a:t>in fact, every image point is a potential vanishing point</a:t>
            </a:r>
          </a:p>
        </p:txBody>
      </p:sp>
      <p:sp>
        <p:nvSpPr>
          <p:cNvPr id="12292" name="Line 4"/>
          <p:cNvSpPr>
            <a:spLocks noChangeShapeType="1"/>
          </p:cNvSpPr>
          <p:nvPr>
            <p:custDataLst>
              <p:tags r:id="rId3"/>
            </p:custDataLst>
          </p:nvPr>
        </p:nvSpPr>
        <p:spPr bwMode="auto">
          <a:xfrm>
            <a:off x="4800600" y="1295400"/>
            <a:ext cx="0" cy="1524000"/>
          </a:xfrm>
          <a:prstGeom prst="line">
            <a:avLst/>
          </a:prstGeom>
          <a:noFill/>
          <a:ln w="28575">
            <a:solidFill>
              <a:schemeClr val="tx2"/>
            </a:solidFill>
            <a:round/>
            <a:headEnd/>
            <a:tailEnd/>
          </a:ln>
        </p:spPr>
        <p:txBody>
          <a:bodyPr wrap="none" anchor="ctr"/>
          <a:lstStyle/>
          <a:p>
            <a:endParaRPr lang="en-US"/>
          </a:p>
        </p:txBody>
      </p:sp>
      <p:sp>
        <p:nvSpPr>
          <p:cNvPr id="12293" name="Line 5"/>
          <p:cNvSpPr>
            <a:spLocks noChangeShapeType="1"/>
          </p:cNvSpPr>
          <p:nvPr>
            <p:custDataLst>
              <p:tags r:id="rId4"/>
            </p:custDataLst>
          </p:nvPr>
        </p:nvSpPr>
        <p:spPr bwMode="auto">
          <a:xfrm>
            <a:off x="4191000" y="3429000"/>
            <a:ext cx="3810000" cy="0"/>
          </a:xfrm>
          <a:prstGeom prst="line">
            <a:avLst/>
          </a:prstGeom>
          <a:noFill/>
          <a:ln w="28575">
            <a:solidFill>
              <a:srgbClr val="0066FF"/>
            </a:solidFill>
            <a:round/>
            <a:headEnd/>
            <a:tailEnd/>
          </a:ln>
        </p:spPr>
        <p:txBody>
          <a:bodyPr wrap="none" anchor="ctr"/>
          <a:lstStyle/>
          <a:p>
            <a:endParaRPr lang="en-US"/>
          </a:p>
        </p:txBody>
      </p:sp>
      <p:sp>
        <p:nvSpPr>
          <p:cNvPr id="12294" name="Text Box 6"/>
          <p:cNvSpPr txBox="1">
            <a:spLocks noChangeArrowheads="1"/>
          </p:cNvSpPr>
          <p:nvPr>
            <p:custDataLst>
              <p:tags r:id="rId5"/>
            </p:custDataLst>
          </p:nvPr>
        </p:nvSpPr>
        <p:spPr bwMode="auto">
          <a:xfrm>
            <a:off x="2971800" y="1524000"/>
            <a:ext cx="1049338" cy="304800"/>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image plane</a:t>
            </a:r>
          </a:p>
        </p:txBody>
      </p:sp>
      <p:sp>
        <p:nvSpPr>
          <p:cNvPr id="12295" name="Text Box 7"/>
          <p:cNvSpPr txBox="1">
            <a:spLocks noChangeArrowheads="1"/>
          </p:cNvSpPr>
          <p:nvPr>
            <p:custDataLst>
              <p:tags r:id="rId6"/>
            </p:custDataLst>
          </p:nvPr>
        </p:nvSpPr>
        <p:spPr bwMode="auto">
          <a:xfrm>
            <a:off x="3045232" y="2497138"/>
            <a:ext cx="704039" cy="652486"/>
          </a:xfrm>
          <a:prstGeom prst="rect">
            <a:avLst/>
          </a:prstGeom>
          <a:noFill/>
          <a:ln w="9525">
            <a:noFill/>
            <a:miter lim="800000"/>
            <a:headEnd/>
            <a:tailEnd/>
          </a:ln>
        </p:spPr>
        <p:txBody>
          <a:bodyPr wrap="none">
            <a:spAutoFit/>
          </a:bodyPr>
          <a:lstStyle/>
          <a:p>
            <a:pPr algn="ctr" eaLnBrk="0" hangingPunct="0"/>
            <a:r>
              <a:rPr lang="en-US" sz="1400">
                <a:solidFill>
                  <a:srgbClr val="000000"/>
                </a:solidFill>
                <a:latin typeface="Times New Roman" pitchFamily="18" charset="0"/>
              </a:rPr>
              <a:t>camera</a:t>
            </a:r>
          </a:p>
          <a:p>
            <a:pPr algn="ctr" eaLnBrk="0" hangingPunct="0">
              <a:lnSpc>
                <a:spcPct val="80000"/>
              </a:lnSpc>
            </a:pPr>
            <a:r>
              <a:rPr lang="en-US" sz="1400">
                <a:solidFill>
                  <a:srgbClr val="000000"/>
                </a:solidFill>
                <a:latin typeface="Times New Roman" pitchFamily="18" charset="0"/>
              </a:rPr>
              <a:t>center</a:t>
            </a:r>
          </a:p>
          <a:p>
            <a:pPr algn="ctr" eaLnBrk="0" hangingPunct="0">
              <a:lnSpc>
                <a:spcPct val="80000"/>
              </a:lnSpc>
            </a:pPr>
            <a:r>
              <a:rPr lang="en-US" sz="1400" b="1">
                <a:solidFill>
                  <a:srgbClr val="000000"/>
                </a:solidFill>
                <a:latin typeface="Times New Roman" pitchFamily="18" charset="0"/>
              </a:rPr>
              <a:t>C</a:t>
            </a:r>
            <a:endParaRPr lang="en-US" sz="1400">
              <a:solidFill>
                <a:srgbClr val="000000"/>
              </a:solidFill>
              <a:latin typeface="Times New Roman" pitchFamily="18" charset="0"/>
            </a:endParaRPr>
          </a:p>
        </p:txBody>
      </p:sp>
      <p:sp>
        <p:nvSpPr>
          <p:cNvPr id="12296" name="Line 8"/>
          <p:cNvSpPr>
            <a:spLocks noChangeShapeType="1"/>
          </p:cNvSpPr>
          <p:nvPr>
            <p:custDataLst>
              <p:tags r:id="rId7"/>
            </p:custDataLst>
          </p:nvPr>
        </p:nvSpPr>
        <p:spPr bwMode="auto">
          <a:xfrm>
            <a:off x="3657600" y="1828800"/>
            <a:ext cx="381000" cy="152400"/>
          </a:xfrm>
          <a:prstGeom prst="line">
            <a:avLst/>
          </a:prstGeom>
          <a:noFill/>
          <a:ln w="9525">
            <a:solidFill>
              <a:schemeClr val="tx1"/>
            </a:solidFill>
            <a:round/>
            <a:headEnd/>
            <a:tailEnd type="triangle" w="med" len="med"/>
          </a:ln>
        </p:spPr>
        <p:txBody>
          <a:bodyPr wrap="none" anchor="ctr"/>
          <a:lstStyle/>
          <a:p>
            <a:endParaRPr lang="en-US"/>
          </a:p>
        </p:txBody>
      </p:sp>
      <p:sp>
        <p:nvSpPr>
          <p:cNvPr id="12297" name="Text Box 9"/>
          <p:cNvSpPr txBox="1">
            <a:spLocks noChangeArrowheads="1"/>
          </p:cNvSpPr>
          <p:nvPr>
            <p:custDataLst>
              <p:tags r:id="rId8"/>
            </p:custDataLst>
          </p:nvPr>
        </p:nvSpPr>
        <p:spPr bwMode="auto">
          <a:xfrm>
            <a:off x="5105400" y="3505200"/>
            <a:ext cx="1651000" cy="304800"/>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line on ground plane</a:t>
            </a:r>
          </a:p>
        </p:txBody>
      </p:sp>
      <p:sp>
        <p:nvSpPr>
          <p:cNvPr id="12298" name="Line 10"/>
          <p:cNvSpPr>
            <a:spLocks noChangeShapeType="1"/>
          </p:cNvSpPr>
          <p:nvPr>
            <p:custDataLst>
              <p:tags r:id="rId9"/>
            </p:custDataLst>
          </p:nvPr>
        </p:nvSpPr>
        <p:spPr bwMode="auto">
          <a:xfrm flipV="1">
            <a:off x="4191000" y="2438400"/>
            <a:ext cx="228600" cy="990600"/>
          </a:xfrm>
          <a:prstGeom prst="line">
            <a:avLst/>
          </a:prstGeom>
          <a:noFill/>
          <a:ln w="28575">
            <a:solidFill>
              <a:srgbClr val="0066FF"/>
            </a:solidFill>
            <a:round/>
            <a:headEnd/>
            <a:tailEnd/>
          </a:ln>
        </p:spPr>
        <p:txBody>
          <a:bodyPr wrap="none" anchor="ctr"/>
          <a:lstStyle/>
          <a:p>
            <a:endParaRPr lang="en-US"/>
          </a:p>
        </p:txBody>
      </p:sp>
      <p:grpSp>
        <p:nvGrpSpPr>
          <p:cNvPr id="2" name="Group 11"/>
          <p:cNvGrpSpPr>
            <a:grpSpLocks/>
          </p:cNvGrpSpPr>
          <p:nvPr>
            <p:custDataLst>
              <p:tags r:id="rId10"/>
            </p:custDataLst>
          </p:nvPr>
        </p:nvGrpSpPr>
        <p:grpSpPr bwMode="auto">
          <a:xfrm>
            <a:off x="3733800" y="2393950"/>
            <a:ext cx="3886200" cy="76200"/>
            <a:chOff x="1392" y="1316"/>
            <a:chExt cx="2448" cy="48"/>
          </a:xfrm>
        </p:grpSpPr>
        <p:sp>
          <p:nvSpPr>
            <p:cNvPr id="12310" name="Line 12"/>
            <p:cNvSpPr>
              <a:spLocks noChangeShapeType="1"/>
            </p:cNvSpPr>
            <p:nvPr>
              <p:custDataLst>
                <p:tags r:id="rId21"/>
              </p:custDataLst>
            </p:nvPr>
          </p:nvSpPr>
          <p:spPr bwMode="auto">
            <a:xfrm>
              <a:off x="1392" y="1344"/>
              <a:ext cx="2448" cy="0"/>
            </a:xfrm>
            <a:prstGeom prst="line">
              <a:avLst/>
            </a:prstGeom>
            <a:noFill/>
            <a:ln w="9525">
              <a:solidFill>
                <a:schemeClr val="tx1"/>
              </a:solidFill>
              <a:round/>
              <a:headEnd/>
              <a:tailEnd type="triangle" w="med" len="med"/>
            </a:ln>
          </p:spPr>
          <p:txBody>
            <a:bodyPr wrap="none" anchor="ctr"/>
            <a:lstStyle/>
            <a:p>
              <a:endParaRPr lang="en-US"/>
            </a:p>
          </p:txBody>
        </p:sp>
        <p:sp>
          <p:nvSpPr>
            <p:cNvPr id="12311" name="Oval 13"/>
            <p:cNvSpPr>
              <a:spLocks noChangeArrowheads="1"/>
            </p:cNvSpPr>
            <p:nvPr>
              <p:custDataLst>
                <p:tags r:id="rId22"/>
              </p:custDataLst>
            </p:nvPr>
          </p:nvSpPr>
          <p:spPr bwMode="auto">
            <a:xfrm>
              <a:off x="1803" y="1316"/>
              <a:ext cx="48" cy="48"/>
            </a:xfrm>
            <a:prstGeom prst="ellipse">
              <a:avLst/>
            </a:prstGeom>
            <a:solidFill>
              <a:srgbClr val="0066FF"/>
            </a:solidFill>
            <a:ln w="9525">
              <a:solidFill>
                <a:schemeClr val="tx1"/>
              </a:solidFill>
              <a:round/>
              <a:headEnd/>
              <a:tailEnd/>
            </a:ln>
          </p:spPr>
          <p:txBody>
            <a:bodyPr wrap="none" anchor="ctr"/>
            <a:lstStyle/>
            <a:p>
              <a:pPr eaLnBrk="0" hangingPunct="0"/>
              <a:endParaRPr lang="en-US" sz="2400">
                <a:solidFill>
                  <a:srgbClr val="000000"/>
                </a:solidFill>
                <a:latin typeface="Times New Roman" pitchFamily="18" charset="0"/>
              </a:endParaRPr>
            </a:p>
          </p:txBody>
        </p:sp>
      </p:grpSp>
      <p:sp>
        <p:nvSpPr>
          <p:cNvPr id="12300" name="Text Box 14"/>
          <p:cNvSpPr txBox="1">
            <a:spLocks noChangeArrowheads="1"/>
          </p:cNvSpPr>
          <p:nvPr>
            <p:custDataLst>
              <p:tags r:id="rId11"/>
            </p:custDataLst>
          </p:nvPr>
        </p:nvSpPr>
        <p:spPr bwMode="auto">
          <a:xfrm>
            <a:off x="4810126" y="1955800"/>
            <a:ext cx="1458913" cy="304800"/>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vanishing point </a:t>
            </a:r>
            <a:r>
              <a:rPr lang="en-US" sz="1400" b="1">
                <a:solidFill>
                  <a:srgbClr val="000000"/>
                </a:solidFill>
                <a:latin typeface="Times New Roman" pitchFamily="18" charset="0"/>
              </a:rPr>
              <a:t>V</a:t>
            </a:r>
          </a:p>
        </p:txBody>
      </p:sp>
      <p:sp>
        <p:nvSpPr>
          <p:cNvPr id="12301" name="Line 15"/>
          <p:cNvSpPr>
            <a:spLocks noChangeShapeType="1"/>
          </p:cNvSpPr>
          <p:nvPr>
            <p:custDataLst>
              <p:tags r:id="rId12"/>
            </p:custDataLst>
          </p:nvPr>
        </p:nvSpPr>
        <p:spPr bwMode="auto">
          <a:xfrm flipH="1">
            <a:off x="4502150" y="2190750"/>
            <a:ext cx="381000" cy="190500"/>
          </a:xfrm>
          <a:prstGeom prst="line">
            <a:avLst/>
          </a:prstGeom>
          <a:noFill/>
          <a:ln w="9525">
            <a:solidFill>
              <a:schemeClr val="tx1"/>
            </a:solidFill>
            <a:round/>
            <a:headEnd/>
            <a:tailEnd type="triangle" w="med" len="med"/>
          </a:ln>
        </p:spPr>
        <p:txBody>
          <a:bodyPr wrap="none" anchor="ctr"/>
          <a:lstStyle/>
          <a:p>
            <a:endParaRPr lang="en-US"/>
          </a:p>
        </p:txBody>
      </p:sp>
      <p:sp>
        <p:nvSpPr>
          <p:cNvPr id="12302" name="Line 16"/>
          <p:cNvSpPr>
            <a:spLocks noChangeShapeType="1"/>
          </p:cNvSpPr>
          <p:nvPr>
            <p:custDataLst>
              <p:tags r:id="rId13"/>
            </p:custDataLst>
          </p:nvPr>
        </p:nvSpPr>
        <p:spPr bwMode="auto">
          <a:xfrm>
            <a:off x="3962400" y="2133600"/>
            <a:ext cx="0" cy="1524000"/>
          </a:xfrm>
          <a:prstGeom prst="line">
            <a:avLst/>
          </a:prstGeom>
          <a:noFill/>
          <a:ln w="28575">
            <a:solidFill>
              <a:schemeClr val="tx2"/>
            </a:solidFill>
            <a:round/>
            <a:headEnd/>
            <a:tailEnd/>
          </a:ln>
        </p:spPr>
        <p:txBody>
          <a:bodyPr wrap="none" anchor="ctr"/>
          <a:lstStyle/>
          <a:p>
            <a:endParaRPr lang="en-US"/>
          </a:p>
        </p:txBody>
      </p:sp>
      <p:sp>
        <p:nvSpPr>
          <p:cNvPr id="12303" name="Line 17"/>
          <p:cNvSpPr>
            <a:spLocks noChangeShapeType="1"/>
          </p:cNvSpPr>
          <p:nvPr>
            <p:custDataLst>
              <p:tags r:id="rId14"/>
            </p:custDataLst>
          </p:nvPr>
        </p:nvSpPr>
        <p:spPr bwMode="auto">
          <a:xfrm flipV="1">
            <a:off x="3962400" y="2819400"/>
            <a:ext cx="838200" cy="838200"/>
          </a:xfrm>
          <a:prstGeom prst="line">
            <a:avLst/>
          </a:prstGeom>
          <a:noFill/>
          <a:ln w="28575">
            <a:solidFill>
              <a:schemeClr val="tx1"/>
            </a:solidFill>
            <a:round/>
            <a:headEnd/>
            <a:tailEnd/>
          </a:ln>
        </p:spPr>
        <p:txBody>
          <a:bodyPr wrap="none" anchor="ctr"/>
          <a:lstStyle/>
          <a:p>
            <a:endParaRPr lang="en-US"/>
          </a:p>
        </p:txBody>
      </p:sp>
      <p:sp>
        <p:nvSpPr>
          <p:cNvPr id="12304" name="Line 18"/>
          <p:cNvSpPr>
            <a:spLocks noChangeShapeType="1"/>
          </p:cNvSpPr>
          <p:nvPr>
            <p:custDataLst>
              <p:tags r:id="rId15"/>
            </p:custDataLst>
          </p:nvPr>
        </p:nvSpPr>
        <p:spPr bwMode="auto">
          <a:xfrm flipV="1">
            <a:off x="3962400" y="1295400"/>
            <a:ext cx="838200" cy="838200"/>
          </a:xfrm>
          <a:prstGeom prst="line">
            <a:avLst/>
          </a:prstGeom>
          <a:noFill/>
          <a:ln w="28575">
            <a:solidFill>
              <a:schemeClr val="tx1"/>
            </a:solidFill>
            <a:round/>
            <a:headEnd/>
            <a:tailEnd/>
          </a:ln>
        </p:spPr>
        <p:txBody>
          <a:bodyPr wrap="none" anchor="ctr"/>
          <a:lstStyle/>
          <a:p>
            <a:endParaRPr lang="en-US"/>
          </a:p>
        </p:txBody>
      </p:sp>
      <p:sp>
        <p:nvSpPr>
          <p:cNvPr id="12305" name="Oval 19"/>
          <p:cNvSpPr>
            <a:spLocks noChangeArrowheads="1"/>
          </p:cNvSpPr>
          <p:nvPr>
            <p:custDataLst>
              <p:tags r:id="rId16"/>
            </p:custDataLst>
          </p:nvPr>
        </p:nvSpPr>
        <p:spPr bwMode="auto">
          <a:xfrm>
            <a:off x="3671888" y="2395538"/>
            <a:ext cx="76200" cy="762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latin typeface="Times New Roman" pitchFamily="18" charset="0"/>
            </a:endParaRPr>
          </a:p>
        </p:txBody>
      </p:sp>
      <p:grpSp>
        <p:nvGrpSpPr>
          <p:cNvPr id="3" name="Group 20"/>
          <p:cNvGrpSpPr>
            <a:grpSpLocks/>
          </p:cNvGrpSpPr>
          <p:nvPr>
            <p:custDataLst>
              <p:tags r:id="rId17"/>
            </p:custDataLst>
          </p:nvPr>
        </p:nvGrpSpPr>
        <p:grpSpPr bwMode="auto">
          <a:xfrm>
            <a:off x="4419600" y="2438400"/>
            <a:ext cx="4038600" cy="838200"/>
            <a:chOff x="1824" y="1344"/>
            <a:chExt cx="2544" cy="528"/>
          </a:xfrm>
        </p:grpSpPr>
        <p:sp>
          <p:nvSpPr>
            <p:cNvPr id="12307" name="Line 21"/>
            <p:cNvSpPr>
              <a:spLocks noChangeShapeType="1"/>
            </p:cNvSpPr>
            <p:nvPr>
              <p:custDataLst>
                <p:tags r:id="rId18"/>
              </p:custDataLst>
            </p:nvPr>
          </p:nvSpPr>
          <p:spPr bwMode="auto">
            <a:xfrm flipH="1" flipV="1">
              <a:off x="1824" y="1344"/>
              <a:ext cx="144" cy="336"/>
            </a:xfrm>
            <a:prstGeom prst="line">
              <a:avLst/>
            </a:prstGeom>
            <a:noFill/>
            <a:ln w="28575">
              <a:solidFill>
                <a:srgbClr val="0066FF"/>
              </a:solidFill>
              <a:round/>
              <a:headEnd/>
              <a:tailEnd/>
            </a:ln>
          </p:spPr>
          <p:txBody>
            <a:bodyPr wrap="none" anchor="ctr"/>
            <a:lstStyle/>
            <a:p>
              <a:endParaRPr lang="en-US"/>
            </a:p>
          </p:txBody>
        </p:sp>
        <p:sp>
          <p:nvSpPr>
            <p:cNvPr id="12308" name="Line 22"/>
            <p:cNvSpPr>
              <a:spLocks noChangeShapeType="1"/>
            </p:cNvSpPr>
            <p:nvPr>
              <p:custDataLst>
                <p:tags r:id="rId19"/>
              </p:custDataLst>
            </p:nvPr>
          </p:nvSpPr>
          <p:spPr bwMode="auto">
            <a:xfrm>
              <a:off x="1968" y="1680"/>
              <a:ext cx="2400" cy="0"/>
            </a:xfrm>
            <a:prstGeom prst="line">
              <a:avLst/>
            </a:prstGeom>
            <a:noFill/>
            <a:ln w="28575">
              <a:solidFill>
                <a:srgbClr val="0066FF"/>
              </a:solidFill>
              <a:round/>
              <a:headEnd/>
              <a:tailEnd/>
            </a:ln>
          </p:spPr>
          <p:txBody>
            <a:bodyPr wrap="none" anchor="ctr"/>
            <a:lstStyle/>
            <a:p>
              <a:endParaRPr lang="en-US"/>
            </a:p>
          </p:txBody>
        </p:sp>
        <p:sp>
          <p:nvSpPr>
            <p:cNvPr id="12309" name="Text Box 23"/>
            <p:cNvSpPr txBox="1">
              <a:spLocks noChangeArrowheads="1"/>
            </p:cNvSpPr>
            <p:nvPr>
              <p:custDataLst>
                <p:tags r:id="rId20"/>
              </p:custDataLst>
            </p:nvPr>
          </p:nvSpPr>
          <p:spPr bwMode="auto">
            <a:xfrm>
              <a:off x="2352" y="1680"/>
              <a:ext cx="1040" cy="192"/>
            </a:xfrm>
            <a:prstGeom prst="rect">
              <a:avLst/>
            </a:prstGeom>
            <a:noFill/>
            <a:ln w="9525">
              <a:noFill/>
              <a:miter lim="800000"/>
              <a:headEnd/>
              <a:tailEnd/>
            </a:ln>
          </p:spPr>
          <p:txBody>
            <a:bodyPr wrap="none">
              <a:spAutoFit/>
            </a:bodyPr>
            <a:lstStyle/>
            <a:p>
              <a:pPr eaLnBrk="0" hangingPunct="0"/>
              <a:r>
                <a:rPr lang="en-US" sz="1400">
                  <a:solidFill>
                    <a:srgbClr val="000000"/>
                  </a:solidFill>
                  <a:latin typeface="Times New Roman" pitchFamily="18" charset="0"/>
                </a:rPr>
                <a:t>line on ground plane</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custDataLst>
              <p:tags r:id="rId1"/>
            </p:custDataLst>
          </p:nvPr>
        </p:nvSpPr>
        <p:spPr bwMode="auto">
          <a:xfrm>
            <a:off x="1554164" y="2693988"/>
            <a:ext cx="9113837" cy="0"/>
          </a:xfrm>
          <a:prstGeom prst="line">
            <a:avLst/>
          </a:prstGeom>
          <a:noFill/>
          <a:ln w="12700">
            <a:solidFill>
              <a:schemeClr val="accent2"/>
            </a:solidFill>
            <a:round/>
            <a:headEnd/>
            <a:tailEnd/>
          </a:ln>
        </p:spPr>
        <p:txBody>
          <a:bodyPr/>
          <a:lstStyle/>
          <a:p>
            <a:endParaRPr lang="en-US"/>
          </a:p>
        </p:txBody>
      </p:sp>
      <p:grpSp>
        <p:nvGrpSpPr>
          <p:cNvPr id="2" name="Group 3"/>
          <p:cNvGrpSpPr>
            <a:grpSpLocks/>
          </p:cNvGrpSpPr>
          <p:nvPr>
            <p:custDataLst>
              <p:tags r:id="rId2"/>
            </p:custDataLst>
          </p:nvPr>
        </p:nvGrpSpPr>
        <p:grpSpPr bwMode="auto">
          <a:xfrm>
            <a:off x="1524000" y="2693988"/>
            <a:ext cx="9139238" cy="4159250"/>
            <a:chOff x="1050" y="1976"/>
            <a:chExt cx="3862" cy="1830"/>
          </a:xfrm>
        </p:grpSpPr>
        <p:sp>
          <p:nvSpPr>
            <p:cNvPr id="24646" name="Line 4"/>
            <p:cNvSpPr>
              <a:spLocks noChangeShapeType="1"/>
            </p:cNvSpPr>
            <p:nvPr>
              <p:custDataLst>
                <p:tags r:id="rId64"/>
              </p:custDataLst>
            </p:nvPr>
          </p:nvSpPr>
          <p:spPr bwMode="auto">
            <a:xfrm flipH="1">
              <a:off x="1056" y="1976"/>
              <a:ext cx="3479" cy="1492"/>
            </a:xfrm>
            <a:prstGeom prst="line">
              <a:avLst/>
            </a:prstGeom>
            <a:noFill/>
            <a:ln w="9525">
              <a:solidFill>
                <a:schemeClr val="accent2"/>
              </a:solidFill>
              <a:round/>
              <a:headEnd/>
              <a:tailEnd/>
            </a:ln>
          </p:spPr>
          <p:txBody>
            <a:bodyPr/>
            <a:lstStyle/>
            <a:p>
              <a:endParaRPr lang="en-US"/>
            </a:p>
          </p:txBody>
        </p:sp>
        <p:sp>
          <p:nvSpPr>
            <p:cNvPr id="24647" name="Line 5"/>
            <p:cNvSpPr>
              <a:spLocks noChangeShapeType="1"/>
            </p:cNvSpPr>
            <p:nvPr>
              <p:custDataLst>
                <p:tags r:id="rId65"/>
              </p:custDataLst>
            </p:nvPr>
          </p:nvSpPr>
          <p:spPr bwMode="auto">
            <a:xfrm flipV="1">
              <a:off x="1586" y="1976"/>
              <a:ext cx="2949" cy="1830"/>
            </a:xfrm>
            <a:prstGeom prst="line">
              <a:avLst/>
            </a:prstGeom>
            <a:noFill/>
            <a:ln w="9525">
              <a:solidFill>
                <a:schemeClr val="accent2"/>
              </a:solidFill>
              <a:round/>
              <a:headEnd/>
              <a:tailEnd/>
            </a:ln>
          </p:spPr>
          <p:txBody>
            <a:bodyPr/>
            <a:lstStyle/>
            <a:p>
              <a:endParaRPr lang="en-US"/>
            </a:p>
          </p:txBody>
        </p:sp>
        <p:sp>
          <p:nvSpPr>
            <p:cNvPr id="24648" name="Line 6"/>
            <p:cNvSpPr>
              <a:spLocks noChangeShapeType="1"/>
            </p:cNvSpPr>
            <p:nvPr>
              <p:custDataLst>
                <p:tags r:id="rId66"/>
              </p:custDataLst>
            </p:nvPr>
          </p:nvSpPr>
          <p:spPr bwMode="auto">
            <a:xfrm flipV="1">
              <a:off x="2525" y="1976"/>
              <a:ext cx="2010" cy="1824"/>
            </a:xfrm>
            <a:prstGeom prst="line">
              <a:avLst/>
            </a:prstGeom>
            <a:noFill/>
            <a:ln w="9525">
              <a:solidFill>
                <a:schemeClr val="accent2"/>
              </a:solidFill>
              <a:round/>
              <a:headEnd/>
              <a:tailEnd/>
            </a:ln>
          </p:spPr>
          <p:txBody>
            <a:bodyPr/>
            <a:lstStyle/>
            <a:p>
              <a:endParaRPr lang="en-US"/>
            </a:p>
          </p:txBody>
        </p:sp>
        <p:sp>
          <p:nvSpPr>
            <p:cNvPr id="24649" name="Line 7"/>
            <p:cNvSpPr>
              <a:spLocks noChangeShapeType="1"/>
            </p:cNvSpPr>
            <p:nvPr>
              <p:custDataLst>
                <p:tags r:id="rId67"/>
              </p:custDataLst>
            </p:nvPr>
          </p:nvSpPr>
          <p:spPr bwMode="auto">
            <a:xfrm flipV="1">
              <a:off x="3371" y="1976"/>
              <a:ext cx="1164" cy="1813"/>
            </a:xfrm>
            <a:prstGeom prst="line">
              <a:avLst/>
            </a:prstGeom>
            <a:noFill/>
            <a:ln w="9525">
              <a:solidFill>
                <a:schemeClr val="accent2"/>
              </a:solidFill>
              <a:round/>
              <a:headEnd/>
              <a:tailEnd/>
            </a:ln>
          </p:spPr>
          <p:txBody>
            <a:bodyPr/>
            <a:lstStyle/>
            <a:p>
              <a:endParaRPr lang="en-US"/>
            </a:p>
          </p:txBody>
        </p:sp>
        <p:sp>
          <p:nvSpPr>
            <p:cNvPr id="24650" name="Line 8"/>
            <p:cNvSpPr>
              <a:spLocks noChangeShapeType="1"/>
            </p:cNvSpPr>
            <p:nvPr>
              <p:custDataLst>
                <p:tags r:id="rId68"/>
              </p:custDataLst>
            </p:nvPr>
          </p:nvSpPr>
          <p:spPr bwMode="auto">
            <a:xfrm flipV="1">
              <a:off x="4195" y="1976"/>
              <a:ext cx="340" cy="1813"/>
            </a:xfrm>
            <a:prstGeom prst="line">
              <a:avLst/>
            </a:prstGeom>
            <a:noFill/>
            <a:ln w="9525">
              <a:solidFill>
                <a:schemeClr val="accent2"/>
              </a:solidFill>
              <a:round/>
              <a:headEnd/>
              <a:tailEnd/>
            </a:ln>
          </p:spPr>
          <p:txBody>
            <a:bodyPr/>
            <a:lstStyle/>
            <a:p>
              <a:endParaRPr lang="en-US"/>
            </a:p>
          </p:txBody>
        </p:sp>
        <p:sp>
          <p:nvSpPr>
            <p:cNvPr id="24651" name="Line 9"/>
            <p:cNvSpPr>
              <a:spLocks noChangeShapeType="1"/>
            </p:cNvSpPr>
            <p:nvPr>
              <p:custDataLst>
                <p:tags r:id="rId69"/>
              </p:custDataLst>
            </p:nvPr>
          </p:nvSpPr>
          <p:spPr bwMode="auto">
            <a:xfrm flipH="1" flipV="1">
              <a:off x="4535" y="1976"/>
              <a:ext cx="367" cy="921"/>
            </a:xfrm>
            <a:prstGeom prst="line">
              <a:avLst/>
            </a:prstGeom>
            <a:noFill/>
            <a:ln w="9525">
              <a:solidFill>
                <a:schemeClr val="accent2"/>
              </a:solidFill>
              <a:round/>
              <a:headEnd/>
              <a:tailEnd/>
            </a:ln>
          </p:spPr>
          <p:txBody>
            <a:bodyPr/>
            <a:lstStyle/>
            <a:p>
              <a:endParaRPr lang="en-US"/>
            </a:p>
          </p:txBody>
        </p:sp>
        <p:sp>
          <p:nvSpPr>
            <p:cNvPr id="24652" name="Line 10"/>
            <p:cNvSpPr>
              <a:spLocks noChangeShapeType="1"/>
            </p:cNvSpPr>
            <p:nvPr>
              <p:custDataLst>
                <p:tags r:id="rId70"/>
              </p:custDataLst>
            </p:nvPr>
          </p:nvSpPr>
          <p:spPr bwMode="auto">
            <a:xfrm flipH="1" flipV="1">
              <a:off x="4540" y="1976"/>
              <a:ext cx="372" cy="401"/>
            </a:xfrm>
            <a:prstGeom prst="line">
              <a:avLst/>
            </a:prstGeom>
            <a:noFill/>
            <a:ln w="9525">
              <a:solidFill>
                <a:schemeClr val="accent2"/>
              </a:solidFill>
              <a:round/>
              <a:headEnd/>
              <a:tailEnd/>
            </a:ln>
          </p:spPr>
          <p:txBody>
            <a:bodyPr/>
            <a:lstStyle/>
            <a:p>
              <a:endParaRPr lang="en-US"/>
            </a:p>
          </p:txBody>
        </p:sp>
        <p:sp>
          <p:nvSpPr>
            <p:cNvPr id="24653" name="Line 11"/>
            <p:cNvSpPr>
              <a:spLocks noChangeShapeType="1"/>
            </p:cNvSpPr>
            <p:nvPr>
              <p:custDataLst>
                <p:tags r:id="rId71"/>
              </p:custDataLst>
            </p:nvPr>
          </p:nvSpPr>
          <p:spPr bwMode="auto">
            <a:xfrm>
              <a:off x="4540" y="1976"/>
              <a:ext cx="368" cy="193"/>
            </a:xfrm>
            <a:prstGeom prst="line">
              <a:avLst/>
            </a:prstGeom>
            <a:noFill/>
            <a:ln w="9525">
              <a:solidFill>
                <a:schemeClr val="accent2"/>
              </a:solidFill>
              <a:round/>
              <a:headEnd/>
              <a:tailEnd/>
            </a:ln>
          </p:spPr>
          <p:txBody>
            <a:bodyPr/>
            <a:lstStyle/>
            <a:p>
              <a:endParaRPr lang="en-US"/>
            </a:p>
          </p:txBody>
        </p:sp>
        <p:sp>
          <p:nvSpPr>
            <p:cNvPr id="24654" name="Line 12"/>
            <p:cNvSpPr>
              <a:spLocks noChangeShapeType="1"/>
            </p:cNvSpPr>
            <p:nvPr>
              <p:custDataLst>
                <p:tags r:id="rId72"/>
              </p:custDataLst>
            </p:nvPr>
          </p:nvSpPr>
          <p:spPr bwMode="auto">
            <a:xfrm flipH="1" flipV="1">
              <a:off x="4540" y="1976"/>
              <a:ext cx="357" cy="90"/>
            </a:xfrm>
            <a:prstGeom prst="line">
              <a:avLst/>
            </a:prstGeom>
            <a:noFill/>
            <a:ln w="9525">
              <a:solidFill>
                <a:schemeClr val="accent2"/>
              </a:solidFill>
              <a:round/>
              <a:headEnd/>
              <a:tailEnd/>
            </a:ln>
          </p:spPr>
          <p:txBody>
            <a:bodyPr/>
            <a:lstStyle/>
            <a:p>
              <a:endParaRPr lang="en-US"/>
            </a:p>
          </p:txBody>
        </p:sp>
        <p:sp>
          <p:nvSpPr>
            <p:cNvPr id="24655" name="Line 13"/>
            <p:cNvSpPr>
              <a:spLocks noChangeShapeType="1"/>
            </p:cNvSpPr>
            <p:nvPr>
              <p:custDataLst>
                <p:tags r:id="rId73"/>
              </p:custDataLst>
            </p:nvPr>
          </p:nvSpPr>
          <p:spPr bwMode="auto">
            <a:xfrm flipV="1">
              <a:off x="1062" y="1976"/>
              <a:ext cx="3478" cy="989"/>
            </a:xfrm>
            <a:prstGeom prst="line">
              <a:avLst/>
            </a:prstGeom>
            <a:noFill/>
            <a:ln w="9525">
              <a:solidFill>
                <a:schemeClr val="accent2"/>
              </a:solidFill>
              <a:round/>
              <a:headEnd/>
              <a:tailEnd/>
            </a:ln>
          </p:spPr>
          <p:txBody>
            <a:bodyPr/>
            <a:lstStyle/>
            <a:p>
              <a:endParaRPr lang="en-US"/>
            </a:p>
          </p:txBody>
        </p:sp>
        <p:sp>
          <p:nvSpPr>
            <p:cNvPr id="24656" name="Line 14"/>
            <p:cNvSpPr>
              <a:spLocks noChangeShapeType="1"/>
            </p:cNvSpPr>
            <p:nvPr>
              <p:custDataLst>
                <p:tags r:id="rId74"/>
              </p:custDataLst>
            </p:nvPr>
          </p:nvSpPr>
          <p:spPr bwMode="auto">
            <a:xfrm flipV="1">
              <a:off x="1050" y="1976"/>
              <a:ext cx="3479" cy="593"/>
            </a:xfrm>
            <a:prstGeom prst="line">
              <a:avLst/>
            </a:prstGeom>
            <a:noFill/>
            <a:ln w="9525">
              <a:solidFill>
                <a:schemeClr val="accent2"/>
              </a:solidFill>
              <a:round/>
              <a:headEnd/>
              <a:tailEnd/>
            </a:ln>
          </p:spPr>
          <p:txBody>
            <a:bodyPr/>
            <a:lstStyle/>
            <a:p>
              <a:endParaRPr lang="en-US"/>
            </a:p>
          </p:txBody>
        </p:sp>
        <p:sp>
          <p:nvSpPr>
            <p:cNvPr id="24657" name="Line 15"/>
            <p:cNvSpPr>
              <a:spLocks noChangeShapeType="1"/>
            </p:cNvSpPr>
            <p:nvPr>
              <p:custDataLst>
                <p:tags r:id="rId75"/>
              </p:custDataLst>
            </p:nvPr>
          </p:nvSpPr>
          <p:spPr bwMode="auto">
            <a:xfrm flipV="1">
              <a:off x="1056" y="1976"/>
              <a:ext cx="3473" cy="339"/>
            </a:xfrm>
            <a:prstGeom prst="line">
              <a:avLst/>
            </a:prstGeom>
            <a:noFill/>
            <a:ln w="9525">
              <a:solidFill>
                <a:schemeClr val="accent2"/>
              </a:solidFill>
              <a:round/>
              <a:headEnd/>
              <a:tailEnd/>
            </a:ln>
          </p:spPr>
          <p:txBody>
            <a:bodyPr/>
            <a:lstStyle/>
            <a:p>
              <a:endParaRPr lang="en-US"/>
            </a:p>
          </p:txBody>
        </p:sp>
        <p:sp>
          <p:nvSpPr>
            <p:cNvPr id="24658" name="Line 16"/>
            <p:cNvSpPr>
              <a:spLocks noChangeShapeType="1"/>
            </p:cNvSpPr>
            <p:nvPr>
              <p:custDataLst>
                <p:tags r:id="rId76"/>
              </p:custDataLst>
            </p:nvPr>
          </p:nvSpPr>
          <p:spPr bwMode="auto">
            <a:xfrm flipV="1">
              <a:off x="1050" y="1976"/>
              <a:ext cx="3479" cy="142"/>
            </a:xfrm>
            <a:prstGeom prst="line">
              <a:avLst/>
            </a:prstGeom>
            <a:noFill/>
            <a:ln w="9525">
              <a:solidFill>
                <a:schemeClr val="accent2"/>
              </a:solidFill>
              <a:round/>
              <a:headEnd/>
              <a:tailEnd/>
            </a:ln>
          </p:spPr>
          <p:txBody>
            <a:bodyPr/>
            <a:lstStyle/>
            <a:p>
              <a:endParaRPr lang="en-US"/>
            </a:p>
          </p:txBody>
        </p:sp>
      </p:grpSp>
      <p:grpSp>
        <p:nvGrpSpPr>
          <p:cNvPr id="3" name="Group 17"/>
          <p:cNvGrpSpPr>
            <a:grpSpLocks/>
          </p:cNvGrpSpPr>
          <p:nvPr>
            <p:custDataLst>
              <p:tags r:id="rId3"/>
            </p:custDataLst>
          </p:nvPr>
        </p:nvGrpSpPr>
        <p:grpSpPr bwMode="auto">
          <a:xfrm flipH="1">
            <a:off x="1530350" y="2698750"/>
            <a:ext cx="9118600" cy="4159250"/>
            <a:chOff x="1050" y="1976"/>
            <a:chExt cx="3862" cy="1830"/>
          </a:xfrm>
        </p:grpSpPr>
        <p:sp>
          <p:nvSpPr>
            <p:cNvPr id="24633" name="Line 18"/>
            <p:cNvSpPr>
              <a:spLocks noChangeShapeType="1"/>
            </p:cNvSpPr>
            <p:nvPr>
              <p:custDataLst>
                <p:tags r:id="rId51"/>
              </p:custDataLst>
            </p:nvPr>
          </p:nvSpPr>
          <p:spPr bwMode="auto">
            <a:xfrm flipH="1">
              <a:off x="1056" y="1976"/>
              <a:ext cx="3479" cy="1492"/>
            </a:xfrm>
            <a:prstGeom prst="line">
              <a:avLst/>
            </a:prstGeom>
            <a:noFill/>
            <a:ln w="12700">
              <a:solidFill>
                <a:schemeClr val="accent2"/>
              </a:solidFill>
              <a:round/>
              <a:headEnd/>
              <a:tailEnd/>
            </a:ln>
          </p:spPr>
          <p:txBody>
            <a:bodyPr/>
            <a:lstStyle/>
            <a:p>
              <a:endParaRPr lang="en-US"/>
            </a:p>
          </p:txBody>
        </p:sp>
        <p:sp>
          <p:nvSpPr>
            <p:cNvPr id="24634" name="Line 19"/>
            <p:cNvSpPr>
              <a:spLocks noChangeShapeType="1"/>
            </p:cNvSpPr>
            <p:nvPr>
              <p:custDataLst>
                <p:tags r:id="rId52"/>
              </p:custDataLst>
            </p:nvPr>
          </p:nvSpPr>
          <p:spPr bwMode="auto">
            <a:xfrm flipV="1">
              <a:off x="1586" y="1976"/>
              <a:ext cx="2949" cy="1830"/>
            </a:xfrm>
            <a:prstGeom prst="line">
              <a:avLst/>
            </a:prstGeom>
            <a:noFill/>
            <a:ln w="12700">
              <a:solidFill>
                <a:schemeClr val="accent2"/>
              </a:solidFill>
              <a:round/>
              <a:headEnd/>
              <a:tailEnd/>
            </a:ln>
          </p:spPr>
          <p:txBody>
            <a:bodyPr/>
            <a:lstStyle/>
            <a:p>
              <a:endParaRPr lang="en-US"/>
            </a:p>
          </p:txBody>
        </p:sp>
        <p:sp>
          <p:nvSpPr>
            <p:cNvPr id="24635" name="Line 20"/>
            <p:cNvSpPr>
              <a:spLocks noChangeShapeType="1"/>
            </p:cNvSpPr>
            <p:nvPr>
              <p:custDataLst>
                <p:tags r:id="rId53"/>
              </p:custDataLst>
            </p:nvPr>
          </p:nvSpPr>
          <p:spPr bwMode="auto">
            <a:xfrm flipV="1">
              <a:off x="2525" y="1976"/>
              <a:ext cx="2010" cy="1824"/>
            </a:xfrm>
            <a:prstGeom prst="line">
              <a:avLst/>
            </a:prstGeom>
            <a:noFill/>
            <a:ln w="12700">
              <a:solidFill>
                <a:schemeClr val="accent2"/>
              </a:solidFill>
              <a:round/>
              <a:headEnd/>
              <a:tailEnd/>
            </a:ln>
          </p:spPr>
          <p:txBody>
            <a:bodyPr/>
            <a:lstStyle/>
            <a:p>
              <a:endParaRPr lang="en-US"/>
            </a:p>
          </p:txBody>
        </p:sp>
        <p:sp>
          <p:nvSpPr>
            <p:cNvPr id="24636" name="Line 21"/>
            <p:cNvSpPr>
              <a:spLocks noChangeShapeType="1"/>
            </p:cNvSpPr>
            <p:nvPr>
              <p:custDataLst>
                <p:tags r:id="rId54"/>
              </p:custDataLst>
            </p:nvPr>
          </p:nvSpPr>
          <p:spPr bwMode="auto">
            <a:xfrm flipV="1">
              <a:off x="3371" y="1976"/>
              <a:ext cx="1164" cy="1813"/>
            </a:xfrm>
            <a:prstGeom prst="line">
              <a:avLst/>
            </a:prstGeom>
            <a:noFill/>
            <a:ln w="12700">
              <a:solidFill>
                <a:schemeClr val="accent2"/>
              </a:solidFill>
              <a:round/>
              <a:headEnd/>
              <a:tailEnd/>
            </a:ln>
          </p:spPr>
          <p:txBody>
            <a:bodyPr/>
            <a:lstStyle/>
            <a:p>
              <a:endParaRPr lang="en-US"/>
            </a:p>
          </p:txBody>
        </p:sp>
        <p:sp>
          <p:nvSpPr>
            <p:cNvPr id="24637" name="Line 22"/>
            <p:cNvSpPr>
              <a:spLocks noChangeShapeType="1"/>
            </p:cNvSpPr>
            <p:nvPr>
              <p:custDataLst>
                <p:tags r:id="rId55"/>
              </p:custDataLst>
            </p:nvPr>
          </p:nvSpPr>
          <p:spPr bwMode="auto">
            <a:xfrm flipV="1">
              <a:off x="4195" y="1976"/>
              <a:ext cx="340" cy="1813"/>
            </a:xfrm>
            <a:prstGeom prst="line">
              <a:avLst/>
            </a:prstGeom>
            <a:noFill/>
            <a:ln w="12700">
              <a:solidFill>
                <a:schemeClr val="accent2"/>
              </a:solidFill>
              <a:round/>
              <a:headEnd/>
              <a:tailEnd/>
            </a:ln>
          </p:spPr>
          <p:txBody>
            <a:bodyPr/>
            <a:lstStyle/>
            <a:p>
              <a:endParaRPr lang="en-US"/>
            </a:p>
          </p:txBody>
        </p:sp>
        <p:sp>
          <p:nvSpPr>
            <p:cNvPr id="24638" name="Line 23"/>
            <p:cNvSpPr>
              <a:spLocks noChangeShapeType="1"/>
            </p:cNvSpPr>
            <p:nvPr>
              <p:custDataLst>
                <p:tags r:id="rId56"/>
              </p:custDataLst>
            </p:nvPr>
          </p:nvSpPr>
          <p:spPr bwMode="auto">
            <a:xfrm flipH="1" flipV="1">
              <a:off x="4535" y="1976"/>
              <a:ext cx="367" cy="921"/>
            </a:xfrm>
            <a:prstGeom prst="line">
              <a:avLst/>
            </a:prstGeom>
            <a:noFill/>
            <a:ln w="12700">
              <a:solidFill>
                <a:schemeClr val="accent2"/>
              </a:solidFill>
              <a:round/>
              <a:headEnd/>
              <a:tailEnd/>
            </a:ln>
          </p:spPr>
          <p:txBody>
            <a:bodyPr/>
            <a:lstStyle/>
            <a:p>
              <a:endParaRPr lang="en-US"/>
            </a:p>
          </p:txBody>
        </p:sp>
        <p:sp>
          <p:nvSpPr>
            <p:cNvPr id="24639" name="Line 24"/>
            <p:cNvSpPr>
              <a:spLocks noChangeShapeType="1"/>
            </p:cNvSpPr>
            <p:nvPr>
              <p:custDataLst>
                <p:tags r:id="rId57"/>
              </p:custDataLst>
            </p:nvPr>
          </p:nvSpPr>
          <p:spPr bwMode="auto">
            <a:xfrm flipH="1" flipV="1">
              <a:off x="4540" y="1976"/>
              <a:ext cx="372" cy="401"/>
            </a:xfrm>
            <a:prstGeom prst="line">
              <a:avLst/>
            </a:prstGeom>
            <a:noFill/>
            <a:ln w="12700">
              <a:solidFill>
                <a:schemeClr val="accent2"/>
              </a:solidFill>
              <a:round/>
              <a:headEnd/>
              <a:tailEnd/>
            </a:ln>
          </p:spPr>
          <p:txBody>
            <a:bodyPr/>
            <a:lstStyle/>
            <a:p>
              <a:endParaRPr lang="en-US"/>
            </a:p>
          </p:txBody>
        </p:sp>
        <p:sp>
          <p:nvSpPr>
            <p:cNvPr id="24640" name="Line 25"/>
            <p:cNvSpPr>
              <a:spLocks noChangeShapeType="1"/>
            </p:cNvSpPr>
            <p:nvPr>
              <p:custDataLst>
                <p:tags r:id="rId58"/>
              </p:custDataLst>
            </p:nvPr>
          </p:nvSpPr>
          <p:spPr bwMode="auto">
            <a:xfrm>
              <a:off x="4540" y="1976"/>
              <a:ext cx="368" cy="193"/>
            </a:xfrm>
            <a:prstGeom prst="line">
              <a:avLst/>
            </a:prstGeom>
            <a:noFill/>
            <a:ln w="12700">
              <a:solidFill>
                <a:schemeClr val="accent2"/>
              </a:solidFill>
              <a:round/>
              <a:headEnd/>
              <a:tailEnd/>
            </a:ln>
          </p:spPr>
          <p:txBody>
            <a:bodyPr/>
            <a:lstStyle/>
            <a:p>
              <a:endParaRPr lang="en-US"/>
            </a:p>
          </p:txBody>
        </p:sp>
        <p:sp>
          <p:nvSpPr>
            <p:cNvPr id="24641" name="Line 26"/>
            <p:cNvSpPr>
              <a:spLocks noChangeShapeType="1"/>
            </p:cNvSpPr>
            <p:nvPr>
              <p:custDataLst>
                <p:tags r:id="rId59"/>
              </p:custDataLst>
            </p:nvPr>
          </p:nvSpPr>
          <p:spPr bwMode="auto">
            <a:xfrm flipH="1" flipV="1">
              <a:off x="4540" y="1976"/>
              <a:ext cx="357" cy="90"/>
            </a:xfrm>
            <a:prstGeom prst="line">
              <a:avLst/>
            </a:prstGeom>
            <a:noFill/>
            <a:ln w="12700">
              <a:solidFill>
                <a:schemeClr val="accent2"/>
              </a:solidFill>
              <a:round/>
              <a:headEnd/>
              <a:tailEnd/>
            </a:ln>
          </p:spPr>
          <p:txBody>
            <a:bodyPr/>
            <a:lstStyle/>
            <a:p>
              <a:endParaRPr lang="en-US"/>
            </a:p>
          </p:txBody>
        </p:sp>
        <p:sp>
          <p:nvSpPr>
            <p:cNvPr id="24642" name="Line 27"/>
            <p:cNvSpPr>
              <a:spLocks noChangeShapeType="1"/>
            </p:cNvSpPr>
            <p:nvPr>
              <p:custDataLst>
                <p:tags r:id="rId60"/>
              </p:custDataLst>
            </p:nvPr>
          </p:nvSpPr>
          <p:spPr bwMode="auto">
            <a:xfrm flipV="1">
              <a:off x="1062" y="1976"/>
              <a:ext cx="3478" cy="989"/>
            </a:xfrm>
            <a:prstGeom prst="line">
              <a:avLst/>
            </a:prstGeom>
            <a:noFill/>
            <a:ln w="12700">
              <a:solidFill>
                <a:schemeClr val="accent2"/>
              </a:solidFill>
              <a:round/>
              <a:headEnd/>
              <a:tailEnd/>
            </a:ln>
          </p:spPr>
          <p:txBody>
            <a:bodyPr/>
            <a:lstStyle/>
            <a:p>
              <a:endParaRPr lang="en-US"/>
            </a:p>
          </p:txBody>
        </p:sp>
        <p:sp>
          <p:nvSpPr>
            <p:cNvPr id="24643" name="Line 28"/>
            <p:cNvSpPr>
              <a:spLocks noChangeShapeType="1"/>
            </p:cNvSpPr>
            <p:nvPr>
              <p:custDataLst>
                <p:tags r:id="rId61"/>
              </p:custDataLst>
            </p:nvPr>
          </p:nvSpPr>
          <p:spPr bwMode="auto">
            <a:xfrm flipV="1">
              <a:off x="1050" y="1976"/>
              <a:ext cx="3479" cy="593"/>
            </a:xfrm>
            <a:prstGeom prst="line">
              <a:avLst/>
            </a:prstGeom>
            <a:noFill/>
            <a:ln w="12700">
              <a:solidFill>
                <a:schemeClr val="accent2"/>
              </a:solidFill>
              <a:round/>
              <a:headEnd/>
              <a:tailEnd/>
            </a:ln>
          </p:spPr>
          <p:txBody>
            <a:bodyPr/>
            <a:lstStyle/>
            <a:p>
              <a:endParaRPr lang="en-US"/>
            </a:p>
          </p:txBody>
        </p:sp>
        <p:sp>
          <p:nvSpPr>
            <p:cNvPr id="24644" name="Line 29"/>
            <p:cNvSpPr>
              <a:spLocks noChangeShapeType="1"/>
            </p:cNvSpPr>
            <p:nvPr>
              <p:custDataLst>
                <p:tags r:id="rId62"/>
              </p:custDataLst>
            </p:nvPr>
          </p:nvSpPr>
          <p:spPr bwMode="auto">
            <a:xfrm flipV="1">
              <a:off x="1056" y="1976"/>
              <a:ext cx="3473" cy="339"/>
            </a:xfrm>
            <a:prstGeom prst="line">
              <a:avLst/>
            </a:prstGeom>
            <a:noFill/>
            <a:ln w="12700">
              <a:solidFill>
                <a:schemeClr val="accent2"/>
              </a:solidFill>
              <a:round/>
              <a:headEnd/>
              <a:tailEnd/>
            </a:ln>
          </p:spPr>
          <p:txBody>
            <a:bodyPr/>
            <a:lstStyle/>
            <a:p>
              <a:endParaRPr lang="en-US"/>
            </a:p>
          </p:txBody>
        </p:sp>
        <p:sp>
          <p:nvSpPr>
            <p:cNvPr id="24645" name="Line 30"/>
            <p:cNvSpPr>
              <a:spLocks noChangeShapeType="1"/>
            </p:cNvSpPr>
            <p:nvPr>
              <p:custDataLst>
                <p:tags r:id="rId63"/>
              </p:custDataLst>
            </p:nvPr>
          </p:nvSpPr>
          <p:spPr bwMode="auto">
            <a:xfrm flipV="1">
              <a:off x="1050" y="1976"/>
              <a:ext cx="3479" cy="142"/>
            </a:xfrm>
            <a:prstGeom prst="line">
              <a:avLst/>
            </a:prstGeom>
            <a:noFill/>
            <a:ln w="12700">
              <a:solidFill>
                <a:schemeClr val="accent2"/>
              </a:solidFill>
              <a:round/>
              <a:headEnd/>
              <a:tailEnd/>
            </a:ln>
          </p:spPr>
          <p:txBody>
            <a:bodyPr/>
            <a:lstStyle/>
            <a:p>
              <a:endParaRPr lang="en-US"/>
            </a:p>
          </p:txBody>
        </p:sp>
      </p:grpSp>
      <p:sp>
        <p:nvSpPr>
          <p:cNvPr id="24581" name="Rectangle 31"/>
          <p:cNvSpPr>
            <a:spLocks noGrp="1" noChangeArrowheads="1"/>
          </p:cNvSpPr>
          <p:nvPr>
            <p:ph type="title" idx="4294967295"/>
            <p:custDataLst>
              <p:tags r:id="rId4"/>
            </p:custDataLst>
          </p:nvPr>
        </p:nvSpPr>
        <p:spPr>
          <a:xfrm>
            <a:off x="1981200" y="76200"/>
            <a:ext cx="8229600" cy="1143000"/>
          </a:xfrm>
        </p:spPr>
        <p:txBody>
          <a:bodyPr/>
          <a:lstStyle/>
          <a:p>
            <a:r>
              <a:rPr lang="en-US"/>
              <a:t>Measuring height</a:t>
            </a:r>
          </a:p>
        </p:txBody>
      </p:sp>
      <p:sp>
        <p:nvSpPr>
          <p:cNvPr id="358432" name="Line 32"/>
          <p:cNvSpPr>
            <a:spLocks noChangeShapeType="1"/>
          </p:cNvSpPr>
          <p:nvPr>
            <p:custDataLst>
              <p:tags r:id="rId5"/>
            </p:custDataLst>
          </p:nvPr>
        </p:nvSpPr>
        <p:spPr bwMode="auto">
          <a:xfrm flipH="1" flipV="1">
            <a:off x="4867276" y="2695576"/>
            <a:ext cx="2524125" cy="2028825"/>
          </a:xfrm>
          <a:prstGeom prst="line">
            <a:avLst/>
          </a:prstGeom>
          <a:noFill/>
          <a:ln w="28575">
            <a:solidFill>
              <a:srgbClr val="FF0000"/>
            </a:solidFill>
            <a:round/>
            <a:headEnd/>
            <a:tailEnd/>
          </a:ln>
        </p:spPr>
        <p:txBody>
          <a:bodyPr wrap="none" anchor="ctr"/>
          <a:lstStyle/>
          <a:p>
            <a:endParaRPr lang="en-US"/>
          </a:p>
        </p:txBody>
      </p:sp>
      <p:grpSp>
        <p:nvGrpSpPr>
          <p:cNvPr id="4" name="Group 33"/>
          <p:cNvGrpSpPr>
            <a:grpSpLocks/>
          </p:cNvGrpSpPr>
          <p:nvPr>
            <p:custDataLst>
              <p:tags r:id="rId6"/>
            </p:custDataLst>
          </p:nvPr>
        </p:nvGrpSpPr>
        <p:grpSpPr bwMode="auto">
          <a:xfrm>
            <a:off x="7391400" y="1219200"/>
            <a:ext cx="685800" cy="3505200"/>
            <a:chOff x="3696" y="768"/>
            <a:chExt cx="432" cy="2208"/>
          </a:xfrm>
        </p:grpSpPr>
        <p:sp>
          <p:nvSpPr>
            <p:cNvPr id="24603" name="Rectangle 34"/>
            <p:cNvSpPr>
              <a:spLocks noChangeArrowheads="1"/>
            </p:cNvSpPr>
            <p:nvPr>
              <p:custDataLst>
                <p:tags r:id="rId23"/>
              </p:custDataLst>
            </p:nvPr>
          </p:nvSpPr>
          <p:spPr bwMode="auto">
            <a:xfrm>
              <a:off x="3696" y="768"/>
              <a:ext cx="384" cy="2208"/>
            </a:xfrm>
            <a:prstGeom prst="rect">
              <a:avLst/>
            </a:prstGeom>
            <a:solidFill>
              <a:schemeClr val="tx1"/>
            </a:solidFill>
            <a:ln w="28575">
              <a:solidFill>
                <a:schemeClr val="tx1"/>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grpSp>
          <p:nvGrpSpPr>
            <p:cNvPr id="5" name="Group 35"/>
            <p:cNvGrpSpPr>
              <a:grpSpLocks/>
            </p:cNvGrpSpPr>
            <p:nvPr/>
          </p:nvGrpSpPr>
          <p:grpSpPr bwMode="auto">
            <a:xfrm>
              <a:off x="3888" y="912"/>
              <a:ext cx="240" cy="1824"/>
              <a:chOff x="3888" y="912"/>
              <a:chExt cx="240" cy="1824"/>
            </a:xfrm>
          </p:grpSpPr>
          <p:sp>
            <p:nvSpPr>
              <p:cNvPr id="24628" name="Text Box 36"/>
              <p:cNvSpPr txBox="1">
                <a:spLocks noChangeArrowheads="1"/>
              </p:cNvSpPr>
              <p:nvPr>
                <p:custDataLst>
                  <p:tags r:id="rId46"/>
                </p:custDataLst>
              </p:nvPr>
            </p:nvSpPr>
            <p:spPr bwMode="auto">
              <a:xfrm>
                <a:off x="3888" y="2448"/>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1</a:t>
                </a:r>
              </a:p>
            </p:txBody>
          </p:sp>
          <p:sp>
            <p:nvSpPr>
              <p:cNvPr id="24629" name="Text Box 37"/>
              <p:cNvSpPr txBox="1">
                <a:spLocks noChangeArrowheads="1"/>
              </p:cNvSpPr>
              <p:nvPr>
                <p:custDataLst>
                  <p:tags r:id="rId47"/>
                </p:custDataLst>
              </p:nvPr>
            </p:nvSpPr>
            <p:spPr bwMode="auto">
              <a:xfrm>
                <a:off x="3888" y="2064"/>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2</a:t>
                </a:r>
              </a:p>
            </p:txBody>
          </p:sp>
          <p:sp>
            <p:nvSpPr>
              <p:cNvPr id="24630" name="Text Box 38"/>
              <p:cNvSpPr txBox="1">
                <a:spLocks noChangeArrowheads="1"/>
              </p:cNvSpPr>
              <p:nvPr>
                <p:custDataLst>
                  <p:tags r:id="rId48"/>
                </p:custDataLst>
              </p:nvPr>
            </p:nvSpPr>
            <p:spPr bwMode="auto">
              <a:xfrm>
                <a:off x="3888" y="1680"/>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3</a:t>
                </a:r>
              </a:p>
            </p:txBody>
          </p:sp>
          <p:sp>
            <p:nvSpPr>
              <p:cNvPr id="24631" name="Text Box 39"/>
              <p:cNvSpPr txBox="1">
                <a:spLocks noChangeArrowheads="1"/>
              </p:cNvSpPr>
              <p:nvPr>
                <p:custDataLst>
                  <p:tags r:id="rId49"/>
                </p:custDataLst>
              </p:nvPr>
            </p:nvSpPr>
            <p:spPr bwMode="auto">
              <a:xfrm>
                <a:off x="3888" y="1296"/>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4</a:t>
                </a:r>
              </a:p>
            </p:txBody>
          </p:sp>
          <p:sp>
            <p:nvSpPr>
              <p:cNvPr id="24632" name="Text Box 40"/>
              <p:cNvSpPr txBox="1">
                <a:spLocks noChangeArrowheads="1"/>
              </p:cNvSpPr>
              <p:nvPr>
                <p:custDataLst>
                  <p:tags r:id="rId50"/>
                </p:custDataLst>
              </p:nvPr>
            </p:nvSpPr>
            <p:spPr bwMode="auto">
              <a:xfrm>
                <a:off x="3888" y="912"/>
                <a:ext cx="240"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FFFF"/>
                    </a:solidFill>
                    <a:latin typeface="Times New Roman" pitchFamily="18" charset="0"/>
                  </a:rPr>
                  <a:t>5</a:t>
                </a:r>
              </a:p>
            </p:txBody>
          </p:sp>
        </p:grpSp>
        <p:grpSp>
          <p:nvGrpSpPr>
            <p:cNvPr id="6" name="Group 41"/>
            <p:cNvGrpSpPr>
              <a:grpSpLocks/>
            </p:cNvGrpSpPr>
            <p:nvPr/>
          </p:nvGrpSpPr>
          <p:grpSpPr bwMode="auto">
            <a:xfrm>
              <a:off x="3696" y="864"/>
              <a:ext cx="192" cy="2016"/>
              <a:chOff x="3696" y="864"/>
              <a:chExt cx="192" cy="2016"/>
            </a:xfrm>
          </p:grpSpPr>
          <p:sp>
            <p:nvSpPr>
              <p:cNvPr id="24606" name="Line 42"/>
              <p:cNvSpPr>
                <a:spLocks noChangeShapeType="1"/>
              </p:cNvSpPr>
              <p:nvPr>
                <p:custDataLst>
                  <p:tags r:id="rId24"/>
                </p:custDataLst>
              </p:nvPr>
            </p:nvSpPr>
            <p:spPr bwMode="auto">
              <a:xfrm>
                <a:off x="3696" y="2880"/>
                <a:ext cx="96" cy="0"/>
              </a:xfrm>
              <a:prstGeom prst="line">
                <a:avLst/>
              </a:prstGeom>
              <a:noFill/>
              <a:ln w="28575">
                <a:solidFill>
                  <a:schemeClr val="bg1"/>
                </a:solidFill>
                <a:round/>
                <a:headEnd/>
                <a:tailEnd/>
              </a:ln>
            </p:spPr>
            <p:txBody>
              <a:bodyPr wrap="none" anchor="ctr"/>
              <a:lstStyle/>
              <a:p>
                <a:endParaRPr lang="en-US"/>
              </a:p>
            </p:txBody>
          </p:sp>
          <p:sp>
            <p:nvSpPr>
              <p:cNvPr id="24607" name="Line 43"/>
              <p:cNvSpPr>
                <a:spLocks noChangeShapeType="1"/>
              </p:cNvSpPr>
              <p:nvPr>
                <p:custDataLst>
                  <p:tags r:id="rId25"/>
                </p:custDataLst>
              </p:nvPr>
            </p:nvSpPr>
            <p:spPr bwMode="auto">
              <a:xfrm>
                <a:off x="3696" y="2784"/>
                <a:ext cx="96" cy="0"/>
              </a:xfrm>
              <a:prstGeom prst="line">
                <a:avLst/>
              </a:prstGeom>
              <a:noFill/>
              <a:ln w="28575">
                <a:solidFill>
                  <a:schemeClr val="bg1"/>
                </a:solidFill>
                <a:round/>
                <a:headEnd/>
                <a:tailEnd/>
              </a:ln>
            </p:spPr>
            <p:txBody>
              <a:bodyPr wrap="none" anchor="ctr"/>
              <a:lstStyle/>
              <a:p>
                <a:endParaRPr lang="en-US"/>
              </a:p>
            </p:txBody>
          </p:sp>
          <p:sp>
            <p:nvSpPr>
              <p:cNvPr id="24608" name="Line 44"/>
              <p:cNvSpPr>
                <a:spLocks noChangeShapeType="1"/>
              </p:cNvSpPr>
              <p:nvPr>
                <p:custDataLst>
                  <p:tags r:id="rId26"/>
                </p:custDataLst>
              </p:nvPr>
            </p:nvSpPr>
            <p:spPr bwMode="auto">
              <a:xfrm>
                <a:off x="3696" y="2688"/>
                <a:ext cx="96" cy="0"/>
              </a:xfrm>
              <a:prstGeom prst="line">
                <a:avLst/>
              </a:prstGeom>
              <a:noFill/>
              <a:ln w="28575">
                <a:solidFill>
                  <a:schemeClr val="bg1"/>
                </a:solidFill>
                <a:round/>
                <a:headEnd/>
                <a:tailEnd/>
              </a:ln>
            </p:spPr>
            <p:txBody>
              <a:bodyPr wrap="none" anchor="ctr"/>
              <a:lstStyle/>
              <a:p>
                <a:endParaRPr lang="en-US"/>
              </a:p>
            </p:txBody>
          </p:sp>
          <p:sp>
            <p:nvSpPr>
              <p:cNvPr id="24609" name="Line 45"/>
              <p:cNvSpPr>
                <a:spLocks noChangeShapeType="1"/>
              </p:cNvSpPr>
              <p:nvPr>
                <p:custDataLst>
                  <p:tags r:id="rId27"/>
                </p:custDataLst>
              </p:nvPr>
            </p:nvSpPr>
            <p:spPr bwMode="auto">
              <a:xfrm>
                <a:off x="3696" y="2592"/>
                <a:ext cx="192" cy="0"/>
              </a:xfrm>
              <a:prstGeom prst="line">
                <a:avLst/>
              </a:prstGeom>
              <a:noFill/>
              <a:ln w="28575">
                <a:solidFill>
                  <a:schemeClr val="bg1"/>
                </a:solidFill>
                <a:round/>
                <a:headEnd/>
                <a:tailEnd/>
              </a:ln>
            </p:spPr>
            <p:txBody>
              <a:bodyPr wrap="none" anchor="ctr"/>
              <a:lstStyle/>
              <a:p>
                <a:endParaRPr lang="en-US"/>
              </a:p>
            </p:txBody>
          </p:sp>
          <p:sp>
            <p:nvSpPr>
              <p:cNvPr id="24610" name="Line 46"/>
              <p:cNvSpPr>
                <a:spLocks noChangeShapeType="1"/>
              </p:cNvSpPr>
              <p:nvPr>
                <p:custDataLst>
                  <p:tags r:id="rId28"/>
                </p:custDataLst>
              </p:nvPr>
            </p:nvSpPr>
            <p:spPr bwMode="auto">
              <a:xfrm>
                <a:off x="3696" y="2496"/>
                <a:ext cx="96" cy="0"/>
              </a:xfrm>
              <a:prstGeom prst="line">
                <a:avLst/>
              </a:prstGeom>
              <a:noFill/>
              <a:ln w="28575">
                <a:solidFill>
                  <a:schemeClr val="bg1"/>
                </a:solidFill>
                <a:round/>
                <a:headEnd/>
                <a:tailEnd/>
              </a:ln>
            </p:spPr>
            <p:txBody>
              <a:bodyPr wrap="none" anchor="ctr"/>
              <a:lstStyle/>
              <a:p>
                <a:endParaRPr lang="en-US"/>
              </a:p>
            </p:txBody>
          </p:sp>
          <p:sp>
            <p:nvSpPr>
              <p:cNvPr id="24611" name="Line 47"/>
              <p:cNvSpPr>
                <a:spLocks noChangeShapeType="1"/>
              </p:cNvSpPr>
              <p:nvPr>
                <p:custDataLst>
                  <p:tags r:id="rId29"/>
                </p:custDataLst>
              </p:nvPr>
            </p:nvSpPr>
            <p:spPr bwMode="auto">
              <a:xfrm>
                <a:off x="3696" y="2400"/>
                <a:ext cx="96" cy="0"/>
              </a:xfrm>
              <a:prstGeom prst="line">
                <a:avLst/>
              </a:prstGeom>
              <a:noFill/>
              <a:ln w="28575">
                <a:solidFill>
                  <a:schemeClr val="bg1"/>
                </a:solidFill>
                <a:round/>
                <a:headEnd/>
                <a:tailEnd/>
              </a:ln>
            </p:spPr>
            <p:txBody>
              <a:bodyPr wrap="none" anchor="ctr"/>
              <a:lstStyle/>
              <a:p>
                <a:endParaRPr lang="en-US"/>
              </a:p>
            </p:txBody>
          </p:sp>
          <p:sp>
            <p:nvSpPr>
              <p:cNvPr id="24612" name="Line 48"/>
              <p:cNvSpPr>
                <a:spLocks noChangeShapeType="1"/>
              </p:cNvSpPr>
              <p:nvPr>
                <p:custDataLst>
                  <p:tags r:id="rId30"/>
                </p:custDataLst>
              </p:nvPr>
            </p:nvSpPr>
            <p:spPr bwMode="auto">
              <a:xfrm>
                <a:off x="3696" y="2304"/>
                <a:ext cx="96" cy="0"/>
              </a:xfrm>
              <a:prstGeom prst="line">
                <a:avLst/>
              </a:prstGeom>
              <a:noFill/>
              <a:ln w="28575">
                <a:solidFill>
                  <a:schemeClr val="bg1"/>
                </a:solidFill>
                <a:round/>
                <a:headEnd/>
                <a:tailEnd/>
              </a:ln>
            </p:spPr>
            <p:txBody>
              <a:bodyPr wrap="none" anchor="ctr"/>
              <a:lstStyle/>
              <a:p>
                <a:endParaRPr lang="en-US"/>
              </a:p>
            </p:txBody>
          </p:sp>
          <p:sp>
            <p:nvSpPr>
              <p:cNvPr id="24613" name="Line 49"/>
              <p:cNvSpPr>
                <a:spLocks noChangeShapeType="1"/>
              </p:cNvSpPr>
              <p:nvPr>
                <p:custDataLst>
                  <p:tags r:id="rId31"/>
                </p:custDataLst>
              </p:nvPr>
            </p:nvSpPr>
            <p:spPr bwMode="auto">
              <a:xfrm>
                <a:off x="3696" y="2208"/>
                <a:ext cx="192" cy="0"/>
              </a:xfrm>
              <a:prstGeom prst="line">
                <a:avLst/>
              </a:prstGeom>
              <a:noFill/>
              <a:ln w="28575">
                <a:solidFill>
                  <a:schemeClr val="bg1"/>
                </a:solidFill>
                <a:round/>
                <a:headEnd/>
                <a:tailEnd/>
              </a:ln>
            </p:spPr>
            <p:txBody>
              <a:bodyPr wrap="none" anchor="ctr"/>
              <a:lstStyle/>
              <a:p>
                <a:endParaRPr lang="en-US"/>
              </a:p>
            </p:txBody>
          </p:sp>
          <p:sp>
            <p:nvSpPr>
              <p:cNvPr id="24614" name="Line 50"/>
              <p:cNvSpPr>
                <a:spLocks noChangeShapeType="1"/>
              </p:cNvSpPr>
              <p:nvPr>
                <p:custDataLst>
                  <p:tags r:id="rId32"/>
                </p:custDataLst>
              </p:nvPr>
            </p:nvSpPr>
            <p:spPr bwMode="auto">
              <a:xfrm>
                <a:off x="3696" y="2112"/>
                <a:ext cx="96" cy="0"/>
              </a:xfrm>
              <a:prstGeom prst="line">
                <a:avLst/>
              </a:prstGeom>
              <a:noFill/>
              <a:ln w="28575">
                <a:solidFill>
                  <a:schemeClr val="bg1"/>
                </a:solidFill>
                <a:round/>
                <a:headEnd/>
                <a:tailEnd/>
              </a:ln>
            </p:spPr>
            <p:txBody>
              <a:bodyPr wrap="none" anchor="ctr"/>
              <a:lstStyle/>
              <a:p>
                <a:endParaRPr lang="en-US"/>
              </a:p>
            </p:txBody>
          </p:sp>
          <p:sp>
            <p:nvSpPr>
              <p:cNvPr id="24615" name="Line 51"/>
              <p:cNvSpPr>
                <a:spLocks noChangeShapeType="1"/>
              </p:cNvSpPr>
              <p:nvPr>
                <p:custDataLst>
                  <p:tags r:id="rId33"/>
                </p:custDataLst>
              </p:nvPr>
            </p:nvSpPr>
            <p:spPr bwMode="auto">
              <a:xfrm>
                <a:off x="3696" y="2016"/>
                <a:ext cx="96" cy="0"/>
              </a:xfrm>
              <a:prstGeom prst="line">
                <a:avLst/>
              </a:prstGeom>
              <a:noFill/>
              <a:ln w="28575">
                <a:solidFill>
                  <a:schemeClr val="bg1"/>
                </a:solidFill>
                <a:round/>
                <a:headEnd/>
                <a:tailEnd/>
              </a:ln>
            </p:spPr>
            <p:txBody>
              <a:bodyPr wrap="none" anchor="ctr"/>
              <a:lstStyle/>
              <a:p>
                <a:endParaRPr lang="en-US"/>
              </a:p>
            </p:txBody>
          </p:sp>
          <p:sp>
            <p:nvSpPr>
              <p:cNvPr id="24616" name="Line 52"/>
              <p:cNvSpPr>
                <a:spLocks noChangeShapeType="1"/>
              </p:cNvSpPr>
              <p:nvPr>
                <p:custDataLst>
                  <p:tags r:id="rId34"/>
                </p:custDataLst>
              </p:nvPr>
            </p:nvSpPr>
            <p:spPr bwMode="auto">
              <a:xfrm>
                <a:off x="3696" y="1920"/>
                <a:ext cx="96" cy="0"/>
              </a:xfrm>
              <a:prstGeom prst="line">
                <a:avLst/>
              </a:prstGeom>
              <a:noFill/>
              <a:ln w="28575">
                <a:solidFill>
                  <a:schemeClr val="bg1"/>
                </a:solidFill>
                <a:round/>
                <a:headEnd/>
                <a:tailEnd/>
              </a:ln>
            </p:spPr>
            <p:txBody>
              <a:bodyPr wrap="none" anchor="ctr"/>
              <a:lstStyle/>
              <a:p>
                <a:endParaRPr lang="en-US"/>
              </a:p>
            </p:txBody>
          </p:sp>
          <p:sp>
            <p:nvSpPr>
              <p:cNvPr id="24617" name="Line 53"/>
              <p:cNvSpPr>
                <a:spLocks noChangeShapeType="1"/>
              </p:cNvSpPr>
              <p:nvPr>
                <p:custDataLst>
                  <p:tags r:id="rId35"/>
                </p:custDataLst>
              </p:nvPr>
            </p:nvSpPr>
            <p:spPr bwMode="auto">
              <a:xfrm>
                <a:off x="3696" y="1824"/>
                <a:ext cx="192" cy="0"/>
              </a:xfrm>
              <a:prstGeom prst="line">
                <a:avLst/>
              </a:prstGeom>
              <a:noFill/>
              <a:ln w="28575">
                <a:solidFill>
                  <a:schemeClr val="bg1"/>
                </a:solidFill>
                <a:round/>
                <a:headEnd/>
                <a:tailEnd/>
              </a:ln>
            </p:spPr>
            <p:txBody>
              <a:bodyPr wrap="none" anchor="ctr"/>
              <a:lstStyle/>
              <a:p>
                <a:endParaRPr lang="en-US"/>
              </a:p>
            </p:txBody>
          </p:sp>
          <p:sp>
            <p:nvSpPr>
              <p:cNvPr id="24618" name="Line 54"/>
              <p:cNvSpPr>
                <a:spLocks noChangeShapeType="1"/>
              </p:cNvSpPr>
              <p:nvPr>
                <p:custDataLst>
                  <p:tags r:id="rId36"/>
                </p:custDataLst>
              </p:nvPr>
            </p:nvSpPr>
            <p:spPr bwMode="auto">
              <a:xfrm>
                <a:off x="3696" y="1728"/>
                <a:ext cx="96" cy="0"/>
              </a:xfrm>
              <a:prstGeom prst="line">
                <a:avLst/>
              </a:prstGeom>
              <a:noFill/>
              <a:ln w="28575">
                <a:solidFill>
                  <a:schemeClr val="bg1"/>
                </a:solidFill>
                <a:round/>
                <a:headEnd/>
                <a:tailEnd/>
              </a:ln>
            </p:spPr>
            <p:txBody>
              <a:bodyPr wrap="none" anchor="ctr"/>
              <a:lstStyle/>
              <a:p>
                <a:endParaRPr lang="en-US"/>
              </a:p>
            </p:txBody>
          </p:sp>
          <p:sp>
            <p:nvSpPr>
              <p:cNvPr id="24619" name="Line 55"/>
              <p:cNvSpPr>
                <a:spLocks noChangeShapeType="1"/>
              </p:cNvSpPr>
              <p:nvPr>
                <p:custDataLst>
                  <p:tags r:id="rId37"/>
                </p:custDataLst>
              </p:nvPr>
            </p:nvSpPr>
            <p:spPr bwMode="auto">
              <a:xfrm>
                <a:off x="3696" y="1632"/>
                <a:ext cx="96" cy="0"/>
              </a:xfrm>
              <a:prstGeom prst="line">
                <a:avLst/>
              </a:prstGeom>
              <a:noFill/>
              <a:ln w="28575">
                <a:solidFill>
                  <a:schemeClr val="bg1"/>
                </a:solidFill>
                <a:round/>
                <a:headEnd/>
                <a:tailEnd/>
              </a:ln>
            </p:spPr>
            <p:txBody>
              <a:bodyPr wrap="none" anchor="ctr"/>
              <a:lstStyle/>
              <a:p>
                <a:endParaRPr lang="en-US"/>
              </a:p>
            </p:txBody>
          </p:sp>
          <p:sp>
            <p:nvSpPr>
              <p:cNvPr id="24620" name="Line 56"/>
              <p:cNvSpPr>
                <a:spLocks noChangeShapeType="1"/>
              </p:cNvSpPr>
              <p:nvPr>
                <p:custDataLst>
                  <p:tags r:id="rId38"/>
                </p:custDataLst>
              </p:nvPr>
            </p:nvSpPr>
            <p:spPr bwMode="auto">
              <a:xfrm>
                <a:off x="3696" y="1536"/>
                <a:ext cx="96" cy="0"/>
              </a:xfrm>
              <a:prstGeom prst="line">
                <a:avLst/>
              </a:prstGeom>
              <a:noFill/>
              <a:ln w="28575">
                <a:solidFill>
                  <a:schemeClr val="bg1"/>
                </a:solidFill>
                <a:round/>
                <a:headEnd/>
                <a:tailEnd/>
              </a:ln>
            </p:spPr>
            <p:txBody>
              <a:bodyPr wrap="none" anchor="ctr"/>
              <a:lstStyle/>
              <a:p>
                <a:endParaRPr lang="en-US"/>
              </a:p>
            </p:txBody>
          </p:sp>
          <p:sp>
            <p:nvSpPr>
              <p:cNvPr id="24621" name="Line 57"/>
              <p:cNvSpPr>
                <a:spLocks noChangeShapeType="1"/>
              </p:cNvSpPr>
              <p:nvPr>
                <p:custDataLst>
                  <p:tags r:id="rId39"/>
                </p:custDataLst>
              </p:nvPr>
            </p:nvSpPr>
            <p:spPr bwMode="auto">
              <a:xfrm>
                <a:off x="3696" y="1440"/>
                <a:ext cx="192" cy="0"/>
              </a:xfrm>
              <a:prstGeom prst="line">
                <a:avLst/>
              </a:prstGeom>
              <a:noFill/>
              <a:ln w="28575">
                <a:solidFill>
                  <a:schemeClr val="bg1"/>
                </a:solidFill>
                <a:round/>
                <a:headEnd/>
                <a:tailEnd/>
              </a:ln>
            </p:spPr>
            <p:txBody>
              <a:bodyPr wrap="none" anchor="ctr"/>
              <a:lstStyle/>
              <a:p>
                <a:endParaRPr lang="en-US"/>
              </a:p>
            </p:txBody>
          </p:sp>
          <p:sp>
            <p:nvSpPr>
              <p:cNvPr id="24622" name="Line 58"/>
              <p:cNvSpPr>
                <a:spLocks noChangeShapeType="1"/>
              </p:cNvSpPr>
              <p:nvPr>
                <p:custDataLst>
                  <p:tags r:id="rId40"/>
                </p:custDataLst>
              </p:nvPr>
            </p:nvSpPr>
            <p:spPr bwMode="auto">
              <a:xfrm>
                <a:off x="3696" y="1344"/>
                <a:ext cx="96" cy="0"/>
              </a:xfrm>
              <a:prstGeom prst="line">
                <a:avLst/>
              </a:prstGeom>
              <a:noFill/>
              <a:ln w="28575">
                <a:solidFill>
                  <a:schemeClr val="bg1"/>
                </a:solidFill>
                <a:round/>
                <a:headEnd/>
                <a:tailEnd/>
              </a:ln>
            </p:spPr>
            <p:txBody>
              <a:bodyPr wrap="none" anchor="ctr"/>
              <a:lstStyle/>
              <a:p>
                <a:endParaRPr lang="en-US"/>
              </a:p>
            </p:txBody>
          </p:sp>
          <p:sp>
            <p:nvSpPr>
              <p:cNvPr id="24623" name="Line 59"/>
              <p:cNvSpPr>
                <a:spLocks noChangeShapeType="1"/>
              </p:cNvSpPr>
              <p:nvPr>
                <p:custDataLst>
                  <p:tags r:id="rId41"/>
                </p:custDataLst>
              </p:nvPr>
            </p:nvSpPr>
            <p:spPr bwMode="auto">
              <a:xfrm>
                <a:off x="3696" y="1248"/>
                <a:ext cx="96" cy="0"/>
              </a:xfrm>
              <a:prstGeom prst="line">
                <a:avLst/>
              </a:prstGeom>
              <a:noFill/>
              <a:ln w="28575">
                <a:solidFill>
                  <a:schemeClr val="bg1"/>
                </a:solidFill>
                <a:round/>
                <a:headEnd/>
                <a:tailEnd/>
              </a:ln>
            </p:spPr>
            <p:txBody>
              <a:bodyPr wrap="none" anchor="ctr"/>
              <a:lstStyle/>
              <a:p>
                <a:endParaRPr lang="en-US"/>
              </a:p>
            </p:txBody>
          </p:sp>
          <p:sp>
            <p:nvSpPr>
              <p:cNvPr id="24624" name="Line 60"/>
              <p:cNvSpPr>
                <a:spLocks noChangeShapeType="1"/>
              </p:cNvSpPr>
              <p:nvPr>
                <p:custDataLst>
                  <p:tags r:id="rId42"/>
                </p:custDataLst>
              </p:nvPr>
            </p:nvSpPr>
            <p:spPr bwMode="auto">
              <a:xfrm>
                <a:off x="3696" y="1152"/>
                <a:ext cx="96" cy="0"/>
              </a:xfrm>
              <a:prstGeom prst="line">
                <a:avLst/>
              </a:prstGeom>
              <a:noFill/>
              <a:ln w="28575">
                <a:solidFill>
                  <a:schemeClr val="bg1"/>
                </a:solidFill>
                <a:round/>
                <a:headEnd/>
                <a:tailEnd/>
              </a:ln>
            </p:spPr>
            <p:txBody>
              <a:bodyPr wrap="none" anchor="ctr"/>
              <a:lstStyle/>
              <a:p>
                <a:endParaRPr lang="en-US"/>
              </a:p>
            </p:txBody>
          </p:sp>
          <p:sp>
            <p:nvSpPr>
              <p:cNvPr id="24625" name="Line 61"/>
              <p:cNvSpPr>
                <a:spLocks noChangeShapeType="1"/>
              </p:cNvSpPr>
              <p:nvPr>
                <p:custDataLst>
                  <p:tags r:id="rId43"/>
                </p:custDataLst>
              </p:nvPr>
            </p:nvSpPr>
            <p:spPr bwMode="auto">
              <a:xfrm>
                <a:off x="3696" y="1056"/>
                <a:ext cx="192" cy="0"/>
              </a:xfrm>
              <a:prstGeom prst="line">
                <a:avLst/>
              </a:prstGeom>
              <a:noFill/>
              <a:ln w="28575">
                <a:solidFill>
                  <a:schemeClr val="bg1"/>
                </a:solidFill>
                <a:round/>
                <a:headEnd/>
                <a:tailEnd/>
              </a:ln>
            </p:spPr>
            <p:txBody>
              <a:bodyPr wrap="none" anchor="ctr"/>
              <a:lstStyle/>
              <a:p>
                <a:endParaRPr lang="en-US"/>
              </a:p>
            </p:txBody>
          </p:sp>
          <p:sp>
            <p:nvSpPr>
              <p:cNvPr id="24626" name="Line 62"/>
              <p:cNvSpPr>
                <a:spLocks noChangeShapeType="1"/>
              </p:cNvSpPr>
              <p:nvPr>
                <p:custDataLst>
                  <p:tags r:id="rId44"/>
                </p:custDataLst>
              </p:nvPr>
            </p:nvSpPr>
            <p:spPr bwMode="auto">
              <a:xfrm>
                <a:off x="3696" y="960"/>
                <a:ext cx="96" cy="0"/>
              </a:xfrm>
              <a:prstGeom prst="line">
                <a:avLst/>
              </a:prstGeom>
              <a:noFill/>
              <a:ln w="28575">
                <a:solidFill>
                  <a:schemeClr val="bg1"/>
                </a:solidFill>
                <a:round/>
                <a:headEnd/>
                <a:tailEnd/>
              </a:ln>
            </p:spPr>
            <p:txBody>
              <a:bodyPr wrap="none" anchor="ctr"/>
              <a:lstStyle/>
              <a:p>
                <a:endParaRPr lang="en-US"/>
              </a:p>
            </p:txBody>
          </p:sp>
          <p:sp>
            <p:nvSpPr>
              <p:cNvPr id="24627" name="Line 63"/>
              <p:cNvSpPr>
                <a:spLocks noChangeShapeType="1"/>
              </p:cNvSpPr>
              <p:nvPr>
                <p:custDataLst>
                  <p:tags r:id="rId45"/>
                </p:custDataLst>
              </p:nvPr>
            </p:nvSpPr>
            <p:spPr bwMode="auto">
              <a:xfrm>
                <a:off x="3696" y="864"/>
                <a:ext cx="96" cy="0"/>
              </a:xfrm>
              <a:prstGeom prst="line">
                <a:avLst/>
              </a:prstGeom>
              <a:noFill/>
              <a:ln w="28575">
                <a:solidFill>
                  <a:schemeClr val="bg1"/>
                </a:solidFill>
                <a:round/>
                <a:headEnd/>
                <a:tailEnd/>
              </a:ln>
            </p:spPr>
            <p:txBody>
              <a:bodyPr wrap="none" anchor="ctr"/>
              <a:lstStyle/>
              <a:p>
                <a:endParaRPr lang="en-US"/>
              </a:p>
            </p:txBody>
          </p:sp>
        </p:grpSp>
      </p:grpSp>
      <p:sp>
        <p:nvSpPr>
          <p:cNvPr id="358464" name="Line 64"/>
          <p:cNvSpPr>
            <a:spLocks noChangeShapeType="1"/>
          </p:cNvSpPr>
          <p:nvPr>
            <p:custDataLst>
              <p:tags r:id="rId7"/>
            </p:custDataLst>
          </p:nvPr>
        </p:nvSpPr>
        <p:spPr bwMode="auto">
          <a:xfrm flipV="1">
            <a:off x="4867276" y="1428750"/>
            <a:ext cx="2524125" cy="1276350"/>
          </a:xfrm>
          <a:prstGeom prst="line">
            <a:avLst/>
          </a:prstGeom>
          <a:noFill/>
          <a:ln w="28575">
            <a:solidFill>
              <a:srgbClr val="FF0000"/>
            </a:solidFill>
            <a:round/>
            <a:headEnd/>
            <a:tailEnd/>
          </a:ln>
        </p:spPr>
        <p:txBody>
          <a:bodyPr wrap="none" anchor="ctr"/>
          <a:lstStyle/>
          <a:p>
            <a:endParaRPr lang="en-US"/>
          </a:p>
        </p:txBody>
      </p:sp>
      <p:grpSp>
        <p:nvGrpSpPr>
          <p:cNvPr id="7" name="Group 65"/>
          <p:cNvGrpSpPr>
            <a:grpSpLocks/>
          </p:cNvGrpSpPr>
          <p:nvPr>
            <p:custDataLst>
              <p:tags r:id="rId8"/>
            </p:custDataLst>
          </p:nvPr>
        </p:nvGrpSpPr>
        <p:grpSpPr bwMode="auto">
          <a:xfrm>
            <a:off x="7391400" y="1200150"/>
            <a:ext cx="1752600" cy="457200"/>
            <a:chOff x="3696" y="756"/>
            <a:chExt cx="1104" cy="288"/>
          </a:xfrm>
        </p:grpSpPr>
        <p:sp>
          <p:nvSpPr>
            <p:cNvPr id="24601" name="Line 66"/>
            <p:cNvSpPr>
              <a:spLocks noChangeShapeType="1"/>
            </p:cNvSpPr>
            <p:nvPr>
              <p:custDataLst>
                <p:tags r:id="rId21"/>
              </p:custDataLst>
            </p:nvPr>
          </p:nvSpPr>
          <p:spPr bwMode="auto">
            <a:xfrm>
              <a:off x="3696" y="900"/>
              <a:ext cx="624" cy="0"/>
            </a:xfrm>
            <a:prstGeom prst="line">
              <a:avLst/>
            </a:prstGeom>
            <a:noFill/>
            <a:ln w="28575">
              <a:solidFill>
                <a:srgbClr val="FF0000"/>
              </a:solidFill>
              <a:round/>
              <a:headEnd/>
              <a:tailEnd/>
            </a:ln>
          </p:spPr>
          <p:txBody>
            <a:bodyPr wrap="none" anchor="ctr"/>
            <a:lstStyle/>
            <a:p>
              <a:endParaRPr lang="en-US"/>
            </a:p>
          </p:txBody>
        </p:sp>
        <p:sp>
          <p:nvSpPr>
            <p:cNvPr id="24602" name="Text Box 67"/>
            <p:cNvSpPr txBox="1">
              <a:spLocks noChangeArrowheads="1"/>
            </p:cNvSpPr>
            <p:nvPr>
              <p:custDataLst>
                <p:tags r:id="rId22"/>
              </p:custDataLst>
            </p:nvPr>
          </p:nvSpPr>
          <p:spPr bwMode="auto">
            <a:xfrm>
              <a:off x="4272" y="756"/>
              <a:ext cx="528"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0000"/>
                  </a:solidFill>
                  <a:latin typeface="Times New Roman" pitchFamily="18" charset="0"/>
                </a:rPr>
                <a:t>5.4</a:t>
              </a:r>
            </a:p>
          </p:txBody>
        </p:sp>
      </p:grpSp>
      <p:grpSp>
        <p:nvGrpSpPr>
          <p:cNvPr id="8" name="Group 68"/>
          <p:cNvGrpSpPr>
            <a:grpSpLocks/>
          </p:cNvGrpSpPr>
          <p:nvPr>
            <p:custDataLst>
              <p:tags r:id="rId9"/>
            </p:custDataLst>
          </p:nvPr>
        </p:nvGrpSpPr>
        <p:grpSpPr bwMode="auto">
          <a:xfrm>
            <a:off x="2181226" y="2686050"/>
            <a:ext cx="6962775" cy="2038350"/>
            <a:chOff x="414" y="1692"/>
            <a:chExt cx="4386" cy="1284"/>
          </a:xfrm>
        </p:grpSpPr>
        <p:sp>
          <p:nvSpPr>
            <p:cNvPr id="24597" name="Line 69"/>
            <p:cNvSpPr>
              <a:spLocks noChangeShapeType="1"/>
            </p:cNvSpPr>
            <p:nvPr>
              <p:custDataLst>
                <p:tags r:id="rId17"/>
              </p:custDataLst>
            </p:nvPr>
          </p:nvSpPr>
          <p:spPr bwMode="auto">
            <a:xfrm flipH="1" flipV="1">
              <a:off x="432" y="1704"/>
              <a:ext cx="3264" cy="1272"/>
            </a:xfrm>
            <a:prstGeom prst="line">
              <a:avLst/>
            </a:prstGeom>
            <a:noFill/>
            <a:ln w="28575">
              <a:solidFill>
                <a:srgbClr val="FF0000"/>
              </a:solidFill>
              <a:round/>
              <a:headEnd/>
              <a:tailEnd/>
            </a:ln>
          </p:spPr>
          <p:txBody>
            <a:bodyPr wrap="none" anchor="ctr"/>
            <a:lstStyle/>
            <a:p>
              <a:endParaRPr lang="en-US"/>
            </a:p>
          </p:txBody>
        </p:sp>
        <p:sp>
          <p:nvSpPr>
            <p:cNvPr id="24598" name="Line 70"/>
            <p:cNvSpPr>
              <a:spLocks noChangeShapeType="1"/>
            </p:cNvSpPr>
            <p:nvPr>
              <p:custDataLst>
                <p:tags r:id="rId18"/>
              </p:custDataLst>
            </p:nvPr>
          </p:nvSpPr>
          <p:spPr bwMode="auto">
            <a:xfrm>
              <a:off x="414" y="1692"/>
              <a:ext cx="3276" cy="192"/>
            </a:xfrm>
            <a:prstGeom prst="line">
              <a:avLst/>
            </a:prstGeom>
            <a:noFill/>
            <a:ln w="28575">
              <a:solidFill>
                <a:srgbClr val="FF0000"/>
              </a:solidFill>
              <a:round/>
              <a:headEnd/>
              <a:tailEnd/>
            </a:ln>
          </p:spPr>
          <p:txBody>
            <a:bodyPr wrap="none" anchor="ctr"/>
            <a:lstStyle/>
            <a:p>
              <a:endParaRPr lang="en-US"/>
            </a:p>
          </p:txBody>
        </p:sp>
        <p:sp>
          <p:nvSpPr>
            <p:cNvPr id="24599" name="Line 71"/>
            <p:cNvSpPr>
              <a:spLocks noChangeShapeType="1"/>
            </p:cNvSpPr>
            <p:nvPr>
              <p:custDataLst>
                <p:tags r:id="rId19"/>
              </p:custDataLst>
            </p:nvPr>
          </p:nvSpPr>
          <p:spPr bwMode="auto">
            <a:xfrm>
              <a:off x="3690" y="1884"/>
              <a:ext cx="630" cy="0"/>
            </a:xfrm>
            <a:prstGeom prst="line">
              <a:avLst/>
            </a:prstGeom>
            <a:noFill/>
            <a:ln w="28575">
              <a:solidFill>
                <a:srgbClr val="FF0000"/>
              </a:solidFill>
              <a:round/>
              <a:headEnd/>
              <a:tailEnd/>
            </a:ln>
          </p:spPr>
          <p:txBody>
            <a:bodyPr wrap="none" anchor="ctr"/>
            <a:lstStyle/>
            <a:p>
              <a:endParaRPr lang="en-US"/>
            </a:p>
          </p:txBody>
        </p:sp>
        <p:sp>
          <p:nvSpPr>
            <p:cNvPr id="24600" name="Text Box 72"/>
            <p:cNvSpPr txBox="1">
              <a:spLocks noChangeArrowheads="1"/>
            </p:cNvSpPr>
            <p:nvPr>
              <p:custDataLst>
                <p:tags r:id="rId20"/>
              </p:custDataLst>
            </p:nvPr>
          </p:nvSpPr>
          <p:spPr bwMode="auto">
            <a:xfrm>
              <a:off x="4272" y="1740"/>
              <a:ext cx="528" cy="288"/>
            </a:xfrm>
            <a:prstGeom prst="rect">
              <a:avLst/>
            </a:prstGeom>
            <a:noFill/>
            <a:ln w="12700">
              <a:noFill/>
              <a:miter lim="800000"/>
              <a:headEnd/>
              <a:tailEnd/>
            </a:ln>
          </p:spPr>
          <p:txBody>
            <a:bodyPr>
              <a:spAutoFit/>
            </a:bodyPr>
            <a:lstStyle/>
            <a:p>
              <a:pPr eaLnBrk="0" hangingPunct="0">
                <a:spcBef>
                  <a:spcPct val="50000"/>
                </a:spcBef>
              </a:pPr>
              <a:r>
                <a:rPr lang="en-US" sz="2400" b="1">
                  <a:solidFill>
                    <a:srgbClr val="FF0000"/>
                  </a:solidFill>
                  <a:latin typeface="Times New Roman" pitchFamily="18" charset="0"/>
                </a:rPr>
                <a:t>2.8</a:t>
              </a:r>
            </a:p>
          </p:txBody>
        </p:sp>
      </p:grpSp>
      <p:pic>
        <p:nvPicPr>
          <p:cNvPr id="358473" name="Picture 73" descr="turtle"/>
          <p:cNvPicPr>
            <a:picLocks noChangeAspect="1" noChangeArrowheads="1"/>
          </p:cNvPicPr>
          <p:nvPr>
            <p:custDataLst>
              <p:tags r:id="rId10"/>
            </p:custDataLst>
          </p:nvPr>
        </p:nvPicPr>
        <p:blipFill>
          <a:blip r:embed="rId79" cstate="print"/>
          <a:srcRect/>
          <a:stretch>
            <a:fillRect/>
          </a:stretch>
        </p:blipFill>
        <p:spPr bwMode="auto">
          <a:xfrm>
            <a:off x="3276600" y="2784475"/>
            <a:ext cx="1371600" cy="730250"/>
          </a:xfrm>
          <a:prstGeom prst="rect">
            <a:avLst/>
          </a:prstGeom>
          <a:noFill/>
          <a:ln w="9525">
            <a:noFill/>
            <a:miter lim="800000"/>
            <a:headEnd/>
            <a:tailEnd/>
          </a:ln>
        </p:spPr>
      </p:pic>
      <p:pic>
        <p:nvPicPr>
          <p:cNvPr id="24588" name="Picture 74" descr="j0078717"/>
          <p:cNvPicPr>
            <a:picLocks noChangeAspect="1" noChangeArrowheads="1"/>
          </p:cNvPicPr>
          <p:nvPr>
            <p:custDataLst>
              <p:tags r:id="rId11"/>
            </p:custDataLst>
          </p:nvPr>
        </p:nvPicPr>
        <p:blipFill>
          <a:blip r:embed="rId80" cstate="print">
            <a:duotone>
              <a:schemeClr val="accent1">
                <a:shade val="45000"/>
                <a:satMod val="135000"/>
              </a:schemeClr>
              <a:prstClr val="white"/>
            </a:duotone>
          </a:blip>
          <a:srcRect/>
          <a:stretch>
            <a:fillRect/>
          </a:stretch>
        </p:blipFill>
        <p:spPr bwMode="auto">
          <a:xfrm>
            <a:off x="5715000" y="2057401"/>
            <a:ext cx="573088" cy="1738313"/>
          </a:xfrm>
          <a:prstGeom prst="rect">
            <a:avLst/>
          </a:prstGeom>
          <a:noFill/>
          <a:ln w="9525">
            <a:noFill/>
            <a:miter lim="800000"/>
            <a:headEnd/>
            <a:tailEnd/>
          </a:ln>
        </p:spPr>
      </p:pic>
      <p:grpSp>
        <p:nvGrpSpPr>
          <p:cNvPr id="9" name="Group 75"/>
          <p:cNvGrpSpPr>
            <a:grpSpLocks/>
          </p:cNvGrpSpPr>
          <p:nvPr>
            <p:custDataLst>
              <p:tags r:id="rId12"/>
            </p:custDataLst>
          </p:nvPr>
        </p:nvGrpSpPr>
        <p:grpSpPr bwMode="auto">
          <a:xfrm>
            <a:off x="1524000" y="1901826"/>
            <a:ext cx="9144000" cy="841375"/>
            <a:chOff x="0" y="1198"/>
            <a:chExt cx="5760" cy="530"/>
          </a:xfrm>
        </p:grpSpPr>
        <p:grpSp>
          <p:nvGrpSpPr>
            <p:cNvPr id="10" name="Group 76"/>
            <p:cNvGrpSpPr>
              <a:grpSpLocks/>
            </p:cNvGrpSpPr>
            <p:nvPr/>
          </p:nvGrpSpPr>
          <p:grpSpPr bwMode="auto">
            <a:xfrm>
              <a:off x="0" y="1440"/>
              <a:ext cx="5760" cy="288"/>
              <a:chOff x="0" y="1440"/>
              <a:chExt cx="5760" cy="288"/>
            </a:xfrm>
          </p:grpSpPr>
          <p:sp>
            <p:nvSpPr>
              <p:cNvPr id="24595" name="Line 77"/>
              <p:cNvSpPr>
                <a:spLocks noChangeShapeType="1"/>
              </p:cNvSpPr>
              <p:nvPr>
                <p:custDataLst>
                  <p:tags r:id="rId15"/>
                </p:custDataLst>
              </p:nvPr>
            </p:nvSpPr>
            <p:spPr bwMode="auto">
              <a:xfrm>
                <a:off x="0" y="1696"/>
                <a:ext cx="5760" cy="0"/>
              </a:xfrm>
              <a:prstGeom prst="line">
                <a:avLst/>
              </a:prstGeom>
              <a:noFill/>
              <a:ln w="28575">
                <a:solidFill>
                  <a:srgbClr val="FF0000"/>
                </a:solidFill>
                <a:round/>
                <a:headEnd/>
                <a:tailEnd/>
              </a:ln>
            </p:spPr>
            <p:txBody>
              <a:bodyPr wrap="none" anchor="ctr"/>
              <a:lstStyle/>
              <a:p>
                <a:endParaRPr lang="en-US"/>
              </a:p>
            </p:txBody>
          </p:sp>
          <p:sp>
            <p:nvSpPr>
              <p:cNvPr id="24596" name="Text Box 78"/>
              <p:cNvSpPr txBox="1">
                <a:spLocks noChangeArrowheads="1"/>
              </p:cNvSpPr>
              <p:nvPr>
                <p:custDataLst>
                  <p:tags r:id="rId16"/>
                </p:custDataLst>
              </p:nvPr>
            </p:nvSpPr>
            <p:spPr bwMode="auto">
              <a:xfrm>
                <a:off x="4242" y="1440"/>
                <a:ext cx="432" cy="288"/>
              </a:xfrm>
              <a:prstGeom prst="rect">
                <a:avLst/>
              </a:prstGeom>
              <a:noFill/>
              <a:ln w="12700">
                <a:noFill/>
                <a:miter lim="800000"/>
                <a:headEnd/>
                <a:tailEnd/>
              </a:ln>
            </p:spPr>
            <p:txBody>
              <a:bodyPr>
                <a:spAutoFit/>
              </a:bodyPr>
              <a:lstStyle/>
              <a:p>
                <a:pPr algn="ctr" eaLnBrk="0" hangingPunct="0">
                  <a:spcBef>
                    <a:spcPct val="50000"/>
                  </a:spcBef>
                </a:pPr>
                <a:r>
                  <a:rPr lang="en-US" sz="2400" b="1">
                    <a:solidFill>
                      <a:srgbClr val="FF0000"/>
                    </a:solidFill>
                    <a:latin typeface="Times New Roman" pitchFamily="18" charset="0"/>
                  </a:rPr>
                  <a:t>3.3</a:t>
                </a:r>
              </a:p>
            </p:txBody>
          </p:sp>
        </p:grpSp>
        <p:grpSp>
          <p:nvGrpSpPr>
            <p:cNvPr id="11" name="Group 79"/>
            <p:cNvGrpSpPr>
              <a:grpSpLocks/>
            </p:cNvGrpSpPr>
            <p:nvPr/>
          </p:nvGrpSpPr>
          <p:grpSpPr bwMode="auto">
            <a:xfrm>
              <a:off x="4383" y="1198"/>
              <a:ext cx="978" cy="338"/>
              <a:chOff x="4383" y="1198"/>
              <a:chExt cx="978" cy="338"/>
            </a:xfrm>
          </p:grpSpPr>
          <p:sp>
            <p:nvSpPr>
              <p:cNvPr id="24593" name="Text Box 80"/>
              <p:cNvSpPr txBox="1">
                <a:spLocks noChangeArrowheads="1"/>
              </p:cNvSpPr>
              <p:nvPr>
                <p:custDataLst>
                  <p:tags r:id="rId13"/>
                </p:custDataLst>
              </p:nvPr>
            </p:nvSpPr>
            <p:spPr bwMode="auto">
              <a:xfrm>
                <a:off x="4383" y="1198"/>
                <a:ext cx="978" cy="233"/>
              </a:xfrm>
              <a:prstGeom prst="rect">
                <a:avLst/>
              </a:prstGeom>
              <a:noFill/>
              <a:ln w="9525">
                <a:noFill/>
                <a:miter lim="800000"/>
                <a:headEnd/>
                <a:tailEnd/>
              </a:ln>
            </p:spPr>
            <p:txBody>
              <a:bodyPr wrap="none">
                <a:spAutoFit/>
              </a:bodyPr>
              <a:lstStyle/>
              <a:p>
                <a:pPr eaLnBrk="0" hangingPunct="0"/>
                <a:r>
                  <a:rPr lang="en-US">
                    <a:solidFill>
                      <a:srgbClr val="000000"/>
                    </a:solidFill>
                    <a:latin typeface="Calibri" pitchFamily="34" charset="0"/>
                  </a:rPr>
                  <a:t>Camera height</a:t>
                </a:r>
              </a:p>
            </p:txBody>
          </p:sp>
          <p:sp>
            <p:nvSpPr>
              <p:cNvPr id="24594" name="Line 81"/>
              <p:cNvSpPr>
                <a:spLocks noChangeShapeType="1"/>
              </p:cNvSpPr>
              <p:nvPr>
                <p:custDataLst>
                  <p:tags r:id="rId14"/>
                </p:custDataLst>
              </p:nvPr>
            </p:nvSpPr>
            <p:spPr bwMode="auto">
              <a:xfrm flipH="1">
                <a:off x="4608" y="1392"/>
                <a:ext cx="288" cy="144"/>
              </a:xfrm>
              <a:prstGeom prst="line">
                <a:avLst/>
              </a:prstGeom>
              <a:noFill/>
              <a:ln w="9525">
                <a:solidFill>
                  <a:schemeClr val="tx1"/>
                </a:solidFill>
                <a:round/>
                <a:headEnd/>
                <a:tailEnd type="triangle" w="med" len="med"/>
              </a:ln>
            </p:spPr>
            <p:txBody>
              <a:bodyPr/>
              <a:lstStyle/>
              <a:p>
                <a:endParaRPr lang="en-US"/>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3D geometry</a:t>
            </a:r>
          </a:p>
        </p:txBody>
      </p:sp>
      <p:sp>
        <p:nvSpPr>
          <p:cNvPr id="3" name="Content Placeholder 2"/>
          <p:cNvSpPr>
            <a:spLocks noGrp="1"/>
          </p:cNvSpPr>
          <p:nvPr>
            <p:ph idx="1"/>
          </p:nvPr>
        </p:nvSpPr>
        <p:spPr/>
        <p:txBody>
          <a:bodyPr>
            <a:normAutofit/>
          </a:bodyPr>
          <a:lstStyle/>
          <a:p>
            <a:r>
              <a:rPr lang="en-US" dirty="0"/>
              <a:t>Cameras</a:t>
            </a:r>
          </a:p>
          <a:p>
            <a:r>
              <a:rPr lang="en-US" dirty="0"/>
              <a:t>Perspective projection</a:t>
            </a:r>
          </a:p>
          <a:p>
            <a:r>
              <a:rPr lang="en-US" dirty="0"/>
              <a:t>Single-view modeling (points, lines, vanishing points, etc.)</a:t>
            </a:r>
          </a:p>
          <a:p>
            <a:r>
              <a:rPr lang="en-US" dirty="0"/>
              <a:t>Stereo</a:t>
            </a:r>
          </a:p>
          <a:p>
            <a:r>
              <a:rPr lang="en-US" dirty="0"/>
              <a:t>Two-view geometry (F-matrices, E-matrices)</a:t>
            </a:r>
          </a:p>
          <a:p>
            <a:r>
              <a:rPr lang="en-US" dirty="0"/>
              <a:t>Structure from motion</a:t>
            </a:r>
          </a:p>
          <a:p>
            <a:r>
              <a:rPr lang="en-US" dirty="0"/>
              <a:t>Multi-view stereo</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
            </p:custDataLst>
          </p:nvPr>
        </p:nvSpPr>
        <p:spPr/>
        <p:txBody>
          <a:bodyPr/>
          <a:lstStyle/>
          <a:p>
            <a:pPr algn="l"/>
            <a:r>
              <a:rPr lang="en-US" dirty="0"/>
              <a:t>Your basic stereo algorithm</a:t>
            </a:r>
          </a:p>
        </p:txBody>
      </p:sp>
      <p:pic>
        <p:nvPicPr>
          <p:cNvPr id="32771" name="Picture 3" descr="lincoln_full"/>
          <p:cNvPicPr>
            <a:picLocks noChangeAspect="1" noChangeArrowheads="1"/>
          </p:cNvPicPr>
          <p:nvPr>
            <p:custDataLst>
              <p:tags r:id="rId2"/>
            </p:custDataLst>
          </p:nvPr>
        </p:nvPicPr>
        <p:blipFill>
          <a:blip r:embed="rId18" cstate="print"/>
          <a:srcRect/>
          <a:stretch>
            <a:fillRect/>
          </a:stretch>
        </p:blipFill>
        <p:spPr bwMode="auto">
          <a:xfrm>
            <a:off x="3581400" y="1420438"/>
            <a:ext cx="5029200" cy="2898775"/>
          </a:xfrm>
          <a:prstGeom prst="rect">
            <a:avLst/>
          </a:prstGeom>
          <a:noFill/>
          <a:ln w="9525">
            <a:noFill/>
            <a:miter lim="800000"/>
            <a:headEnd/>
            <a:tailEnd/>
          </a:ln>
        </p:spPr>
      </p:pic>
      <p:grpSp>
        <p:nvGrpSpPr>
          <p:cNvPr id="2" name="Group 4"/>
          <p:cNvGrpSpPr>
            <a:grpSpLocks/>
          </p:cNvGrpSpPr>
          <p:nvPr>
            <p:custDataLst>
              <p:tags r:id="rId3"/>
            </p:custDataLst>
          </p:nvPr>
        </p:nvGrpSpPr>
        <p:grpSpPr bwMode="auto">
          <a:xfrm>
            <a:off x="2209800" y="3477837"/>
            <a:ext cx="7772400" cy="1524000"/>
            <a:chOff x="432" y="1968"/>
            <a:chExt cx="4896" cy="960"/>
          </a:xfrm>
        </p:grpSpPr>
        <p:sp>
          <p:nvSpPr>
            <p:cNvPr id="32784" name="Rectangle 5"/>
            <p:cNvSpPr>
              <a:spLocks noChangeArrowheads="1"/>
            </p:cNvSpPr>
            <p:nvPr>
              <p:custDataLst>
                <p:tags r:id="rId14"/>
              </p:custDataLst>
            </p:nvPr>
          </p:nvSpPr>
          <p:spPr bwMode="auto">
            <a:xfrm>
              <a:off x="432" y="2640"/>
              <a:ext cx="4896" cy="288"/>
            </a:xfrm>
            <a:prstGeom prst="rect">
              <a:avLst/>
            </a:prstGeom>
            <a:noFill/>
            <a:ln w="28575">
              <a:noFill/>
              <a:miter lim="800000"/>
              <a:headEnd/>
              <a:tailEnd/>
            </a:ln>
          </p:spPr>
          <p:txBody>
            <a:bodyPr/>
            <a:lstStyle/>
            <a:p>
              <a:pPr marL="457200" indent="-457200" eaLnBrk="0" fontAlgn="base" hangingPunct="0">
                <a:spcBef>
                  <a:spcPct val="20000"/>
                </a:spcBef>
                <a:spcAft>
                  <a:spcPct val="0"/>
                </a:spcAft>
              </a:pPr>
              <a:r>
                <a:rPr lang="en-US" sz="2000">
                  <a:solidFill>
                    <a:srgbClr val="000000"/>
                  </a:solidFill>
                  <a:cs typeface="Arial" pitchFamily="34" charset="0"/>
                </a:rPr>
                <a:t>For each epipolar line</a:t>
              </a:r>
            </a:p>
          </p:txBody>
        </p:sp>
        <p:sp>
          <p:nvSpPr>
            <p:cNvPr id="32785" name="Line 6"/>
            <p:cNvSpPr>
              <a:spLocks noChangeShapeType="1"/>
            </p:cNvSpPr>
            <p:nvPr>
              <p:custDataLst>
                <p:tags r:id="rId15"/>
              </p:custDataLst>
            </p:nvPr>
          </p:nvSpPr>
          <p:spPr bwMode="auto">
            <a:xfrm>
              <a:off x="1296" y="1968"/>
              <a:ext cx="3168" cy="0"/>
            </a:xfrm>
            <a:prstGeom prst="line">
              <a:avLst/>
            </a:prstGeom>
            <a:noFill/>
            <a:ln w="28575">
              <a:solidFill>
                <a:schemeClr val="bg1"/>
              </a:solidFill>
              <a:prstDash val="dash"/>
              <a:round/>
              <a:headEnd/>
              <a:tailEnd/>
            </a:ln>
          </p:spPr>
          <p:txBody>
            <a:bodyPr/>
            <a:lstStyle/>
            <a:p>
              <a:pPr fontAlgn="base">
                <a:spcBef>
                  <a:spcPct val="0"/>
                </a:spcBef>
                <a:spcAft>
                  <a:spcPct val="0"/>
                </a:spcAft>
              </a:pPr>
              <a:endParaRPr lang="en-US">
                <a:solidFill>
                  <a:srgbClr val="000000"/>
                </a:solidFill>
                <a:cs typeface="Arial" pitchFamily="34" charset="0"/>
              </a:endParaRPr>
            </a:p>
          </p:txBody>
        </p:sp>
      </p:grpSp>
      <p:sp>
        <p:nvSpPr>
          <p:cNvPr id="395271" name="Oval 7"/>
          <p:cNvSpPr>
            <a:spLocks noChangeArrowheads="1"/>
          </p:cNvSpPr>
          <p:nvPr>
            <p:custDataLst>
              <p:tags r:id="rId4"/>
            </p:custDataLst>
          </p:nvPr>
        </p:nvSpPr>
        <p:spPr bwMode="auto">
          <a:xfrm>
            <a:off x="7358063" y="3444500"/>
            <a:ext cx="76200" cy="76200"/>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nvGrpSpPr>
          <p:cNvPr id="3" name="Group 8"/>
          <p:cNvGrpSpPr>
            <a:grpSpLocks/>
          </p:cNvGrpSpPr>
          <p:nvPr>
            <p:custDataLst>
              <p:tags r:id="rId5"/>
            </p:custDataLst>
          </p:nvPr>
        </p:nvGrpSpPr>
        <p:grpSpPr bwMode="auto">
          <a:xfrm>
            <a:off x="2209800" y="3434975"/>
            <a:ext cx="7772400" cy="1947862"/>
            <a:chOff x="432" y="1941"/>
            <a:chExt cx="4896" cy="1227"/>
          </a:xfrm>
        </p:grpSpPr>
        <p:sp>
          <p:nvSpPr>
            <p:cNvPr id="32782" name="Oval 9"/>
            <p:cNvSpPr>
              <a:spLocks noChangeArrowheads="1"/>
            </p:cNvSpPr>
            <p:nvPr>
              <p:custDataLst>
                <p:tags r:id="rId12"/>
              </p:custDataLst>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32783" name="Rectangle 10"/>
            <p:cNvSpPr>
              <a:spLocks noChangeArrowheads="1"/>
            </p:cNvSpPr>
            <p:nvPr>
              <p:custDataLst>
                <p:tags r:id="rId13"/>
              </p:custDataLst>
            </p:nvPr>
          </p:nvSpPr>
          <p:spPr bwMode="auto">
            <a:xfrm>
              <a:off x="432" y="2880"/>
              <a:ext cx="4896" cy="288"/>
            </a:xfrm>
            <a:prstGeom prst="rect">
              <a:avLst/>
            </a:prstGeom>
            <a:noFill/>
            <a:ln w="9525">
              <a:noFill/>
              <a:miter lim="800000"/>
              <a:headEnd/>
              <a:tailEnd/>
            </a:ln>
          </p:spPr>
          <p:txBody>
            <a:bodyPr/>
            <a:lstStyle/>
            <a:p>
              <a:pPr marL="457200" indent="-457200" eaLnBrk="0" fontAlgn="base" hangingPunct="0">
                <a:spcBef>
                  <a:spcPct val="20000"/>
                </a:spcBef>
                <a:spcAft>
                  <a:spcPct val="0"/>
                </a:spcAft>
              </a:pPr>
              <a:r>
                <a:rPr lang="en-US" sz="2000" dirty="0">
                  <a:solidFill>
                    <a:srgbClr val="000000"/>
                  </a:solidFill>
                  <a:cs typeface="Arial" pitchFamily="34" charset="0"/>
                </a:rPr>
                <a:t>	For each pixel in the left image</a:t>
              </a:r>
            </a:p>
          </p:txBody>
        </p:sp>
      </p:grpSp>
      <p:sp>
        <p:nvSpPr>
          <p:cNvPr id="395275" name="Rectangle 11"/>
          <p:cNvSpPr>
            <a:spLocks noChangeArrowheads="1"/>
          </p:cNvSpPr>
          <p:nvPr>
            <p:custDataLst>
              <p:tags r:id="rId6"/>
            </p:custDataLst>
          </p:nvPr>
        </p:nvSpPr>
        <p:spPr bwMode="auto">
          <a:xfrm>
            <a:off x="2209800" y="5306637"/>
            <a:ext cx="8458200" cy="457200"/>
          </a:xfrm>
          <a:prstGeom prst="rect">
            <a:avLst/>
          </a:prstGeom>
          <a:noFill/>
          <a:ln w="9525">
            <a:noFill/>
            <a:miter lim="800000"/>
            <a:headEnd/>
            <a:tailEnd/>
          </a:ln>
        </p:spPr>
        <p:txBody>
          <a:bodyPr/>
          <a:lstStyle/>
          <a:p>
            <a:pPr marL="1219200" lvl="2" indent="-304800" eaLnBrk="0" fontAlgn="base" hangingPunct="0">
              <a:spcBef>
                <a:spcPct val="20000"/>
              </a:spcBef>
              <a:spcAft>
                <a:spcPct val="0"/>
              </a:spcAft>
              <a:buFontTx/>
              <a:buChar char="•"/>
            </a:pPr>
            <a:r>
              <a:rPr lang="en-US">
                <a:solidFill>
                  <a:srgbClr val="000000"/>
                </a:solidFill>
                <a:cs typeface="Arial" pitchFamily="34" charset="0"/>
              </a:rPr>
              <a:t>compare with every pixel on same epipolar line in right image</a:t>
            </a:r>
          </a:p>
        </p:txBody>
      </p:sp>
      <p:sp>
        <p:nvSpPr>
          <p:cNvPr id="395276" name="Rectangle 12"/>
          <p:cNvSpPr>
            <a:spLocks noChangeArrowheads="1"/>
          </p:cNvSpPr>
          <p:nvPr>
            <p:custDataLst>
              <p:tags r:id="rId7"/>
            </p:custDataLst>
          </p:nvPr>
        </p:nvSpPr>
        <p:spPr bwMode="auto">
          <a:xfrm>
            <a:off x="2209800" y="5687637"/>
            <a:ext cx="8458200" cy="457200"/>
          </a:xfrm>
          <a:prstGeom prst="rect">
            <a:avLst/>
          </a:prstGeom>
          <a:noFill/>
          <a:ln w="9525">
            <a:noFill/>
            <a:miter lim="800000"/>
            <a:headEnd/>
            <a:tailEnd/>
          </a:ln>
        </p:spPr>
        <p:txBody>
          <a:bodyPr/>
          <a:lstStyle/>
          <a:p>
            <a:pPr marL="1219200" lvl="2" indent="-304800" eaLnBrk="0" fontAlgn="base" hangingPunct="0">
              <a:spcBef>
                <a:spcPct val="20000"/>
              </a:spcBef>
              <a:spcAft>
                <a:spcPct val="0"/>
              </a:spcAft>
              <a:buFontTx/>
              <a:buChar char="•"/>
            </a:pPr>
            <a:r>
              <a:rPr lang="en-US">
                <a:solidFill>
                  <a:srgbClr val="000000"/>
                </a:solidFill>
                <a:cs typeface="Arial" pitchFamily="34" charset="0"/>
              </a:rPr>
              <a:t>pick pixel with minimum match cost</a:t>
            </a:r>
          </a:p>
        </p:txBody>
      </p:sp>
      <p:grpSp>
        <p:nvGrpSpPr>
          <p:cNvPr id="4" name="Group 18"/>
          <p:cNvGrpSpPr>
            <a:grpSpLocks/>
          </p:cNvGrpSpPr>
          <p:nvPr>
            <p:custDataLst>
              <p:tags r:id="rId8"/>
            </p:custDataLst>
          </p:nvPr>
        </p:nvGrpSpPr>
        <p:grpSpPr bwMode="auto">
          <a:xfrm>
            <a:off x="2209800" y="3325437"/>
            <a:ext cx="8458200" cy="3200400"/>
            <a:chOff x="432" y="1872"/>
            <a:chExt cx="5328" cy="2016"/>
          </a:xfrm>
        </p:grpSpPr>
        <p:sp>
          <p:nvSpPr>
            <p:cNvPr id="32778" name="Rectangle 14"/>
            <p:cNvSpPr>
              <a:spLocks noChangeArrowheads="1"/>
            </p:cNvSpPr>
            <p:nvPr>
              <p:custDataLst>
                <p:tags r:id="rId9"/>
              </p:custDataLst>
            </p:nvPr>
          </p:nvSpPr>
          <p:spPr bwMode="auto">
            <a:xfrm>
              <a:off x="432" y="3600"/>
              <a:ext cx="5328" cy="288"/>
            </a:xfrm>
            <a:prstGeom prst="rect">
              <a:avLst/>
            </a:prstGeom>
            <a:noFill/>
            <a:ln w="9525">
              <a:noFill/>
              <a:miter lim="800000"/>
              <a:headEnd/>
              <a:tailEnd/>
            </a:ln>
          </p:spPr>
          <p:txBody>
            <a:bodyPr/>
            <a:lstStyle/>
            <a:p>
              <a:pPr marL="457200" indent="-457200" eaLnBrk="0" fontAlgn="base" hangingPunct="0">
                <a:spcBef>
                  <a:spcPct val="20000"/>
                </a:spcBef>
                <a:spcAft>
                  <a:spcPct val="0"/>
                </a:spcAft>
              </a:pPr>
              <a:r>
                <a:rPr lang="en-US" sz="2000">
                  <a:solidFill>
                    <a:srgbClr val="000000"/>
                  </a:solidFill>
                  <a:cs typeface="Arial" pitchFamily="34" charset="0"/>
                </a:rPr>
                <a:t>Improvement:  match </a:t>
              </a:r>
              <a:r>
                <a:rPr lang="en-US" sz="2000" b="1" i="1">
                  <a:solidFill>
                    <a:srgbClr val="000000"/>
                  </a:solidFill>
                  <a:cs typeface="Arial" pitchFamily="34" charset="0"/>
                </a:rPr>
                <a:t>windows</a:t>
              </a:r>
            </a:p>
          </p:txBody>
        </p:sp>
        <p:grpSp>
          <p:nvGrpSpPr>
            <p:cNvPr id="5" name="Group 15"/>
            <p:cNvGrpSpPr>
              <a:grpSpLocks/>
            </p:cNvGrpSpPr>
            <p:nvPr/>
          </p:nvGrpSpPr>
          <p:grpSpPr bwMode="auto">
            <a:xfrm>
              <a:off x="2112" y="1872"/>
              <a:ext cx="1680" cy="192"/>
              <a:chOff x="2112" y="1872"/>
              <a:chExt cx="1680" cy="192"/>
            </a:xfrm>
          </p:grpSpPr>
          <p:sp>
            <p:nvSpPr>
              <p:cNvPr id="32780" name="Rectangle 16"/>
              <p:cNvSpPr>
                <a:spLocks noChangeArrowheads="1"/>
              </p:cNvSpPr>
              <p:nvPr>
                <p:custDataLst>
                  <p:tags r:id="rId10"/>
                </p:custDataLst>
              </p:nvPr>
            </p:nvSpPr>
            <p:spPr bwMode="auto">
              <a:xfrm>
                <a:off x="2112"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32781" name="Rectangle 17"/>
              <p:cNvSpPr>
                <a:spLocks noChangeArrowheads="1"/>
              </p:cNvSpPr>
              <p:nvPr>
                <p:custDataLst>
                  <p:tags r:id="rId11"/>
                </p:custDataLst>
              </p:nvPr>
            </p:nvSpPr>
            <p:spPr bwMode="auto">
              <a:xfrm>
                <a:off x="3600"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Stereo as energy minimization</a:t>
            </a:r>
          </a:p>
        </p:txBody>
      </p:sp>
      <p:sp>
        <p:nvSpPr>
          <p:cNvPr id="8195" name="Content Placeholder 5"/>
          <p:cNvSpPr>
            <a:spLocks noGrp="1"/>
          </p:cNvSpPr>
          <p:nvPr>
            <p:ph idx="1"/>
          </p:nvPr>
        </p:nvSpPr>
        <p:spPr/>
        <p:txBody>
          <a:bodyPr/>
          <a:lstStyle/>
          <a:p>
            <a:r>
              <a:rPr lang="en-US"/>
              <a:t>Better objective function</a:t>
            </a:r>
          </a:p>
        </p:txBody>
      </p:sp>
      <p:pic>
        <p:nvPicPr>
          <p:cNvPr id="8196" name="Picture 2"/>
          <p:cNvPicPr>
            <a:picLocks noChangeAspect="1" noChangeArrowheads="1"/>
          </p:cNvPicPr>
          <p:nvPr/>
        </p:nvPicPr>
        <p:blipFill>
          <a:blip r:embed="rId3" cstate="print"/>
          <a:srcRect/>
          <a:stretch>
            <a:fillRect/>
          </a:stretch>
        </p:blipFill>
        <p:spPr bwMode="auto">
          <a:xfrm>
            <a:off x="2786064" y="2689226"/>
            <a:ext cx="6643687" cy="727075"/>
          </a:xfrm>
          <a:prstGeom prst="rect">
            <a:avLst/>
          </a:prstGeom>
          <a:noFill/>
          <a:ln w="9525">
            <a:noFill/>
            <a:miter lim="800000"/>
            <a:headEnd/>
            <a:tailEnd/>
          </a:ln>
        </p:spPr>
      </p:pic>
      <p:sp>
        <p:nvSpPr>
          <p:cNvPr id="8197" name="TextBox 4"/>
          <p:cNvSpPr txBox="1">
            <a:spLocks noChangeArrowheads="1"/>
          </p:cNvSpPr>
          <p:nvPr/>
        </p:nvSpPr>
        <p:spPr bwMode="auto">
          <a:xfrm rot="-5400000">
            <a:off x="5362576" y="2506663"/>
            <a:ext cx="739775" cy="2216150"/>
          </a:xfrm>
          <a:prstGeom prst="rect">
            <a:avLst/>
          </a:prstGeom>
          <a:noFill/>
          <a:ln w="9525">
            <a:noFill/>
            <a:miter lim="800000"/>
            <a:headEnd/>
            <a:tailEnd/>
          </a:ln>
        </p:spPr>
        <p:txBody>
          <a:bodyPr wrap="none">
            <a:spAutoFit/>
          </a:bodyPr>
          <a:lstStyle/>
          <a:p>
            <a:pPr fontAlgn="base">
              <a:spcBef>
                <a:spcPct val="0"/>
              </a:spcBef>
              <a:spcAft>
                <a:spcPct val="0"/>
              </a:spcAft>
            </a:pPr>
            <a:r>
              <a:rPr lang="en-US" sz="13800">
                <a:solidFill>
                  <a:prstClr val="black"/>
                </a:solidFill>
                <a:cs typeface="Times New Roman" pitchFamily="18" charset="0"/>
              </a:rPr>
              <a:t>{</a:t>
            </a:r>
          </a:p>
        </p:txBody>
      </p:sp>
      <p:sp>
        <p:nvSpPr>
          <p:cNvPr id="8198" name="TextBox 6"/>
          <p:cNvSpPr txBox="1">
            <a:spLocks noChangeArrowheads="1"/>
          </p:cNvSpPr>
          <p:nvPr/>
        </p:nvSpPr>
        <p:spPr bwMode="auto">
          <a:xfrm rot="-5400000">
            <a:off x="8128001" y="2506663"/>
            <a:ext cx="739775" cy="2216150"/>
          </a:xfrm>
          <a:prstGeom prst="rect">
            <a:avLst/>
          </a:prstGeom>
          <a:noFill/>
          <a:ln w="9525">
            <a:noFill/>
            <a:miter lim="800000"/>
            <a:headEnd/>
            <a:tailEnd/>
          </a:ln>
        </p:spPr>
        <p:txBody>
          <a:bodyPr wrap="none">
            <a:spAutoFit/>
          </a:bodyPr>
          <a:lstStyle/>
          <a:p>
            <a:pPr fontAlgn="base">
              <a:spcBef>
                <a:spcPct val="0"/>
              </a:spcBef>
              <a:spcAft>
                <a:spcPct val="0"/>
              </a:spcAft>
            </a:pPr>
            <a:r>
              <a:rPr lang="en-US" sz="13800">
                <a:solidFill>
                  <a:prstClr val="black"/>
                </a:solidFill>
                <a:cs typeface="Times New Roman" pitchFamily="18" charset="0"/>
              </a:rPr>
              <a:t>{</a:t>
            </a:r>
          </a:p>
        </p:txBody>
      </p:sp>
      <p:sp>
        <p:nvSpPr>
          <p:cNvPr id="8199" name="TextBox 7"/>
          <p:cNvSpPr txBox="1">
            <a:spLocks noChangeArrowheads="1"/>
          </p:cNvSpPr>
          <p:nvPr/>
        </p:nvSpPr>
        <p:spPr bwMode="auto">
          <a:xfrm>
            <a:off x="5051426" y="3787776"/>
            <a:ext cx="1541463"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cs typeface="Arial" pitchFamily="34" charset="0"/>
              </a:rPr>
              <a:t>match cost</a:t>
            </a:r>
          </a:p>
        </p:txBody>
      </p:sp>
      <p:sp>
        <p:nvSpPr>
          <p:cNvPr id="8200" name="TextBox 8"/>
          <p:cNvSpPr txBox="1">
            <a:spLocks noChangeArrowheads="1"/>
          </p:cNvSpPr>
          <p:nvPr/>
        </p:nvSpPr>
        <p:spPr bwMode="auto">
          <a:xfrm>
            <a:off x="7467601" y="3776663"/>
            <a:ext cx="2271713" cy="461962"/>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cs typeface="Arial" pitchFamily="34" charset="0"/>
              </a:rPr>
              <a:t>smoothness cost</a:t>
            </a:r>
          </a:p>
        </p:txBody>
      </p:sp>
      <p:sp>
        <p:nvSpPr>
          <p:cNvPr id="8201" name="Rectangle 9"/>
          <p:cNvSpPr>
            <a:spLocks noChangeArrowheads="1"/>
          </p:cNvSpPr>
          <p:nvPr/>
        </p:nvSpPr>
        <p:spPr bwMode="auto">
          <a:xfrm>
            <a:off x="2720975" y="4538664"/>
            <a:ext cx="3657600" cy="708025"/>
          </a:xfrm>
          <a:prstGeom prst="rect">
            <a:avLst/>
          </a:prstGeom>
          <a:noFill/>
          <a:ln w="9525">
            <a:noFill/>
            <a:miter lim="800000"/>
            <a:headEnd/>
            <a:tailEnd/>
          </a:ln>
        </p:spPr>
        <p:txBody>
          <a:bodyPr>
            <a:spAutoFit/>
          </a:bodyPr>
          <a:lstStyle/>
          <a:p>
            <a:pPr marL="0" lvl="2" algn="ctr" fontAlgn="base">
              <a:spcBef>
                <a:spcPct val="0"/>
              </a:spcBef>
              <a:spcAft>
                <a:spcPct val="0"/>
              </a:spcAft>
            </a:pPr>
            <a:r>
              <a:rPr lang="en-US" sz="2000">
                <a:solidFill>
                  <a:prstClr val="black"/>
                </a:solidFill>
                <a:cs typeface="Arial" pitchFamily="34" charset="0"/>
              </a:rPr>
              <a:t>Want each pixel to find a good match in the other image</a:t>
            </a:r>
          </a:p>
        </p:txBody>
      </p:sp>
      <p:cxnSp>
        <p:nvCxnSpPr>
          <p:cNvPr id="12" name="Straight Arrow Connector 11"/>
          <p:cNvCxnSpPr>
            <a:endCxn id="8199" idx="2"/>
          </p:cNvCxnSpPr>
          <p:nvPr/>
        </p:nvCxnSpPr>
        <p:spPr>
          <a:xfrm flipV="1">
            <a:off x="5410200" y="4249739"/>
            <a:ext cx="412750" cy="288925"/>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203" name="Rectangle 13"/>
          <p:cNvSpPr>
            <a:spLocks noChangeArrowheads="1"/>
          </p:cNvSpPr>
          <p:nvPr/>
        </p:nvSpPr>
        <p:spPr bwMode="auto">
          <a:xfrm>
            <a:off x="6759575" y="4549776"/>
            <a:ext cx="3657600" cy="708025"/>
          </a:xfrm>
          <a:prstGeom prst="rect">
            <a:avLst/>
          </a:prstGeom>
          <a:noFill/>
          <a:ln w="9525">
            <a:noFill/>
            <a:miter lim="800000"/>
            <a:headEnd/>
            <a:tailEnd/>
          </a:ln>
        </p:spPr>
        <p:txBody>
          <a:bodyPr>
            <a:spAutoFit/>
          </a:bodyPr>
          <a:lstStyle/>
          <a:p>
            <a:pPr marL="0" lvl="2" algn="ctr" fontAlgn="base">
              <a:spcBef>
                <a:spcPct val="0"/>
              </a:spcBef>
              <a:spcAft>
                <a:spcPct val="0"/>
              </a:spcAft>
            </a:pPr>
            <a:r>
              <a:rPr lang="en-US" sz="2000">
                <a:solidFill>
                  <a:prstClr val="black"/>
                </a:solidFill>
                <a:cs typeface="Arial" pitchFamily="34" charset="0"/>
              </a:rPr>
              <a:t>Adjacent pixels should (usually) move about the same amount</a:t>
            </a:r>
          </a:p>
        </p:txBody>
      </p:sp>
      <p:cxnSp>
        <p:nvCxnSpPr>
          <p:cNvPr id="17" name="Straight Arrow Connector 16"/>
          <p:cNvCxnSpPr>
            <a:endCxn id="8200" idx="2"/>
          </p:cNvCxnSpPr>
          <p:nvPr/>
        </p:nvCxnSpPr>
        <p:spPr>
          <a:xfrm rot="10800000">
            <a:off x="8604250" y="4238625"/>
            <a:ext cx="311150" cy="300038"/>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p:cNvPicPr>
            <a:picLocks noChangeAspect="1" noChangeArrowheads="1"/>
          </p:cNvPicPr>
          <p:nvPr/>
        </p:nvPicPr>
        <p:blipFill>
          <a:blip r:embed="rId2" cstate="print"/>
          <a:srcRect/>
          <a:stretch>
            <a:fillRect/>
          </a:stretch>
        </p:blipFill>
        <p:spPr bwMode="auto">
          <a:xfrm>
            <a:off x="8331583" y="3125599"/>
            <a:ext cx="182570" cy="251034"/>
          </a:xfrm>
          <a:prstGeom prst="rect">
            <a:avLst/>
          </a:prstGeom>
          <a:noFill/>
          <a:ln w="9525">
            <a:noFill/>
            <a:miter lim="800000"/>
            <a:headEnd/>
            <a:tailEnd/>
          </a:ln>
        </p:spPr>
      </p:pic>
      <p:pic>
        <p:nvPicPr>
          <p:cNvPr id="36" name="Picture 7"/>
          <p:cNvPicPr>
            <a:picLocks noChangeAspect="1" noChangeArrowheads="1"/>
          </p:cNvPicPr>
          <p:nvPr/>
        </p:nvPicPr>
        <p:blipFill>
          <a:blip r:embed="rId3" cstate="print"/>
          <a:srcRect/>
          <a:stretch>
            <a:fillRect/>
          </a:stretch>
        </p:blipFill>
        <p:spPr bwMode="auto">
          <a:xfrm>
            <a:off x="7378656" y="2526063"/>
            <a:ext cx="193982" cy="236772"/>
          </a:xfrm>
          <a:prstGeom prst="rect">
            <a:avLst/>
          </a:prstGeom>
          <a:noFill/>
          <a:ln w="9525">
            <a:noFill/>
            <a:miter lim="800000"/>
            <a:headEnd/>
            <a:tailEnd/>
          </a:ln>
        </p:spPr>
      </p:pic>
      <p:pic>
        <p:nvPicPr>
          <p:cNvPr id="37" name="Picture 6"/>
          <p:cNvPicPr>
            <a:picLocks noChangeAspect="1" noChangeArrowheads="1"/>
          </p:cNvPicPr>
          <p:nvPr/>
        </p:nvPicPr>
        <p:blipFill>
          <a:blip r:embed="rId4" cstate="print"/>
          <a:srcRect/>
          <a:stretch>
            <a:fillRect/>
          </a:stretch>
        </p:blipFill>
        <p:spPr bwMode="auto">
          <a:xfrm>
            <a:off x="4459565" y="2474137"/>
            <a:ext cx="239624" cy="24247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Fundamental matrix</a:t>
            </a:r>
          </a:p>
        </p:txBody>
      </p:sp>
      <p:sp>
        <p:nvSpPr>
          <p:cNvPr id="3" name="Content Placeholder 2"/>
          <p:cNvSpPr>
            <a:spLocks noGrp="1"/>
          </p:cNvSpPr>
          <p:nvPr>
            <p:ph idx="1"/>
          </p:nvPr>
        </p:nvSpPr>
        <p:spPr>
          <a:xfrm>
            <a:off x="1348265" y="3962401"/>
            <a:ext cx="9604328" cy="2677885"/>
          </a:xfrm>
        </p:spPr>
        <p:txBody>
          <a:bodyPr>
            <a:normAutofit/>
          </a:bodyPr>
          <a:lstStyle/>
          <a:p>
            <a:pPr>
              <a:spcBef>
                <a:spcPts val="1200"/>
              </a:spcBef>
            </a:pPr>
            <a:r>
              <a:rPr lang="en-US" sz="2400" dirty="0"/>
              <a:t>This </a:t>
            </a:r>
            <a:r>
              <a:rPr lang="en-US" sz="2400" i="1" dirty="0" err="1"/>
              <a:t>epipolar</a:t>
            </a:r>
            <a:r>
              <a:rPr lang="en-US" sz="2400" i="1" dirty="0"/>
              <a:t> geometry </a:t>
            </a:r>
            <a:r>
              <a:rPr lang="en-US" sz="2400" dirty="0"/>
              <a:t>of two views is described by a Very Special 3x3 matrix      , called the </a:t>
            </a:r>
            <a:r>
              <a:rPr lang="en-US" sz="2400" i="1" dirty="0"/>
              <a:t>Fundamental matrix</a:t>
            </a:r>
          </a:p>
          <a:p>
            <a:pPr>
              <a:spcBef>
                <a:spcPts val="1200"/>
              </a:spcBef>
            </a:pPr>
            <a:r>
              <a:rPr lang="en-US" sz="2400" i="1" dirty="0"/>
              <a:t>       </a:t>
            </a:r>
            <a:r>
              <a:rPr lang="en-US" sz="2400" dirty="0"/>
              <a:t>maps (homogeneous) </a:t>
            </a:r>
            <a:r>
              <a:rPr lang="en-US" sz="2400" i="1" dirty="0"/>
              <a:t>points</a:t>
            </a:r>
            <a:r>
              <a:rPr lang="en-US" sz="2400" dirty="0"/>
              <a:t> in image 1 to </a:t>
            </a:r>
            <a:r>
              <a:rPr lang="en-US" sz="2400" i="1" dirty="0"/>
              <a:t>lines</a:t>
            </a:r>
            <a:r>
              <a:rPr lang="en-US" sz="2400" dirty="0"/>
              <a:t> in image 2!</a:t>
            </a:r>
            <a:endParaRPr lang="en-US" sz="2400" i="1" dirty="0"/>
          </a:p>
          <a:p>
            <a:pPr algn="just">
              <a:spcBef>
                <a:spcPts val="1200"/>
              </a:spcBef>
            </a:pPr>
            <a:r>
              <a:rPr lang="en-US" sz="2400" dirty="0"/>
              <a:t>The </a:t>
            </a:r>
            <a:r>
              <a:rPr lang="en-US" sz="2400" dirty="0" err="1"/>
              <a:t>epipolar</a:t>
            </a:r>
            <a:r>
              <a:rPr lang="en-US" sz="2400" dirty="0"/>
              <a:t> line (in image 2) of point </a:t>
            </a:r>
            <a:r>
              <a:rPr lang="en-US" sz="2400" b="1" dirty="0"/>
              <a:t>p</a:t>
            </a:r>
            <a:r>
              <a:rPr lang="en-US" sz="2400" dirty="0"/>
              <a:t> is:</a:t>
            </a:r>
          </a:p>
          <a:p>
            <a:pPr algn="just">
              <a:spcBef>
                <a:spcPts val="1200"/>
              </a:spcBef>
            </a:pPr>
            <a:r>
              <a:rPr lang="en-US" sz="2400" i="1" dirty="0" err="1"/>
              <a:t>Epipolar</a:t>
            </a:r>
            <a:r>
              <a:rPr lang="en-US" sz="2400" i="1" dirty="0"/>
              <a:t> constraint </a:t>
            </a:r>
            <a:r>
              <a:rPr lang="en-US" sz="2400" dirty="0"/>
              <a:t>on corresponding points:</a:t>
            </a:r>
          </a:p>
          <a:p>
            <a:pPr algn="just"/>
            <a:endParaRPr lang="en-US" sz="2400" b="1" dirty="0"/>
          </a:p>
        </p:txBody>
      </p:sp>
      <p:pic>
        <p:nvPicPr>
          <p:cNvPr id="4" name="Picture 12"/>
          <p:cNvPicPr>
            <a:picLocks noChangeAspect="1" noChangeArrowheads="1"/>
          </p:cNvPicPr>
          <p:nvPr/>
        </p:nvPicPr>
        <p:blipFill>
          <a:blip r:embed="rId5" cstate="print"/>
          <a:srcRect/>
          <a:stretch>
            <a:fillRect/>
          </a:stretch>
        </p:blipFill>
        <p:spPr bwMode="auto">
          <a:xfrm>
            <a:off x="7447018" y="5855570"/>
            <a:ext cx="1803188" cy="471206"/>
          </a:xfrm>
          <a:prstGeom prst="rect">
            <a:avLst/>
          </a:prstGeom>
          <a:noFill/>
          <a:ln w="9525">
            <a:noFill/>
            <a:miter lim="800000"/>
            <a:headEnd/>
            <a:tailEnd/>
          </a:ln>
        </p:spPr>
      </p:pic>
      <p:pic>
        <p:nvPicPr>
          <p:cNvPr id="5" name="Picture 13"/>
          <p:cNvPicPr>
            <a:picLocks noChangeAspect="1" noChangeArrowheads="1"/>
          </p:cNvPicPr>
          <p:nvPr/>
        </p:nvPicPr>
        <p:blipFill>
          <a:blip r:embed="rId6" cstate="print"/>
          <a:srcRect/>
          <a:stretch>
            <a:fillRect/>
          </a:stretch>
        </p:blipFill>
        <p:spPr bwMode="auto">
          <a:xfrm>
            <a:off x="7147458" y="5425581"/>
            <a:ext cx="599120" cy="418320"/>
          </a:xfrm>
          <a:prstGeom prst="rect">
            <a:avLst/>
          </a:prstGeom>
          <a:noFill/>
          <a:ln w="9525">
            <a:noFill/>
            <a:miter lim="800000"/>
            <a:headEnd/>
            <a:tailEnd/>
          </a:ln>
        </p:spPr>
      </p:pic>
      <p:sp>
        <p:nvSpPr>
          <p:cNvPr id="6" name="Freeform 3"/>
          <p:cNvSpPr>
            <a:spLocks/>
          </p:cNvSpPr>
          <p:nvPr/>
        </p:nvSpPr>
        <p:spPr bwMode="auto">
          <a:xfrm>
            <a:off x="4178300" y="1785254"/>
            <a:ext cx="1219200" cy="2057400"/>
          </a:xfrm>
          <a:custGeom>
            <a:avLst/>
            <a:gdLst>
              <a:gd name="T0" fmla="*/ 0 w 768"/>
              <a:gd name="T1" fmla="*/ 0 h 1104"/>
              <a:gd name="T2" fmla="*/ 0 w 768"/>
              <a:gd name="T3" fmla="*/ 1341782 h 1104"/>
              <a:gd name="T4" fmla="*/ 1219200 w 768"/>
              <a:gd name="T5" fmla="*/ 2057400 h 1104"/>
              <a:gd name="T6" fmla="*/ 1219200 w 768"/>
              <a:gd name="T7" fmla="*/ 71561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7" name="Freeform 4"/>
          <p:cNvSpPr>
            <a:spLocks/>
          </p:cNvSpPr>
          <p:nvPr/>
        </p:nvSpPr>
        <p:spPr bwMode="auto">
          <a:xfrm flipH="1">
            <a:off x="6845300" y="1785254"/>
            <a:ext cx="1219200" cy="1981200"/>
          </a:xfrm>
          <a:custGeom>
            <a:avLst/>
            <a:gdLst>
              <a:gd name="T0" fmla="*/ 0 w 768"/>
              <a:gd name="T1" fmla="*/ 0 h 1104"/>
              <a:gd name="T2" fmla="*/ 0 w 768"/>
              <a:gd name="T3" fmla="*/ 1292087 h 1104"/>
              <a:gd name="T4" fmla="*/ 1219200 w 768"/>
              <a:gd name="T5" fmla="*/ 1981200 h 1104"/>
              <a:gd name="T6" fmla="*/ 1219200 w 768"/>
              <a:gd name="T7" fmla="*/ 689113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rgbClr val="000000"/>
            </a:solidFill>
            <a:round/>
            <a:headEnd/>
            <a:tailEnd/>
          </a:ln>
        </p:spPr>
        <p:txBody>
          <a:bodyPr wrap="none" anchor="ctr"/>
          <a:lstStyle/>
          <a:p>
            <a:endParaRPr lang="en-US">
              <a:latin typeface="Calibri" pitchFamily="34" charset="0"/>
            </a:endParaRPr>
          </a:p>
        </p:txBody>
      </p:sp>
      <p:sp>
        <p:nvSpPr>
          <p:cNvPr id="8" name="Line 5"/>
          <p:cNvSpPr>
            <a:spLocks noChangeShapeType="1"/>
          </p:cNvSpPr>
          <p:nvPr/>
        </p:nvSpPr>
        <p:spPr bwMode="auto">
          <a:xfrm flipV="1">
            <a:off x="4027714" y="1328054"/>
            <a:ext cx="2284186" cy="1915863"/>
          </a:xfrm>
          <a:prstGeom prst="line">
            <a:avLst/>
          </a:prstGeom>
          <a:noFill/>
          <a:ln w="19050">
            <a:solidFill>
              <a:schemeClr val="tx1"/>
            </a:solidFill>
            <a:round/>
            <a:headEnd/>
            <a:tailEnd type="triangle" w="med" len="med"/>
          </a:ln>
        </p:spPr>
        <p:txBody>
          <a:bodyPr wrap="none" anchor="ctr"/>
          <a:lstStyle/>
          <a:p>
            <a:endParaRPr lang="en-US"/>
          </a:p>
        </p:txBody>
      </p:sp>
      <p:sp>
        <p:nvSpPr>
          <p:cNvPr id="9" name="Oval 8"/>
          <p:cNvSpPr>
            <a:spLocks noChangeArrowheads="1"/>
          </p:cNvSpPr>
          <p:nvPr/>
        </p:nvSpPr>
        <p:spPr bwMode="auto">
          <a:xfrm>
            <a:off x="3960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sp>
        <p:nvSpPr>
          <p:cNvPr id="10" name="Oval 9"/>
          <p:cNvSpPr>
            <a:spLocks noChangeArrowheads="1"/>
          </p:cNvSpPr>
          <p:nvPr/>
        </p:nvSpPr>
        <p:spPr bwMode="auto">
          <a:xfrm>
            <a:off x="8151609" y="3167763"/>
            <a:ext cx="130582" cy="130582"/>
          </a:xfrm>
          <a:prstGeom prst="ellipse">
            <a:avLst/>
          </a:prstGeom>
          <a:solidFill>
            <a:srgbClr val="000000"/>
          </a:solidFill>
          <a:ln w="12700">
            <a:solidFill>
              <a:schemeClr val="tx1">
                <a:lumMod val="95000"/>
                <a:lumOff val="5000"/>
              </a:schemeClr>
            </a:solidFill>
            <a:round/>
            <a:headEnd/>
            <a:tailEnd/>
          </a:ln>
        </p:spPr>
        <p:txBody>
          <a:bodyPr wrap="none" anchor="ctr"/>
          <a:lstStyle/>
          <a:p>
            <a:pPr>
              <a:defRPr/>
            </a:pPr>
            <a:endParaRPr lang="en-US"/>
          </a:p>
        </p:txBody>
      </p:sp>
      <p:grpSp>
        <p:nvGrpSpPr>
          <p:cNvPr id="11" name="Group 11"/>
          <p:cNvGrpSpPr>
            <a:grpSpLocks/>
          </p:cNvGrpSpPr>
          <p:nvPr/>
        </p:nvGrpSpPr>
        <p:grpSpPr bwMode="auto">
          <a:xfrm>
            <a:off x="4025901" y="1785254"/>
            <a:ext cx="4191000" cy="1447800"/>
            <a:chOff x="1296" y="2352"/>
            <a:chExt cx="2640" cy="912"/>
          </a:xfrm>
        </p:grpSpPr>
        <p:grpSp>
          <p:nvGrpSpPr>
            <p:cNvPr id="12" name="Group 12"/>
            <p:cNvGrpSpPr>
              <a:grpSpLocks/>
            </p:cNvGrpSpPr>
            <p:nvPr/>
          </p:nvGrpSpPr>
          <p:grpSpPr bwMode="auto">
            <a:xfrm>
              <a:off x="1296" y="2352"/>
              <a:ext cx="2640" cy="912"/>
              <a:chOff x="1296" y="1872"/>
              <a:chExt cx="2640" cy="912"/>
            </a:xfrm>
          </p:grpSpPr>
          <p:sp>
            <p:nvSpPr>
              <p:cNvPr id="14"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rgbClr val="808080"/>
              </a:solidFill>
              <a:ln w="12700">
                <a:solidFill>
                  <a:schemeClr val="tx1"/>
                </a:solidFill>
                <a:round/>
                <a:headEnd/>
                <a:tailEnd/>
              </a:ln>
            </p:spPr>
            <p:txBody>
              <a:bodyPr wrap="none" anchor="ctr"/>
              <a:lstStyle/>
              <a:p>
                <a:endParaRPr lang="en-US">
                  <a:latin typeface="Calibri" pitchFamily="34" charset="0"/>
                </a:endParaRPr>
              </a:p>
            </p:txBody>
          </p:sp>
          <p:sp>
            <p:nvSpPr>
              <p:cNvPr id="15" name="Line 14"/>
              <p:cNvSpPr>
                <a:spLocks noChangeShapeType="1"/>
              </p:cNvSpPr>
              <p:nvPr/>
            </p:nvSpPr>
            <p:spPr bwMode="auto">
              <a:xfrm flipH="1">
                <a:off x="3072" y="2304"/>
                <a:ext cx="8" cy="480"/>
              </a:xfrm>
              <a:prstGeom prst="line">
                <a:avLst/>
              </a:prstGeom>
              <a:noFill/>
              <a:ln w="19050">
                <a:solidFill>
                  <a:srgbClr val="000000"/>
                </a:solidFill>
                <a:round/>
                <a:headEnd/>
                <a:tailEnd/>
              </a:ln>
            </p:spPr>
            <p:txBody>
              <a:bodyPr wrap="none" anchor="ctr"/>
              <a:lstStyle/>
              <a:p>
                <a:endParaRPr lang="en-US"/>
              </a:p>
            </p:txBody>
          </p:sp>
          <p:sp>
            <p:nvSpPr>
              <p:cNvPr id="16" name="Line 15"/>
              <p:cNvSpPr>
                <a:spLocks noChangeShapeType="1"/>
              </p:cNvSpPr>
              <p:nvPr/>
            </p:nvSpPr>
            <p:spPr bwMode="auto">
              <a:xfrm>
                <a:off x="2160" y="2304"/>
                <a:ext cx="0" cy="480"/>
              </a:xfrm>
              <a:prstGeom prst="line">
                <a:avLst/>
              </a:prstGeom>
              <a:noFill/>
              <a:ln w="19050">
                <a:solidFill>
                  <a:srgbClr val="000000"/>
                </a:solidFill>
                <a:round/>
                <a:headEnd/>
                <a:tailEnd/>
              </a:ln>
            </p:spPr>
            <p:txBody>
              <a:bodyPr wrap="none" anchor="ctr"/>
              <a:lstStyle/>
              <a:p>
                <a:endParaRPr lang="en-US"/>
              </a:p>
            </p:txBody>
          </p:sp>
          <p:sp>
            <p:nvSpPr>
              <p:cNvPr id="17" name="Line 27"/>
              <p:cNvSpPr>
                <a:spLocks noChangeShapeType="1"/>
              </p:cNvSpPr>
              <p:nvPr/>
            </p:nvSpPr>
            <p:spPr bwMode="auto">
              <a:xfrm flipH="1" flipV="1">
                <a:off x="1968" y="2208"/>
                <a:ext cx="200" cy="115"/>
              </a:xfrm>
              <a:prstGeom prst="line">
                <a:avLst/>
              </a:prstGeom>
              <a:noFill/>
              <a:ln w="19050">
                <a:solidFill>
                  <a:srgbClr val="000000"/>
                </a:solidFill>
                <a:round/>
                <a:headEnd/>
                <a:tailEnd/>
              </a:ln>
            </p:spPr>
            <p:txBody>
              <a:bodyPr wrap="none" anchor="ctr"/>
              <a:lstStyle/>
              <a:p>
                <a:endParaRPr lang="en-US"/>
              </a:p>
            </p:txBody>
          </p:sp>
        </p:grpSp>
        <p:sp>
          <p:nvSpPr>
            <p:cNvPr id="13" name="Text Box 17"/>
            <p:cNvSpPr txBox="1">
              <a:spLocks noChangeArrowheads="1"/>
            </p:cNvSpPr>
            <p:nvPr/>
          </p:nvSpPr>
          <p:spPr bwMode="auto">
            <a:xfrm flipH="1">
              <a:off x="2165" y="2849"/>
              <a:ext cx="891" cy="213"/>
            </a:xfrm>
            <a:prstGeom prst="rect">
              <a:avLst/>
            </a:prstGeom>
            <a:noFill/>
            <a:ln w="12700">
              <a:noFill/>
              <a:miter lim="800000"/>
              <a:headEnd/>
              <a:tailEnd/>
            </a:ln>
          </p:spPr>
          <p:txBody>
            <a:bodyPr wrap="none" anchor="ctr">
              <a:spAutoFit/>
            </a:bodyPr>
            <a:lstStyle/>
            <a:p>
              <a:pPr algn="ctr"/>
              <a:r>
                <a:rPr lang="en-US" sz="1600" b="1">
                  <a:solidFill>
                    <a:schemeClr val="bg1"/>
                  </a:solidFill>
                </a:rPr>
                <a:t>epipolar plane</a:t>
              </a:r>
            </a:p>
          </p:txBody>
        </p:sp>
      </p:grpSp>
      <p:sp>
        <p:nvSpPr>
          <p:cNvPr id="18" name="Line 19"/>
          <p:cNvSpPr>
            <a:spLocks noChangeShapeType="1"/>
          </p:cNvSpPr>
          <p:nvPr/>
        </p:nvSpPr>
        <p:spPr bwMode="auto">
          <a:xfrm flipV="1">
            <a:off x="6858000" y="2318654"/>
            <a:ext cx="1219200" cy="1066800"/>
          </a:xfrm>
          <a:prstGeom prst="line">
            <a:avLst/>
          </a:prstGeom>
          <a:noFill/>
          <a:ln w="19050">
            <a:solidFill>
              <a:schemeClr val="tx1"/>
            </a:solidFill>
            <a:round/>
            <a:headEnd/>
            <a:tailEnd/>
          </a:ln>
        </p:spPr>
        <p:txBody>
          <a:bodyPr wrap="none" anchor="ctr"/>
          <a:lstStyle/>
          <a:p>
            <a:endParaRPr lang="en-US"/>
          </a:p>
        </p:txBody>
      </p:sp>
      <p:sp>
        <p:nvSpPr>
          <p:cNvPr id="19" name="Text Box 20"/>
          <p:cNvSpPr txBox="1">
            <a:spLocks noChangeArrowheads="1"/>
          </p:cNvSpPr>
          <p:nvPr/>
        </p:nvSpPr>
        <p:spPr bwMode="auto">
          <a:xfrm>
            <a:off x="8049078" y="2155371"/>
            <a:ext cx="1530350" cy="366713"/>
          </a:xfrm>
          <a:prstGeom prst="rect">
            <a:avLst/>
          </a:prstGeom>
          <a:noFill/>
          <a:ln w="12700">
            <a:noFill/>
            <a:miter lim="800000"/>
            <a:headEnd/>
            <a:tailEnd/>
          </a:ln>
          <a:effectLst/>
        </p:spPr>
        <p:txBody>
          <a:bodyPr wrap="none" anchor="ctr">
            <a:spAutoFit/>
            <a:flatTx/>
          </a:bodyPr>
          <a:lstStyle/>
          <a:p>
            <a:pPr algn="ctr">
              <a:defRPr/>
            </a:pPr>
            <a:r>
              <a:rPr lang="en-US" b="1" dirty="0" err="1">
                <a:solidFill>
                  <a:schemeClr val="tx2"/>
                </a:solidFill>
                <a:effectLst>
                  <a:outerShdw blurRad="38100" dist="38100" dir="2700000" algn="tl">
                    <a:srgbClr val="C0C0C0"/>
                  </a:outerShdw>
                </a:effectLst>
                <a:latin typeface="Arial" charset="0"/>
              </a:rPr>
              <a:t>epipolar</a:t>
            </a:r>
            <a:r>
              <a:rPr lang="en-US" b="1" dirty="0">
                <a:solidFill>
                  <a:schemeClr val="tx2"/>
                </a:solidFill>
                <a:effectLst>
                  <a:outerShdw blurRad="38100" dist="38100" dir="2700000" algn="tl">
                    <a:srgbClr val="C0C0C0"/>
                  </a:outerShdw>
                </a:effectLst>
                <a:latin typeface="Arial" charset="0"/>
              </a:rPr>
              <a:t> line</a:t>
            </a:r>
          </a:p>
        </p:txBody>
      </p:sp>
      <p:grpSp>
        <p:nvGrpSpPr>
          <p:cNvPr id="20" name="Group 21"/>
          <p:cNvGrpSpPr>
            <a:grpSpLocks/>
          </p:cNvGrpSpPr>
          <p:nvPr/>
        </p:nvGrpSpPr>
        <p:grpSpPr bwMode="auto">
          <a:xfrm>
            <a:off x="2635250" y="2332942"/>
            <a:ext cx="2774950" cy="1052512"/>
            <a:chOff x="420" y="2217"/>
            <a:chExt cx="1748" cy="663"/>
          </a:xfrm>
        </p:grpSpPr>
        <p:sp>
          <p:nvSpPr>
            <p:cNvPr id="21" name="Text Box 22"/>
            <p:cNvSpPr txBox="1">
              <a:spLocks noChangeArrowheads="1"/>
            </p:cNvSpPr>
            <p:nvPr/>
          </p:nvSpPr>
          <p:spPr bwMode="auto">
            <a:xfrm flipH="1">
              <a:off x="420" y="2217"/>
              <a:ext cx="964" cy="231"/>
            </a:xfrm>
            <a:prstGeom prst="rect">
              <a:avLst/>
            </a:prstGeom>
            <a:noFill/>
            <a:ln w="12700">
              <a:noFill/>
              <a:miter lim="800000"/>
              <a:headEnd/>
              <a:tailEnd/>
            </a:ln>
            <a:effectLst/>
          </p:spPr>
          <p:txBody>
            <a:bodyPr wrap="none" anchor="ctr">
              <a:spAutoFit/>
              <a:flatTx/>
            </a:bodyPr>
            <a:lstStyle/>
            <a:p>
              <a:pPr algn="ctr">
                <a:defRPr/>
              </a:pPr>
              <a:r>
                <a:rPr lang="en-US" b="1">
                  <a:solidFill>
                    <a:schemeClr val="tx2"/>
                  </a:solidFill>
                  <a:effectLst>
                    <a:outerShdw blurRad="38100" dist="38100" dir="2700000" algn="tl">
                      <a:srgbClr val="C0C0C0"/>
                    </a:outerShdw>
                  </a:effectLst>
                  <a:latin typeface="Arial" charset="0"/>
                </a:rPr>
                <a:t>epipolar line</a:t>
              </a:r>
            </a:p>
          </p:txBody>
        </p:sp>
        <p:sp>
          <p:nvSpPr>
            <p:cNvPr id="22" name="Line 23"/>
            <p:cNvSpPr>
              <a:spLocks noChangeShapeType="1"/>
            </p:cNvSpPr>
            <p:nvPr/>
          </p:nvSpPr>
          <p:spPr bwMode="auto">
            <a:xfrm flipH="1" flipV="1">
              <a:off x="1392" y="2304"/>
              <a:ext cx="776" cy="576"/>
            </a:xfrm>
            <a:prstGeom prst="line">
              <a:avLst/>
            </a:prstGeom>
            <a:noFill/>
            <a:ln w="19050">
              <a:solidFill>
                <a:schemeClr val="tx1"/>
              </a:solidFill>
              <a:round/>
              <a:headEnd/>
              <a:tailEnd/>
            </a:ln>
          </p:spPr>
          <p:txBody>
            <a:bodyPr wrap="none" anchor="ctr"/>
            <a:lstStyle/>
            <a:p>
              <a:endParaRPr lang="en-US"/>
            </a:p>
          </p:txBody>
        </p:sp>
      </p:grpSp>
      <p:sp>
        <p:nvSpPr>
          <p:cNvPr id="23" name="Oval 25"/>
          <p:cNvSpPr>
            <a:spLocks noChangeArrowheads="1"/>
          </p:cNvSpPr>
          <p:nvPr/>
        </p:nvSpPr>
        <p:spPr bwMode="auto">
          <a:xfrm>
            <a:off x="4549775" y="2737754"/>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24" name="Line 16"/>
          <p:cNvSpPr>
            <a:spLocks noChangeShapeType="1"/>
          </p:cNvSpPr>
          <p:nvPr/>
        </p:nvSpPr>
        <p:spPr bwMode="auto">
          <a:xfrm flipH="1">
            <a:off x="6845300" y="2158318"/>
            <a:ext cx="546100" cy="312737"/>
          </a:xfrm>
          <a:prstGeom prst="line">
            <a:avLst/>
          </a:prstGeom>
          <a:noFill/>
          <a:ln w="19050">
            <a:solidFill>
              <a:srgbClr val="000000"/>
            </a:solidFill>
            <a:round/>
            <a:headEnd/>
            <a:tailEnd/>
          </a:ln>
        </p:spPr>
        <p:txBody>
          <a:bodyPr wrap="none" anchor="ctr"/>
          <a:lstStyle/>
          <a:p>
            <a:endParaRPr lang="en-US"/>
          </a:p>
        </p:txBody>
      </p:sp>
      <p:sp>
        <p:nvSpPr>
          <p:cNvPr id="27" name="TextBox 26"/>
          <p:cNvSpPr txBox="1"/>
          <p:nvPr/>
        </p:nvSpPr>
        <p:spPr>
          <a:xfrm>
            <a:off x="3646712" y="2971760"/>
            <a:ext cx="367408" cy="523220"/>
          </a:xfrm>
          <a:prstGeom prst="rect">
            <a:avLst/>
          </a:prstGeom>
          <a:noFill/>
        </p:spPr>
        <p:txBody>
          <a:bodyPr wrap="none" rtlCol="0">
            <a:spAutoFit/>
          </a:bodyPr>
          <a:lstStyle/>
          <a:p>
            <a:r>
              <a:rPr lang="en-US" sz="2800" b="1" dirty="0"/>
              <a:t>0</a:t>
            </a:r>
            <a:endParaRPr lang="en-US" sz="2800" baseline="-25000" dirty="0"/>
          </a:p>
        </p:txBody>
      </p:sp>
      <p:sp>
        <p:nvSpPr>
          <p:cNvPr id="29" name="Rectangle 28"/>
          <p:cNvSpPr/>
          <p:nvPr/>
        </p:nvSpPr>
        <p:spPr>
          <a:xfrm>
            <a:off x="8017666" y="2427880"/>
            <a:ext cx="1684948" cy="338554"/>
          </a:xfrm>
          <a:prstGeom prst="rect">
            <a:avLst/>
          </a:prstGeom>
        </p:spPr>
        <p:txBody>
          <a:bodyPr wrap="none">
            <a:spAutoFit/>
          </a:bodyPr>
          <a:lstStyle/>
          <a:p>
            <a:r>
              <a:rPr lang="en-US" sz="1600" dirty="0"/>
              <a:t>(projection of ray)</a:t>
            </a:r>
          </a:p>
        </p:txBody>
      </p:sp>
      <p:sp>
        <p:nvSpPr>
          <p:cNvPr id="30" name="Line 2"/>
          <p:cNvSpPr>
            <a:spLocks noChangeShapeType="1"/>
          </p:cNvSpPr>
          <p:nvPr/>
        </p:nvSpPr>
        <p:spPr bwMode="auto">
          <a:xfrm flipH="1" flipV="1">
            <a:off x="5246914" y="1469546"/>
            <a:ext cx="2982685" cy="1774369"/>
          </a:xfrm>
          <a:prstGeom prst="line">
            <a:avLst/>
          </a:prstGeom>
          <a:noFill/>
          <a:ln w="19050">
            <a:solidFill>
              <a:schemeClr val="tx1"/>
            </a:solidFill>
            <a:round/>
            <a:headEnd/>
            <a:tailEnd type="triangle" w="med" len="med"/>
          </a:ln>
        </p:spPr>
        <p:txBody>
          <a:bodyPr wrap="none" anchor="ctr"/>
          <a:lstStyle/>
          <a:p>
            <a:endParaRPr lang="en-US"/>
          </a:p>
        </p:txBody>
      </p:sp>
      <p:sp>
        <p:nvSpPr>
          <p:cNvPr id="31" name="Oval 24"/>
          <p:cNvSpPr>
            <a:spLocks noChangeArrowheads="1"/>
          </p:cNvSpPr>
          <p:nvPr/>
        </p:nvSpPr>
        <p:spPr bwMode="auto">
          <a:xfrm>
            <a:off x="7460383" y="2775866"/>
            <a:ext cx="76200" cy="762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sp>
        <p:nvSpPr>
          <p:cNvPr id="32" name="Oval 26"/>
          <p:cNvSpPr>
            <a:spLocks noChangeArrowheads="1"/>
          </p:cNvSpPr>
          <p:nvPr/>
        </p:nvSpPr>
        <p:spPr bwMode="auto">
          <a:xfrm>
            <a:off x="5721342" y="1719945"/>
            <a:ext cx="114300" cy="114300"/>
          </a:xfrm>
          <a:prstGeom prst="ellipse">
            <a:avLst/>
          </a:prstGeom>
          <a:solidFill>
            <a:srgbClr val="FF0000"/>
          </a:solidFill>
          <a:ln w="12700">
            <a:solidFill>
              <a:srgbClr val="000000"/>
            </a:solidFill>
            <a:round/>
            <a:headEnd/>
            <a:tailEnd/>
          </a:ln>
        </p:spPr>
        <p:txBody>
          <a:bodyPr wrap="none" anchor="ctr"/>
          <a:lstStyle/>
          <a:p>
            <a:endParaRPr lang="en-US">
              <a:latin typeface="Calibri" pitchFamily="34" charset="0"/>
            </a:endParaRPr>
          </a:p>
        </p:txBody>
      </p:sp>
      <p:pic>
        <p:nvPicPr>
          <p:cNvPr id="182274" name="Picture 2"/>
          <p:cNvPicPr>
            <a:picLocks noChangeAspect="1" noChangeArrowheads="1"/>
          </p:cNvPicPr>
          <p:nvPr/>
        </p:nvPicPr>
        <p:blipFill>
          <a:blip r:embed="rId7" cstate="print"/>
          <a:srcRect/>
          <a:stretch>
            <a:fillRect/>
          </a:stretch>
        </p:blipFill>
        <p:spPr bwMode="auto">
          <a:xfrm>
            <a:off x="2672462" y="4393936"/>
            <a:ext cx="304800" cy="304800"/>
          </a:xfrm>
          <a:prstGeom prst="rect">
            <a:avLst/>
          </a:prstGeom>
          <a:noFill/>
          <a:ln w="9525">
            <a:noFill/>
            <a:miter lim="800000"/>
            <a:headEnd/>
            <a:tailEnd/>
          </a:ln>
        </p:spPr>
      </p:pic>
      <p:pic>
        <p:nvPicPr>
          <p:cNvPr id="38" name="Picture 2"/>
          <p:cNvPicPr>
            <a:picLocks noChangeAspect="1" noChangeArrowheads="1"/>
          </p:cNvPicPr>
          <p:nvPr/>
        </p:nvPicPr>
        <p:blipFill>
          <a:blip r:embed="rId7" cstate="print"/>
          <a:srcRect/>
          <a:stretch>
            <a:fillRect/>
          </a:stretch>
        </p:blipFill>
        <p:spPr bwMode="auto">
          <a:xfrm>
            <a:off x="1797226" y="4900496"/>
            <a:ext cx="304800" cy="304800"/>
          </a:xfrm>
          <a:prstGeom prst="rect">
            <a:avLst/>
          </a:prstGeom>
          <a:noFill/>
          <a:ln w="9525">
            <a:noFill/>
            <a:miter lim="800000"/>
            <a:headEnd/>
            <a:tailEnd/>
          </a:ln>
        </p:spPr>
      </p:pic>
      <p:sp>
        <p:nvSpPr>
          <p:cNvPr id="39" name="TextBox 38"/>
          <p:cNvSpPr txBox="1"/>
          <p:nvPr/>
        </p:nvSpPr>
        <p:spPr>
          <a:xfrm>
            <a:off x="4267200" y="3581400"/>
            <a:ext cx="929742" cy="369332"/>
          </a:xfrm>
          <a:prstGeom prst="rect">
            <a:avLst/>
          </a:prstGeom>
          <a:noFill/>
        </p:spPr>
        <p:txBody>
          <a:bodyPr wrap="none" rtlCol="0">
            <a:spAutoFit/>
          </a:bodyPr>
          <a:lstStyle/>
          <a:p>
            <a:r>
              <a:rPr lang="en-US" dirty="0"/>
              <a:t>Image 1</a:t>
            </a:r>
          </a:p>
        </p:txBody>
      </p:sp>
      <p:sp>
        <p:nvSpPr>
          <p:cNvPr id="40" name="TextBox 39"/>
          <p:cNvSpPr txBox="1"/>
          <p:nvPr/>
        </p:nvSpPr>
        <p:spPr>
          <a:xfrm>
            <a:off x="7147458" y="3581400"/>
            <a:ext cx="929742" cy="369332"/>
          </a:xfrm>
          <a:prstGeom prst="rect">
            <a:avLst/>
          </a:prstGeom>
          <a:noFill/>
        </p:spPr>
        <p:txBody>
          <a:bodyPr wrap="none" rtlCol="0">
            <a:spAutoFit/>
          </a:bodyPr>
          <a:lstStyle/>
          <a:p>
            <a:r>
              <a:rPr lang="en-US" dirty="0"/>
              <a:t>Image 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Epipolar</a:t>
            </a:r>
            <a:r>
              <a:rPr lang="en-US" dirty="0"/>
              <a:t> geometry example</a:t>
            </a:r>
          </a:p>
        </p:txBody>
      </p:sp>
      <p:pic>
        <p:nvPicPr>
          <p:cNvPr id="4" name="Picture 4" descr="fig8"/>
          <p:cNvPicPr>
            <a:picLocks noChangeAspect="1" noChangeArrowheads="1"/>
          </p:cNvPicPr>
          <p:nvPr/>
        </p:nvPicPr>
        <p:blipFill>
          <a:blip r:embed="rId2" cstate="print"/>
          <a:srcRect/>
          <a:stretch>
            <a:fillRect/>
          </a:stretch>
        </p:blipFill>
        <p:spPr bwMode="auto">
          <a:xfrm>
            <a:off x="5890306" y="1876648"/>
            <a:ext cx="3876675" cy="3638550"/>
          </a:xfrm>
          <a:prstGeom prst="rect">
            <a:avLst/>
          </a:prstGeom>
          <a:noFill/>
          <a:ln w="9525">
            <a:noFill/>
            <a:miter lim="800000"/>
            <a:headEnd/>
            <a:tailEnd/>
          </a:ln>
        </p:spPr>
      </p:pic>
      <p:pic>
        <p:nvPicPr>
          <p:cNvPr id="5" name="Picture 5" descr="fig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75556" y="1876648"/>
            <a:ext cx="3876675" cy="36385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76200"/>
            <a:ext cx="7289800" cy="286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922" y="2848831"/>
            <a:ext cx="2970878" cy="523220"/>
          </a:xfrm>
          <a:prstGeom prst="rect">
            <a:avLst/>
          </a:prstGeom>
          <a:noFill/>
        </p:spPr>
        <p:txBody>
          <a:bodyPr wrap="none" rtlCol="0">
            <a:spAutoFit/>
          </a:bodyPr>
          <a:lstStyle/>
          <a:p>
            <a:r>
              <a:rPr lang="en-US" sz="2800" dirty="0"/>
              <a:t>Original stereo pair</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251" y="3476770"/>
            <a:ext cx="7162800" cy="307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1" y="5943600"/>
            <a:ext cx="2744213" cy="523220"/>
          </a:xfrm>
          <a:prstGeom prst="rect">
            <a:avLst/>
          </a:prstGeom>
          <a:noFill/>
        </p:spPr>
        <p:txBody>
          <a:bodyPr wrap="none" rtlCol="0">
            <a:spAutoFit/>
          </a:bodyPr>
          <a:lstStyle/>
          <a:p>
            <a:r>
              <a:rPr lang="en-US" sz="2800" dirty="0"/>
              <a:t>After rectification</a:t>
            </a:r>
          </a:p>
        </p:txBody>
      </p:sp>
    </p:spTree>
    <p:extLst>
      <p:ext uri="{BB962C8B-B14F-4D97-AF65-F5344CB8AC3E}">
        <p14:creationId xmlns:p14="http://schemas.microsoft.com/office/powerpoint/2010/main" val="3213404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noAutofit/>
          </a:bodyPr>
          <a:lstStyle/>
          <a:p>
            <a:pPr algn="l"/>
            <a:r>
              <a:rPr lang="en-US" altLang="zh-TW" b="1" dirty="0">
                <a:ea typeface="新細明體" pitchFamily="18" charset="-120"/>
              </a:rPr>
              <a:t>Estimating F – 8-point algorithm</a:t>
            </a:r>
          </a:p>
        </p:txBody>
      </p:sp>
      <p:sp>
        <p:nvSpPr>
          <p:cNvPr id="8198" name="Rectangle 3"/>
          <p:cNvSpPr>
            <a:spLocks noGrp="1" noChangeArrowheads="1"/>
          </p:cNvSpPr>
          <p:nvPr>
            <p:ph type="body" sz="half" idx="1"/>
          </p:nvPr>
        </p:nvSpPr>
        <p:spPr>
          <a:xfrm>
            <a:off x="1981200" y="1379093"/>
            <a:ext cx="8147050" cy="3313112"/>
          </a:xfrm>
        </p:spPr>
        <p:txBody>
          <a:bodyPr/>
          <a:lstStyle/>
          <a:p>
            <a:r>
              <a:rPr lang="en-US" altLang="zh-TW" dirty="0">
                <a:ea typeface="新細明體" pitchFamily="18" charset="-120"/>
              </a:rPr>
              <a:t>The fundamental matrix F is defined by</a:t>
            </a:r>
          </a:p>
          <a:p>
            <a:endParaRPr lang="en-US" altLang="zh-TW" dirty="0">
              <a:ea typeface="新細明體" pitchFamily="18" charset="-120"/>
            </a:endParaRPr>
          </a:p>
          <a:p>
            <a:pPr>
              <a:buFontTx/>
              <a:buNone/>
            </a:pPr>
            <a:r>
              <a:rPr lang="en-US" altLang="zh-TW" dirty="0">
                <a:ea typeface="新細明體" pitchFamily="18" charset="-120"/>
              </a:rPr>
              <a:t>    </a:t>
            </a:r>
          </a:p>
        </p:txBody>
      </p:sp>
      <p:graphicFrame>
        <p:nvGraphicFramePr>
          <p:cNvPr id="8194" name="Object 2"/>
          <p:cNvGraphicFramePr>
            <a:graphicFrameLocks noGrp="1" noChangeAspect="1"/>
          </p:cNvGraphicFramePr>
          <p:nvPr>
            <p:ph sz="half" idx="2"/>
          </p:nvPr>
        </p:nvGraphicFramePr>
        <p:xfrm>
          <a:off x="5087939" y="2026793"/>
          <a:ext cx="2232025" cy="728662"/>
        </p:xfrm>
        <a:graphic>
          <a:graphicData uri="http://schemas.openxmlformats.org/presentationml/2006/ole">
            <mc:AlternateContent xmlns:mc="http://schemas.openxmlformats.org/markup-compatibility/2006">
              <mc:Choice xmlns:v="urn:schemas-microsoft-com:vml" Requires="v">
                <p:oleObj name="方程式" r:id="rId3" imgW="622080" imgH="203040" progId="Equation.3">
                  <p:embed/>
                </p:oleObj>
              </mc:Choice>
              <mc:Fallback>
                <p:oleObj name="方程式" r:id="rId3" imgW="622080" imgH="203040" progId="Equation.3">
                  <p:embed/>
                  <p:pic>
                    <p:nvPicPr>
                      <p:cNvPr id="819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9" y="2026793"/>
                        <a:ext cx="2232025"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9" name="Rectangle 6"/>
          <p:cNvSpPr>
            <a:spLocks noChangeArrowheads="1"/>
          </p:cNvSpPr>
          <p:nvPr/>
        </p:nvSpPr>
        <p:spPr bwMode="auto">
          <a:xfrm>
            <a:off x="2424113" y="2818955"/>
            <a:ext cx="6943504" cy="523220"/>
          </a:xfrm>
          <a:prstGeom prst="rect">
            <a:avLst/>
          </a:prstGeom>
          <a:noFill/>
          <a:ln w="38100" algn="ctr">
            <a:noFill/>
            <a:miter lim="800000"/>
            <a:headEnd/>
            <a:tailEnd/>
          </a:ln>
        </p:spPr>
        <p:txBody>
          <a:bodyPr wrap="none">
            <a:spAutoFit/>
          </a:bodyPr>
          <a:lstStyle/>
          <a:p>
            <a:pPr eaLnBrk="1" hangingPunct="1">
              <a:spcBef>
                <a:spcPct val="20000"/>
              </a:spcBef>
            </a:pPr>
            <a:r>
              <a:rPr kumimoji="1" lang="en-US" altLang="zh-TW" sz="2800">
                <a:ea typeface="新細明體" pitchFamily="18" charset="-120"/>
              </a:rPr>
              <a:t>for any pair of matches x and x’ in two images.</a:t>
            </a:r>
          </a:p>
        </p:txBody>
      </p:sp>
      <p:sp>
        <p:nvSpPr>
          <p:cNvPr id="1329159" name="Rectangle 7"/>
          <p:cNvSpPr>
            <a:spLocks noChangeArrowheads="1"/>
          </p:cNvSpPr>
          <p:nvPr/>
        </p:nvSpPr>
        <p:spPr bwMode="auto">
          <a:xfrm>
            <a:off x="1992313" y="3812730"/>
            <a:ext cx="5150128" cy="523220"/>
          </a:xfrm>
          <a:prstGeom prst="rect">
            <a:avLst/>
          </a:prstGeom>
          <a:noFill/>
          <a:ln w="38100" algn="ctr">
            <a:noFill/>
            <a:miter lim="800000"/>
            <a:headEnd/>
            <a:tailEnd/>
          </a:ln>
        </p:spPr>
        <p:txBody>
          <a:bodyPr wrap="none">
            <a:spAutoFit/>
          </a:bodyPr>
          <a:lstStyle/>
          <a:p>
            <a:pPr marL="365125" indent="-365125">
              <a:spcBef>
                <a:spcPct val="20000"/>
              </a:spcBef>
              <a:buFontTx/>
              <a:buChar char="•"/>
            </a:pPr>
            <a:r>
              <a:rPr kumimoji="1" lang="en-US" altLang="zh-TW" sz="2800">
                <a:ea typeface="新細明體" pitchFamily="18" charset="-120"/>
              </a:rPr>
              <a:t>Let x=(</a:t>
            </a:r>
            <a:r>
              <a:rPr kumimoji="1" lang="en-US" altLang="zh-TW" sz="2800" i="1">
                <a:ea typeface="新細明體" pitchFamily="18" charset="-120"/>
              </a:rPr>
              <a:t>u,v,1</a:t>
            </a:r>
            <a:r>
              <a:rPr kumimoji="1" lang="en-US" altLang="zh-TW" sz="2800">
                <a:ea typeface="新細明體" pitchFamily="18" charset="-120"/>
              </a:rPr>
              <a:t>)</a:t>
            </a:r>
            <a:r>
              <a:rPr kumimoji="1" lang="en-US" altLang="zh-TW" sz="2800" baseline="30000">
                <a:ea typeface="新細明體" pitchFamily="18" charset="-120"/>
              </a:rPr>
              <a:t>T</a:t>
            </a:r>
            <a:r>
              <a:rPr kumimoji="1" lang="en-US" altLang="zh-TW" sz="2800">
                <a:ea typeface="新細明體" pitchFamily="18" charset="-120"/>
              </a:rPr>
              <a:t> and x’=(</a:t>
            </a:r>
            <a:r>
              <a:rPr kumimoji="1" lang="en-US" altLang="zh-TW" sz="2800" i="1">
                <a:ea typeface="新細明體" pitchFamily="18" charset="-120"/>
              </a:rPr>
              <a:t>u’,v’,1</a:t>
            </a:r>
            <a:r>
              <a:rPr kumimoji="1" lang="en-US" altLang="zh-TW" sz="2800">
                <a:ea typeface="新細明體" pitchFamily="18" charset="-120"/>
              </a:rPr>
              <a:t>)</a:t>
            </a:r>
            <a:r>
              <a:rPr kumimoji="1" lang="en-US" altLang="zh-TW" sz="2800" baseline="30000">
                <a:ea typeface="新細明體" pitchFamily="18" charset="-120"/>
              </a:rPr>
              <a:t>T</a:t>
            </a:r>
            <a:r>
              <a:rPr kumimoji="1" lang="en-US" altLang="zh-TW" sz="2800">
                <a:ea typeface="新細明體" pitchFamily="18" charset="-120"/>
              </a:rPr>
              <a:t>,</a:t>
            </a:r>
          </a:p>
        </p:txBody>
      </p:sp>
      <p:graphicFrame>
        <p:nvGraphicFramePr>
          <p:cNvPr id="1329164" name="Object 3"/>
          <p:cNvGraphicFramePr>
            <a:graphicFrameLocks noChangeAspect="1"/>
          </p:cNvGraphicFramePr>
          <p:nvPr/>
        </p:nvGraphicFramePr>
        <p:xfrm>
          <a:off x="7535864" y="3395218"/>
          <a:ext cx="2592387" cy="1466850"/>
        </p:xfrm>
        <a:graphic>
          <a:graphicData uri="http://schemas.openxmlformats.org/presentationml/2006/ole">
            <mc:AlternateContent xmlns:mc="http://schemas.openxmlformats.org/markup-compatibility/2006">
              <mc:Choice xmlns:v="urn:schemas-microsoft-com:vml" Requires="v">
                <p:oleObj name="方程式" r:id="rId5" imgW="1257120" imgH="711000" progId="Equation.3">
                  <p:embed/>
                </p:oleObj>
              </mc:Choice>
              <mc:Fallback>
                <p:oleObj name="方程式" r:id="rId5" imgW="1257120" imgH="711000" progId="Equation.3">
                  <p:embed/>
                  <p:pic>
                    <p:nvPicPr>
                      <p:cNvPr id="132916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864" y="3395218"/>
                        <a:ext cx="2592387"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9165" name="Rectangle 13"/>
          <p:cNvSpPr>
            <a:spLocks noChangeArrowheads="1"/>
          </p:cNvSpPr>
          <p:nvPr/>
        </p:nvSpPr>
        <p:spPr bwMode="auto">
          <a:xfrm>
            <a:off x="2351088" y="4692205"/>
            <a:ext cx="5129930" cy="523220"/>
          </a:xfrm>
          <a:prstGeom prst="rect">
            <a:avLst/>
          </a:prstGeom>
          <a:noFill/>
          <a:ln w="38100" algn="ctr">
            <a:noFill/>
            <a:miter lim="800000"/>
            <a:headEnd/>
            <a:tailEnd/>
          </a:ln>
        </p:spPr>
        <p:txBody>
          <a:bodyPr wrap="none">
            <a:spAutoFit/>
          </a:bodyPr>
          <a:lstStyle/>
          <a:p>
            <a:pPr eaLnBrk="1" hangingPunct="1">
              <a:spcBef>
                <a:spcPct val="20000"/>
              </a:spcBef>
            </a:pPr>
            <a:r>
              <a:rPr kumimoji="1" lang="en-US" altLang="zh-TW" sz="2800">
                <a:ea typeface="新細明體" pitchFamily="18" charset="-120"/>
              </a:rPr>
              <a:t>each match gives a linear equation</a:t>
            </a:r>
          </a:p>
        </p:txBody>
      </p:sp>
      <p:graphicFrame>
        <p:nvGraphicFramePr>
          <p:cNvPr id="1329166" name="Object 4"/>
          <p:cNvGraphicFramePr>
            <a:graphicFrameLocks noChangeAspect="1"/>
          </p:cNvGraphicFramePr>
          <p:nvPr/>
        </p:nvGraphicFramePr>
        <p:xfrm>
          <a:off x="1957389" y="5555805"/>
          <a:ext cx="8315325" cy="469900"/>
        </p:xfrm>
        <a:graphic>
          <a:graphicData uri="http://schemas.openxmlformats.org/presentationml/2006/ole">
            <mc:AlternateContent xmlns:mc="http://schemas.openxmlformats.org/markup-compatibility/2006">
              <mc:Choice xmlns:v="urn:schemas-microsoft-com:vml" Requires="v">
                <p:oleObj name="方程式" r:id="rId7" imgW="4038480" imgH="228600" progId="Equation.3">
                  <p:embed/>
                </p:oleObj>
              </mc:Choice>
              <mc:Fallback>
                <p:oleObj name="方程式" r:id="rId7" imgW="4038480" imgH="228600" progId="Equation.3">
                  <p:embed/>
                  <p:pic>
                    <p:nvPicPr>
                      <p:cNvPr id="132916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7389" y="5555805"/>
                        <a:ext cx="831532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589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91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91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291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29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9" grpId="0"/>
      <p:bldP spid="132916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id="{667615EE-A76A-48FA-9F75-EFF24E786608}"/>
              </a:ext>
            </a:extLst>
          </p:cNvPr>
          <p:cNvSpPr txBox="1">
            <a:spLocks noChangeArrowheads="1"/>
          </p:cNvSpPr>
          <p:nvPr/>
        </p:nvSpPr>
        <p:spPr bwMode="auto">
          <a:xfrm>
            <a:off x="757020" y="5229225"/>
            <a:ext cx="10884374"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dirty="0">
                <a:ea typeface="新細明體" pitchFamily="18" charset="-120"/>
              </a:rPr>
              <a:t>As with </a:t>
            </a:r>
            <a:r>
              <a:rPr lang="en-US" altLang="zh-TW" dirty="0" err="1">
                <a:ea typeface="新細明體" pitchFamily="18" charset="-120"/>
              </a:rPr>
              <a:t>homographies</a:t>
            </a:r>
            <a:r>
              <a:rPr lang="en-US" altLang="zh-TW" dirty="0">
                <a:ea typeface="新細明體" pitchFamily="18" charset="-120"/>
              </a:rPr>
              <a:t>, instead of solving               , we seek unit length </a:t>
            </a:r>
            <a:r>
              <a:rPr lang="en-US" altLang="zh-TW" b="1" dirty="0">
                <a:latin typeface="Times New Roman" pitchFamily="18" charset="0"/>
                <a:ea typeface="新細明體" pitchFamily="18" charset="-120"/>
              </a:rPr>
              <a:t>f</a:t>
            </a:r>
            <a:r>
              <a:rPr lang="en-US" altLang="zh-TW" dirty="0">
                <a:ea typeface="新細明體" pitchFamily="18" charset="-120"/>
              </a:rPr>
              <a:t> to minimize          : least eigenvector of           .</a:t>
            </a:r>
          </a:p>
        </p:txBody>
      </p:sp>
      <p:sp>
        <p:nvSpPr>
          <p:cNvPr id="9222" name="Rectangle 2"/>
          <p:cNvSpPr>
            <a:spLocks noGrp="1" noChangeArrowheads="1"/>
          </p:cNvSpPr>
          <p:nvPr>
            <p:ph type="title"/>
          </p:nvPr>
        </p:nvSpPr>
        <p:spPr>
          <a:xfrm>
            <a:off x="1981200" y="231094"/>
            <a:ext cx="8229600" cy="1143000"/>
          </a:xfrm>
        </p:spPr>
        <p:txBody>
          <a:bodyPr>
            <a:normAutofit/>
          </a:bodyPr>
          <a:lstStyle/>
          <a:p>
            <a:r>
              <a:rPr lang="en-US" altLang="zh-TW">
                <a:ea typeface="新細明體" pitchFamily="18" charset="-120"/>
              </a:rPr>
              <a:t>8-point algorithm</a:t>
            </a:r>
          </a:p>
        </p:txBody>
      </p:sp>
      <p:graphicFrame>
        <p:nvGraphicFramePr>
          <p:cNvPr id="9218" name="Object 2"/>
          <p:cNvGraphicFramePr>
            <a:graphicFrameLocks noChangeAspect="1"/>
          </p:cNvGraphicFramePr>
          <p:nvPr>
            <p:extLst>
              <p:ext uri="{D42A27DB-BD31-4B8C-83A1-F6EECF244321}">
                <p14:modId xmlns:p14="http://schemas.microsoft.com/office/powerpoint/2010/main" val="575904338"/>
              </p:ext>
            </p:extLst>
          </p:nvPr>
        </p:nvGraphicFramePr>
        <p:xfrm>
          <a:off x="2017826" y="789830"/>
          <a:ext cx="8212137" cy="4291013"/>
        </p:xfrm>
        <a:graphic>
          <a:graphicData uri="http://schemas.openxmlformats.org/presentationml/2006/ole">
            <mc:AlternateContent xmlns:mc="http://schemas.openxmlformats.org/markup-compatibility/2006">
              <mc:Choice xmlns:v="urn:schemas-microsoft-com:vml" Requires="v">
                <p:oleObj name="方程式" r:id="rId3" imgW="3670200" imgH="2082600" progId="Equation.3">
                  <p:embed/>
                </p:oleObj>
              </mc:Choice>
              <mc:Fallback>
                <p:oleObj name="方程式" r:id="rId3" imgW="3670200" imgH="2082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826" y="789830"/>
                        <a:ext cx="8212137" cy="4291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1463840323"/>
              </p:ext>
            </p:extLst>
          </p:nvPr>
        </p:nvGraphicFramePr>
        <p:xfrm>
          <a:off x="8163790" y="5321797"/>
          <a:ext cx="1271294" cy="453636"/>
        </p:xfrm>
        <a:graphic>
          <a:graphicData uri="http://schemas.openxmlformats.org/presentationml/2006/ole">
            <mc:AlternateContent xmlns:mc="http://schemas.openxmlformats.org/markup-compatibility/2006">
              <mc:Choice xmlns:v="urn:schemas-microsoft-com:vml" Requires="v">
                <p:oleObj name="Equation" r:id="rId5" imgW="457200" imgH="177480" progId="Equation.3">
                  <p:embed/>
                </p:oleObj>
              </mc:Choice>
              <mc:Fallback>
                <p:oleObj name="Equation" r:id="rId5" imgW="457200" imgH="17748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3790" y="5321797"/>
                        <a:ext cx="1271294" cy="453636"/>
                      </a:xfrm>
                      <a:prstGeom prst="rect">
                        <a:avLst/>
                      </a:prstGeom>
                      <a:noFill/>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157451070"/>
              </p:ext>
            </p:extLst>
          </p:nvPr>
        </p:nvGraphicFramePr>
        <p:xfrm>
          <a:off x="5421474" y="5708459"/>
          <a:ext cx="823913" cy="627062"/>
        </p:xfrm>
        <a:graphic>
          <a:graphicData uri="http://schemas.openxmlformats.org/presentationml/2006/ole">
            <mc:AlternateContent xmlns:mc="http://schemas.openxmlformats.org/markup-compatibility/2006">
              <mc:Choice xmlns:v="urn:schemas-microsoft-com:vml" Requires="v">
                <p:oleObj name="方程式" r:id="rId7" imgW="304560" imgH="253800" progId="Equation.3">
                  <p:embed/>
                </p:oleObj>
              </mc:Choice>
              <mc:Fallback>
                <p:oleObj name="方程式" r:id="rId7" imgW="304560" imgH="2538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1474" y="5708459"/>
                        <a:ext cx="823913" cy="627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1" name="Object 5"/>
          <p:cNvGraphicFramePr>
            <a:graphicFrameLocks noChangeAspect="1"/>
          </p:cNvGraphicFramePr>
          <p:nvPr>
            <p:extLst>
              <p:ext uri="{D42A27DB-BD31-4B8C-83A1-F6EECF244321}">
                <p14:modId xmlns:p14="http://schemas.microsoft.com/office/powerpoint/2010/main" val="3063910449"/>
              </p:ext>
            </p:extLst>
          </p:nvPr>
        </p:nvGraphicFramePr>
        <p:xfrm>
          <a:off x="9799275" y="5738489"/>
          <a:ext cx="896938" cy="457200"/>
        </p:xfrm>
        <a:graphic>
          <a:graphicData uri="http://schemas.openxmlformats.org/presentationml/2006/ole">
            <mc:AlternateContent xmlns:mc="http://schemas.openxmlformats.org/markup-compatibility/2006">
              <mc:Choice xmlns:v="urn:schemas-microsoft-com:vml" Requires="v">
                <p:oleObj name="方程式" r:id="rId9" imgW="342720" imgH="190440" progId="Equation.3">
                  <p:embed/>
                </p:oleObj>
              </mc:Choice>
              <mc:Fallback>
                <p:oleObj name="方程式" r:id="rId9" imgW="342720" imgH="19044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99275" y="5738489"/>
                        <a:ext cx="89693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Structure from motion</a:t>
            </a:r>
          </a:p>
        </p:txBody>
      </p:sp>
      <p:sp>
        <p:nvSpPr>
          <p:cNvPr id="22531" name="Rectangle 3"/>
          <p:cNvSpPr>
            <a:spLocks noChangeArrowheads="1"/>
          </p:cNvSpPr>
          <p:nvPr/>
        </p:nvSpPr>
        <p:spPr bwMode="auto">
          <a:xfrm>
            <a:off x="5837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8" name="AutoShape 4"/>
          <p:cNvSpPr>
            <a:spLocks noChangeArrowheads="1"/>
          </p:cNvSpPr>
          <p:nvPr/>
        </p:nvSpPr>
        <p:spPr bwMode="auto">
          <a:xfrm rot="5400000">
            <a:off x="2391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0" name="Rectangle 6"/>
          <p:cNvSpPr>
            <a:spLocks noChangeArrowheads="1"/>
          </p:cNvSpPr>
          <p:nvPr/>
        </p:nvSpPr>
        <p:spPr bwMode="auto">
          <a:xfrm>
            <a:off x="3541714" y="4284664"/>
            <a:ext cx="574675" cy="574675"/>
          </a:xfrm>
          <a:prstGeom prst="rect">
            <a:avLst/>
          </a:prstGeom>
          <a:solidFill>
            <a:srgbClr val="DDEEFF"/>
          </a:solidFill>
          <a:ln w="9525">
            <a:miter lim="800000"/>
            <a:headEnd/>
            <a:tailEnd/>
          </a:ln>
          <a:scene3d>
            <a:camera prst="legacyObliqueTopRight">
              <a:rot lat="0" lon="16499995"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9" name="AutoShape 5"/>
          <p:cNvSpPr>
            <a:spLocks noChangeArrowheads="1"/>
          </p:cNvSpPr>
          <p:nvPr/>
        </p:nvSpPr>
        <p:spPr bwMode="auto">
          <a:xfrm rot="16200000" flipH="1">
            <a:off x="7574757" y="3901282"/>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1" name="Rectangle 7"/>
          <p:cNvSpPr>
            <a:spLocks noChangeArrowheads="1"/>
          </p:cNvSpPr>
          <p:nvPr/>
        </p:nvSpPr>
        <p:spPr bwMode="auto">
          <a:xfrm>
            <a:off x="8405814" y="4540251"/>
            <a:ext cx="574675" cy="574675"/>
          </a:xfrm>
          <a:prstGeom prst="rect">
            <a:avLst/>
          </a:prstGeom>
          <a:solidFill>
            <a:srgbClr val="DDEEFF"/>
          </a:solidFill>
          <a:ln w="9525">
            <a:miter lim="800000"/>
            <a:headEnd/>
            <a:tailEnd/>
          </a:ln>
          <a:scene3d>
            <a:camera prst="legacyObliqueTopRight">
              <a:rot lat="0" lon="19199996"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15" name="Rectangle 11"/>
          <p:cNvSpPr>
            <a:spLocks noChangeArrowheads="1"/>
          </p:cNvSpPr>
          <p:nvPr/>
        </p:nvSpPr>
        <p:spPr bwMode="auto">
          <a:xfrm>
            <a:off x="5087938" y="4343401"/>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7" name="Rectangle 13"/>
          <p:cNvSpPr>
            <a:spLocks noChangeArrowheads="1"/>
          </p:cNvSpPr>
          <p:nvPr/>
        </p:nvSpPr>
        <p:spPr bwMode="auto">
          <a:xfrm>
            <a:off x="5983289" y="4854576"/>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37" name="Line 33"/>
          <p:cNvSpPr>
            <a:spLocks noChangeShapeType="1"/>
          </p:cNvSpPr>
          <p:nvPr/>
        </p:nvSpPr>
        <p:spPr bwMode="auto">
          <a:xfrm flipH="1">
            <a:off x="1985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1985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1985964" y="4081464"/>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1985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5075238" y="4346576"/>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6065838" y="4365626"/>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5075238" y="5813426"/>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6065838" y="5813426"/>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7688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7675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9428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9428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2219326" y="5618163"/>
            <a:ext cx="1074397" cy="36933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123956" name="Text Box 52"/>
          <p:cNvSpPr txBox="1">
            <a:spLocks noChangeArrowheads="1"/>
          </p:cNvSpPr>
          <p:nvPr/>
        </p:nvSpPr>
        <p:spPr bwMode="auto">
          <a:xfrm>
            <a:off x="4371976" y="6040438"/>
            <a:ext cx="1074397" cy="36933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123957" name="Text Box 53"/>
          <p:cNvSpPr txBox="1">
            <a:spLocks noChangeArrowheads="1"/>
          </p:cNvSpPr>
          <p:nvPr/>
        </p:nvSpPr>
        <p:spPr bwMode="auto">
          <a:xfrm>
            <a:off x="8805864" y="5618163"/>
            <a:ext cx="1074397" cy="36933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54"/>
          <p:cNvGrpSpPr>
            <a:grpSpLocks/>
          </p:cNvGrpSpPr>
          <p:nvPr/>
        </p:nvGrpSpPr>
        <p:grpSpPr bwMode="auto">
          <a:xfrm>
            <a:off x="2949576" y="4119564"/>
            <a:ext cx="1076325" cy="860425"/>
            <a:chOff x="831" y="2079"/>
            <a:chExt cx="822" cy="657"/>
          </a:xfrm>
        </p:grpSpPr>
        <p:sp>
          <p:nvSpPr>
            <p:cNvPr id="22600"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601"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602"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603"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604"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605"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606"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62"/>
          <p:cNvGrpSpPr>
            <a:grpSpLocks/>
          </p:cNvGrpSpPr>
          <p:nvPr/>
        </p:nvGrpSpPr>
        <p:grpSpPr bwMode="auto">
          <a:xfrm>
            <a:off x="5492750" y="4591051"/>
            <a:ext cx="1073150" cy="950913"/>
            <a:chOff x="2412" y="2031"/>
            <a:chExt cx="837" cy="741"/>
          </a:xfrm>
        </p:grpSpPr>
        <p:sp>
          <p:nvSpPr>
            <p:cNvPr id="22593"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594"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595"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596"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597"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598"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599"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4" name="Group 70"/>
          <p:cNvGrpSpPr>
            <a:grpSpLocks/>
          </p:cNvGrpSpPr>
          <p:nvPr/>
        </p:nvGrpSpPr>
        <p:grpSpPr bwMode="auto">
          <a:xfrm>
            <a:off x="8034338" y="4197350"/>
            <a:ext cx="1003300" cy="1016000"/>
            <a:chOff x="4188" y="2004"/>
            <a:chExt cx="756" cy="765"/>
          </a:xfrm>
        </p:grpSpPr>
        <p:sp>
          <p:nvSpPr>
            <p:cNvPr id="22586"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587"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588"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589"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590"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591"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592"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123990" name="Text Box 86"/>
          <p:cNvSpPr txBox="1">
            <a:spLocks noChangeArrowheads="1"/>
          </p:cNvSpPr>
          <p:nvPr/>
        </p:nvSpPr>
        <p:spPr bwMode="auto">
          <a:xfrm>
            <a:off x="231616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4510089" y="6251576"/>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902811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4329113" y="1355726"/>
            <a:ext cx="3338512" cy="2689225"/>
            <a:chOff x="1986" y="854"/>
            <a:chExt cx="2103" cy="1694"/>
          </a:xfrm>
        </p:grpSpPr>
        <p:sp>
          <p:nvSpPr>
            <p:cNvPr id="22579" name="Text Box 90"/>
            <p:cNvSpPr txBox="1">
              <a:spLocks noChangeArrowheads="1"/>
            </p:cNvSpPr>
            <p:nvPr/>
          </p:nvSpPr>
          <p:spPr bwMode="auto">
            <a:xfrm>
              <a:off x="2009" y="1170"/>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1</a:t>
              </a:r>
            </a:p>
          </p:txBody>
        </p:sp>
        <p:sp>
          <p:nvSpPr>
            <p:cNvPr id="22580" name="Text Box 91"/>
            <p:cNvSpPr txBox="1">
              <a:spLocks noChangeArrowheads="1"/>
            </p:cNvSpPr>
            <p:nvPr/>
          </p:nvSpPr>
          <p:spPr bwMode="auto">
            <a:xfrm>
              <a:off x="2686" y="854"/>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4</a:t>
              </a:r>
            </a:p>
          </p:txBody>
        </p:sp>
        <p:sp>
          <p:nvSpPr>
            <p:cNvPr id="22581" name="Text Box 92"/>
            <p:cNvSpPr txBox="1">
              <a:spLocks noChangeArrowheads="1"/>
            </p:cNvSpPr>
            <p:nvPr/>
          </p:nvSpPr>
          <p:spPr bwMode="auto">
            <a:xfrm>
              <a:off x="3703" y="1192"/>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3</a:t>
              </a:r>
            </a:p>
          </p:txBody>
        </p:sp>
        <p:sp>
          <p:nvSpPr>
            <p:cNvPr id="22582" name="Text Box 93"/>
            <p:cNvSpPr txBox="1">
              <a:spLocks noChangeArrowheads="1"/>
            </p:cNvSpPr>
            <p:nvPr/>
          </p:nvSpPr>
          <p:spPr bwMode="auto">
            <a:xfrm>
              <a:off x="3049" y="1509"/>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2</a:t>
              </a:r>
            </a:p>
          </p:txBody>
        </p:sp>
        <p:sp>
          <p:nvSpPr>
            <p:cNvPr id="22583" name="Text Box 94"/>
            <p:cNvSpPr txBox="1">
              <a:spLocks noChangeArrowheads="1"/>
            </p:cNvSpPr>
            <p:nvPr/>
          </p:nvSpPr>
          <p:spPr bwMode="auto">
            <a:xfrm>
              <a:off x="1986" y="1945"/>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5</a:t>
              </a:r>
            </a:p>
          </p:txBody>
        </p:sp>
        <p:sp>
          <p:nvSpPr>
            <p:cNvPr id="22584" name="Text Box 95"/>
            <p:cNvSpPr txBox="1">
              <a:spLocks noChangeArrowheads="1"/>
            </p:cNvSpPr>
            <p:nvPr/>
          </p:nvSpPr>
          <p:spPr bwMode="auto">
            <a:xfrm>
              <a:off x="2663" y="2257"/>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6</a:t>
              </a:r>
            </a:p>
          </p:txBody>
        </p:sp>
        <p:sp>
          <p:nvSpPr>
            <p:cNvPr id="22585" name="Text Box 96"/>
            <p:cNvSpPr txBox="1">
              <a:spLocks noChangeArrowheads="1"/>
            </p:cNvSpPr>
            <p:nvPr/>
          </p:nvSpPr>
          <p:spPr bwMode="auto">
            <a:xfrm>
              <a:off x="3751" y="1969"/>
              <a:ext cx="338" cy="291"/>
            </a:xfrm>
            <a:prstGeom prst="rect">
              <a:avLst/>
            </a:prstGeom>
            <a:noFill/>
            <a:ln w="9525">
              <a:noFill/>
              <a:miter lim="800000"/>
              <a:headEnd/>
              <a:tailEnd/>
            </a:ln>
          </p:spPr>
          <p:txBody>
            <a:bodyPr>
              <a:spAutoFit/>
            </a:bodyPr>
            <a:lstStyle/>
            <a:p>
              <a:r>
                <a:rPr lang="en-US" sz="2400" i="1">
                  <a:latin typeface="Times New Roman" pitchFamily="18" charset="0"/>
                </a:rPr>
                <a:t>X</a:t>
              </a:r>
              <a:r>
                <a:rPr lang="en-US" sz="2400" baseline="-25000">
                  <a:latin typeface="Times New Roman" pitchFamily="18" charset="0"/>
                </a:rPr>
                <a:t>7</a:t>
              </a:r>
            </a:p>
          </p:txBody>
        </p:sp>
      </p:grpSp>
      <p:sp>
        <p:nvSpPr>
          <p:cNvPr id="124003" name="Line 99"/>
          <p:cNvSpPr>
            <a:spLocks noChangeShapeType="1"/>
          </p:cNvSpPr>
          <p:nvPr/>
        </p:nvSpPr>
        <p:spPr bwMode="auto">
          <a:xfrm flipH="1">
            <a:off x="1990726"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4872039"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4872039"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4732338" y="1733550"/>
            <a:ext cx="2362200" cy="2090738"/>
            <a:chOff x="2412" y="2031"/>
            <a:chExt cx="837" cy="741"/>
          </a:xfrm>
        </p:grpSpPr>
        <p:sp>
          <p:nvSpPr>
            <p:cNvPr id="22572"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2573"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2574"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2575"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2576"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2577"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2578"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7" name="Group 105"/>
          <p:cNvGrpSpPr>
            <a:grpSpLocks/>
          </p:cNvGrpSpPr>
          <p:nvPr/>
        </p:nvGrpSpPr>
        <p:grpSpPr bwMode="auto">
          <a:xfrm>
            <a:off x="7824788" y="1930401"/>
            <a:ext cx="2405062" cy="1184275"/>
            <a:chOff x="3969" y="1047"/>
            <a:chExt cx="1515" cy="746"/>
          </a:xfrm>
        </p:grpSpPr>
        <p:sp>
          <p:nvSpPr>
            <p:cNvPr id="22570"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2571" name="Text Box 103"/>
            <p:cNvSpPr txBox="1">
              <a:spLocks noChangeArrowheads="1"/>
            </p:cNvSpPr>
            <p:nvPr/>
          </p:nvSpPr>
          <p:spPr bwMode="auto">
            <a:xfrm>
              <a:off x="3969" y="1313"/>
              <a:ext cx="1515" cy="480"/>
            </a:xfrm>
            <a:prstGeom prst="rect">
              <a:avLst/>
            </a:prstGeom>
            <a:noFill/>
            <a:ln w="9525">
              <a:noFill/>
              <a:miter lim="800000"/>
              <a:headEnd/>
              <a:tailEnd/>
            </a:ln>
          </p:spPr>
          <p:txBody>
            <a:bodyPr wrap="none">
              <a:spAutoFit/>
            </a:bodyPr>
            <a:lstStyle/>
            <a:p>
              <a:r>
                <a:rPr lang="en-US" sz="4400">
                  <a:latin typeface="Times New Roman" pitchFamily="18" charset="0"/>
                </a:rPr>
                <a:t>f</a:t>
              </a:r>
              <a:r>
                <a:rPr lang="en-US" sz="4400" i="1">
                  <a:latin typeface="Times New Roman" pitchFamily="18" charset="0"/>
                </a:rPr>
                <a:t> </a:t>
              </a:r>
              <a:r>
                <a:rPr lang="en-US" sz="4400">
                  <a:latin typeface="Times New Roman" pitchFamily="18" charset="0"/>
                </a:rPr>
                <a:t>(</a:t>
              </a:r>
              <a:r>
                <a:rPr lang="en-US" sz="4400" b="1">
                  <a:latin typeface="Times New Roman" pitchFamily="18" charset="0"/>
                </a:rPr>
                <a:t>R</a:t>
              </a:r>
              <a:r>
                <a:rPr lang="en-US" sz="4400">
                  <a:latin typeface="Times New Roman" pitchFamily="18" charset="0"/>
                </a:rPr>
                <a:t>,</a:t>
              </a:r>
              <a:r>
                <a:rPr lang="en-US" sz="2000">
                  <a:latin typeface="Times New Roman" pitchFamily="18" charset="0"/>
                </a:rPr>
                <a:t> </a:t>
              </a:r>
              <a:r>
                <a:rPr lang="en-US" sz="4400" b="1">
                  <a:latin typeface="Times New Roman" pitchFamily="18" charset="0"/>
                </a:rPr>
                <a:t>T</a:t>
              </a:r>
              <a:r>
                <a:rPr lang="en-US" sz="4400">
                  <a:latin typeface="Times New Roman" pitchFamily="18" charset="0"/>
                </a:rPr>
                <a:t>,</a:t>
              </a:r>
              <a:r>
                <a:rPr lang="en-US" sz="2000">
                  <a:latin typeface="Times New Roman" pitchFamily="18" charset="0"/>
                </a:rPr>
                <a:t> </a:t>
              </a:r>
              <a:r>
                <a:rPr lang="en-US" sz="4400" b="1">
                  <a:latin typeface="Times New Roman" pitchFamily="18" charset="0"/>
                </a:rPr>
                <a:t>P</a:t>
              </a:r>
              <a:r>
                <a:rPr lang="en-US" sz="4400">
                  <a:latin typeface="Times New Roman" pitchFamily="18" charset="0"/>
                </a:rPr>
                <a:t>)</a:t>
              </a:r>
            </a:p>
          </p:txBody>
        </p:sp>
      </p:grpSp>
      <p:sp>
        <p:nvSpPr>
          <p:cNvPr id="74" name="Rectangle 85"/>
          <p:cNvSpPr>
            <a:spLocks noChangeArrowheads="1"/>
          </p:cNvSpPr>
          <p:nvPr/>
        </p:nvSpPr>
        <p:spPr bwMode="auto">
          <a:xfrm>
            <a:off x="2552701" y="4038600"/>
            <a:ext cx="498475" cy="368300"/>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1,1</a:t>
            </a:r>
          </a:p>
        </p:txBody>
      </p:sp>
      <p:sp>
        <p:nvSpPr>
          <p:cNvPr id="75" name="Rectangle 86"/>
          <p:cNvSpPr>
            <a:spLocks noChangeArrowheads="1"/>
          </p:cNvSpPr>
          <p:nvPr/>
        </p:nvSpPr>
        <p:spPr bwMode="auto">
          <a:xfrm>
            <a:off x="5210176" y="4406900"/>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1,2</a:t>
            </a:r>
          </a:p>
        </p:txBody>
      </p:sp>
      <p:sp>
        <p:nvSpPr>
          <p:cNvPr id="76" name="Rectangle 87"/>
          <p:cNvSpPr>
            <a:spLocks noChangeArrowheads="1"/>
          </p:cNvSpPr>
          <p:nvPr/>
        </p:nvSpPr>
        <p:spPr bwMode="auto">
          <a:xfrm>
            <a:off x="8078789" y="4125914"/>
            <a:ext cx="498475" cy="369887"/>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1,3</a:t>
            </a:r>
          </a:p>
        </p:txBody>
      </p:sp>
      <p:pic>
        <p:nvPicPr>
          <p:cNvPr id="41986" name="Picture 2"/>
          <p:cNvPicPr>
            <a:picLocks noChangeAspect="1" noChangeArrowheads="1"/>
          </p:cNvPicPr>
          <p:nvPr/>
        </p:nvPicPr>
        <p:blipFill>
          <a:blip r:embed="rId3" cstate="print"/>
          <a:srcRect/>
          <a:stretch>
            <a:fillRect/>
          </a:stretch>
        </p:blipFill>
        <p:spPr bwMode="auto">
          <a:xfrm>
            <a:off x="1828801"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a:spLocks noChangeArrowheads="1"/>
          </p:cNvSpPr>
          <p:nvPr/>
        </p:nvSpPr>
        <p:spPr bwMode="auto">
          <a:xfrm>
            <a:off x="7848600" y="2982914"/>
            <a:ext cx="2419350" cy="369887"/>
          </a:xfrm>
          <a:prstGeom prst="rect">
            <a:avLst/>
          </a:prstGeom>
          <a:noFill/>
          <a:ln w="9525">
            <a:noFill/>
            <a:miter lim="800000"/>
            <a:headEnd/>
            <a:tailEnd/>
          </a:ln>
        </p:spPr>
        <p:txBody>
          <a:bodyPr wrap="none">
            <a:spAutoFit/>
          </a:bodyPr>
          <a:lstStyle/>
          <a:p>
            <a:r>
              <a:rPr lang="en-US" i="1">
                <a:latin typeface="Calibri" pitchFamily="34" charset="0"/>
              </a:rPr>
              <a:t>non-linear least squares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p:stCondLst>
                              <p:cond delay="1000"/>
                            </p:stCondLst>
                            <p:childTnLst>
                              <p:par>
                                <p:cTn id="119" presetID="22" presetClass="entr" presetSubtype="1" fill="hold" grpId="0"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p:stCondLst>
                              <p:cond delay="3500"/>
                            </p:stCondLst>
                            <p:childTnLst>
                              <p:par>
                                <p:cTn id="123" presetID="22" presetClass="entr" presetSubtype="1" fill="hold" grpId="0"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par>
                                <p:cTn id="126" presetID="10" presetClass="entr" presetSubtype="0" fill="hold" nodeType="withEffect">
                                  <p:stCondLst>
                                    <p:cond delay="1500"/>
                                  </p:stCondLst>
                                  <p:childTnLst>
                                    <p:set>
                                      <p:cBhvr>
                                        <p:cTn id="127" dur="1" fill="hold">
                                          <p:stCondLst>
                                            <p:cond delay="0"/>
                                          </p:stCondLst>
                                        </p:cTn>
                                        <p:tgtEl>
                                          <p:spTgt spid="41986"/>
                                        </p:tgtEl>
                                        <p:attrNameLst>
                                          <p:attrName>style.visibility</p:attrName>
                                        </p:attrNameLst>
                                      </p:cBhvr>
                                      <p:to>
                                        <p:strVal val="visible"/>
                                      </p:to>
                                    </p:set>
                                    <p:animEffect transition="in" filter="fade">
                                      <p:cBhvr>
                                        <p:cTn id="128" dur="500"/>
                                        <p:tgtEl>
                                          <p:spTgt spid="41986"/>
                                        </p:tgtEl>
                                      </p:cBhvr>
                                    </p:animEffect>
                                  </p:childTnLst>
                                </p:cTn>
                              </p:par>
                              <p:par>
                                <p:cTn id="129" presetID="10" presetClass="entr" presetSubtype="0" fill="hold" nodeType="withEffect">
                                  <p:stCondLst>
                                    <p:cond delay="1500"/>
                                  </p:stCondLst>
                                  <p:childTnLst>
                                    <p:set>
                                      <p:cBhvr>
                                        <p:cTn id="130" dur="1" fill="hold">
                                          <p:stCondLst>
                                            <p:cond delay="0"/>
                                          </p:stCondLst>
                                        </p:cTn>
                                        <p:tgtEl>
                                          <p:spTgt spid="7"/>
                                        </p:tgtEl>
                                        <p:attrNameLst>
                                          <p:attrName>style.visibility</p:attrName>
                                        </p:attrNameLst>
                                      </p:cBhvr>
                                      <p:to>
                                        <p:strVal val="visible"/>
                                      </p:to>
                                    </p:set>
                                    <p:animEffect transition="in" filter="fade">
                                      <p:cBhvr>
                                        <p:cTn id="131" dur="500"/>
                                        <p:tgtEl>
                                          <p:spTgt spid="7"/>
                                        </p:tgtEl>
                                      </p:cBhvr>
                                    </p:animEffect>
                                  </p:childTnLst>
                                </p:cTn>
                              </p:par>
                              <p:par>
                                <p:cTn id="132" presetID="10" presetClass="entr" presetSubtype="0" fill="hold" grpId="0" nodeType="withEffect">
                                  <p:stCondLst>
                                    <p:cond delay="1500"/>
                                  </p:stCondLst>
                                  <p:childTnLst>
                                    <p:set>
                                      <p:cBhvr>
                                        <p:cTn id="133" dur="1" fill="hold">
                                          <p:stCondLst>
                                            <p:cond delay="0"/>
                                          </p:stCondLst>
                                        </p:cTn>
                                        <p:tgtEl>
                                          <p:spTgt spid="78"/>
                                        </p:tgtEl>
                                        <p:attrNameLst>
                                          <p:attrName>style.visibility</p:attrName>
                                        </p:attrNameLst>
                                      </p:cBhvr>
                                      <p:to>
                                        <p:strVal val="visible"/>
                                      </p:to>
                                    </p:set>
                                    <p:animEffect transition="in" filter="fade">
                                      <p:cBhvr>
                                        <p:cTn id="13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37" grpId="0" animBg="1"/>
      <p:bldP spid="123938" grpId="0" animBg="1"/>
      <p:bldP spid="123939" grpId="0" animBg="1"/>
      <p:bldP spid="123941" grpId="0" animBg="1"/>
      <p:bldP spid="123942" grpId="0" animBg="1"/>
      <p:bldP spid="123944" grpId="0" animBg="1"/>
      <p:bldP spid="123945" grpId="0" animBg="1"/>
      <p:bldP spid="123947" grpId="0" animBg="1"/>
      <p:bldP spid="123948" grpId="0" animBg="1"/>
      <p:bldP spid="123949" grpId="0" animBg="1"/>
      <p:bldP spid="123950" grpId="0" animBg="1"/>
      <p:bldP spid="123951" grpId="0" animBg="1"/>
      <p:bldP spid="123955" grpId="0"/>
      <p:bldP spid="123956" grpId="0"/>
      <p:bldP spid="123957" grpId="0"/>
      <p:bldP spid="123990" grpId="0"/>
      <p:bldP spid="123991" grpId="0"/>
      <p:bldP spid="123992" grpId="0"/>
      <p:bldP spid="124003" grpId="0" animBg="1"/>
      <p:bldP spid="124004" grpId="0" animBg="1"/>
      <p:bldP spid="124005" grpId="0" animBg="1"/>
      <p:bldP spid="74" grpId="0"/>
      <p:bldP spid="75" grpId="0"/>
      <p:bldP spid="76" grpId="0"/>
      <p:bldP spid="7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r>
              <a:rPr lang="en-US" dirty="0"/>
              <a:t>Multi-view stereo</a:t>
            </a:r>
          </a:p>
        </p:txBody>
      </p:sp>
      <p:pic>
        <p:nvPicPr>
          <p:cNvPr id="36867" name="Picture 4" descr="templeR0013"/>
          <p:cNvPicPr>
            <a:picLocks noChangeAspect="1" noChangeArrowheads="1"/>
          </p:cNvPicPr>
          <p:nvPr>
            <p:custDataLst>
              <p:tags r:id="rId2"/>
            </p:custDataLst>
          </p:nvPr>
        </p:nvPicPr>
        <p:blipFill>
          <a:blip r:embed="rId59" cstate="print"/>
          <a:srcRect/>
          <a:stretch>
            <a:fillRect/>
          </a:stretch>
        </p:blipFill>
        <p:spPr bwMode="auto">
          <a:xfrm>
            <a:off x="5913439" y="2854325"/>
            <a:ext cx="2282825" cy="3043238"/>
          </a:xfrm>
          <a:prstGeom prst="rect">
            <a:avLst/>
          </a:prstGeom>
          <a:noFill/>
          <a:ln w="9525">
            <a:noFill/>
            <a:miter lim="800000"/>
            <a:headEnd/>
            <a:tailEnd/>
          </a:ln>
        </p:spPr>
      </p:pic>
      <p:pic>
        <p:nvPicPr>
          <p:cNvPr id="162821" name="Picture 5" descr="templeR0015"/>
          <p:cNvPicPr>
            <a:picLocks noChangeAspect="1" noChangeArrowheads="1"/>
          </p:cNvPicPr>
          <p:nvPr>
            <p:custDataLst>
              <p:tags r:id="rId3"/>
            </p:custDataLst>
          </p:nvPr>
        </p:nvPicPr>
        <p:blipFill>
          <a:blip r:embed="rId60" cstate="print"/>
          <a:srcRect/>
          <a:stretch>
            <a:fillRect/>
          </a:stretch>
        </p:blipFill>
        <p:spPr bwMode="auto">
          <a:xfrm>
            <a:off x="7053264" y="2106614"/>
            <a:ext cx="2282825" cy="3043237"/>
          </a:xfrm>
          <a:prstGeom prst="rect">
            <a:avLst/>
          </a:prstGeom>
          <a:noFill/>
          <a:ln w="9525">
            <a:noFill/>
            <a:miter lim="800000"/>
            <a:headEnd/>
            <a:tailEnd/>
          </a:ln>
        </p:spPr>
      </p:pic>
      <p:pic>
        <p:nvPicPr>
          <p:cNvPr id="36869" name="Picture 6" descr="templeR0044"/>
          <p:cNvPicPr>
            <a:picLocks noChangeAspect="1" noChangeArrowheads="1"/>
          </p:cNvPicPr>
          <p:nvPr>
            <p:custDataLst>
              <p:tags r:id="rId4"/>
            </p:custDataLst>
          </p:nvPr>
        </p:nvPicPr>
        <p:blipFill>
          <a:blip r:embed="rId61" cstate="print"/>
          <a:srcRect/>
          <a:stretch>
            <a:fillRect/>
          </a:stretch>
        </p:blipFill>
        <p:spPr bwMode="auto">
          <a:xfrm>
            <a:off x="3040064" y="2865439"/>
            <a:ext cx="2282825" cy="3043237"/>
          </a:xfrm>
          <a:prstGeom prst="rect">
            <a:avLst/>
          </a:prstGeom>
          <a:noFill/>
          <a:ln w="9525">
            <a:noFill/>
            <a:miter lim="800000"/>
            <a:headEnd/>
            <a:tailEnd/>
          </a:ln>
        </p:spPr>
      </p:pic>
      <p:sp>
        <p:nvSpPr>
          <p:cNvPr id="162823" name="Rectangle 7"/>
          <p:cNvSpPr>
            <a:spLocks noChangeArrowheads="1"/>
          </p:cNvSpPr>
          <p:nvPr>
            <p:custDataLst>
              <p:tags r:id="rId5"/>
            </p:custDataLst>
          </p:nvPr>
        </p:nvSpPr>
        <p:spPr bwMode="auto">
          <a:xfrm>
            <a:off x="4060826" y="3614739"/>
            <a:ext cx="301625" cy="282575"/>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nvGrpSpPr>
          <p:cNvPr id="2" name="Group 8"/>
          <p:cNvGrpSpPr>
            <a:grpSpLocks/>
          </p:cNvGrpSpPr>
          <p:nvPr>
            <p:custDataLst>
              <p:tags r:id="rId6"/>
            </p:custDataLst>
          </p:nvPr>
        </p:nvGrpSpPr>
        <p:grpSpPr bwMode="auto">
          <a:xfrm>
            <a:off x="2373313" y="2214563"/>
            <a:ext cx="2959100" cy="4044950"/>
            <a:chOff x="535" y="1395"/>
            <a:chExt cx="1864" cy="2548"/>
          </a:xfrm>
        </p:grpSpPr>
        <p:sp>
          <p:nvSpPr>
            <p:cNvPr id="36928" name="Line 9"/>
            <p:cNvSpPr>
              <a:spLocks noChangeShapeType="1"/>
            </p:cNvSpPr>
            <p:nvPr>
              <p:custDataLst>
                <p:tags r:id="rId55"/>
              </p:custDataLst>
            </p:nvPr>
          </p:nvSpPr>
          <p:spPr bwMode="auto">
            <a:xfrm flipH="1">
              <a:off x="535" y="1395"/>
              <a:ext cx="1864" cy="2548"/>
            </a:xfrm>
            <a:prstGeom prst="line">
              <a:avLst/>
            </a:prstGeom>
            <a:noFill/>
            <a:ln w="28575">
              <a:solidFill>
                <a:srgbClr val="0000FF"/>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29" name="Line 10"/>
            <p:cNvSpPr>
              <a:spLocks noChangeShapeType="1"/>
            </p:cNvSpPr>
            <p:nvPr>
              <p:custDataLst>
                <p:tags r:id="rId56"/>
              </p:custDataLst>
            </p:nvPr>
          </p:nvSpPr>
          <p:spPr bwMode="auto">
            <a:xfrm flipH="1">
              <a:off x="535" y="2357"/>
              <a:ext cx="1164" cy="1586"/>
            </a:xfrm>
            <a:prstGeom prst="line">
              <a:avLst/>
            </a:prstGeom>
            <a:noFill/>
            <a:ln w="28575">
              <a:solidFill>
                <a:srgbClr val="0000FF"/>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3" name="Group 11"/>
          <p:cNvGrpSpPr>
            <a:grpSpLocks/>
          </p:cNvGrpSpPr>
          <p:nvPr>
            <p:custDataLst>
              <p:tags r:id="rId7"/>
            </p:custDataLst>
          </p:nvPr>
        </p:nvGrpSpPr>
        <p:grpSpPr bwMode="auto">
          <a:xfrm>
            <a:off x="5153026" y="2441576"/>
            <a:ext cx="4119563" cy="3186113"/>
            <a:chOff x="2286" y="1538"/>
            <a:chExt cx="2595" cy="2007"/>
          </a:xfrm>
        </p:grpSpPr>
        <p:sp>
          <p:nvSpPr>
            <p:cNvPr id="36924" name="Line 12"/>
            <p:cNvSpPr>
              <a:spLocks noChangeShapeType="1"/>
            </p:cNvSpPr>
            <p:nvPr>
              <p:custDataLst>
                <p:tags r:id="rId51"/>
              </p:custDataLst>
            </p:nvPr>
          </p:nvSpPr>
          <p:spPr bwMode="auto">
            <a:xfrm>
              <a:off x="2286" y="1538"/>
              <a:ext cx="2589" cy="2001"/>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25" name="Rectangle 13"/>
            <p:cNvSpPr>
              <a:spLocks noChangeArrowheads="1"/>
            </p:cNvSpPr>
            <p:nvPr>
              <p:custDataLst>
                <p:tags r:id="rId52"/>
              </p:custDataLst>
            </p:nvPr>
          </p:nvSpPr>
          <p:spPr bwMode="auto">
            <a:xfrm>
              <a:off x="3304" y="2314"/>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26" name="Oval 14"/>
            <p:cNvSpPr>
              <a:spLocks noChangeArrowheads="1"/>
            </p:cNvSpPr>
            <p:nvPr>
              <p:custDataLst>
                <p:tags r:id="rId53"/>
              </p:custDataLst>
            </p:nvPr>
          </p:nvSpPr>
          <p:spPr bwMode="auto">
            <a:xfrm>
              <a:off x="3371" y="2375"/>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27" name="Line 15"/>
            <p:cNvSpPr>
              <a:spLocks noChangeShapeType="1"/>
            </p:cNvSpPr>
            <p:nvPr>
              <p:custDataLst>
                <p:tags r:id="rId54"/>
              </p:custDataLst>
            </p:nvPr>
          </p:nvSpPr>
          <p:spPr bwMode="auto">
            <a:xfrm>
              <a:off x="3385" y="2393"/>
              <a:ext cx="1496" cy="1152"/>
            </a:xfrm>
            <a:prstGeom prst="line">
              <a:avLst/>
            </a:prstGeom>
            <a:noFill/>
            <a:ln w="28575">
              <a:solidFill>
                <a:srgbClr val="33CC33"/>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4" name="Group 16"/>
          <p:cNvGrpSpPr>
            <a:grpSpLocks/>
          </p:cNvGrpSpPr>
          <p:nvPr>
            <p:custDataLst>
              <p:tags r:id="rId8"/>
            </p:custDataLst>
          </p:nvPr>
        </p:nvGrpSpPr>
        <p:grpSpPr bwMode="auto">
          <a:xfrm>
            <a:off x="5030788" y="2592388"/>
            <a:ext cx="4241800" cy="3035300"/>
            <a:chOff x="2209" y="1633"/>
            <a:chExt cx="2672" cy="1912"/>
          </a:xfrm>
        </p:grpSpPr>
        <p:sp>
          <p:nvSpPr>
            <p:cNvPr id="36919" name="Line 17"/>
            <p:cNvSpPr>
              <a:spLocks noChangeShapeType="1"/>
            </p:cNvSpPr>
            <p:nvPr>
              <p:custDataLst>
                <p:tags r:id="rId47"/>
              </p:custDataLst>
            </p:nvPr>
          </p:nvSpPr>
          <p:spPr bwMode="auto">
            <a:xfrm>
              <a:off x="2209" y="1633"/>
              <a:ext cx="2666" cy="1906"/>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5" name="Group 18"/>
            <p:cNvGrpSpPr>
              <a:grpSpLocks/>
            </p:cNvGrpSpPr>
            <p:nvPr/>
          </p:nvGrpSpPr>
          <p:grpSpPr bwMode="auto">
            <a:xfrm>
              <a:off x="3221" y="2339"/>
              <a:ext cx="190" cy="178"/>
              <a:chOff x="4022" y="1221"/>
              <a:chExt cx="190" cy="178"/>
            </a:xfrm>
          </p:grpSpPr>
          <p:sp>
            <p:nvSpPr>
              <p:cNvPr id="36922" name="Rectangle 19"/>
              <p:cNvSpPr>
                <a:spLocks noChangeArrowheads="1"/>
              </p:cNvSpPr>
              <p:nvPr>
                <p:custDataLst>
                  <p:tags r:id="rId49"/>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23" name="Oval 20"/>
              <p:cNvSpPr>
                <a:spLocks noChangeArrowheads="1"/>
              </p:cNvSpPr>
              <p:nvPr>
                <p:custDataLst>
                  <p:tags r:id="rId50"/>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sp>
          <p:nvSpPr>
            <p:cNvPr id="36921" name="Line 21"/>
            <p:cNvSpPr>
              <a:spLocks noChangeShapeType="1"/>
            </p:cNvSpPr>
            <p:nvPr>
              <p:custDataLst>
                <p:tags r:id="rId48"/>
              </p:custDataLst>
            </p:nvPr>
          </p:nvSpPr>
          <p:spPr bwMode="auto">
            <a:xfrm>
              <a:off x="3307" y="2417"/>
              <a:ext cx="1574" cy="1128"/>
            </a:xfrm>
            <a:prstGeom prst="line">
              <a:avLst/>
            </a:prstGeom>
            <a:noFill/>
            <a:ln w="28575">
              <a:solidFill>
                <a:srgbClr val="33CC33"/>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6" name="Group 22"/>
          <p:cNvGrpSpPr>
            <a:grpSpLocks/>
          </p:cNvGrpSpPr>
          <p:nvPr>
            <p:custDataLst>
              <p:tags r:id="rId9"/>
            </p:custDataLst>
          </p:nvPr>
        </p:nvGrpSpPr>
        <p:grpSpPr bwMode="auto">
          <a:xfrm>
            <a:off x="4908550" y="2752726"/>
            <a:ext cx="4364038" cy="2874963"/>
            <a:chOff x="2132" y="1734"/>
            <a:chExt cx="2749" cy="1811"/>
          </a:xfrm>
        </p:grpSpPr>
        <p:sp>
          <p:nvSpPr>
            <p:cNvPr id="36914" name="Line 23"/>
            <p:cNvSpPr>
              <a:spLocks noChangeShapeType="1"/>
            </p:cNvSpPr>
            <p:nvPr>
              <p:custDataLst>
                <p:tags r:id="rId43"/>
              </p:custDataLst>
            </p:nvPr>
          </p:nvSpPr>
          <p:spPr bwMode="auto">
            <a:xfrm>
              <a:off x="2132" y="1734"/>
              <a:ext cx="2743" cy="1805"/>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7" name="Group 24"/>
            <p:cNvGrpSpPr>
              <a:grpSpLocks/>
            </p:cNvGrpSpPr>
            <p:nvPr/>
          </p:nvGrpSpPr>
          <p:grpSpPr bwMode="auto">
            <a:xfrm>
              <a:off x="3151" y="2369"/>
              <a:ext cx="190" cy="178"/>
              <a:chOff x="4022" y="1221"/>
              <a:chExt cx="190" cy="178"/>
            </a:xfrm>
          </p:grpSpPr>
          <p:sp>
            <p:nvSpPr>
              <p:cNvPr id="36917" name="Rectangle 25"/>
              <p:cNvSpPr>
                <a:spLocks noChangeArrowheads="1"/>
              </p:cNvSpPr>
              <p:nvPr>
                <p:custDataLst>
                  <p:tags r:id="rId45"/>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918" name="Oval 26"/>
              <p:cNvSpPr>
                <a:spLocks noChangeArrowheads="1"/>
              </p:cNvSpPr>
              <p:nvPr>
                <p:custDataLst>
                  <p:tags r:id="rId46"/>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sp>
          <p:nvSpPr>
            <p:cNvPr id="36916" name="Line 27"/>
            <p:cNvSpPr>
              <a:spLocks noChangeShapeType="1"/>
            </p:cNvSpPr>
            <p:nvPr>
              <p:custDataLst>
                <p:tags r:id="rId44"/>
              </p:custDataLst>
            </p:nvPr>
          </p:nvSpPr>
          <p:spPr bwMode="auto">
            <a:xfrm>
              <a:off x="3248" y="2458"/>
              <a:ext cx="1633" cy="1087"/>
            </a:xfrm>
            <a:prstGeom prst="line">
              <a:avLst/>
            </a:prstGeom>
            <a:noFill/>
            <a:ln w="28575">
              <a:solidFill>
                <a:srgbClr val="33CC33"/>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8" name="Group 28"/>
          <p:cNvGrpSpPr>
            <a:grpSpLocks/>
          </p:cNvGrpSpPr>
          <p:nvPr>
            <p:custDataLst>
              <p:tags r:id="rId10"/>
            </p:custDataLst>
          </p:nvPr>
        </p:nvGrpSpPr>
        <p:grpSpPr bwMode="auto">
          <a:xfrm>
            <a:off x="1987551" y="6142038"/>
            <a:ext cx="430213" cy="603250"/>
            <a:chOff x="422" y="3958"/>
            <a:chExt cx="271" cy="380"/>
          </a:xfrm>
        </p:grpSpPr>
        <p:grpSp>
          <p:nvGrpSpPr>
            <p:cNvPr id="9" name="Group 29"/>
            <p:cNvGrpSpPr>
              <a:grpSpLocks/>
            </p:cNvGrpSpPr>
            <p:nvPr/>
          </p:nvGrpSpPr>
          <p:grpSpPr bwMode="auto">
            <a:xfrm rot="-2786414">
              <a:off x="368" y="4012"/>
              <a:ext cx="380" cy="271"/>
              <a:chOff x="368" y="4012"/>
              <a:chExt cx="380" cy="271"/>
            </a:xfrm>
          </p:grpSpPr>
          <p:sp>
            <p:nvSpPr>
              <p:cNvPr id="36909" name="Line 30"/>
              <p:cNvSpPr>
                <a:spLocks noChangeShapeType="1"/>
              </p:cNvSpPr>
              <p:nvPr>
                <p:custDataLst>
                  <p:tags r:id="rId39"/>
                </p:custDataLst>
              </p:nvPr>
            </p:nvSpPr>
            <p:spPr bwMode="auto">
              <a:xfrm flipH="1">
                <a:off x="368" y="4085"/>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10" name="Arc 31"/>
              <p:cNvSpPr>
                <a:spLocks/>
              </p:cNvSpPr>
              <p:nvPr>
                <p:custDataLst>
                  <p:tags r:id="rId40"/>
                </p:custDataLst>
              </p:nvPr>
            </p:nvSpPr>
            <p:spPr bwMode="auto">
              <a:xfrm rot="20790748" flipV="1">
                <a:off x="635" y="4012"/>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0" name="Group 32"/>
              <p:cNvGrpSpPr>
                <a:grpSpLocks/>
              </p:cNvGrpSpPr>
              <p:nvPr/>
            </p:nvGrpSpPr>
            <p:grpSpPr bwMode="auto">
              <a:xfrm flipV="1">
                <a:off x="368" y="4150"/>
                <a:ext cx="380" cy="133"/>
                <a:chOff x="464" y="4108"/>
                <a:chExt cx="380" cy="133"/>
              </a:xfrm>
            </p:grpSpPr>
            <p:sp>
              <p:nvSpPr>
                <p:cNvPr id="36912" name="Line 33"/>
                <p:cNvSpPr>
                  <a:spLocks noChangeShapeType="1"/>
                </p:cNvSpPr>
                <p:nvPr>
                  <p:custDataLst>
                    <p:tags r:id="rId41"/>
                  </p:custDataLst>
                </p:nvPr>
              </p:nvSpPr>
              <p:spPr bwMode="auto">
                <a:xfrm flipH="1">
                  <a:off x="464" y="4181"/>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13" name="Arc 34"/>
                <p:cNvSpPr>
                  <a:spLocks/>
                </p:cNvSpPr>
                <p:nvPr>
                  <p:custDataLst>
                    <p:tags r:id="rId42"/>
                  </p:custDataLst>
                </p:nvPr>
              </p:nvSpPr>
              <p:spPr bwMode="auto">
                <a:xfrm rot="20790748" flipV="1">
                  <a:off x="731" y="4108"/>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sp>
          <p:nvSpPr>
            <p:cNvPr id="36907" name="Arc 35"/>
            <p:cNvSpPr>
              <a:spLocks/>
            </p:cNvSpPr>
            <p:nvPr>
              <p:custDataLst>
                <p:tags r:id="rId37"/>
              </p:custDataLst>
            </p:nvPr>
          </p:nvSpPr>
          <p:spPr bwMode="auto">
            <a:xfrm>
              <a:off x="588" y="4020"/>
              <a:ext cx="95" cy="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8" name="Arc 36"/>
            <p:cNvSpPr>
              <a:spLocks/>
            </p:cNvSpPr>
            <p:nvPr>
              <p:custDataLst>
                <p:tags r:id="rId38"/>
              </p:custDataLst>
            </p:nvPr>
          </p:nvSpPr>
          <p:spPr bwMode="auto">
            <a:xfrm flipH="1" flipV="1">
              <a:off x="618" y="4032"/>
              <a:ext cx="56" cy="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11" name="Group 37"/>
          <p:cNvGrpSpPr>
            <a:grpSpLocks/>
          </p:cNvGrpSpPr>
          <p:nvPr>
            <p:custDataLst>
              <p:tags r:id="rId11"/>
            </p:custDataLst>
          </p:nvPr>
        </p:nvGrpSpPr>
        <p:grpSpPr bwMode="auto">
          <a:xfrm rot="-5860177">
            <a:off x="9251157" y="5480844"/>
            <a:ext cx="430212" cy="603250"/>
            <a:chOff x="422" y="3958"/>
            <a:chExt cx="271" cy="380"/>
          </a:xfrm>
        </p:grpSpPr>
        <p:grpSp>
          <p:nvGrpSpPr>
            <p:cNvPr id="12" name="Group 38"/>
            <p:cNvGrpSpPr>
              <a:grpSpLocks/>
            </p:cNvGrpSpPr>
            <p:nvPr/>
          </p:nvGrpSpPr>
          <p:grpSpPr bwMode="auto">
            <a:xfrm rot="-2786414">
              <a:off x="368" y="4012"/>
              <a:ext cx="380" cy="271"/>
              <a:chOff x="368" y="4012"/>
              <a:chExt cx="380" cy="271"/>
            </a:xfrm>
          </p:grpSpPr>
          <p:sp>
            <p:nvSpPr>
              <p:cNvPr id="36901" name="Line 39"/>
              <p:cNvSpPr>
                <a:spLocks noChangeShapeType="1"/>
              </p:cNvSpPr>
              <p:nvPr>
                <p:custDataLst>
                  <p:tags r:id="rId33"/>
                </p:custDataLst>
              </p:nvPr>
            </p:nvSpPr>
            <p:spPr bwMode="auto">
              <a:xfrm flipH="1">
                <a:off x="368" y="4085"/>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2" name="Arc 40"/>
              <p:cNvSpPr>
                <a:spLocks/>
              </p:cNvSpPr>
              <p:nvPr>
                <p:custDataLst>
                  <p:tags r:id="rId34"/>
                </p:custDataLst>
              </p:nvPr>
            </p:nvSpPr>
            <p:spPr bwMode="auto">
              <a:xfrm rot="20790748" flipV="1">
                <a:off x="635" y="4012"/>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3" name="Group 41"/>
              <p:cNvGrpSpPr>
                <a:grpSpLocks/>
              </p:cNvGrpSpPr>
              <p:nvPr/>
            </p:nvGrpSpPr>
            <p:grpSpPr bwMode="auto">
              <a:xfrm flipV="1">
                <a:off x="368" y="4150"/>
                <a:ext cx="380" cy="133"/>
                <a:chOff x="464" y="4108"/>
                <a:chExt cx="380" cy="133"/>
              </a:xfrm>
            </p:grpSpPr>
            <p:sp>
              <p:nvSpPr>
                <p:cNvPr id="36904" name="Line 42"/>
                <p:cNvSpPr>
                  <a:spLocks noChangeShapeType="1"/>
                </p:cNvSpPr>
                <p:nvPr>
                  <p:custDataLst>
                    <p:tags r:id="rId35"/>
                  </p:custDataLst>
                </p:nvPr>
              </p:nvSpPr>
              <p:spPr bwMode="auto">
                <a:xfrm flipH="1">
                  <a:off x="464" y="4181"/>
                  <a:ext cx="273" cy="6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5" name="Arc 43"/>
                <p:cNvSpPr>
                  <a:spLocks/>
                </p:cNvSpPr>
                <p:nvPr>
                  <p:custDataLst>
                    <p:tags r:id="rId36"/>
                  </p:custDataLst>
                </p:nvPr>
              </p:nvSpPr>
              <p:spPr bwMode="auto">
                <a:xfrm rot="20790748" flipV="1">
                  <a:off x="731" y="4108"/>
                  <a:ext cx="113" cy="61"/>
                </a:xfrm>
                <a:custGeom>
                  <a:avLst/>
                  <a:gdLst>
                    <a:gd name="T0" fmla="*/ 0 w 21600"/>
                    <a:gd name="T1" fmla="*/ 0 h 23422"/>
                    <a:gd name="T2" fmla="*/ 1 w 21600"/>
                    <a:gd name="T3" fmla="*/ 0 h 23422"/>
                    <a:gd name="T4" fmla="*/ 0 w 21600"/>
                    <a:gd name="T5" fmla="*/ 0 h 23422"/>
                    <a:gd name="T6" fmla="*/ 0 60000 65536"/>
                    <a:gd name="T7" fmla="*/ 0 60000 65536"/>
                    <a:gd name="T8" fmla="*/ 0 60000 65536"/>
                    <a:gd name="T9" fmla="*/ 0 w 21600"/>
                    <a:gd name="T10" fmla="*/ 0 h 23422"/>
                    <a:gd name="T11" fmla="*/ 21600 w 21600"/>
                    <a:gd name="T12" fmla="*/ 23422 h 23422"/>
                  </a:gdLst>
                  <a:ahLst/>
                  <a:cxnLst>
                    <a:cxn ang="T6">
                      <a:pos x="T0" y="T1"/>
                    </a:cxn>
                    <a:cxn ang="T7">
                      <a:pos x="T2" y="T3"/>
                    </a:cxn>
                    <a:cxn ang="T8">
                      <a:pos x="T4" y="T5"/>
                    </a:cxn>
                  </a:cxnLst>
                  <a:rect l="T9" t="T10" r="T11" b="T12"/>
                  <a:pathLst>
                    <a:path w="21600" h="23422" fill="none" extrusionOk="0">
                      <a:moveTo>
                        <a:pt x="0" y="-1"/>
                      </a:moveTo>
                      <a:cubicBezTo>
                        <a:pt x="11929" y="0"/>
                        <a:pt x="21600" y="9670"/>
                        <a:pt x="21600" y="21600"/>
                      </a:cubicBezTo>
                      <a:cubicBezTo>
                        <a:pt x="21600" y="22208"/>
                        <a:pt x="21574" y="22816"/>
                        <a:pt x="21523" y="23422"/>
                      </a:cubicBezTo>
                    </a:path>
                    <a:path w="21600" h="23422" stroke="0" extrusionOk="0">
                      <a:moveTo>
                        <a:pt x="0" y="-1"/>
                      </a:moveTo>
                      <a:cubicBezTo>
                        <a:pt x="11929" y="0"/>
                        <a:pt x="21600" y="9670"/>
                        <a:pt x="21600" y="21600"/>
                      </a:cubicBezTo>
                      <a:cubicBezTo>
                        <a:pt x="21600" y="22208"/>
                        <a:pt x="21574" y="22816"/>
                        <a:pt x="21523" y="23422"/>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sp>
          <p:nvSpPr>
            <p:cNvPr id="36899" name="Arc 44"/>
            <p:cNvSpPr>
              <a:spLocks/>
            </p:cNvSpPr>
            <p:nvPr>
              <p:custDataLst>
                <p:tags r:id="rId31"/>
              </p:custDataLst>
            </p:nvPr>
          </p:nvSpPr>
          <p:spPr bwMode="auto">
            <a:xfrm>
              <a:off x="588" y="4020"/>
              <a:ext cx="95" cy="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36900" name="Arc 45"/>
            <p:cNvSpPr>
              <a:spLocks/>
            </p:cNvSpPr>
            <p:nvPr>
              <p:custDataLst>
                <p:tags r:id="rId32"/>
              </p:custDataLst>
            </p:nvPr>
          </p:nvSpPr>
          <p:spPr bwMode="auto">
            <a:xfrm flipH="1" flipV="1">
              <a:off x="618" y="4032"/>
              <a:ext cx="56" cy="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pitchFamily="34" charset="0"/>
                <a:cs typeface="Arial" pitchFamily="34" charset="0"/>
              </a:endParaRPr>
            </a:p>
          </p:txBody>
        </p:sp>
      </p:grpSp>
      <p:grpSp>
        <p:nvGrpSpPr>
          <p:cNvPr id="14" name="Group 46"/>
          <p:cNvGrpSpPr>
            <a:grpSpLocks/>
          </p:cNvGrpSpPr>
          <p:nvPr>
            <p:custDataLst>
              <p:tags r:id="rId12"/>
            </p:custDataLst>
          </p:nvPr>
        </p:nvGrpSpPr>
        <p:grpSpPr bwMode="auto">
          <a:xfrm>
            <a:off x="5173663" y="2430464"/>
            <a:ext cx="2894012" cy="681037"/>
            <a:chOff x="2299" y="1531"/>
            <a:chExt cx="1823" cy="429"/>
          </a:xfrm>
        </p:grpSpPr>
        <p:sp>
          <p:nvSpPr>
            <p:cNvPr id="36894" name="Line 47"/>
            <p:cNvSpPr>
              <a:spLocks noChangeShapeType="1"/>
            </p:cNvSpPr>
            <p:nvPr>
              <p:custDataLst>
                <p:tags r:id="rId28"/>
              </p:custDataLst>
            </p:nvPr>
          </p:nvSpPr>
          <p:spPr bwMode="auto">
            <a:xfrm>
              <a:off x="2299" y="1531"/>
              <a:ext cx="1742" cy="339"/>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5" name="Group 48"/>
            <p:cNvGrpSpPr>
              <a:grpSpLocks/>
            </p:cNvGrpSpPr>
            <p:nvPr/>
          </p:nvGrpSpPr>
          <p:grpSpPr bwMode="auto">
            <a:xfrm>
              <a:off x="3932" y="1782"/>
              <a:ext cx="190" cy="178"/>
              <a:chOff x="4022" y="1221"/>
              <a:chExt cx="190" cy="178"/>
            </a:xfrm>
          </p:grpSpPr>
          <p:sp>
            <p:nvSpPr>
              <p:cNvPr id="36896" name="Rectangle 49"/>
              <p:cNvSpPr>
                <a:spLocks noChangeArrowheads="1"/>
              </p:cNvSpPr>
              <p:nvPr>
                <p:custDataLst>
                  <p:tags r:id="rId29"/>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897" name="Oval 50"/>
              <p:cNvSpPr>
                <a:spLocks noChangeArrowheads="1"/>
              </p:cNvSpPr>
              <p:nvPr>
                <p:custDataLst>
                  <p:tags r:id="rId30"/>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grpSp>
      <p:pic>
        <p:nvPicPr>
          <p:cNvPr id="162867" name="Picture 51" descr="templeR0035"/>
          <p:cNvPicPr>
            <a:picLocks noChangeAspect="1" noChangeArrowheads="1"/>
          </p:cNvPicPr>
          <p:nvPr>
            <p:custDataLst>
              <p:tags r:id="rId13"/>
            </p:custDataLst>
          </p:nvPr>
        </p:nvPicPr>
        <p:blipFill>
          <a:blip r:embed="rId62" cstate="print"/>
          <a:srcRect/>
          <a:stretch>
            <a:fillRect/>
          </a:stretch>
        </p:blipFill>
        <p:spPr bwMode="auto">
          <a:xfrm>
            <a:off x="8191501" y="1357314"/>
            <a:ext cx="2282825" cy="3043237"/>
          </a:xfrm>
          <a:prstGeom prst="rect">
            <a:avLst/>
          </a:prstGeom>
          <a:noFill/>
          <a:ln w="9525">
            <a:noFill/>
            <a:miter lim="800000"/>
            <a:headEnd/>
            <a:tailEnd/>
          </a:ln>
        </p:spPr>
      </p:pic>
      <p:grpSp>
        <p:nvGrpSpPr>
          <p:cNvPr id="16" name="Group 52"/>
          <p:cNvGrpSpPr>
            <a:grpSpLocks/>
          </p:cNvGrpSpPr>
          <p:nvPr>
            <p:custDataLst>
              <p:tags r:id="rId14"/>
            </p:custDataLst>
          </p:nvPr>
        </p:nvGrpSpPr>
        <p:grpSpPr bwMode="auto">
          <a:xfrm>
            <a:off x="5173663" y="2109789"/>
            <a:ext cx="4456112" cy="320675"/>
            <a:chOff x="2299" y="1329"/>
            <a:chExt cx="2807" cy="202"/>
          </a:xfrm>
        </p:grpSpPr>
        <p:sp>
          <p:nvSpPr>
            <p:cNvPr id="36890" name="Line 53"/>
            <p:cNvSpPr>
              <a:spLocks noChangeShapeType="1"/>
            </p:cNvSpPr>
            <p:nvPr>
              <p:custDataLst>
                <p:tags r:id="rId25"/>
              </p:custDataLst>
            </p:nvPr>
          </p:nvSpPr>
          <p:spPr bwMode="auto">
            <a:xfrm flipV="1">
              <a:off x="2299" y="1410"/>
              <a:ext cx="2734" cy="121"/>
            </a:xfrm>
            <a:prstGeom prst="line">
              <a:avLst/>
            </a:prstGeom>
            <a:noFill/>
            <a:ln w="28575">
              <a:solidFill>
                <a:srgbClr val="33CC33"/>
              </a:solidFill>
              <a:prstDash val="dash"/>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pSp>
          <p:nvGrpSpPr>
            <p:cNvPr id="17" name="Group 54"/>
            <p:cNvGrpSpPr>
              <a:grpSpLocks/>
            </p:cNvGrpSpPr>
            <p:nvPr/>
          </p:nvGrpSpPr>
          <p:grpSpPr bwMode="auto">
            <a:xfrm>
              <a:off x="4916" y="1329"/>
              <a:ext cx="190" cy="178"/>
              <a:chOff x="4022" y="1221"/>
              <a:chExt cx="190" cy="178"/>
            </a:xfrm>
          </p:grpSpPr>
          <p:sp>
            <p:nvSpPr>
              <p:cNvPr id="36892" name="Rectangle 55"/>
              <p:cNvSpPr>
                <a:spLocks noChangeArrowheads="1"/>
              </p:cNvSpPr>
              <p:nvPr>
                <p:custDataLst>
                  <p:tags r:id="rId26"/>
                </p:custDataLst>
              </p:nvPr>
            </p:nvSpPr>
            <p:spPr bwMode="auto">
              <a:xfrm>
                <a:off x="4022" y="1221"/>
                <a:ext cx="190" cy="178"/>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36893" name="Oval 56"/>
              <p:cNvSpPr>
                <a:spLocks noChangeArrowheads="1"/>
              </p:cNvSpPr>
              <p:nvPr>
                <p:custDataLst>
                  <p:tags r:id="rId27"/>
                </p:custDataLst>
              </p:nvPr>
            </p:nvSpPr>
            <p:spPr bwMode="auto">
              <a:xfrm>
                <a:off x="4089" y="1282"/>
                <a:ext cx="56" cy="56"/>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grpSp>
      <p:sp>
        <p:nvSpPr>
          <p:cNvPr id="36880" name="Oval 57"/>
          <p:cNvSpPr>
            <a:spLocks noChangeArrowheads="1"/>
          </p:cNvSpPr>
          <p:nvPr>
            <p:custDataLst>
              <p:tags r:id="rId15"/>
            </p:custDataLst>
          </p:nvPr>
        </p:nvSpPr>
        <p:spPr bwMode="auto">
          <a:xfrm>
            <a:off x="4167188" y="3711575"/>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74" name="Oval 58"/>
          <p:cNvSpPr>
            <a:spLocks noChangeArrowheads="1"/>
          </p:cNvSpPr>
          <p:nvPr>
            <p:custDataLst>
              <p:tags r:id="rId16"/>
            </p:custDataLst>
          </p:nvPr>
        </p:nvSpPr>
        <p:spPr bwMode="auto">
          <a:xfrm>
            <a:off x="4892675" y="2738438"/>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75" name="Oval 59"/>
          <p:cNvSpPr>
            <a:spLocks noChangeArrowheads="1"/>
          </p:cNvSpPr>
          <p:nvPr>
            <p:custDataLst>
              <p:tags r:id="rId17"/>
            </p:custDataLst>
          </p:nvPr>
        </p:nvSpPr>
        <p:spPr bwMode="auto">
          <a:xfrm>
            <a:off x="5008563" y="2571750"/>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162876" name="Oval 60"/>
          <p:cNvSpPr>
            <a:spLocks noChangeArrowheads="1"/>
          </p:cNvSpPr>
          <p:nvPr>
            <p:custDataLst>
              <p:tags r:id="rId18"/>
            </p:custDataLst>
          </p:nvPr>
        </p:nvSpPr>
        <p:spPr bwMode="auto">
          <a:xfrm>
            <a:off x="5124450" y="2379663"/>
            <a:ext cx="88900" cy="88900"/>
          </a:xfrm>
          <a:prstGeom prst="ellipse">
            <a:avLst/>
          </a:prstGeom>
          <a:solidFill>
            <a:srgbClr val="FF0000"/>
          </a:solidFill>
          <a:ln w="9525">
            <a:solidFill>
              <a:srgbClr val="000000"/>
            </a:solidFill>
            <a:round/>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nvGrpSpPr>
          <p:cNvPr id="18" name="Group 67"/>
          <p:cNvGrpSpPr>
            <a:grpSpLocks/>
          </p:cNvGrpSpPr>
          <p:nvPr>
            <p:custDataLst>
              <p:tags r:id="rId19"/>
            </p:custDataLst>
          </p:nvPr>
        </p:nvGrpSpPr>
        <p:grpSpPr bwMode="auto">
          <a:xfrm>
            <a:off x="2133600" y="1219200"/>
            <a:ext cx="3429000" cy="914400"/>
            <a:chOff x="384" y="768"/>
            <a:chExt cx="2160" cy="576"/>
          </a:xfrm>
        </p:grpSpPr>
        <p:sp>
          <p:nvSpPr>
            <p:cNvPr id="36885" name="Line 62"/>
            <p:cNvSpPr>
              <a:spLocks noChangeShapeType="1"/>
            </p:cNvSpPr>
            <p:nvPr>
              <p:custDataLst>
                <p:tags r:id="rId20"/>
              </p:custDataLst>
            </p:nvPr>
          </p:nvSpPr>
          <p:spPr bwMode="auto">
            <a:xfrm>
              <a:off x="720" y="768"/>
              <a:ext cx="0" cy="384"/>
            </a:xfrm>
            <a:prstGeom prst="line">
              <a:avLst/>
            </a:prstGeom>
            <a:noFill/>
            <a:ln w="12700">
              <a:solidFill>
                <a:schemeClr val="tx1"/>
              </a:solidFill>
              <a:round/>
              <a:headEnd type="triangle" w="med" len="med"/>
              <a:tailEnd/>
            </a:ln>
          </p:spPr>
          <p:txBody>
            <a:bodyPr wrap="none" anchor="ctr"/>
            <a:lstStyle/>
            <a:p>
              <a:pPr fontAlgn="base">
                <a:spcBef>
                  <a:spcPct val="0"/>
                </a:spcBef>
                <a:spcAft>
                  <a:spcPct val="0"/>
                </a:spcAft>
              </a:pPr>
              <a:endParaRPr lang="en-US">
                <a:solidFill>
                  <a:prstClr val="black"/>
                </a:solidFill>
                <a:latin typeface="+mj-lt"/>
                <a:cs typeface="Arial" pitchFamily="34" charset="0"/>
              </a:endParaRPr>
            </a:p>
          </p:txBody>
        </p:sp>
        <p:sp>
          <p:nvSpPr>
            <p:cNvPr id="36886" name="Line 63"/>
            <p:cNvSpPr>
              <a:spLocks noChangeShapeType="1"/>
            </p:cNvSpPr>
            <p:nvPr>
              <p:custDataLst>
                <p:tags r:id="rId21"/>
              </p:custDataLst>
            </p:nvPr>
          </p:nvSpPr>
          <p:spPr bwMode="auto">
            <a:xfrm>
              <a:off x="720" y="1152"/>
              <a:ext cx="1824" cy="0"/>
            </a:xfrm>
            <a:prstGeom prst="line">
              <a:avLst/>
            </a:prstGeom>
            <a:noFill/>
            <a:ln w="12700">
              <a:solidFill>
                <a:schemeClr val="tx1"/>
              </a:solidFill>
              <a:round/>
              <a:headEnd/>
              <a:tailEnd type="triangle" w="med" len="med"/>
            </a:ln>
          </p:spPr>
          <p:txBody>
            <a:bodyPr wrap="none" anchor="ctr"/>
            <a:lstStyle/>
            <a:p>
              <a:pPr fontAlgn="base">
                <a:spcBef>
                  <a:spcPct val="0"/>
                </a:spcBef>
                <a:spcAft>
                  <a:spcPct val="0"/>
                </a:spcAft>
              </a:pPr>
              <a:endParaRPr lang="en-US">
                <a:solidFill>
                  <a:prstClr val="black"/>
                </a:solidFill>
                <a:latin typeface="+mj-lt"/>
                <a:cs typeface="Arial" pitchFamily="34" charset="0"/>
              </a:endParaRPr>
            </a:p>
          </p:txBody>
        </p:sp>
        <p:sp>
          <p:nvSpPr>
            <p:cNvPr id="36887" name="Freeform 64"/>
            <p:cNvSpPr>
              <a:spLocks/>
            </p:cNvSpPr>
            <p:nvPr>
              <p:custDataLst>
                <p:tags r:id="rId22"/>
              </p:custDataLst>
            </p:nvPr>
          </p:nvSpPr>
          <p:spPr bwMode="auto">
            <a:xfrm>
              <a:off x="720" y="808"/>
              <a:ext cx="1824" cy="296"/>
            </a:xfrm>
            <a:custGeom>
              <a:avLst/>
              <a:gdLst>
                <a:gd name="T0" fmla="*/ 0 w 1824"/>
                <a:gd name="T1" fmla="*/ 48 h 344"/>
                <a:gd name="T2" fmla="*/ 96 w 1824"/>
                <a:gd name="T3" fmla="*/ 89 h 344"/>
                <a:gd name="T4" fmla="*/ 192 w 1824"/>
                <a:gd name="T5" fmla="*/ 131 h 344"/>
                <a:gd name="T6" fmla="*/ 288 w 1824"/>
                <a:gd name="T7" fmla="*/ 89 h 344"/>
                <a:gd name="T8" fmla="*/ 432 w 1824"/>
                <a:gd name="T9" fmla="*/ 213 h 344"/>
                <a:gd name="T10" fmla="*/ 624 w 1824"/>
                <a:gd name="T11" fmla="*/ 296 h 344"/>
                <a:gd name="T12" fmla="*/ 720 w 1824"/>
                <a:gd name="T13" fmla="*/ 213 h 344"/>
                <a:gd name="T14" fmla="*/ 816 w 1824"/>
                <a:gd name="T15" fmla="*/ 48 h 344"/>
                <a:gd name="T16" fmla="*/ 1056 w 1824"/>
                <a:gd name="T17" fmla="*/ 48 h 344"/>
                <a:gd name="T18" fmla="*/ 1296 w 1824"/>
                <a:gd name="T19" fmla="*/ 89 h 344"/>
                <a:gd name="T20" fmla="*/ 1536 w 1824"/>
                <a:gd name="T21" fmla="*/ 7 h 344"/>
                <a:gd name="T22" fmla="*/ 1824 w 1824"/>
                <a:gd name="T23" fmla="*/ 48 h 3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24"/>
                <a:gd name="T37" fmla="*/ 0 h 344"/>
                <a:gd name="T38" fmla="*/ 1824 w 1824"/>
                <a:gd name="T39" fmla="*/ 344 h 3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24" h="344">
                  <a:moveTo>
                    <a:pt x="0" y="56"/>
                  </a:moveTo>
                  <a:cubicBezTo>
                    <a:pt x="32" y="72"/>
                    <a:pt x="64" y="88"/>
                    <a:pt x="96" y="104"/>
                  </a:cubicBezTo>
                  <a:cubicBezTo>
                    <a:pt x="128" y="120"/>
                    <a:pt x="160" y="152"/>
                    <a:pt x="192" y="152"/>
                  </a:cubicBezTo>
                  <a:cubicBezTo>
                    <a:pt x="224" y="152"/>
                    <a:pt x="248" y="88"/>
                    <a:pt x="288" y="104"/>
                  </a:cubicBezTo>
                  <a:cubicBezTo>
                    <a:pt x="328" y="120"/>
                    <a:pt x="376" y="208"/>
                    <a:pt x="432" y="248"/>
                  </a:cubicBezTo>
                  <a:cubicBezTo>
                    <a:pt x="488" y="288"/>
                    <a:pt x="576" y="344"/>
                    <a:pt x="624" y="344"/>
                  </a:cubicBezTo>
                  <a:cubicBezTo>
                    <a:pt x="672" y="344"/>
                    <a:pt x="688" y="296"/>
                    <a:pt x="720" y="248"/>
                  </a:cubicBezTo>
                  <a:cubicBezTo>
                    <a:pt x="752" y="200"/>
                    <a:pt x="760" y="88"/>
                    <a:pt x="816" y="56"/>
                  </a:cubicBezTo>
                  <a:cubicBezTo>
                    <a:pt x="872" y="24"/>
                    <a:pt x="976" y="48"/>
                    <a:pt x="1056" y="56"/>
                  </a:cubicBezTo>
                  <a:cubicBezTo>
                    <a:pt x="1136" y="64"/>
                    <a:pt x="1216" y="112"/>
                    <a:pt x="1296" y="104"/>
                  </a:cubicBezTo>
                  <a:cubicBezTo>
                    <a:pt x="1376" y="96"/>
                    <a:pt x="1448" y="16"/>
                    <a:pt x="1536" y="8"/>
                  </a:cubicBezTo>
                  <a:cubicBezTo>
                    <a:pt x="1624" y="0"/>
                    <a:pt x="1724" y="28"/>
                    <a:pt x="1824" y="56"/>
                  </a:cubicBezTo>
                </a:path>
              </a:pathLst>
            </a:custGeom>
            <a:noFill/>
            <a:ln w="28575">
              <a:solidFill>
                <a:schemeClr val="hlink"/>
              </a:solidFill>
              <a:round/>
              <a:headEnd/>
              <a:tailEnd/>
            </a:ln>
          </p:spPr>
          <p:txBody>
            <a:bodyPr wrap="none" anchor="ctr"/>
            <a:lstStyle/>
            <a:p>
              <a:pPr fontAlgn="base">
                <a:spcBef>
                  <a:spcPct val="0"/>
                </a:spcBef>
                <a:spcAft>
                  <a:spcPct val="0"/>
                </a:spcAft>
              </a:pPr>
              <a:endParaRPr lang="en-US">
                <a:solidFill>
                  <a:prstClr val="black"/>
                </a:solidFill>
                <a:latin typeface="+mj-lt"/>
                <a:cs typeface="Arial" pitchFamily="34" charset="0"/>
              </a:endParaRPr>
            </a:p>
          </p:txBody>
        </p:sp>
        <p:sp>
          <p:nvSpPr>
            <p:cNvPr id="36888" name="Text Box 65"/>
            <p:cNvSpPr txBox="1">
              <a:spLocks noChangeArrowheads="1"/>
            </p:cNvSpPr>
            <p:nvPr>
              <p:custDataLst>
                <p:tags r:id="rId23"/>
              </p:custDataLst>
            </p:nvPr>
          </p:nvSpPr>
          <p:spPr bwMode="auto">
            <a:xfrm>
              <a:off x="384" y="768"/>
              <a:ext cx="432" cy="192"/>
            </a:xfrm>
            <a:prstGeom prst="rect">
              <a:avLst/>
            </a:prstGeom>
            <a:noFill/>
            <a:ln w="12700">
              <a:noFill/>
              <a:miter lim="800000"/>
              <a:headEnd/>
              <a:tailEnd/>
            </a:ln>
          </p:spPr>
          <p:txBody>
            <a:bodyPr>
              <a:spAutoFit/>
            </a:bodyPr>
            <a:lstStyle/>
            <a:p>
              <a:pPr fontAlgn="base">
                <a:spcBef>
                  <a:spcPct val="50000"/>
                </a:spcBef>
                <a:spcAft>
                  <a:spcPct val="0"/>
                </a:spcAft>
              </a:pPr>
              <a:r>
                <a:rPr lang="en-US" sz="1400" dirty="0">
                  <a:solidFill>
                    <a:srgbClr val="000000"/>
                  </a:solidFill>
                  <a:latin typeface="+mj-lt"/>
                  <a:cs typeface="Arial" pitchFamily="34" charset="0"/>
                </a:rPr>
                <a:t>error</a:t>
              </a:r>
            </a:p>
          </p:txBody>
        </p:sp>
        <p:sp>
          <p:nvSpPr>
            <p:cNvPr id="36889" name="Text Box 66"/>
            <p:cNvSpPr txBox="1">
              <a:spLocks noChangeArrowheads="1"/>
            </p:cNvSpPr>
            <p:nvPr>
              <p:custDataLst>
                <p:tags r:id="rId24"/>
              </p:custDataLst>
            </p:nvPr>
          </p:nvSpPr>
          <p:spPr bwMode="auto">
            <a:xfrm>
              <a:off x="912" y="1152"/>
              <a:ext cx="480" cy="192"/>
            </a:xfrm>
            <a:prstGeom prst="rect">
              <a:avLst/>
            </a:prstGeom>
            <a:noFill/>
            <a:ln w="12700">
              <a:noFill/>
              <a:miter lim="800000"/>
              <a:headEnd/>
              <a:tailEnd/>
            </a:ln>
          </p:spPr>
          <p:txBody>
            <a:bodyPr>
              <a:spAutoFit/>
            </a:bodyPr>
            <a:lstStyle/>
            <a:p>
              <a:pPr fontAlgn="base">
                <a:spcBef>
                  <a:spcPct val="50000"/>
                </a:spcBef>
                <a:spcAft>
                  <a:spcPct val="0"/>
                </a:spcAft>
              </a:pPr>
              <a:r>
                <a:rPr lang="en-US" sz="1400">
                  <a:solidFill>
                    <a:srgbClr val="000000"/>
                  </a:solidFill>
                  <a:latin typeface="+mj-lt"/>
                  <a:cs typeface="Arial" pitchFamily="34" charset="0"/>
                </a:rPr>
                <a:t>depth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823"/>
                                        </p:tgtEl>
                                        <p:attrNameLst>
                                          <p:attrName>style.visibility</p:attrName>
                                        </p:attrNameLst>
                                      </p:cBhvr>
                                      <p:to>
                                        <p:strVal val="visible"/>
                                      </p:to>
                                    </p:set>
                                    <p:animEffect transition="in" filter="fade">
                                      <p:cBhvr>
                                        <p:cTn id="7" dur="500"/>
                                        <p:tgtEl>
                                          <p:spTgt spid="1628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28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28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28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2821"/>
                                        </p:tgtEl>
                                        <p:attrNameLst>
                                          <p:attrName>style.visibility</p:attrName>
                                        </p:attrNameLst>
                                      </p:cBhvr>
                                      <p:to>
                                        <p:strVal val="visible"/>
                                      </p:to>
                                    </p:set>
                                    <p:animEffect transition="in" filter="fade">
                                      <p:cBhvr>
                                        <p:cTn id="46" dur="500"/>
                                        <p:tgtEl>
                                          <p:spTgt spid="162821"/>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62867"/>
                                        </p:tgtEl>
                                        <p:attrNameLst>
                                          <p:attrName>style.visibility</p:attrName>
                                        </p:attrNameLst>
                                      </p:cBhvr>
                                      <p:to>
                                        <p:strVal val="visible"/>
                                      </p:to>
                                    </p:set>
                                    <p:animEffect transition="in" filter="fade">
                                      <p:cBhvr>
                                        <p:cTn id="50" dur="500"/>
                                        <p:tgtEl>
                                          <p:spTgt spid="16286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3" grpId="0" animBg="1"/>
      <p:bldP spid="162874" grpId="0" animBg="1"/>
      <p:bldP spid="162875" grpId="0" animBg="1"/>
      <p:bldP spid="16287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486594-8F14-4A9A-9EF5-C85A2A462674}"/>
              </a:ext>
            </a:extLst>
          </p:cNvPr>
          <p:cNvGrpSpPr/>
          <p:nvPr/>
        </p:nvGrpSpPr>
        <p:grpSpPr>
          <a:xfrm>
            <a:off x="2997482" y="1390704"/>
            <a:ext cx="6656765" cy="5300610"/>
            <a:chOff x="2133600" y="381000"/>
            <a:chExt cx="7924800" cy="6310314"/>
          </a:xfrm>
        </p:grpSpPr>
        <p:graphicFrame>
          <p:nvGraphicFramePr>
            <p:cNvPr id="3074" name="Object 2"/>
            <p:cNvGraphicFramePr>
              <a:graphicFrameLocks noChangeAspect="1"/>
            </p:cNvGraphicFramePr>
            <p:nvPr>
              <p:custDataLst>
                <p:tags r:id="rId1"/>
              </p:custDataLst>
              <p:extLst>
                <p:ext uri="{D42A27DB-BD31-4B8C-83A1-F6EECF244321}">
                  <p14:modId xmlns:p14="http://schemas.microsoft.com/office/powerpoint/2010/main" val="1997310123"/>
                </p:ext>
              </p:extLst>
            </p:nvPr>
          </p:nvGraphicFramePr>
          <p:xfrm>
            <a:off x="2133600" y="381000"/>
            <a:ext cx="3182938" cy="6172200"/>
          </p:xfrm>
          <a:graphic>
            <a:graphicData uri="http://schemas.openxmlformats.org/presentationml/2006/ole">
              <mc:AlternateContent xmlns:mc="http://schemas.openxmlformats.org/markup-compatibility/2006">
                <mc:Choice xmlns:v="urn:schemas-microsoft-com:vml" Requires="v">
                  <p:oleObj name="Image" r:id="rId9" imgW="5184610" imgH="10051535" progId="">
                    <p:embed/>
                  </p:oleObj>
                </mc:Choice>
                <mc:Fallback>
                  <p:oleObj name="Image" r:id="rId9" imgW="5184610" imgH="10051535" progId="">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381000"/>
                          <a:ext cx="3182938" cy="6172200"/>
                        </a:xfrm>
                        <a:prstGeom prst="rect">
                          <a:avLst/>
                        </a:prstGeom>
                        <a:noFill/>
                        <a:ln>
                          <a:noFill/>
                        </a:ln>
                        <a:effectLst/>
                      </p:spPr>
                    </p:pic>
                  </p:oleObj>
                </mc:Fallback>
              </mc:AlternateContent>
            </a:graphicData>
          </a:graphic>
        </p:graphicFrame>
        <p:graphicFrame>
          <p:nvGraphicFramePr>
            <p:cNvPr id="113669" name="Object 3"/>
            <p:cNvGraphicFramePr>
              <a:graphicFrameLocks noChangeAspect="1"/>
            </p:cNvGraphicFramePr>
            <p:nvPr>
              <p:custDataLst>
                <p:tags r:id="rId2"/>
              </p:custDataLst>
              <p:extLst>
                <p:ext uri="{D42A27DB-BD31-4B8C-83A1-F6EECF244321}">
                  <p14:modId xmlns:p14="http://schemas.microsoft.com/office/powerpoint/2010/main" val="3789817348"/>
                </p:ext>
              </p:extLst>
            </p:nvPr>
          </p:nvGraphicFramePr>
          <p:xfrm>
            <a:off x="5562600" y="381001"/>
            <a:ext cx="4495800" cy="3146425"/>
          </p:xfrm>
          <a:graphic>
            <a:graphicData uri="http://schemas.openxmlformats.org/presentationml/2006/ole">
              <mc:AlternateContent xmlns:mc="http://schemas.openxmlformats.org/markup-compatibility/2006">
                <mc:Choice xmlns:v="urn:schemas-microsoft-com:vml" Requires="v">
                  <p:oleObj name="Image" r:id="rId11" imgW="5464172" imgH="3824921" progId="">
                    <p:embed/>
                  </p:oleObj>
                </mc:Choice>
                <mc:Fallback>
                  <p:oleObj name="Image" r:id="rId11" imgW="5464172" imgH="3824921" progId="">
                    <p:embed/>
                    <p:pic>
                      <p:nvPicPr>
                        <p:cNvPr id="0"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2600" y="381001"/>
                          <a:ext cx="4495800" cy="3146425"/>
                        </a:xfrm>
                        <a:prstGeom prst="rect">
                          <a:avLst/>
                        </a:prstGeom>
                        <a:noFill/>
                        <a:ln>
                          <a:noFill/>
                        </a:ln>
                        <a:effectLst/>
                      </p:spPr>
                    </p:pic>
                  </p:oleObj>
                </mc:Fallback>
              </mc:AlternateContent>
            </a:graphicData>
          </a:graphic>
        </p:graphicFrame>
        <p:graphicFrame>
          <p:nvGraphicFramePr>
            <p:cNvPr id="113670" name="Object 4"/>
            <p:cNvGraphicFramePr>
              <a:graphicFrameLocks noChangeAspect="1"/>
            </p:cNvGraphicFramePr>
            <p:nvPr>
              <p:custDataLst>
                <p:tags r:id="rId3"/>
              </p:custDataLst>
              <p:extLst>
                <p:ext uri="{D42A27DB-BD31-4B8C-83A1-F6EECF244321}">
                  <p14:modId xmlns:p14="http://schemas.microsoft.com/office/powerpoint/2010/main" val="31920767"/>
                </p:ext>
              </p:extLst>
            </p:nvPr>
          </p:nvGraphicFramePr>
          <p:xfrm>
            <a:off x="5599114" y="3505201"/>
            <a:ext cx="4383087" cy="3186113"/>
          </p:xfrm>
          <a:graphic>
            <a:graphicData uri="http://schemas.openxmlformats.org/presentationml/2006/ole">
              <mc:AlternateContent xmlns:mc="http://schemas.openxmlformats.org/markup-compatibility/2006">
                <mc:Choice xmlns:v="urn:schemas-microsoft-com:vml" Requires="v">
                  <p:oleObj name="Image" r:id="rId13" imgW="5260854" imgH="3824921" progId="">
                    <p:embed/>
                  </p:oleObj>
                </mc:Choice>
                <mc:Fallback>
                  <p:oleObj name="Image" r:id="rId13" imgW="5260854" imgH="3824921" progId="">
                    <p:embed/>
                    <p:pic>
                      <p:nvPicPr>
                        <p:cNvPr id="0"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99114" y="3505201"/>
                          <a:ext cx="4383087" cy="3186113"/>
                        </a:xfrm>
                        <a:prstGeom prst="rect">
                          <a:avLst/>
                        </a:prstGeom>
                        <a:noFill/>
                        <a:ln>
                          <a:noFill/>
                        </a:ln>
                        <a:effectLst/>
                      </p:spPr>
                    </p:pic>
                  </p:oleObj>
                </mc:Fallback>
              </mc:AlternateContent>
            </a:graphicData>
          </a:graphic>
        </p:graphicFrame>
        <p:grpSp>
          <p:nvGrpSpPr>
            <p:cNvPr id="2" name="Group 11"/>
            <p:cNvGrpSpPr>
              <a:grpSpLocks/>
            </p:cNvGrpSpPr>
            <p:nvPr>
              <p:custDataLst>
                <p:tags r:id="rId4"/>
              </p:custDataLst>
            </p:nvPr>
          </p:nvGrpSpPr>
          <p:grpSpPr bwMode="auto">
            <a:xfrm>
              <a:off x="2133600" y="3276600"/>
              <a:ext cx="3200400" cy="2743200"/>
              <a:chOff x="384" y="2064"/>
              <a:chExt cx="2016" cy="1728"/>
            </a:xfrm>
          </p:grpSpPr>
          <p:sp>
            <p:nvSpPr>
              <p:cNvPr id="3080" name="Rectangle 9"/>
              <p:cNvSpPr>
                <a:spLocks noChangeArrowheads="1"/>
              </p:cNvSpPr>
              <p:nvPr>
                <p:custDataLst>
                  <p:tags r:id="rId5"/>
                </p:custDataLst>
              </p:nvPr>
            </p:nvSpPr>
            <p:spPr bwMode="auto">
              <a:xfrm>
                <a:off x="384" y="3408"/>
                <a:ext cx="2016" cy="384"/>
              </a:xfrm>
              <a:prstGeom prst="rect">
                <a:avLst/>
              </a:prstGeom>
              <a:noFill/>
              <a:ln w="19050">
                <a:solidFill>
                  <a:schemeClr val="hlink"/>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Times New Roman" pitchFamily="18" charset="0"/>
                  <a:ea typeface="MS PGothic" pitchFamily="34" charset="-128"/>
                  <a:cs typeface="Arial" pitchFamily="34" charset="0"/>
                </a:endParaRPr>
              </a:p>
            </p:txBody>
          </p:sp>
          <p:sp>
            <p:nvSpPr>
              <p:cNvPr id="3081" name="Rectangle 10"/>
              <p:cNvSpPr>
                <a:spLocks noChangeArrowheads="1"/>
              </p:cNvSpPr>
              <p:nvPr>
                <p:custDataLst>
                  <p:tags r:id="rId6"/>
                </p:custDataLst>
              </p:nvPr>
            </p:nvSpPr>
            <p:spPr bwMode="auto">
              <a:xfrm>
                <a:off x="384" y="2064"/>
                <a:ext cx="2016" cy="384"/>
              </a:xfrm>
              <a:prstGeom prst="rect">
                <a:avLst/>
              </a:prstGeom>
              <a:noFill/>
              <a:ln w="19050">
                <a:solidFill>
                  <a:schemeClr val="hlink"/>
                </a:solidFill>
                <a:miter lim="800000"/>
                <a:headEnd/>
                <a:tailEnd/>
              </a:ln>
            </p:spPr>
            <p:txBody>
              <a:bodyPr wrap="none" anchor="ctr"/>
              <a:lstStyle/>
              <a:p>
                <a:pPr eaLnBrk="0" fontAlgn="base" hangingPunct="0">
                  <a:spcBef>
                    <a:spcPct val="0"/>
                  </a:spcBef>
                  <a:spcAft>
                    <a:spcPct val="0"/>
                  </a:spcAft>
                </a:pPr>
                <a:endParaRPr lang="en-US" sz="2400">
                  <a:solidFill>
                    <a:srgbClr val="FFFFFF"/>
                  </a:solidFill>
                  <a:latin typeface="Times New Roman" pitchFamily="18" charset="0"/>
                  <a:ea typeface="MS PGothic" pitchFamily="34" charset="-128"/>
                  <a:cs typeface="Arial" pitchFamily="34" charset="0"/>
                </a:endParaRPr>
              </a:p>
            </p:txBody>
          </p:sp>
        </p:grpSp>
      </p:grpSp>
      <p:sp>
        <p:nvSpPr>
          <p:cNvPr id="12" name="Title 2">
            <a:extLst>
              <a:ext uri="{FF2B5EF4-FFF2-40B4-BE49-F238E27FC236}">
                <a16:creationId xmlns:a16="http://schemas.microsoft.com/office/drawing/2014/main" id="{4608FCD9-3093-473D-B912-F30C1E880D89}"/>
              </a:ext>
            </a:extLst>
          </p:cNvPr>
          <p:cNvSpPr>
            <a:spLocks noGrp="1"/>
          </p:cNvSpPr>
          <p:nvPr>
            <p:ph type="title"/>
          </p:nvPr>
        </p:nvSpPr>
        <p:spPr>
          <a:xfrm>
            <a:off x="609600" y="274638"/>
            <a:ext cx="10972800" cy="1143000"/>
          </a:xfrm>
        </p:spPr>
        <p:txBody>
          <a:bodyPr>
            <a:normAutofit/>
          </a:bodyPr>
          <a:lstStyle/>
          <a:p>
            <a:r>
              <a:rPr lang="en-US" spc="-5" dirty="0"/>
              <a:t>Multiple-baseline</a:t>
            </a:r>
            <a:r>
              <a:rPr lang="en-US" dirty="0"/>
              <a:t> </a:t>
            </a:r>
            <a:r>
              <a:rPr lang="en-US" spc="-5" dirty="0"/>
              <a:t>stereo</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3FEE-45B7-443B-9559-3FCFF7ED2934}"/>
              </a:ext>
            </a:extLst>
          </p:cNvPr>
          <p:cNvSpPr>
            <a:spLocks noGrp="1"/>
          </p:cNvSpPr>
          <p:nvPr>
            <p:ph type="title"/>
          </p:nvPr>
        </p:nvSpPr>
        <p:spPr/>
        <p:txBody>
          <a:bodyPr/>
          <a:lstStyle/>
          <a:p>
            <a:r>
              <a:rPr lang="en-US" dirty="0"/>
              <a:t>Topics: Geometry, continued</a:t>
            </a:r>
          </a:p>
        </p:txBody>
      </p:sp>
      <p:sp>
        <p:nvSpPr>
          <p:cNvPr id="3" name="Content Placeholder 2">
            <a:extLst>
              <a:ext uri="{FF2B5EF4-FFF2-40B4-BE49-F238E27FC236}">
                <a16:creationId xmlns:a16="http://schemas.microsoft.com/office/drawing/2014/main" id="{30D5C52B-EF6F-47AD-AD83-7F7A130BFD8F}"/>
              </a:ext>
            </a:extLst>
          </p:cNvPr>
          <p:cNvSpPr>
            <a:spLocks noGrp="1"/>
          </p:cNvSpPr>
          <p:nvPr>
            <p:ph idx="1"/>
          </p:nvPr>
        </p:nvSpPr>
        <p:spPr/>
        <p:txBody>
          <a:bodyPr/>
          <a:lstStyle/>
          <a:p>
            <a:r>
              <a:rPr lang="en-US" dirty="0"/>
              <a:t>Light, color, perception</a:t>
            </a:r>
          </a:p>
          <a:p>
            <a:r>
              <a:rPr lang="en-US" dirty="0"/>
              <a:t>Lambertian reflectance</a:t>
            </a:r>
          </a:p>
          <a:p>
            <a:r>
              <a:rPr lang="en-US" dirty="0"/>
              <a:t>Photometric stereo</a:t>
            </a:r>
          </a:p>
        </p:txBody>
      </p:sp>
    </p:spTree>
    <p:extLst>
      <p:ext uri="{BB962C8B-B14F-4D97-AF65-F5344CB8AC3E}">
        <p14:creationId xmlns:p14="http://schemas.microsoft.com/office/powerpoint/2010/main" val="4284659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304B-B385-4301-8326-7BCBE369BF1B}"/>
              </a:ext>
            </a:extLst>
          </p:cNvPr>
          <p:cNvSpPr>
            <a:spLocks noGrp="1"/>
          </p:cNvSpPr>
          <p:nvPr>
            <p:ph type="title"/>
          </p:nvPr>
        </p:nvSpPr>
        <p:spPr/>
        <p:txBody>
          <a:bodyPr/>
          <a:lstStyle/>
          <a:p>
            <a:r>
              <a:rPr lang="en-US" dirty="0"/>
              <a:t>Plane-Sweep Stereo</a:t>
            </a:r>
          </a:p>
        </p:txBody>
      </p:sp>
      <p:sp>
        <p:nvSpPr>
          <p:cNvPr id="3" name="Text Placeholder 2">
            <a:extLst>
              <a:ext uri="{FF2B5EF4-FFF2-40B4-BE49-F238E27FC236}">
                <a16:creationId xmlns:a16="http://schemas.microsoft.com/office/drawing/2014/main" id="{145E71D5-4760-40F9-A934-11DC0F96B21B}"/>
              </a:ext>
            </a:extLst>
          </p:cNvPr>
          <p:cNvSpPr>
            <a:spLocks noGrp="1"/>
          </p:cNvSpPr>
          <p:nvPr>
            <p:ph type="body" idx="1"/>
          </p:nvPr>
        </p:nvSpPr>
        <p:spPr/>
        <p:txBody>
          <a:bodyPr/>
          <a:lstStyle/>
          <a:p>
            <a:r>
              <a:rPr lang="en-US" dirty="0"/>
              <a:t>Sweep family of planes parallel to the  reference camera image plane</a:t>
            </a:r>
          </a:p>
          <a:p>
            <a:r>
              <a:rPr lang="en-US" dirty="0" err="1"/>
              <a:t>Reproject</a:t>
            </a:r>
            <a:r>
              <a:rPr lang="en-US" dirty="0"/>
              <a:t> neighbors onto each plane (via </a:t>
            </a:r>
            <a:r>
              <a:rPr lang="en-US" dirty="0" err="1"/>
              <a:t>homography</a:t>
            </a:r>
            <a:r>
              <a:rPr lang="en-US" dirty="0"/>
              <a:t>) and compare reprojections</a:t>
            </a:r>
          </a:p>
        </p:txBody>
      </p:sp>
      <p:pic>
        <p:nvPicPr>
          <p:cNvPr id="4" name="Picture 3">
            <a:extLst>
              <a:ext uri="{FF2B5EF4-FFF2-40B4-BE49-F238E27FC236}">
                <a16:creationId xmlns:a16="http://schemas.microsoft.com/office/drawing/2014/main" id="{7A729B2F-3128-497C-B14F-A377249E5DAD}"/>
              </a:ext>
            </a:extLst>
          </p:cNvPr>
          <p:cNvPicPr>
            <a:picLocks noChangeAspect="1"/>
          </p:cNvPicPr>
          <p:nvPr/>
        </p:nvPicPr>
        <p:blipFill>
          <a:blip r:embed="rId2"/>
          <a:stretch>
            <a:fillRect/>
          </a:stretch>
        </p:blipFill>
        <p:spPr>
          <a:xfrm>
            <a:off x="2667000" y="3819833"/>
            <a:ext cx="6858000" cy="2875934"/>
          </a:xfrm>
          <a:prstGeom prst="rect">
            <a:avLst/>
          </a:prstGeom>
        </p:spPr>
      </p:pic>
      <p:sp>
        <p:nvSpPr>
          <p:cNvPr id="5" name="TextBox 4">
            <a:extLst>
              <a:ext uri="{FF2B5EF4-FFF2-40B4-BE49-F238E27FC236}">
                <a16:creationId xmlns:a16="http://schemas.microsoft.com/office/drawing/2014/main" id="{BEF4059E-FDE0-486D-AD26-5BBB6AD7BF87}"/>
              </a:ext>
            </a:extLst>
          </p:cNvPr>
          <p:cNvSpPr txBox="1"/>
          <p:nvPr/>
        </p:nvSpPr>
        <p:spPr>
          <a:xfrm>
            <a:off x="5903846" y="6306297"/>
            <a:ext cx="1828065" cy="369332"/>
          </a:xfrm>
          <a:prstGeom prst="rect">
            <a:avLst/>
          </a:prstGeom>
          <a:solidFill>
            <a:schemeClr val="bg1"/>
          </a:solidFill>
        </p:spPr>
        <p:txBody>
          <a:bodyPr wrap="none" rtlCol="0">
            <a:spAutoFit/>
          </a:bodyPr>
          <a:lstStyle/>
          <a:p>
            <a:pPr>
              <a:defRPr/>
            </a:pPr>
            <a:r>
              <a:rPr lang="en-US" dirty="0">
                <a:solidFill>
                  <a:prstClr val="black"/>
                </a:solidFill>
                <a:latin typeface="Calibri"/>
              </a:rPr>
              <a:t>reference camera</a:t>
            </a:r>
          </a:p>
        </p:txBody>
      </p:sp>
      <p:sp>
        <p:nvSpPr>
          <p:cNvPr id="6" name="TextBox 5">
            <a:extLst>
              <a:ext uri="{FF2B5EF4-FFF2-40B4-BE49-F238E27FC236}">
                <a16:creationId xmlns:a16="http://schemas.microsoft.com/office/drawing/2014/main" id="{8CC6C7B3-42E6-473F-89BC-DA0D8424944D}"/>
              </a:ext>
            </a:extLst>
          </p:cNvPr>
          <p:cNvSpPr txBox="1"/>
          <p:nvPr/>
        </p:nvSpPr>
        <p:spPr>
          <a:xfrm>
            <a:off x="2569718" y="5936965"/>
            <a:ext cx="2002282" cy="369332"/>
          </a:xfrm>
          <a:prstGeom prst="rect">
            <a:avLst/>
          </a:prstGeom>
          <a:solidFill>
            <a:schemeClr val="bg1"/>
          </a:solidFill>
        </p:spPr>
        <p:txBody>
          <a:bodyPr wrap="square" rtlCol="0">
            <a:spAutoFit/>
          </a:bodyPr>
          <a:lstStyle/>
          <a:p>
            <a:pPr>
              <a:defRPr/>
            </a:pPr>
            <a:r>
              <a:rPr lang="en-US" dirty="0">
                <a:solidFill>
                  <a:prstClr val="black"/>
                </a:solidFill>
                <a:latin typeface="Calibri"/>
              </a:rPr>
              <a:t>neighbor camera 1</a:t>
            </a:r>
          </a:p>
        </p:txBody>
      </p:sp>
      <p:sp>
        <p:nvSpPr>
          <p:cNvPr id="7" name="Rectangle 6">
            <a:extLst>
              <a:ext uri="{FF2B5EF4-FFF2-40B4-BE49-F238E27FC236}">
                <a16:creationId xmlns:a16="http://schemas.microsoft.com/office/drawing/2014/main" id="{58EF272C-95A6-48D1-B5CF-19532A8EB70F}"/>
              </a:ext>
            </a:extLst>
          </p:cNvPr>
          <p:cNvSpPr/>
          <p:nvPr/>
        </p:nvSpPr>
        <p:spPr>
          <a:xfrm>
            <a:off x="4002156" y="5670605"/>
            <a:ext cx="1103245" cy="30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8" name="TextBox 7">
            <a:extLst>
              <a:ext uri="{FF2B5EF4-FFF2-40B4-BE49-F238E27FC236}">
                <a16:creationId xmlns:a16="http://schemas.microsoft.com/office/drawing/2014/main" id="{5F3EEDB9-B538-4288-86E6-697560CF34A3}"/>
              </a:ext>
            </a:extLst>
          </p:cNvPr>
          <p:cNvSpPr txBox="1"/>
          <p:nvPr/>
        </p:nvSpPr>
        <p:spPr>
          <a:xfrm>
            <a:off x="8305800" y="5974871"/>
            <a:ext cx="2002282" cy="369332"/>
          </a:xfrm>
          <a:prstGeom prst="rect">
            <a:avLst/>
          </a:prstGeom>
          <a:solidFill>
            <a:schemeClr val="bg1"/>
          </a:solidFill>
        </p:spPr>
        <p:txBody>
          <a:bodyPr wrap="square" rtlCol="0">
            <a:spAutoFit/>
          </a:bodyPr>
          <a:lstStyle/>
          <a:p>
            <a:pPr>
              <a:defRPr/>
            </a:pPr>
            <a:r>
              <a:rPr lang="en-US" dirty="0">
                <a:solidFill>
                  <a:prstClr val="black"/>
                </a:solidFill>
                <a:latin typeface="Calibri"/>
              </a:rPr>
              <a:t>neighbor camera 2</a:t>
            </a:r>
          </a:p>
        </p:txBody>
      </p:sp>
    </p:spTree>
    <p:extLst>
      <p:ext uri="{BB962C8B-B14F-4D97-AF65-F5344CB8AC3E}">
        <p14:creationId xmlns:p14="http://schemas.microsoft.com/office/powerpoint/2010/main" val="2257923864"/>
      </p:ext>
    </p:extLst>
  </p:cSld>
  <p:clrMapOvr>
    <a:masterClrMapping/>
  </p:clrMapOvr>
  <mc:AlternateContent xmlns:mc="http://schemas.openxmlformats.org/markup-compatibility/2006" xmlns:p14="http://schemas.microsoft.com/office/powerpoint/2010/main">
    <mc:Choice Requires="p14">
      <p:transition p14:dur="0" advTm="101360"/>
    </mc:Choice>
    <mc:Fallback xmlns="">
      <p:transition advTm="10136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699" y="2778359"/>
            <a:ext cx="10866830" cy="1143000"/>
          </a:xfrm>
        </p:spPr>
        <p:txBody>
          <a:bodyPr>
            <a:normAutofit/>
          </a:bodyPr>
          <a:lstStyle/>
          <a:p>
            <a:r>
              <a:rPr lang="en-US" sz="6000" dirty="0"/>
              <a:t>Light, reflectance, cameras</a:t>
            </a:r>
          </a:p>
        </p:txBody>
      </p:sp>
    </p:spTree>
    <p:extLst>
      <p:ext uri="{BB962C8B-B14F-4D97-AF65-F5344CB8AC3E}">
        <p14:creationId xmlns:p14="http://schemas.microsoft.com/office/powerpoint/2010/main" val="355923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Radiometry</a:t>
            </a:r>
          </a:p>
        </p:txBody>
      </p:sp>
      <p:sp>
        <p:nvSpPr>
          <p:cNvPr id="34819" name="Rectangle 3"/>
          <p:cNvSpPr>
            <a:spLocks noGrp="1" noChangeArrowheads="1"/>
          </p:cNvSpPr>
          <p:nvPr>
            <p:ph idx="1"/>
          </p:nvPr>
        </p:nvSpPr>
        <p:spPr/>
        <p:txBody>
          <a:bodyPr/>
          <a:lstStyle/>
          <a:p>
            <a:r>
              <a:rPr lang="en-US" dirty="0">
                <a:latin typeface="+mj-lt"/>
              </a:rPr>
              <a:t>What determines the brightness of an image pixel?</a:t>
            </a:r>
          </a:p>
        </p:txBody>
      </p:sp>
      <p:sp>
        <p:nvSpPr>
          <p:cNvPr id="34826" name="Text Box 11"/>
          <p:cNvSpPr txBox="1">
            <a:spLocks noChangeArrowheads="1"/>
          </p:cNvSpPr>
          <p:nvPr/>
        </p:nvSpPr>
        <p:spPr bwMode="auto">
          <a:xfrm>
            <a:off x="9067800" y="6583364"/>
            <a:ext cx="1267335" cy="27699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200">
                <a:solidFill>
                  <a:srgbClr val="000000"/>
                </a:solidFill>
                <a:latin typeface="+mj-lt"/>
                <a:cs typeface="Arial" pitchFamily="34" charset="0"/>
              </a:rPr>
              <a:t>Slide by L. Fei-Fei</a:t>
            </a:r>
          </a:p>
        </p:txBody>
      </p:sp>
      <p:grpSp>
        <p:nvGrpSpPr>
          <p:cNvPr id="3" name="Group 2">
            <a:extLst>
              <a:ext uri="{FF2B5EF4-FFF2-40B4-BE49-F238E27FC236}">
                <a16:creationId xmlns:a16="http://schemas.microsoft.com/office/drawing/2014/main" id="{61985AF2-9A96-4150-B584-36F555EF4F40}"/>
              </a:ext>
            </a:extLst>
          </p:cNvPr>
          <p:cNvGrpSpPr/>
          <p:nvPr/>
        </p:nvGrpSpPr>
        <p:grpSpPr>
          <a:xfrm>
            <a:off x="2193805" y="2210188"/>
            <a:ext cx="6914834" cy="4266812"/>
            <a:chOff x="2057400" y="1643064"/>
            <a:chExt cx="7833921" cy="4833936"/>
          </a:xfrm>
        </p:grpSpPr>
        <p:pic>
          <p:nvPicPr>
            <p:cNvPr id="34820"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7456770" y="1643064"/>
              <a:ext cx="1366271" cy="646331"/>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solidFill>
                    <a:srgbClr val="FF0000"/>
                  </a:solidFill>
                  <a:latin typeface="+mj-lt"/>
                  <a:cs typeface="Arial" pitchFamily="34" charset="0"/>
                </a:rPr>
                <a:t>Light source</a:t>
              </a:r>
              <a:br>
                <a:rPr lang="en-US">
                  <a:solidFill>
                    <a:srgbClr val="FF0000"/>
                  </a:solidFill>
                  <a:latin typeface="+mj-lt"/>
                  <a:cs typeface="Arial" pitchFamily="34" charset="0"/>
                </a:rPr>
              </a:br>
              <a:r>
                <a:rPr lang="en-US">
                  <a:solidFill>
                    <a:srgbClr val="FF0000"/>
                  </a:solidFill>
                  <a:latin typeface="+mj-lt"/>
                  <a:cs typeface="Arial" pitchFamily="34" charset="0"/>
                </a:rPr>
                <a:t>properties</a:t>
              </a:r>
            </a:p>
          </p:txBody>
        </p:sp>
        <p:sp>
          <p:nvSpPr>
            <p:cNvPr id="457735" name="Text Box 7"/>
            <p:cNvSpPr txBox="1">
              <a:spLocks noChangeArrowheads="1"/>
            </p:cNvSpPr>
            <p:nvPr/>
          </p:nvSpPr>
          <p:spPr bwMode="auto">
            <a:xfrm>
              <a:off x="6671114" y="3559176"/>
              <a:ext cx="953210" cy="646331"/>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solidFill>
                    <a:srgbClr val="00CC99"/>
                  </a:solidFill>
                  <a:latin typeface="+mj-lt"/>
                  <a:cs typeface="Arial" pitchFamily="34" charset="0"/>
                </a:rPr>
                <a:t>Surface </a:t>
              </a:r>
              <a:br>
                <a:rPr lang="en-US">
                  <a:solidFill>
                    <a:srgbClr val="00CC99"/>
                  </a:solidFill>
                  <a:latin typeface="+mj-lt"/>
                  <a:cs typeface="Arial" pitchFamily="34" charset="0"/>
                </a:rPr>
              </a:br>
              <a:r>
                <a:rPr lang="en-US">
                  <a:solidFill>
                    <a:srgbClr val="00CC99"/>
                  </a:solidFill>
                  <a:latin typeface="+mj-lt"/>
                  <a:cs typeface="Arial" pitchFamily="34" charset="0"/>
                </a:rPr>
                <a:t>shape</a:t>
              </a:r>
            </a:p>
          </p:txBody>
        </p:sp>
        <p:sp>
          <p:nvSpPr>
            <p:cNvPr id="457736" name="Text Box 8"/>
            <p:cNvSpPr txBox="1">
              <a:spLocks noChangeArrowheads="1"/>
            </p:cNvSpPr>
            <p:nvPr/>
          </p:nvSpPr>
          <p:spPr bwMode="auto">
            <a:xfrm>
              <a:off x="7871216" y="5578476"/>
              <a:ext cx="2020105" cy="646331"/>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solidFill>
                    <a:srgbClr val="00CC99"/>
                  </a:solidFill>
                  <a:latin typeface="+mj-lt"/>
                  <a:cs typeface="Arial" pitchFamily="34" charset="0"/>
                </a:rPr>
                <a:t>Surface reflectance</a:t>
              </a:r>
              <a:br>
                <a:rPr lang="en-US">
                  <a:solidFill>
                    <a:srgbClr val="00CC99"/>
                  </a:solidFill>
                  <a:latin typeface="+mj-lt"/>
                  <a:cs typeface="Arial" pitchFamily="34" charset="0"/>
                </a:rPr>
              </a:br>
              <a:r>
                <a:rPr lang="en-US">
                  <a:solidFill>
                    <a:srgbClr val="00CC99"/>
                  </a:solidFill>
                  <a:latin typeface="+mj-lt"/>
                  <a:cs typeface="Arial" pitchFamily="34" charset="0"/>
                </a:rPr>
                <a:t>properties</a:t>
              </a:r>
            </a:p>
          </p:txBody>
        </p:sp>
        <p:sp>
          <p:nvSpPr>
            <p:cNvPr id="457737" name="Text Box 9"/>
            <p:cNvSpPr txBox="1">
              <a:spLocks noChangeArrowheads="1"/>
            </p:cNvSpPr>
            <p:nvPr/>
          </p:nvSpPr>
          <p:spPr bwMode="auto">
            <a:xfrm>
              <a:off x="5581651" y="6019800"/>
              <a:ext cx="801823"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srgbClr val="CC00CC"/>
                  </a:solidFill>
                  <a:latin typeface="+mj-lt"/>
                  <a:cs typeface="Arial" pitchFamily="34" charset="0"/>
                </a:rPr>
                <a:t>Optics</a:t>
              </a:r>
            </a:p>
          </p:txBody>
        </p:sp>
        <p:sp>
          <p:nvSpPr>
            <p:cNvPr id="457738" name="Text Box 10"/>
            <p:cNvSpPr txBox="1">
              <a:spLocks noChangeArrowheads="1"/>
            </p:cNvSpPr>
            <p:nvPr/>
          </p:nvSpPr>
          <p:spPr bwMode="auto">
            <a:xfrm>
              <a:off x="2057400" y="3048000"/>
              <a:ext cx="2261709"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dirty="0">
                  <a:solidFill>
                    <a:srgbClr val="0000FF"/>
                  </a:solidFill>
                  <a:latin typeface="+mj-lt"/>
                  <a:cs typeface="Arial" pitchFamily="34" charset="0"/>
                </a:rPr>
                <a:t>Sensor characteristics</a:t>
              </a:r>
            </a:p>
          </p:txBody>
        </p:sp>
        <p:sp>
          <p:nvSpPr>
            <p:cNvPr id="457740" name="Text Box 12"/>
            <p:cNvSpPr txBox="1">
              <a:spLocks noChangeArrowheads="1"/>
            </p:cNvSpPr>
            <p:nvPr/>
          </p:nvSpPr>
          <p:spPr bwMode="auto">
            <a:xfrm>
              <a:off x="4648200" y="3733800"/>
              <a:ext cx="1070421"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srgbClr val="CC0000"/>
                  </a:solidFill>
                  <a:latin typeface="+mj-lt"/>
                  <a:cs typeface="Arial" pitchFamily="34" charset="0"/>
                </a:rPr>
                <a:t>Exposure</a:t>
              </a:r>
            </a:p>
          </p:txBody>
        </p:sp>
      </p:grpSp>
    </p:spTree>
    <p:extLst>
      <p:ext uri="{BB962C8B-B14F-4D97-AF65-F5344CB8AC3E}">
        <p14:creationId xmlns:p14="http://schemas.microsoft.com/office/powerpoint/2010/main" val="3766547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marL="0" marR="0" lvl="0" indent="0" algn="ctr" defTabSz="410751" rtl="0" eaLnBrk="1" fontAlgn="base" latinLnBrk="0" hangingPunct="0">
              <a:lnSpc>
                <a:spcPct val="100000"/>
              </a:lnSpc>
              <a:spcBef>
                <a:spcPct val="0"/>
              </a:spcBef>
              <a:spcAft>
                <a:spcPct val="0"/>
              </a:spcAft>
              <a:buClr>
                <a:srgbClr val="FFFC79"/>
              </a:buClr>
              <a:buSzTx/>
              <a:buFontTx/>
              <a:buNone/>
              <a:tabLst/>
              <a:defRPr/>
            </a:pPr>
            <a:r>
              <a:rPr kumimoji="0" lang="en-US" altLang="en-US" sz="1195" b="0" i="0" u="none" strike="noStrike" kern="1200" cap="none" spc="0" normalizeH="0" baseline="0" noProof="0">
                <a:ln>
                  <a:noFill/>
                </a:ln>
                <a:solidFill>
                  <a:srgbClr val="53D5FD"/>
                </a:solidFill>
                <a:effectLst/>
                <a:uLnTx/>
                <a:uFillTx/>
                <a:latin typeface="Myriad Pro" panose="020B0503030403020204" pitchFamily="34" charset="0"/>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lgn="l">
              <a:defRPr/>
            </a:pPr>
            <a:r>
              <a:rPr b="1" dirty="0">
                <a:solidFill>
                  <a:schemeClr val="bg1"/>
                </a:solidFill>
                <a:latin typeface="Myriad Pro" panose="020B0503030403020204" pitchFamily="34" charset="0"/>
                <a:ea typeface="+mj-ea"/>
                <a:sym typeface="Calibri" charset="0"/>
              </a:rPr>
              <a:t>Materials - Three Forms</a:t>
            </a: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6" name="Shape 186"/>
          <p:cNvSpPr>
            <a:spLocks noChangeArrowheads="1"/>
          </p:cNvSpPr>
          <p:nvPr/>
        </p:nvSpPr>
        <p:spPr bwMode="auto">
          <a:xfrm>
            <a:off x="7890868" y="1714500"/>
            <a:ext cx="2666628"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Ideal diffuse (Lambertian)</a:t>
            </a:r>
          </a:p>
        </p:txBody>
      </p:sp>
      <p:sp>
        <p:nvSpPr>
          <p:cNvPr id="194" name="Shape 194"/>
          <p:cNvSpPr/>
          <p:nvPr/>
        </p:nvSpPr>
        <p:spPr bwMode="auto">
          <a:xfrm>
            <a:off x="5889502" y="2476872"/>
            <a:ext cx="2190006" cy="3370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nvGrpSpPr>
          <p:cNvPr id="2" name="Group 1">
            <a:extLst>
              <a:ext uri="{FF2B5EF4-FFF2-40B4-BE49-F238E27FC236}">
                <a16:creationId xmlns:a16="http://schemas.microsoft.com/office/drawing/2014/main" id="{E7F6219E-3D80-2E49-ADFE-274A864CDB91}"/>
              </a:ext>
            </a:extLst>
          </p:cNvPr>
          <p:cNvGrpSpPr/>
          <p:nvPr/>
        </p:nvGrpSpPr>
        <p:grpSpPr>
          <a:xfrm>
            <a:off x="5889502" y="1719497"/>
            <a:ext cx="2185541" cy="824348"/>
            <a:chOff x="5889502" y="1719497"/>
            <a:chExt cx="2185541" cy="824348"/>
          </a:xfrm>
        </p:grpSpPr>
        <p:grpSp>
          <p:nvGrpSpPr>
            <p:cNvPr id="26654" name="Group 185"/>
            <p:cNvGrpSpPr>
              <a:grpSpLocks/>
            </p:cNvGrpSpPr>
            <p:nvPr/>
          </p:nvGrpSpPr>
          <p:grpSpPr bwMode="auto">
            <a:xfrm>
              <a:off x="6146953" y="1719497"/>
              <a:ext cx="1479442" cy="74147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grpSp>
        <p:sp>
          <p:nvSpPr>
            <p:cNvPr id="187" name="Shape 187"/>
            <p:cNvSpPr/>
            <p:nvPr/>
          </p:nvSpPr>
          <p:spPr bwMode="auto">
            <a:xfrm flipH="1" flipV="1">
              <a:off x="6170787" y="2297162"/>
              <a:ext cx="730002" cy="187524"/>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88" name="Shape 188"/>
            <p:cNvSpPr/>
            <p:nvPr/>
          </p:nvSpPr>
          <p:spPr bwMode="auto">
            <a:xfrm flipH="1" flipV="1">
              <a:off x="6550299" y="1793751"/>
              <a:ext cx="358304" cy="690935"/>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89" name="Shape 189"/>
            <p:cNvSpPr/>
            <p:nvPr/>
          </p:nvSpPr>
          <p:spPr bwMode="auto">
            <a:xfrm flipV="1">
              <a:off x="6884045" y="1733476"/>
              <a:ext cx="1117" cy="74339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0" name="Shape 190"/>
            <p:cNvSpPr/>
            <p:nvPr/>
          </p:nvSpPr>
          <p:spPr bwMode="auto">
            <a:xfrm flipV="1">
              <a:off x="6900789" y="1801564"/>
              <a:ext cx="299145" cy="675308"/>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1" name="Shape 191"/>
            <p:cNvSpPr/>
            <p:nvPr/>
          </p:nvSpPr>
          <p:spPr bwMode="auto">
            <a:xfrm flipV="1">
              <a:off x="6884045" y="1999134"/>
              <a:ext cx="554757" cy="485551"/>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2" name="Shape 192"/>
            <p:cNvSpPr/>
            <p:nvPr/>
          </p:nvSpPr>
          <p:spPr bwMode="auto">
            <a:xfrm flipV="1">
              <a:off x="6918649" y="2265908"/>
              <a:ext cx="677540" cy="228824"/>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5" name="Shape 195"/>
            <p:cNvSpPr/>
            <p:nvPr/>
          </p:nvSpPr>
          <p:spPr bwMode="auto">
            <a:xfrm>
              <a:off x="5889502" y="2476872"/>
              <a:ext cx="2185541"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196" name="Shape 196"/>
            <p:cNvSpPr/>
            <p:nvPr/>
          </p:nvSpPr>
          <p:spPr bwMode="auto">
            <a:xfrm>
              <a:off x="6809260" y="2397621"/>
              <a:ext cx="146223" cy="146224"/>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sp>
        <p:nvSpPr>
          <p:cNvPr id="197" name="Shape 197"/>
          <p:cNvSpPr/>
          <p:nvPr/>
        </p:nvSpPr>
        <p:spPr bwMode="auto">
          <a:xfrm flipV="1">
            <a:off x="5053914" y="2494174"/>
            <a:ext cx="807124" cy="337096"/>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9" name="Shape 199"/>
          <p:cNvSpPr>
            <a:spLocks noChangeArrowheads="1"/>
          </p:cNvSpPr>
          <p:nvPr/>
        </p:nvSpPr>
        <p:spPr bwMode="auto">
          <a:xfrm>
            <a:off x="8691760" y="3451324"/>
            <a:ext cx="1064843"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Ideal</a:t>
            </a:r>
          </a:p>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specular</a:t>
            </a:r>
          </a:p>
        </p:txBody>
      </p:sp>
      <p:sp>
        <p:nvSpPr>
          <p:cNvPr id="201" name="Shape 201"/>
          <p:cNvSpPr/>
          <p:nvPr/>
        </p:nvSpPr>
        <p:spPr bwMode="auto">
          <a:xfrm>
            <a:off x="5994425" y="3978176"/>
            <a:ext cx="1945555" cy="299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03" name="Shape 203"/>
          <p:cNvSpPr/>
          <p:nvPr/>
        </p:nvSpPr>
        <p:spPr bwMode="auto">
          <a:xfrm>
            <a:off x="6248921" y="3484810"/>
            <a:ext cx="526852" cy="398488"/>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grpSp>
        <p:nvGrpSpPr>
          <p:cNvPr id="3" name="Group 2">
            <a:extLst>
              <a:ext uri="{FF2B5EF4-FFF2-40B4-BE49-F238E27FC236}">
                <a16:creationId xmlns:a16="http://schemas.microsoft.com/office/drawing/2014/main" id="{0AE2649F-230E-0247-A8B4-F8BC294EB5A2}"/>
              </a:ext>
            </a:extLst>
          </p:cNvPr>
          <p:cNvGrpSpPr/>
          <p:nvPr/>
        </p:nvGrpSpPr>
        <p:grpSpPr>
          <a:xfrm>
            <a:off x="5994425" y="3499321"/>
            <a:ext cx="1942207" cy="538014"/>
            <a:chOff x="5994425" y="3499321"/>
            <a:chExt cx="1942207" cy="538014"/>
          </a:xfrm>
        </p:grpSpPr>
        <p:sp>
          <p:nvSpPr>
            <p:cNvPr id="200" name="Shape 200"/>
            <p:cNvSpPr/>
            <p:nvPr/>
          </p:nvSpPr>
          <p:spPr bwMode="auto">
            <a:xfrm flipV="1">
              <a:off x="6904137" y="3499321"/>
              <a:ext cx="579314" cy="46657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02" name="Shape 202"/>
            <p:cNvSpPr/>
            <p:nvPr/>
          </p:nvSpPr>
          <p:spPr bwMode="auto">
            <a:xfrm>
              <a:off x="5994425" y="3978176"/>
              <a:ext cx="1942207"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dirty="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04" name="Shape 204"/>
            <p:cNvSpPr/>
            <p:nvPr/>
          </p:nvSpPr>
          <p:spPr bwMode="auto">
            <a:xfrm>
              <a:off x="6844978" y="3906738"/>
              <a:ext cx="130596" cy="130597"/>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sp>
        <p:nvSpPr>
          <p:cNvPr id="205" name="Shape 205"/>
          <p:cNvSpPr/>
          <p:nvPr/>
        </p:nvSpPr>
        <p:spPr bwMode="auto">
          <a:xfrm flipV="1">
            <a:off x="2903638" y="3965896"/>
            <a:ext cx="3042794" cy="648519"/>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07" name="Shape 207"/>
          <p:cNvSpPr>
            <a:spLocks noChangeArrowheads="1"/>
          </p:cNvSpPr>
          <p:nvPr/>
        </p:nvSpPr>
        <p:spPr bwMode="auto">
          <a:xfrm>
            <a:off x="7942214" y="5026298"/>
            <a:ext cx="2565053" cy="61754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Directional</a:t>
            </a:r>
          </a:p>
          <a:p>
            <a:pPr marL="39066" marR="0" lvl="0" indent="0" algn="ctr" defTabSz="410751" rtl="0" eaLnBrk="1" fontAlgn="base" latinLnBrk="0" hangingPunct="0">
              <a:lnSpc>
                <a:spcPct val="90000"/>
              </a:lnSpc>
              <a:spcBef>
                <a:spcPct val="0"/>
              </a:spcBef>
              <a:spcAft>
                <a:spcPct val="0"/>
              </a:spcAft>
              <a:buClr>
                <a:srgbClr val="FFFED5"/>
              </a:buClr>
              <a:buSzTx/>
              <a:buFontTx/>
              <a:buNone/>
              <a:tabLst/>
              <a:defRPr/>
            </a:pPr>
            <a:r>
              <a:rPr kumimoji="0" lang="en-US" sz="1969" b="1" i="0" u="none" strike="noStrike" kern="1200" cap="none" spc="0" normalizeH="0" baseline="0" noProof="0">
                <a:ln>
                  <a:noFill/>
                </a:ln>
                <a:solidFill>
                  <a:srgbClr val="D9D9D9"/>
                </a:solidFill>
                <a:effectLst/>
                <a:uLnTx/>
                <a:uFillTx/>
                <a:latin typeface="Myriad Pro" panose="020B0503030403020204" pitchFamily="34" charset="0"/>
                <a:ea typeface="ＭＳ Ｐゴシック" charset="0"/>
                <a:cs typeface="Trebuchet MS" charset="0"/>
                <a:sym typeface="Trebuchet MS" charset="0"/>
              </a:rPr>
              <a:t>diffuse</a:t>
            </a:r>
          </a:p>
        </p:txBody>
      </p:sp>
      <p:sp>
        <p:nvSpPr>
          <p:cNvPr id="217" name="Shape 217"/>
          <p:cNvSpPr/>
          <p:nvPr/>
        </p:nvSpPr>
        <p:spPr bwMode="auto">
          <a:xfrm>
            <a:off x="5948661" y="5796484"/>
            <a:ext cx="2097361" cy="322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nvGrpSpPr>
          <p:cNvPr id="4" name="Group 3">
            <a:extLst>
              <a:ext uri="{FF2B5EF4-FFF2-40B4-BE49-F238E27FC236}">
                <a16:creationId xmlns:a16="http://schemas.microsoft.com/office/drawing/2014/main" id="{732A285D-B72C-B441-850E-C058347C73EA}"/>
              </a:ext>
            </a:extLst>
          </p:cNvPr>
          <p:cNvGrpSpPr/>
          <p:nvPr/>
        </p:nvGrpSpPr>
        <p:grpSpPr>
          <a:xfrm>
            <a:off x="5948661" y="4837659"/>
            <a:ext cx="2091779" cy="1011286"/>
            <a:chOff x="5948661" y="4837659"/>
            <a:chExt cx="2091779" cy="1011286"/>
          </a:xfrm>
        </p:grpSpPr>
        <p:sp>
          <p:nvSpPr>
            <p:cNvPr id="208" name="Shape 208"/>
            <p:cNvSpPr/>
            <p:nvPr/>
          </p:nvSpPr>
          <p:spPr bwMode="auto">
            <a:xfrm>
              <a:off x="6122790" y="4837659"/>
              <a:ext cx="1764729" cy="943199"/>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09" name="Shape 209"/>
            <p:cNvSpPr/>
            <p:nvPr/>
          </p:nvSpPr>
          <p:spPr bwMode="auto">
            <a:xfrm flipH="1" flipV="1">
              <a:off x="6202042" y="5597799"/>
              <a:ext cx="801440" cy="193104"/>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0" name="Shape 210"/>
            <p:cNvSpPr/>
            <p:nvPr/>
          </p:nvSpPr>
          <p:spPr bwMode="auto">
            <a:xfrm flipH="1" flipV="1">
              <a:off x="6637364" y="4872261"/>
              <a:ext cx="361652" cy="913061"/>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1" name="Shape 211"/>
            <p:cNvSpPr/>
            <p:nvPr/>
          </p:nvSpPr>
          <p:spPr bwMode="auto">
            <a:xfrm flipV="1">
              <a:off x="6999016" y="4959326"/>
              <a:ext cx="7814" cy="83157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2" name="Shape 212"/>
            <p:cNvSpPr/>
            <p:nvPr/>
          </p:nvSpPr>
          <p:spPr bwMode="auto">
            <a:xfrm flipV="1">
              <a:off x="6999016" y="4959326"/>
              <a:ext cx="353838" cy="83157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3" name="Shape 213"/>
            <p:cNvSpPr/>
            <p:nvPr/>
          </p:nvSpPr>
          <p:spPr bwMode="auto">
            <a:xfrm flipV="1">
              <a:off x="6999016" y="4973836"/>
              <a:ext cx="721072" cy="811486"/>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4" name="Shape 214"/>
            <p:cNvSpPr/>
            <p:nvPr/>
          </p:nvSpPr>
          <p:spPr bwMode="auto">
            <a:xfrm flipV="1">
              <a:off x="6999016" y="5170289"/>
              <a:ext cx="872877" cy="620613"/>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5" name="Shape 215"/>
            <p:cNvSpPr/>
            <p:nvPr/>
          </p:nvSpPr>
          <p:spPr bwMode="auto">
            <a:xfrm flipV="1">
              <a:off x="6999016" y="5587753"/>
              <a:ext cx="745629" cy="203151"/>
            </a:xfrm>
            <a:prstGeom prst="line">
              <a:avLst/>
            </a:prstGeom>
            <a:noFill/>
            <a:ln w="38100" cap="flat">
              <a:solidFill>
                <a:srgbClr val="FFFFFF"/>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16" name="Shape 216"/>
            <p:cNvSpPr/>
            <p:nvPr/>
          </p:nvSpPr>
          <p:spPr bwMode="auto">
            <a:xfrm>
              <a:off x="6918649" y="5707187"/>
              <a:ext cx="142875" cy="141758"/>
            </a:xfrm>
            <a:prstGeom prst="ellipse">
              <a:avLst/>
            </a:prstGeom>
            <a:solidFill>
              <a:srgbClr val="FF955E"/>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18" name="Shape 218"/>
            <p:cNvSpPr/>
            <p:nvPr/>
          </p:nvSpPr>
          <p:spPr bwMode="auto">
            <a:xfrm>
              <a:off x="5948661" y="5796484"/>
              <a:ext cx="2091779" cy="0"/>
            </a:xfrm>
            <a:prstGeom prst="line">
              <a:avLst/>
            </a:prstGeom>
            <a:noFill/>
            <a:ln w="50800" cap="rnd">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sp>
          <p:nvSpPr>
            <p:cNvPr id="219" name="Shape 219"/>
            <p:cNvSpPr/>
            <p:nvPr/>
          </p:nvSpPr>
          <p:spPr bwMode="auto">
            <a:xfrm>
              <a:off x="6923114" y="5707187"/>
              <a:ext cx="140643" cy="1417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2531"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charset="0"/>
                <a:cs typeface="ＭＳ Ｐゴシック" charset="0"/>
                <a:sym typeface="Helvetica Light" charset="0"/>
              </a:endParaRPr>
            </a:p>
          </p:txBody>
        </p:sp>
      </p:grpSp>
      <p:sp>
        <p:nvSpPr>
          <p:cNvPr id="220" name="Shape 220"/>
          <p:cNvSpPr/>
          <p:nvPr/>
        </p:nvSpPr>
        <p:spPr bwMode="auto">
          <a:xfrm>
            <a:off x="5739930" y="4789662"/>
            <a:ext cx="1010171" cy="796975"/>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221" name="Shape 221"/>
          <p:cNvSpPr/>
          <p:nvPr/>
        </p:nvSpPr>
        <p:spPr bwMode="auto">
          <a:xfrm>
            <a:off x="3411514" y="4920258"/>
            <a:ext cx="2534917" cy="879299"/>
          </a:xfrm>
          <a:prstGeom prst="line">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193" name="Shape 193"/>
          <p:cNvSpPr/>
          <p:nvPr/>
        </p:nvSpPr>
        <p:spPr bwMode="auto">
          <a:xfrm>
            <a:off x="5650632" y="1473398"/>
            <a:ext cx="1053703" cy="831577"/>
          </a:xfrm>
          <a:prstGeom prst="line">
            <a:avLst/>
          </a:prstGeom>
          <a:noFill/>
          <a:ln w="76200" cap="flat">
            <a:solidFill>
              <a:srgbClr val="FFFC79"/>
            </a:solidFill>
            <a:prstDash val="solid"/>
            <a:round/>
            <a:tailEnd type="triangle" w="med" len="med"/>
          </a:ln>
          <a:effectLst/>
        </p:spPr>
        <p:txBody>
          <a:bodyPr lIns="0" tIns="0" rIns="0" bIns="0"/>
          <a:lstStyle/>
          <a:p>
            <a:pPr marL="0" marR="0" lvl="0" indent="0" algn="ctr" defTabSz="457177" rtl="0" eaLnBrk="1" fontAlgn="base" latinLnBrk="0" hangingPunct="0">
              <a:lnSpc>
                <a:spcPct val="100000"/>
              </a:lnSpc>
              <a:spcBef>
                <a:spcPct val="0"/>
              </a:spcBef>
              <a:spcAft>
                <a:spcPct val="0"/>
              </a:spcAft>
              <a:buClrTx/>
              <a:buSzTx/>
              <a:buFontTx/>
              <a:buNone/>
              <a:tabLst/>
              <a:defRPr sz="1200">
                <a:solidFill>
                  <a:srgbClr val="000000"/>
                </a:solidFill>
                <a:uFillTx/>
                <a:latin typeface="+mn-lt"/>
                <a:ea typeface="+mn-ea"/>
                <a:cs typeface="+mn-cs"/>
                <a:sym typeface="Helvetica"/>
              </a:defRPr>
            </a:pPr>
            <a:endParaRPr kumimoji="0" sz="844" b="0" i="0" u="none" strike="noStrike" kern="1200" cap="none" spc="0" normalizeH="0" baseline="0" noProof="0">
              <a:ln>
                <a:noFill/>
              </a:ln>
              <a:solidFill>
                <a:srgbClr val="FFFFFF">
                  <a:lumMod val="85000"/>
                </a:srgbClr>
              </a:solidFill>
              <a:effectLst/>
              <a:uLnTx/>
              <a:uFillTx/>
              <a:latin typeface="Myriad Pro" panose="020B0503030403020204" pitchFamily="34" charset="0"/>
              <a:ea typeface="ＭＳ Ｐゴシック"/>
              <a:cs typeface="Calibri"/>
              <a:sym typeface="Helvetica"/>
            </a:endParaRPr>
          </a:p>
        </p:txBody>
      </p:sp>
      <p:sp>
        <p:nvSpPr>
          <p:cNvPr id="49" name="Shape 177">
            <a:extLst>
              <a:ext uri="{FF2B5EF4-FFF2-40B4-BE49-F238E27FC236}">
                <a16:creationId xmlns:a16="http://schemas.microsoft.com/office/drawing/2014/main" id="{2BDF2F55-7691-41DB-A030-244FF63889EF}"/>
              </a:ext>
            </a:extLst>
          </p:cNvPr>
          <p:cNvSpPr txBox="1">
            <a:spLocks/>
          </p:cNvSpPr>
          <p:nvPr/>
        </p:nvSpPr>
        <p:spPr bwMode="auto">
          <a:xfrm>
            <a:off x="7773231" y="323325"/>
            <a:ext cx="4135933" cy="1001432"/>
          </a:xfrm>
          <a:prstGeom prst="rect">
            <a:avLst/>
          </a:prstGeom>
          <a:solidFill>
            <a:schemeClr val="bg1"/>
          </a:solidFill>
          <a:ln>
            <a:solidFill>
              <a:schemeClr val="accent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65024" tIns="65024" rIns="65024" bIns="65024" numCol="1" anchor="ctr" anchorCtr="0" compatLnSpc="1">
            <a:prstTxWarp prst="textNoShape">
              <a:avLst/>
            </a:prstTxWarp>
          </a:bodyPr>
          <a:lstStyle>
            <a:lvl1pPr algn="ctr" rtl="0" eaLnBrk="0" fontAlgn="base" hangingPunct="0">
              <a:spcBef>
                <a:spcPct val="0"/>
              </a:spcBef>
              <a:spcAft>
                <a:spcPct val="0"/>
              </a:spcAft>
              <a:defRPr sz="4359">
                <a:solidFill>
                  <a:srgbClr val="000000"/>
                </a:solidFill>
                <a:latin typeface="+mj-lt"/>
                <a:ea typeface="MS PGothic" panose="020B0600070205080204" pitchFamily="34" charset="-128"/>
                <a:cs typeface="+mj-cs"/>
                <a:sym typeface="Calibri" panose="020F0502020204030204" pitchFamily="34" charset="0"/>
              </a:defRPr>
            </a:lvl1pPr>
            <a:lvl2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2pPr>
            <a:lvl3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3pPr>
            <a:lvl4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4pPr>
            <a:lvl5pPr algn="ctr" rtl="0" eaLnBrk="0" fontAlgn="base" hangingPunct="0">
              <a:spcBef>
                <a:spcPct val="0"/>
              </a:spcBef>
              <a:spcAft>
                <a:spcPct val="0"/>
              </a:spcAft>
              <a:defRPr sz="4359">
                <a:solidFill>
                  <a:srgbClr val="000000"/>
                </a:solidFill>
                <a:latin typeface="Calibri" charset="0"/>
                <a:ea typeface="MS PGothic" panose="020B0600070205080204" pitchFamily="34" charset="-128"/>
                <a:cs typeface="Calibri" charset="0"/>
                <a:sym typeface="Calibri" panose="020F0502020204030204" pitchFamily="34" charset="0"/>
              </a:defRPr>
            </a:lvl5pPr>
            <a:lvl6pPr marL="321457"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6pPr>
            <a:lvl7pPr marL="642915"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7pPr>
            <a:lvl8pPr marL="964372"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8pPr>
            <a:lvl9pPr marL="1285829" algn="ctr" rtl="0" fontAlgn="base" hangingPunct="0">
              <a:spcBef>
                <a:spcPct val="0"/>
              </a:spcBef>
              <a:spcAft>
                <a:spcPct val="0"/>
              </a:spcAft>
              <a:defRPr sz="4359">
                <a:solidFill>
                  <a:srgbClr val="000000"/>
                </a:solidFill>
                <a:latin typeface="Calibri" charset="0"/>
                <a:ea typeface="ＭＳ Ｐゴシック" charset="0"/>
                <a:cs typeface="Calibri" charset="0"/>
                <a:sym typeface="Calibri" charset="0"/>
              </a:defRPr>
            </a:lvl9pPr>
          </a:lstStyle>
          <a:p>
            <a:pPr algn="l">
              <a:defRPr/>
            </a:pPr>
            <a:r>
              <a:rPr lang="en-US" sz="2800" kern="0" dirty="0">
                <a:solidFill>
                  <a:schemeClr val="tx1"/>
                </a:solidFill>
                <a:latin typeface="Myriad Pro" panose="020B0503030403020204" pitchFamily="34" charset="0"/>
                <a:ea typeface="+mj-ea"/>
                <a:sym typeface="Calibri" charset="0"/>
              </a:rPr>
              <a:t>In computer vision, we like Lambertian materials</a:t>
            </a:r>
          </a:p>
        </p:txBody>
      </p:sp>
    </p:spTree>
    <p:extLst>
      <p:ext uri="{BB962C8B-B14F-4D97-AF65-F5344CB8AC3E}">
        <p14:creationId xmlns:p14="http://schemas.microsoft.com/office/powerpoint/2010/main" val="153430212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Photometric stereo</a:t>
            </a:r>
          </a:p>
        </p:txBody>
      </p:sp>
      <p:grpSp>
        <p:nvGrpSpPr>
          <p:cNvPr id="2" name="Group 5"/>
          <p:cNvGrpSpPr>
            <a:grpSpLocks noChangeAspect="1"/>
          </p:cNvGrpSpPr>
          <p:nvPr/>
        </p:nvGrpSpPr>
        <p:grpSpPr bwMode="auto">
          <a:xfrm rot="9712394" flipH="1">
            <a:off x="6477000" y="2746152"/>
            <a:ext cx="374650" cy="654050"/>
            <a:chOff x="3293" y="1471"/>
            <a:chExt cx="466" cy="813"/>
          </a:xfrm>
        </p:grpSpPr>
        <p:sp>
          <p:nvSpPr>
            <p:cNvPr id="39967" name="Rectangle 6"/>
            <p:cNvSpPr>
              <a:spLocks noChangeAspect="1"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8" name="Oval 7"/>
            <p:cNvSpPr>
              <a:spLocks noChangeAspect="1"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9" name="Rectangle 8"/>
            <p:cNvSpPr>
              <a:spLocks noChangeAspect="1"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0" name="Oval 9"/>
            <p:cNvSpPr>
              <a:spLocks noChangeAspect="1"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1" name="Freeform 10"/>
            <p:cNvSpPr>
              <a:spLocks noChangeAspect="1"/>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2" name="Oval 11"/>
            <p:cNvSpPr>
              <a:spLocks noChangeAspect="1"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3" name="Oval 12"/>
            <p:cNvSpPr>
              <a:spLocks noChangeAspect="1"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4" name="Oval 13"/>
            <p:cNvSpPr>
              <a:spLocks noChangeAspect="1"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5" name="Rectangle 14"/>
            <p:cNvSpPr>
              <a:spLocks noChangeAspect="1"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6" name="Rectangle 15"/>
            <p:cNvSpPr>
              <a:spLocks noChangeAspect="1"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7" name="Freeform 16"/>
            <p:cNvSpPr>
              <a:spLocks noChangeAspect="1"/>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8" name="Freeform 17"/>
            <p:cNvSpPr>
              <a:spLocks noChangeAspect="1"/>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79" name="Freeform 18"/>
            <p:cNvSpPr>
              <a:spLocks noChangeAspect="1"/>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80" name="Freeform 19"/>
            <p:cNvSpPr>
              <a:spLocks noChangeAspect="1"/>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grpSp>
      <p:sp>
        <p:nvSpPr>
          <p:cNvPr id="39940" name="Freeform 37"/>
          <p:cNvSpPr>
            <a:spLocks/>
          </p:cNvSpPr>
          <p:nvPr/>
        </p:nvSpPr>
        <p:spPr bwMode="auto">
          <a:xfrm>
            <a:off x="3962400" y="3584352"/>
            <a:ext cx="2057400" cy="457200"/>
          </a:xfrm>
          <a:custGeom>
            <a:avLst/>
            <a:gdLst>
              <a:gd name="T0" fmla="*/ 0 w 1296"/>
              <a:gd name="T1" fmla="*/ 2147483647 h 288"/>
              <a:gd name="T2" fmla="*/ 2147483647 w 1296"/>
              <a:gd name="T3" fmla="*/ 2147483647 h 288"/>
              <a:gd name="T4" fmla="*/ 2147483647 w 1296"/>
              <a:gd name="T5" fmla="*/ 0 h 288"/>
              <a:gd name="T6" fmla="*/ 2147483647 w 1296"/>
              <a:gd name="T7" fmla="*/ 2147483647 h 288"/>
              <a:gd name="T8" fmla="*/ 2147483647 w 1296"/>
              <a:gd name="T9" fmla="*/ 2147483647 h 288"/>
              <a:gd name="T10" fmla="*/ 0 60000 65536"/>
              <a:gd name="T11" fmla="*/ 0 60000 65536"/>
              <a:gd name="T12" fmla="*/ 0 60000 65536"/>
              <a:gd name="T13" fmla="*/ 0 60000 65536"/>
              <a:gd name="T14" fmla="*/ 0 60000 65536"/>
              <a:gd name="T15" fmla="*/ 0 w 1296"/>
              <a:gd name="T16" fmla="*/ 0 h 288"/>
              <a:gd name="T17" fmla="*/ 1296 w 1296"/>
              <a:gd name="T18" fmla="*/ 288 h 288"/>
            </a:gdLst>
            <a:ahLst/>
            <a:cxnLst>
              <a:cxn ang="T10">
                <a:pos x="T0" y="T1"/>
              </a:cxn>
              <a:cxn ang="T11">
                <a:pos x="T2" y="T3"/>
              </a:cxn>
              <a:cxn ang="T12">
                <a:pos x="T4" y="T5"/>
              </a:cxn>
              <a:cxn ang="T13">
                <a:pos x="T6" y="T7"/>
              </a:cxn>
              <a:cxn ang="T14">
                <a:pos x="T8" y="T9"/>
              </a:cxn>
            </a:cxnLst>
            <a:rect l="T15" t="T16" r="T17" b="T18"/>
            <a:pathLst>
              <a:path w="1296" h="288">
                <a:moveTo>
                  <a:pt x="0" y="288"/>
                </a:moveTo>
                <a:cubicBezTo>
                  <a:pt x="88" y="216"/>
                  <a:pt x="176" y="144"/>
                  <a:pt x="288" y="96"/>
                </a:cubicBezTo>
                <a:cubicBezTo>
                  <a:pt x="400" y="48"/>
                  <a:pt x="544" y="0"/>
                  <a:pt x="672" y="0"/>
                </a:cubicBezTo>
                <a:cubicBezTo>
                  <a:pt x="800" y="0"/>
                  <a:pt x="952" y="48"/>
                  <a:pt x="1056" y="96"/>
                </a:cubicBezTo>
                <a:cubicBezTo>
                  <a:pt x="1160" y="144"/>
                  <a:pt x="1228" y="216"/>
                  <a:pt x="1296" y="288"/>
                </a:cubicBezTo>
              </a:path>
            </a:pathLst>
          </a:custGeom>
          <a:solidFill>
            <a:srgbClr val="B2B2B2"/>
          </a:solidFill>
          <a:ln w="28575">
            <a:solidFill>
              <a:schemeClr val="tx1"/>
            </a:solidFill>
            <a:round/>
            <a:headEnd/>
            <a:tailEn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1" name="Oval 38"/>
          <p:cNvSpPr>
            <a:spLocks noChangeArrowheads="1"/>
          </p:cNvSpPr>
          <p:nvPr/>
        </p:nvSpPr>
        <p:spPr bwMode="auto">
          <a:xfrm>
            <a:off x="4991100" y="3551015"/>
            <a:ext cx="76200" cy="76200"/>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2" name="Line 39"/>
          <p:cNvSpPr>
            <a:spLocks noChangeShapeType="1"/>
          </p:cNvSpPr>
          <p:nvPr/>
        </p:nvSpPr>
        <p:spPr bwMode="auto">
          <a:xfrm flipV="1">
            <a:off x="5029200" y="2822352"/>
            <a:ext cx="0" cy="762000"/>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3" name="Text Box 42"/>
          <p:cNvSpPr txBox="1">
            <a:spLocks noChangeArrowheads="1"/>
          </p:cNvSpPr>
          <p:nvPr/>
        </p:nvSpPr>
        <p:spPr bwMode="auto">
          <a:xfrm>
            <a:off x="4876800" y="2517552"/>
            <a:ext cx="381000" cy="336550"/>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N</a:t>
            </a:r>
          </a:p>
        </p:txBody>
      </p:sp>
      <p:grpSp>
        <p:nvGrpSpPr>
          <p:cNvPr id="3" name="Group 54"/>
          <p:cNvGrpSpPr>
            <a:grpSpLocks/>
          </p:cNvGrpSpPr>
          <p:nvPr/>
        </p:nvGrpSpPr>
        <p:grpSpPr bwMode="auto">
          <a:xfrm>
            <a:off x="3124200" y="2212752"/>
            <a:ext cx="1905000" cy="1371600"/>
            <a:chOff x="1008" y="1152"/>
            <a:chExt cx="1200" cy="864"/>
          </a:xfrm>
        </p:grpSpPr>
        <p:sp>
          <p:nvSpPr>
            <p:cNvPr id="39963" name="AutoShape 41"/>
            <p:cNvSpPr>
              <a:spLocks noChangeArrowheads="1"/>
            </p:cNvSpPr>
            <p:nvPr/>
          </p:nvSpPr>
          <p:spPr bwMode="auto">
            <a:xfrm>
              <a:off x="1008" y="1152"/>
              <a:ext cx="288" cy="288"/>
            </a:xfrm>
            <a:prstGeom prst="sun">
              <a:avLst>
                <a:gd name="adj" fmla="val 25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grpSp>
          <p:nvGrpSpPr>
            <p:cNvPr id="4" name="Group 53"/>
            <p:cNvGrpSpPr>
              <a:grpSpLocks/>
            </p:cNvGrpSpPr>
            <p:nvPr/>
          </p:nvGrpSpPr>
          <p:grpSpPr bwMode="auto">
            <a:xfrm>
              <a:off x="1680" y="1718"/>
              <a:ext cx="528" cy="298"/>
              <a:chOff x="1680" y="1718"/>
              <a:chExt cx="528" cy="298"/>
            </a:xfrm>
          </p:grpSpPr>
          <p:sp>
            <p:nvSpPr>
              <p:cNvPr id="39965" name="Line 43"/>
              <p:cNvSpPr>
                <a:spLocks noChangeShapeType="1"/>
              </p:cNvSpPr>
              <p:nvPr/>
            </p:nvSpPr>
            <p:spPr bwMode="auto">
              <a:xfrm flipH="1" flipV="1">
                <a:off x="1824" y="1728"/>
                <a:ext cx="384" cy="288"/>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6" name="Text Box 44"/>
              <p:cNvSpPr txBox="1">
                <a:spLocks noChangeArrowheads="1"/>
              </p:cNvSpPr>
              <p:nvPr/>
            </p:nvSpPr>
            <p:spPr bwMode="auto">
              <a:xfrm>
                <a:off x="1680" y="1718"/>
                <a:ext cx="336" cy="212"/>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L</a:t>
                </a:r>
                <a:r>
                  <a:rPr lang="en-US" sz="1600" b="1" baseline="-25000">
                    <a:solidFill>
                      <a:srgbClr val="000000"/>
                    </a:solidFill>
                    <a:latin typeface="Arial"/>
                    <a:cs typeface="Arial" pitchFamily="34" charset="0"/>
                  </a:rPr>
                  <a:t>1</a:t>
                </a:r>
              </a:p>
            </p:txBody>
          </p:sp>
        </p:grpSp>
      </p:grpSp>
      <p:grpSp>
        <p:nvGrpSpPr>
          <p:cNvPr id="5" name="Group 55"/>
          <p:cNvGrpSpPr>
            <a:grpSpLocks/>
          </p:cNvGrpSpPr>
          <p:nvPr/>
        </p:nvGrpSpPr>
        <p:grpSpPr bwMode="auto">
          <a:xfrm>
            <a:off x="5029200" y="1679352"/>
            <a:ext cx="914400" cy="1905000"/>
            <a:chOff x="2208" y="816"/>
            <a:chExt cx="576" cy="1200"/>
          </a:xfrm>
        </p:grpSpPr>
        <p:sp>
          <p:nvSpPr>
            <p:cNvPr id="39960" name="AutoShape 45"/>
            <p:cNvSpPr>
              <a:spLocks noChangeArrowheads="1"/>
            </p:cNvSpPr>
            <p:nvPr/>
          </p:nvSpPr>
          <p:spPr bwMode="auto">
            <a:xfrm>
              <a:off x="2496" y="816"/>
              <a:ext cx="288" cy="288"/>
            </a:xfrm>
            <a:prstGeom prst="sun">
              <a:avLst>
                <a:gd name="adj" fmla="val 25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1" name="Line 46"/>
            <p:cNvSpPr>
              <a:spLocks noChangeShapeType="1"/>
            </p:cNvSpPr>
            <p:nvPr/>
          </p:nvSpPr>
          <p:spPr bwMode="auto">
            <a:xfrm flipV="1">
              <a:off x="2208" y="1584"/>
              <a:ext cx="192" cy="432"/>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62" name="Text Box 47"/>
            <p:cNvSpPr txBox="1">
              <a:spLocks noChangeArrowheads="1"/>
            </p:cNvSpPr>
            <p:nvPr/>
          </p:nvSpPr>
          <p:spPr bwMode="auto">
            <a:xfrm>
              <a:off x="2352" y="1584"/>
              <a:ext cx="336" cy="212"/>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L</a:t>
              </a:r>
              <a:r>
                <a:rPr lang="en-US" sz="1600" b="1" baseline="-25000">
                  <a:solidFill>
                    <a:srgbClr val="000000"/>
                  </a:solidFill>
                  <a:latin typeface="Arial"/>
                  <a:cs typeface="Arial" pitchFamily="34" charset="0"/>
                </a:rPr>
                <a:t>2</a:t>
              </a:r>
            </a:p>
          </p:txBody>
        </p:sp>
      </p:grpSp>
      <p:sp>
        <p:nvSpPr>
          <p:cNvPr id="39946" name="Line 49"/>
          <p:cNvSpPr>
            <a:spLocks noChangeShapeType="1"/>
          </p:cNvSpPr>
          <p:nvPr/>
        </p:nvSpPr>
        <p:spPr bwMode="auto">
          <a:xfrm flipV="1">
            <a:off x="5029200" y="3355752"/>
            <a:ext cx="609600" cy="228600"/>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47" name="Text Box 50"/>
          <p:cNvSpPr txBox="1">
            <a:spLocks noChangeArrowheads="1"/>
          </p:cNvSpPr>
          <p:nvPr/>
        </p:nvSpPr>
        <p:spPr bwMode="auto">
          <a:xfrm>
            <a:off x="5486400" y="3355752"/>
            <a:ext cx="381000" cy="336550"/>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V</a:t>
            </a:r>
          </a:p>
        </p:txBody>
      </p:sp>
      <p:grpSp>
        <p:nvGrpSpPr>
          <p:cNvPr id="6" name="Group 56"/>
          <p:cNvGrpSpPr>
            <a:grpSpLocks/>
          </p:cNvGrpSpPr>
          <p:nvPr/>
        </p:nvGrpSpPr>
        <p:grpSpPr bwMode="auto">
          <a:xfrm>
            <a:off x="4114800" y="1755552"/>
            <a:ext cx="914400" cy="1828800"/>
            <a:chOff x="1632" y="864"/>
            <a:chExt cx="576" cy="1152"/>
          </a:xfrm>
        </p:grpSpPr>
        <p:sp>
          <p:nvSpPr>
            <p:cNvPr id="39957" name="AutoShape 48"/>
            <p:cNvSpPr>
              <a:spLocks noChangeArrowheads="1"/>
            </p:cNvSpPr>
            <p:nvPr/>
          </p:nvSpPr>
          <p:spPr bwMode="auto">
            <a:xfrm>
              <a:off x="1632" y="864"/>
              <a:ext cx="288" cy="288"/>
            </a:xfrm>
            <a:prstGeom prst="sun">
              <a:avLst>
                <a:gd name="adj" fmla="val 25000"/>
              </a:avLst>
            </a:prstGeom>
            <a:solidFill>
              <a:srgbClr val="FFFF00"/>
            </a:solidFill>
            <a:ln w="9525">
              <a:solidFill>
                <a:schemeClr val="tx1"/>
              </a:solidFill>
              <a:miter lim="800000"/>
              <a:headEnd/>
              <a:tailEnd/>
            </a:ln>
          </p:spPr>
          <p:txBody>
            <a:bodyPr wrap="none" anchor="ctr"/>
            <a:lstStyle/>
            <a:p>
              <a:pPr fontAlgn="base">
                <a:spcBef>
                  <a:spcPct val="0"/>
                </a:spcBef>
                <a:spcAft>
                  <a:spcPct val="0"/>
                </a:spcAft>
                <a:defRPr/>
              </a:pPr>
              <a:endParaRPr lang="en-US">
                <a:solidFill>
                  <a:srgbClr val="000000"/>
                </a:solidFill>
                <a:latin typeface="Arial"/>
                <a:cs typeface="Arial" pitchFamily="34" charset="0"/>
              </a:endParaRPr>
            </a:p>
          </p:txBody>
        </p:sp>
        <p:sp>
          <p:nvSpPr>
            <p:cNvPr id="39958" name="Line 51"/>
            <p:cNvSpPr>
              <a:spLocks noChangeShapeType="1"/>
            </p:cNvSpPr>
            <p:nvPr/>
          </p:nvSpPr>
          <p:spPr bwMode="auto">
            <a:xfrm flipH="1" flipV="1">
              <a:off x="2016" y="1584"/>
              <a:ext cx="192" cy="432"/>
            </a:xfrm>
            <a:prstGeom prst="line">
              <a:avLst/>
            </a:prstGeom>
            <a:noFill/>
            <a:ln w="38100">
              <a:solidFill>
                <a:schemeClr val="tx1"/>
              </a:solidFill>
              <a:round/>
              <a:headEnd/>
              <a:tailEnd type="triangle" w="med" len="med"/>
            </a:ln>
          </p:spPr>
          <p:txBody>
            <a:bodyPr/>
            <a:lstStyle/>
            <a:p>
              <a:pPr fontAlgn="base">
                <a:spcBef>
                  <a:spcPct val="0"/>
                </a:spcBef>
                <a:spcAft>
                  <a:spcPct val="0"/>
                </a:spcAft>
                <a:defRPr/>
              </a:pPr>
              <a:endParaRPr lang="en-US">
                <a:solidFill>
                  <a:srgbClr val="000000"/>
                </a:solidFill>
                <a:latin typeface="Arial"/>
                <a:cs typeface="Arial" pitchFamily="34" charset="0"/>
              </a:endParaRPr>
            </a:p>
          </p:txBody>
        </p:sp>
        <p:sp>
          <p:nvSpPr>
            <p:cNvPr id="39959" name="Text Box 52"/>
            <p:cNvSpPr txBox="1">
              <a:spLocks noChangeArrowheads="1"/>
            </p:cNvSpPr>
            <p:nvPr/>
          </p:nvSpPr>
          <p:spPr bwMode="auto">
            <a:xfrm>
              <a:off x="1872" y="1584"/>
              <a:ext cx="336" cy="212"/>
            </a:xfrm>
            <a:prstGeom prst="rect">
              <a:avLst/>
            </a:prstGeom>
            <a:noFill/>
            <a:ln w="9525">
              <a:noFill/>
              <a:miter lim="800000"/>
              <a:headEnd/>
              <a:tailEnd/>
            </a:ln>
          </p:spPr>
          <p:txBody>
            <a:bodyPr>
              <a:spAutoFit/>
            </a:bodyPr>
            <a:lstStyle/>
            <a:p>
              <a:pPr fontAlgn="base">
                <a:spcBef>
                  <a:spcPct val="50000"/>
                </a:spcBef>
                <a:spcAft>
                  <a:spcPct val="0"/>
                </a:spcAft>
                <a:defRPr/>
              </a:pPr>
              <a:r>
                <a:rPr lang="en-US" sz="1600" b="1">
                  <a:solidFill>
                    <a:srgbClr val="000000"/>
                  </a:solidFill>
                  <a:latin typeface="Arial"/>
                  <a:cs typeface="Arial" pitchFamily="34" charset="0"/>
                </a:rPr>
                <a:t>L</a:t>
              </a:r>
              <a:r>
                <a:rPr lang="en-US" sz="1600" b="1" baseline="-25000">
                  <a:solidFill>
                    <a:srgbClr val="000000"/>
                  </a:solidFill>
                  <a:latin typeface="Arial"/>
                  <a:cs typeface="Arial" pitchFamily="34" charset="0"/>
                </a:rPr>
                <a:t>3</a:t>
              </a:r>
            </a:p>
          </p:txBody>
        </p:sp>
      </p:grpSp>
      <p:pic>
        <p:nvPicPr>
          <p:cNvPr id="435289" name="Picture 89" descr="Edittex"/>
          <p:cNvPicPr>
            <a:picLocks noChangeAspect="1" noChangeArrowheads="1"/>
          </p:cNvPicPr>
          <p:nvPr>
            <p:custDataLst>
              <p:tags r:id="rId1"/>
            </p:custDataLst>
          </p:nvPr>
        </p:nvPicPr>
        <p:blipFill>
          <a:blip r:embed="rId6" cstate="print"/>
          <a:srcRect/>
          <a:stretch>
            <a:fillRect/>
          </a:stretch>
        </p:blipFill>
        <p:spPr bwMode="auto">
          <a:xfrm>
            <a:off x="7367588" y="2563591"/>
            <a:ext cx="2400300" cy="333375"/>
          </a:xfrm>
          <a:prstGeom prst="rect">
            <a:avLst/>
          </a:prstGeom>
          <a:noFill/>
          <a:ln w="9525">
            <a:noFill/>
            <a:miter lim="800000"/>
            <a:headEnd/>
            <a:tailEnd/>
          </a:ln>
        </p:spPr>
      </p:pic>
      <p:pic>
        <p:nvPicPr>
          <p:cNvPr id="435290" name="Picture 90" descr="Edittex"/>
          <p:cNvPicPr>
            <a:picLocks noChangeAspect="1" noChangeArrowheads="1"/>
          </p:cNvPicPr>
          <p:nvPr>
            <p:custDataLst>
              <p:tags r:id="rId2"/>
            </p:custDataLst>
          </p:nvPr>
        </p:nvPicPr>
        <p:blipFill>
          <a:blip r:embed="rId7" cstate="print"/>
          <a:srcRect/>
          <a:stretch>
            <a:fillRect/>
          </a:stretch>
        </p:blipFill>
        <p:spPr bwMode="auto">
          <a:xfrm>
            <a:off x="7372350" y="3085878"/>
            <a:ext cx="2400300" cy="333375"/>
          </a:xfrm>
          <a:prstGeom prst="rect">
            <a:avLst/>
          </a:prstGeom>
          <a:noFill/>
          <a:ln w="9525">
            <a:noFill/>
            <a:miter lim="800000"/>
            <a:headEnd/>
            <a:tailEnd/>
          </a:ln>
        </p:spPr>
      </p:pic>
      <p:pic>
        <p:nvPicPr>
          <p:cNvPr id="435291" name="Picture 91" descr="Edittex"/>
          <p:cNvPicPr>
            <a:picLocks noChangeAspect="1" noChangeArrowheads="1"/>
          </p:cNvPicPr>
          <p:nvPr>
            <p:custDataLst>
              <p:tags r:id="rId3"/>
            </p:custDataLst>
          </p:nvPr>
        </p:nvPicPr>
        <p:blipFill>
          <a:blip r:embed="rId8" cstate="print"/>
          <a:srcRect/>
          <a:stretch>
            <a:fillRect/>
          </a:stretch>
        </p:blipFill>
        <p:spPr bwMode="auto">
          <a:xfrm>
            <a:off x="7372350" y="3619278"/>
            <a:ext cx="2400300" cy="333375"/>
          </a:xfrm>
          <a:prstGeom prst="rect">
            <a:avLst/>
          </a:prstGeom>
          <a:noFill/>
          <a:ln w="9525">
            <a:noFill/>
            <a:miter lim="800000"/>
            <a:headEnd/>
            <a:tailEnd/>
          </a:ln>
        </p:spPr>
      </p:pic>
      <p:sp>
        <p:nvSpPr>
          <p:cNvPr id="435298" name="Rectangle 98"/>
          <p:cNvSpPr>
            <a:spLocks noChangeArrowheads="1"/>
          </p:cNvSpPr>
          <p:nvPr/>
        </p:nvSpPr>
        <p:spPr bwMode="auto">
          <a:xfrm>
            <a:off x="2286000" y="4422552"/>
            <a:ext cx="7239000" cy="533400"/>
          </a:xfrm>
          <a:prstGeom prst="rect">
            <a:avLst/>
          </a:prstGeom>
          <a:noFill/>
          <a:ln w="12700">
            <a:noFill/>
            <a:miter lim="800000"/>
            <a:headEnd/>
            <a:tailEnd/>
          </a:ln>
        </p:spPr>
        <p:txBody>
          <a:bodyPr lIns="80962" tIns="39688" rIns="80962" bIns="39688"/>
          <a:lstStyle/>
          <a:p>
            <a:pPr marL="342900" indent="-342900" fontAlgn="base">
              <a:spcBef>
                <a:spcPct val="20000"/>
              </a:spcBef>
              <a:spcAft>
                <a:spcPct val="0"/>
              </a:spcAft>
              <a:defRPr/>
            </a:pPr>
            <a:r>
              <a:rPr lang="en-US" sz="2000" dirty="0">
                <a:solidFill>
                  <a:srgbClr val="000000"/>
                </a:solidFill>
                <a:latin typeface="+mj-lt"/>
                <a:cs typeface="Arial" pitchFamily="34" charset="0"/>
              </a:rPr>
              <a:t>Can write this as a matrix equation:</a:t>
            </a:r>
            <a:endParaRPr lang="en-US" dirty="0">
              <a:solidFill>
                <a:srgbClr val="000000"/>
              </a:solidFill>
              <a:latin typeface="+mj-lt"/>
              <a:cs typeface="Arial" pitchFamily="34" charset="0"/>
            </a:endParaRPr>
          </a:p>
        </p:txBody>
      </p:sp>
      <p:pic>
        <p:nvPicPr>
          <p:cNvPr id="435303" name="Picture 103" descr="Edittex"/>
          <p:cNvPicPr>
            <a:picLocks noChangeAspect="1" noChangeArrowheads="1"/>
          </p:cNvPicPr>
          <p:nvPr>
            <p:custDataLst>
              <p:tags r:id="rId4"/>
            </p:custDataLst>
          </p:nvPr>
        </p:nvPicPr>
        <p:blipFill>
          <a:blip r:embed="rId9" cstate="print"/>
          <a:srcRect/>
          <a:stretch>
            <a:fillRect/>
          </a:stretch>
        </p:blipFill>
        <p:spPr bwMode="auto">
          <a:xfrm>
            <a:off x="4144964" y="5095652"/>
            <a:ext cx="3451225" cy="1384300"/>
          </a:xfrm>
          <a:prstGeom prst="rect">
            <a:avLst/>
          </a:prstGeom>
          <a:noFill/>
          <a:ln w="9525">
            <a:noFill/>
            <a:miter lim="800000"/>
            <a:headEnd/>
            <a:tailEnd/>
          </a:ln>
        </p:spPr>
      </p:pic>
      <p:pic>
        <p:nvPicPr>
          <p:cNvPr id="815105" name="Picture 1"/>
          <p:cNvPicPr>
            <a:picLocks noChangeAspect="1" noChangeArrowheads="1"/>
          </p:cNvPicPr>
          <p:nvPr/>
        </p:nvPicPr>
        <p:blipFill>
          <a:blip r:embed="rId10" cstate="print"/>
          <a:srcRect/>
          <a:stretch>
            <a:fillRect/>
          </a:stretch>
        </p:blipFill>
        <p:spPr bwMode="auto">
          <a:xfrm>
            <a:off x="2411413" y="2563590"/>
            <a:ext cx="582612" cy="5826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6" name="Picture 2"/>
          <p:cNvPicPr>
            <a:picLocks noChangeAspect="1" noChangeArrowheads="1"/>
          </p:cNvPicPr>
          <p:nvPr/>
        </p:nvPicPr>
        <p:blipFill>
          <a:blip r:embed="rId11" cstate="print"/>
          <a:srcRect/>
          <a:stretch>
            <a:fillRect/>
          </a:stretch>
        </p:blipFill>
        <p:spPr bwMode="auto">
          <a:xfrm>
            <a:off x="4843463" y="1371378"/>
            <a:ext cx="588962" cy="5937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8" name="Picture 4"/>
          <p:cNvPicPr>
            <a:picLocks noChangeAspect="1" noChangeArrowheads="1"/>
          </p:cNvPicPr>
          <p:nvPr/>
        </p:nvPicPr>
        <p:blipFill>
          <a:blip r:embed="rId12" cstate="print"/>
          <a:srcRect/>
          <a:stretch>
            <a:fillRect/>
          </a:stretch>
        </p:blipFill>
        <p:spPr bwMode="auto">
          <a:xfrm>
            <a:off x="3475038" y="1493615"/>
            <a:ext cx="582612" cy="58896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8536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Example</a:t>
            </a:r>
          </a:p>
        </p:txBody>
      </p:sp>
      <p:sp>
        <p:nvSpPr>
          <p:cNvPr id="2" name="Content Placeholder 1">
            <a:extLst>
              <a:ext uri="{FF2B5EF4-FFF2-40B4-BE49-F238E27FC236}">
                <a16:creationId xmlns:a16="http://schemas.microsoft.com/office/drawing/2014/main" id="{0AEF83D4-F1C6-451D-B7E4-920B365F658F}"/>
              </a:ext>
            </a:extLst>
          </p:cNvPr>
          <p:cNvSpPr>
            <a:spLocks noGrp="1"/>
          </p:cNvSpPr>
          <p:nvPr>
            <p:ph idx="1"/>
          </p:nvPr>
        </p:nvSpPr>
        <p:spPr/>
        <p:txBody>
          <a:bodyPr/>
          <a:lstStyle/>
          <a:p>
            <a:endParaRPr lang="en-US"/>
          </a:p>
        </p:txBody>
      </p:sp>
      <p:pic>
        <p:nvPicPr>
          <p:cNvPr id="35844" name="Picture 5" descr="buddhas"/>
          <p:cNvPicPr>
            <a:picLocks noChangeAspect="1" noChangeArrowheads="1"/>
          </p:cNvPicPr>
          <p:nvPr/>
        </p:nvPicPr>
        <p:blipFill>
          <a:blip r:embed="rId2" cstate="print"/>
          <a:srcRect/>
          <a:stretch>
            <a:fillRect/>
          </a:stretch>
        </p:blipFill>
        <p:spPr bwMode="auto">
          <a:xfrm>
            <a:off x="2099001" y="2053431"/>
            <a:ext cx="8491537" cy="2751137"/>
          </a:xfrm>
          <a:prstGeom prst="rect">
            <a:avLst/>
          </a:prstGeom>
          <a:noFill/>
          <a:ln w="9525">
            <a:noFill/>
            <a:miter lim="800000"/>
            <a:headEnd/>
            <a:tailEnd/>
          </a:ln>
        </p:spPr>
      </p:pic>
    </p:spTree>
    <p:extLst>
      <p:ext uri="{BB962C8B-B14F-4D97-AF65-F5344CB8AC3E}">
        <p14:creationId xmlns:p14="http://schemas.microsoft.com/office/powerpoint/2010/main" val="3396500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050" y="2778359"/>
            <a:ext cx="10189750" cy="1143000"/>
          </a:xfrm>
        </p:spPr>
        <p:txBody>
          <a:bodyPr>
            <a:normAutofit/>
          </a:bodyPr>
          <a:lstStyle/>
          <a:p>
            <a:pPr algn="l"/>
            <a:r>
              <a:rPr lang="en-US" sz="6000" b="1" dirty="0"/>
              <a:t>Recognition / Deep Learning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p:pic>
        <p:nvPicPr>
          <p:cNvPr id="4" name="Picture 3" descr="Screen Shot 2015-04-13 at 9.09.28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76401"/>
            <a:ext cx="9144000" cy="4419737"/>
          </a:xfrm>
          <a:prstGeom prst="rect">
            <a:avLst/>
          </a:prstGeom>
        </p:spPr>
      </p:pic>
      <p:sp>
        <p:nvSpPr>
          <p:cNvPr id="5" name="Text Box 6"/>
          <p:cNvSpPr txBox="1">
            <a:spLocks noChangeArrowheads="1"/>
          </p:cNvSpPr>
          <p:nvPr/>
        </p:nvSpPr>
        <p:spPr bwMode="auto">
          <a:xfrm>
            <a:off x="8072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hlinkClick r:id="rId3"/>
              </a:rPr>
              <a:t>http://vision.stanford.edu/teaching/cs231n/</a:t>
            </a:r>
            <a:endParaRPr lang="en-US" sz="1000" dirty="0"/>
          </a:p>
        </p:txBody>
      </p:sp>
    </p:spTree>
    <p:extLst>
      <p:ext uri="{BB962C8B-B14F-4D97-AF65-F5344CB8AC3E}">
        <p14:creationId xmlns:p14="http://schemas.microsoft.com/office/powerpoint/2010/main" val="185334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46C48-858D-483C-85A2-FB92BA95CF48}"/>
              </a:ext>
            </a:extLst>
          </p:cNvPr>
          <p:cNvSpPr>
            <a:spLocks noGrp="1"/>
          </p:cNvSpPr>
          <p:nvPr>
            <p:ph type="title"/>
          </p:nvPr>
        </p:nvSpPr>
        <p:spPr/>
        <p:txBody>
          <a:bodyPr/>
          <a:lstStyle/>
          <a:p>
            <a:r>
              <a:rPr lang="en-US" dirty="0"/>
              <a:t>Object detection</a:t>
            </a:r>
          </a:p>
        </p:txBody>
      </p:sp>
      <p:pic>
        <p:nvPicPr>
          <p:cNvPr id="4" name="Picture 2" descr="Image result for object detection cats">
            <a:extLst>
              <a:ext uri="{FF2B5EF4-FFF2-40B4-BE49-F238E27FC236}">
                <a16:creationId xmlns:a16="http://schemas.microsoft.com/office/drawing/2014/main" id="{A915B841-3832-4F04-824F-CD57A7BE1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6414"/>
            <a:ext cx="9144000" cy="50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805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a:t>
            </a:r>
          </a:p>
        </p:txBody>
      </p:sp>
      <p:pic>
        <p:nvPicPr>
          <p:cNvPr id="4" name="Picture 3" descr="Screen Shot 2015-04-13 at 9.55.4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505200"/>
            <a:ext cx="9144000" cy="2529866"/>
          </a:xfrm>
          <a:prstGeom prst="rect">
            <a:avLst/>
          </a:prstGeom>
        </p:spPr>
      </p:pic>
      <p:sp>
        <p:nvSpPr>
          <p:cNvPr id="5" name="Rectangle 2"/>
          <p:cNvSpPr>
            <a:spLocks noGrp="1" noChangeArrowheads="1"/>
          </p:cNvSpPr>
          <p:nvPr>
            <p:ph idx="1"/>
          </p:nvPr>
        </p:nvSpPr>
        <p:spPr>
          <a:xfrm>
            <a:off x="1981200" y="1600201"/>
            <a:ext cx="8229600" cy="4525963"/>
          </a:xfrm>
        </p:spPr>
        <p:txBody>
          <a:bodyPr>
            <a:normAutofit/>
          </a:bodyPr>
          <a:lstStyle/>
          <a:p>
            <a:pPr>
              <a:lnSpc>
                <a:spcPct val="90000"/>
              </a:lnSpc>
            </a:pPr>
            <a:r>
              <a:rPr lang="en-US" dirty="0"/>
              <a:t>Find the k closest points from training data</a:t>
            </a:r>
          </a:p>
          <a:p>
            <a:pPr>
              <a:lnSpc>
                <a:spcPct val="90000"/>
              </a:lnSpc>
            </a:pPr>
            <a:r>
              <a:rPr lang="en-US" dirty="0"/>
              <a:t>Take </a:t>
            </a:r>
            <a:r>
              <a:rPr lang="en-US" b="1" dirty="0"/>
              <a:t>majority vote</a:t>
            </a:r>
            <a:r>
              <a:rPr lang="en-US" dirty="0"/>
              <a:t> from K closest points</a:t>
            </a:r>
          </a:p>
        </p:txBody>
      </p:sp>
    </p:spTree>
    <p:extLst>
      <p:ext uri="{BB962C8B-B14F-4D97-AF65-F5344CB8AC3E}">
        <p14:creationId xmlns:p14="http://schemas.microsoft.com/office/powerpoint/2010/main" val="2286969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Recognition</a:t>
            </a:r>
          </a:p>
        </p:txBody>
      </p:sp>
      <p:sp>
        <p:nvSpPr>
          <p:cNvPr id="3" name="Content Placeholder 2"/>
          <p:cNvSpPr>
            <a:spLocks noGrp="1"/>
          </p:cNvSpPr>
          <p:nvPr>
            <p:ph idx="1"/>
          </p:nvPr>
        </p:nvSpPr>
        <p:spPr>
          <a:xfrm>
            <a:off x="834683" y="1600201"/>
            <a:ext cx="9552660" cy="4525963"/>
          </a:xfrm>
        </p:spPr>
        <p:txBody>
          <a:bodyPr/>
          <a:lstStyle/>
          <a:p>
            <a:r>
              <a:rPr lang="en-US" dirty="0"/>
              <a:t>Different kinds of recognition problems</a:t>
            </a:r>
          </a:p>
          <a:p>
            <a:pPr lvl="1"/>
            <a:r>
              <a:rPr lang="en-US" dirty="0"/>
              <a:t>Classification, detection, segmentation, etc.</a:t>
            </a:r>
          </a:p>
          <a:p>
            <a:r>
              <a:rPr lang="en-US" dirty="0"/>
              <a:t>Machine learning basics</a:t>
            </a:r>
          </a:p>
          <a:p>
            <a:pPr lvl="1"/>
            <a:r>
              <a:rPr lang="en-US" dirty="0"/>
              <a:t>Nearest neighbors</a:t>
            </a:r>
          </a:p>
          <a:p>
            <a:pPr lvl="1"/>
            <a:r>
              <a:rPr lang="en-US" dirty="0"/>
              <a:t>Linear classifiers</a:t>
            </a:r>
          </a:p>
          <a:p>
            <a:pPr lvl="1"/>
            <a:r>
              <a:rPr lang="en-US" dirty="0"/>
              <a:t>Hyperparameters</a:t>
            </a:r>
          </a:p>
          <a:p>
            <a:pPr lvl="1"/>
            <a:r>
              <a:rPr lang="en-US" dirty="0"/>
              <a:t>Training, test, validation datasets</a:t>
            </a:r>
          </a:p>
          <a:p>
            <a:r>
              <a:rPr lang="en-US" dirty="0"/>
              <a:t>Loss functions for classification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Hyperparameters</a:t>
            </a:r>
            <a:endParaRPr lang="en-US" dirty="0"/>
          </a:p>
        </p:txBody>
      </p:sp>
      <p:sp>
        <p:nvSpPr>
          <p:cNvPr id="3" name="Content Placeholder 2"/>
          <p:cNvSpPr>
            <a:spLocks noGrp="1"/>
          </p:cNvSpPr>
          <p:nvPr>
            <p:ph idx="1"/>
          </p:nvPr>
        </p:nvSpPr>
        <p:spPr/>
        <p:txBody>
          <a:bodyPr>
            <a:normAutofit/>
          </a:bodyPr>
          <a:lstStyle/>
          <a:p>
            <a:r>
              <a:rPr lang="en-US" dirty="0"/>
              <a:t>What is the </a:t>
            </a:r>
            <a:r>
              <a:rPr lang="en-US" b="1" dirty="0"/>
              <a:t>best distance </a:t>
            </a:r>
            <a:r>
              <a:rPr lang="en-US" dirty="0"/>
              <a:t>to use?</a:t>
            </a:r>
          </a:p>
          <a:p>
            <a:r>
              <a:rPr lang="en-US" dirty="0"/>
              <a:t>What is the </a:t>
            </a:r>
            <a:r>
              <a:rPr lang="en-US" b="1" dirty="0"/>
              <a:t>best value of k </a:t>
            </a:r>
            <a:r>
              <a:rPr lang="en-US" dirty="0"/>
              <a:t>to use?</a:t>
            </a:r>
          </a:p>
          <a:p>
            <a:endParaRPr lang="en-US" dirty="0"/>
          </a:p>
          <a:p>
            <a:r>
              <a:rPr lang="en-US" dirty="0"/>
              <a:t>These are </a:t>
            </a:r>
            <a:r>
              <a:rPr lang="en-US" b="1" dirty="0"/>
              <a:t>hyperparameters</a:t>
            </a:r>
            <a:r>
              <a:rPr lang="en-US" dirty="0"/>
              <a:t>: choices about the algorithm that we set rather than learn</a:t>
            </a:r>
          </a:p>
          <a:p>
            <a:endParaRPr lang="en-US" dirty="0"/>
          </a:p>
          <a:p>
            <a:r>
              <a:rPr lang="en-US" dirty="0"/>
              <a:t>How do we set them?</a:t>
            </a:r>
          </a:p>
          <a:p>
            <a:pPr lvl="1"/>
            <a:r>
              <a:rPr lang="en-US" dirty="0"/>
              <a:t>One option: try them all and see what works best</a:t>
            </a:r>
          </a:p>
        </p:txBody>
      </p:sp>
    </p:spTree>
    <p:extLst>
      <p:ext uri="{BB962C8B-B14F-4D97-AF65-F5344CB8AC3E}">
        <p14:creationId xmlns:p14="http://schemas.microsoft.com/office/powerpoint/2010/main" val="349682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ED4D4-AE7F-4468-BF73-B379DA605917}"/>
              </a:ext>
            </a:extLst>
          </p:cNvPr>
          <p:cNvPicPr>
            <a:picLocks noChangeAspect="1"/>
          </p:cNvPicPr>
          <p:nvPr/>
        </p:nvPicPr>
        <p:blipFill rotWithShape="1">
          <a:blip r:embed="rId2"/>
          <a:srcRect b="12971"/>
          <a:stretch/>
        </p:blipFill>
        <p:spPr>
          <a:xfrm>
            <a:off x="1524378" y="856701"/>
            <a:ext cx="9143244" cy="4477300"/>
          </a:xfrm>
          <a:prstGeom prst="rect">
            <a:avLst/>
          </a:prstGeom>
        </p:spPr>
      </p:pic>
    </p:spTree>
    <p:extLst>
      <p:ext uri="{BB962C8B-B14F-4D97-AF65-F5344CB8AC3E}">
        <p14:creationId xmlns:p14="http://schemas.microsoft.com/office/powerpoint/2010/main" val="913156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Parametric approach: Linear classifier</a:t>
            </a:r>
          </a:p>
        </p:txBody>
      </p:sp>
      <p:pic>
        <p:nvPicPr>
          <p:cNvPr id="4" name="Picture 3" descr="Screen Shot 2016-04-20 at 12.16.47 PM.png"/>
          <p:cNvPicPr>
            <a:picLocks noChangeAspect="1"/>
          </p:cNvPicPr>
          <p:nvPr/>
        </p:nvPicPr>
        <p:blipFill rotWithShape="1">
          <a:blip r:embed="rId2">
            <a:extLst>
              <a:ext uri="{28A0092B-C50C-407E-A947-70E740481C1C}">
                <a14:useLocalDpi xmlns:a14="http://schemas.microsoft.com/office/drawing/2010/main" val="0"/>
              </a:ext>
            </a:extLst>
          </a:blip>
          <a:srcRect t="13006"/>
          <a:stretch/>
        </p:blipFill>
        <p:spPr>
          <a:xfrm>
            <a:off x="1498600" y="2006601"/>
            <a:ext cx="9144000" cy="3737897"/>
          </a:xfrm>
          <a:prstGeom prst="rect">
            <a:avLst/>
          </a:prstGeom>
        </p:spPr>
      </p:pic>
    </p:spTree>
    <p:extLst>
      <p:ext uri="{BB962C8B-B14F-4D97-AF65-F5344CB8AC3E}">
        <p14:creationId xmlns:p14="http://schemas.microsoft.com/office/powerpoint/2010/main" val="1568270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128" y="304800"/>
            <a:ext cx="10694944" cy="1143000"/>
          </a:xfrm>
        </p:spPr>
        <p:txBody>
          <a:bodyPr>
            <a:normAutofit/>
          </a:bodyPr>
          <a:lstStyle/>
          <a:p>
            <a:r>
              <a:rPr lang="en-US" dirty="0"/>
              <a:t>Loss function, cost/objective function</a:t>
            </a:r>
          </a:p>
        </p:txBody>
      </p:sp>
      <p:sp>
        <p:nvSpPr>
          <p:cNvPr id="3" name="Content Placeholder 2"/>
          <p:cNvSpPr>
            <a:spLocks noGrp="1"/>
          </p:cNvSpPr>
          <p:nvPr>
            <p:ph idx="1"/>
          </p:nvPr>
        </p:nvSpPr>
        <p:spPr>
          <a:xfrm>
            <a:off x="802415" y="1600200"/>
            <a:ext cx="10815770" cy="4800600"/>
          </a:xfrm>
        </p:spPr>
        <p:txBody>
          <a:bodyPr>
            <a:normAutofit/>
          </a:bodyPr>
          <a:lstStyle/>
          <a:p>
            <a:r>
              <a:rPr lang="en-US" dirty="0"/>
              <a:t>Given ground truth labels (</a:t>
            </a:r>
            <a:r>
              <a:rPr lang="en-US" i="1" dirty="0" err="1"/>
              <a:t>y</a:t>
            </a:r>
            <a:r>
              <a:rPr lang="en-US" i="1" baseline="-25000" dirty="0" err="1"/>
              <a:t>i</a:t>
            </a:r>
            <a:r>
              <a:rPr lang="en-US" dirty="0"/>
              <a:t>), scores </a:t>
            </a:r>
            <a:r>
              <a:rPr lang="en-US" i="1" dirty="0"/>
              <a:t>f</a:t>
            </a:r>
            <a:r>
              <a:rPr lang="en-US" dirty="0"/>
              <a:t>(</a:t>
            </a:r>
            <a:r>
              <a:rPr lang="en-US" i="1" dirty="0"/>
              <a:t>x</a:t>
            </a:r>
            <a:r>
              <a:rPr lang="en-US" i="1" baseline="-25000" dirty="0"/>
              <a:t>i</a:t>
            </a:r>
            <a:r>
              <a:rPr lang="en-US" dirty="0"/>
              <a:t>, </a:t>
            </a:r>
            <a:r>
              <a:rPr lang="en-US" b="1" dirty="0"/>
              <a:t>W</a:t>
            </a:r>
            <a:r>
              <a:rPr lang="en-US" dirty="0"/>
              <a:t>)</a:t>
            </a:r>
          </a:p>
          <a:p>
            <a:pPr lvl="1"/>
            <a:r>
              <a:rPr lang="en-US" dirty="0"/>
              <a:t>how unhappy are we with the scores?</a:t>
            </a:r>
          </a:p>
          <a:p>
            <a:pPr lvl="1"/>
            <a:endParaRPr lang="en-US" dirty="0"/>
          </a:p>
          <a:p>
            <a:r>
              <a:rPr lang="en-US" dirty="0"/>
              <a:t>Loss function or objective/cost function measures unhappiness</a:t>
            </a:r>
          </a:p>
          <a:p>
            <a:endParaRPr lang="en-US" dirty="0"/>
          </a:p>
          <a:p>
            <a:r>
              <a:rPr lang="en-US" dirty="0"/>
              <a:t>During training, </a:t>
            </a:r>
            <a:r>
              <a:rPr lang="en-US" b="1" dirty="0"/>
              <a:t>want to find the parameters W that minimizes the loss function</a:t>
            </a:r>
          </a:p>
        </p:txBody>
      </p:sp>
    </p:spTree>
    <p:extLst>
      <p:ext uri="{BB962C8B-B14F-4D97-AF65-F5344CB8AC3E}">
        <p14:creationId xmlns:p14="http://schemas.microsoft.com/office/powerpoint/2010/main" val="2834474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Softmax</a:t>
            </a:r>
            <a:r>
              <a:rPr lang="en-US" dirty="0"/>
              <a:t> classifier</a:t>
            </a:r>
          </a:p>
        </p:txBody>
      </p:sp>
      <p:pic>
        <p:nvPicPr>
          <p:cNvPr id="4" name="Picture 3" descr="Screen Shot 2015-04-14 at 4.38.45 PM.png"/>
          <p:cNvPicPr>
            <a:picLocks noChangeAspect="1"/>
          </p:cNvPicPr>
          <p:nvPr/>
        </p:nvPicPr>
        <p:blipFill rotWithShape="1">
          <a:blip r:embed="rId3" cstate="print">
            <a:extLst>
              <a:ext uri="{28A0092B-C50C-407E-A947-70E740481C1C}">
                <a14:useLocalDpi xmlns:a14="http://schemas.microsoft.com/office/drawing/2010/main" val="0"/>
              </a:ext>
            </a:extLst>
          </a:blip>
          <a:srcRect l="44722" t="309" b="47073"/>
          <a:stretch/>
        </p:blipFill>
        <p:spPr>
          <a:xfrm>
            <a:off x="2133600" y="1676400"/>
            <a:ext cx="6248400" cy="2668914"/>
          </a:xfrm>
          <a:prstGeom prst="rect">
            <a:avLst/>
          </a:prstGeom>
        </p:spPr>
      </p:pic>
      <p:sp>
        <p:nvSpPr>
          <p:cNvPr id="5" name="Rectangle 4"/>
          <p:cNvSpPr/>
          <p:nvPr/>
        </p:nvSpPr>
        <p:spPr>
          <a:xfrm>
            <a:off x="3331248" y="3124200"/>
            <a:ext cx="402552" cy="1143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5-04-14 at 4.39.05 PM.png"/>
          <p:cNvPicPr>
            <a:picLocks noChangeAspect="1"/>
          </p:cNvPicPr>
          <p:nvPr/>
        </p:nvPicPr>
        <p:blipFill rotWithShape="1">
          <a:blip r:embed="rId4" cstate="print">
            <a:extLst>
              <a:ext uri="{28A0092B-C50C-407E-A947-70E740481C1C}">
                <a14:useLocalDpi xmlns:a14="http://schemas.microsoft.com/office/drawing/2010/main" val="0"/>
              </a:ext>
            </a:extLst>
          </a:blip>
          <a:srcRect t="86847"/>
          <a:stretch/>
        </p:blipFill>
        <p:spPr>
          <a:xfrm>
            <a:off x="1549400" y="4419601"/>
            <a:ext cx="9144000" cy="598195"/>
          </a:xfrm>
          <a:prstGeom prst="rect">
            <a:avLst/>
          </a:prstGeom>
        </p:spPr>
      </p:pic>
      <p:pic>
        <p:nvPicPr>
          <p:cNvPr id="3" name="Picture 2" descr="Screen Shot 2015-04-17 at 9.23.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6096000"/>
            <a:ext cx="1828800" cy="635000"/>
          </a:xfrm>
          <a:prstGeom prst="rect">
            <a:avLst/>
          </a:prstGeom>
        </p:spPr>
      </p:pic>
      <p:sp>
        <p:nvSpPr>
          <p:cNvPr id="7" name="TextBox 6"/>
          <p:cNvSpPr txBox="1"/>
          <p:nvPr/>
        </p:nvSpPr>
        <p:spPr>
          <a:xfrm>
            <a:off x="1905000" y="5562600"/>
            <a:ext cx="7343934" cy="523220"/>
          </a:xfrm>
          <a:prstGeom prst="rect">
            <a:avLst/>
          </a:prstGeom>
          <a:noFill/>
        </p:spPr>
        <p:txBody>
          <a:bodyPr wrap="none" rtlCol="0">
            <a:spAutoFit/>
          </a:bodyPr>
          <a:lstStyle/>
          <a:p>
            <a:r>
              <a:rPr lang="en-US" sz="2800" dirty="0"/>
              <a:t>Interpretation: squashes values into range 0 to 1</a:t>
            </a:r>
          </a:p>
        </p:txBody>
      </p:sp>
    </p:spTree>
    <p:extLst>
      <p:ext uri="{BB962C8B-B14F-4D97-AF65-F5344CB8AC3E}">
        <p14:creationId xmlns:p14="http://schemas.microsoft.com/office/powerpoint/2010/main" val="1505797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A4A8-3ABE-4CFB-9978-7CF8382B5ED1}"/>
              </a:ext>
            </a:extLst>
          </p:cNvPr>
          <p:cNvSpPr>
            <a:spLocks noGrp="1"/>
          </p:cNvSpPr>
          <p:nvPr>
            <p:ph type="title"/>
          </p:nvPr>
        </p:nvSpPr>
        <p:spPr/>
        <p:txBody>
          <a:bodyPr/>
          <a:lstStyle/>
          <a:p>
            <a:r>
              <a:rPr lang="en-US" dirty="0"/>
              <a:t>Neural networks</a:t>
            </a:r>
          </a:p>
        </p:txBody>
      </p:sp>
      <p:pic>
        <p:nvPicPr>
          <p:cNvPr id="4" name="Picture 3">
            <a:extLst>
              <a:ext uri="{FF2B5EF4-FFF2-40B4-BE49-F238E27FC236}">
                <a16:creationId xmlns:a16="http://schemas.microsoft.com/office/drawing/2014/main" id="{478611E6-AD16-420B-9AAF-8D43725EA0D1}"/>
              </a:ext>
            </a:extLst>
          </p:cNvPr>
          <p:cNvPicPr>
            <a:picLocks noChangeAspect="1"/>
          </p:cNvPicPr>
          <p:nvPr/>
        </p:nvPicPr>
        <p:blipFill rotWithShape="1">
          <a:blip r:embed="rId2"/>
          <a:srcRect t="12974" b="15936"/>
          <a:stretch/>
        </p:blipFill>
        <p:spPr>
          <a:xfrm>
            <a:off x="1524000" y="1524001"/>
            <a:ext cx="9144000" cy="3657600"/>
          </a:xfrm>
          <a:prstGeom prst="rect">
            <a:avLst/>
          </a:prstGeom>
        </p:spPr>
      </p:pic>
      <p:pic>
        <p:nvPicPr>
          <p:cNvPr id="11" name="Picture 10">
            <a:extLst>
              <a:ext uri="{FF2B5EF4-FFF2-40B4-BE49-F238E27FC236}">
                <a16:creationId xmlns:a16="http://schemas.microsoft.com/office/drawing/2014/main" id="{3069F52F-F60B-420A-9D5E-57A434DE4DFE}"/>
              </a:ext>
            </a:extLst>
          </p:cNvPr>
          <p:cNvPicPr>
            <a:picLocks noChangeAspect="1"/>
          </p:cNvPicPr>
          <p:nvPr/>
        </p:nvPicPr>
        <p:blipFill>
          <a:blip r:embed="rId3"/>
          <a:stretch>
            <a:fillRect/>
          </a:stretch>
        </p:blipFill>
        <p:spPr>
          <a:xfrm>
            <a:off x="4953000" y="3324226"/>
            <a:ext cx="475422" cy="333375"/>
          </a:xfrm>
          <a:prstGeom prst="rect">
            <a:avLst/>
          </a:prstGeom>
        </p:spPr>
      </p:pic>
      <p:pic>
        <p:nvPicPr>
          <p:cNvPr id="13" name="Picture 12">
            <a:extLst>
              <a:ext uri="{FF2B5EF4-FFF2-40B4-BE49-F238E27FC236}">
                <a16:creationId xmlns:a16="http://schemas.microsoft.com/office/drawing/2014/main" id="{7FE27998-C443-4D1C-A1C1-2F77869F3293}"/>
              </a:ext>
            </a:extLst>
          </p:cNvPr>
          <p:cNvPicPr>
            <a:picLocks noChangeAspect="1"/>
          </p:cNvPicPr>
          <p:nvPr/>
        </p:nvPicPr>
        <p:blipFill>
          <a:blip r:embed="rId4"/>
          <a:stretch>
            <a:fillRect/>
          </a:stretch>
        </p:blipFill>
        <p:spPr>
          <a:xfrm>
            <a:off x="6311860" y="3324223"/>
            <a:ext cx="451720" cy="333378"/>
          </a:xfrm>
          <a:prstGeom prst="rect">
            <a:avLst/>
          </a:prstGeom>
        </p:spPr>
      </p:pic>
      <p:grpSp>
        <p:nvGrpSpPr>
          <p:cNvPr id="29" name="Group 28">
            <a:extLst>
              <a:ext uri="{FF2B5EF4-FFF2-40B4-BE49-F238E27FC236}">
                <a16:creationId xmlns:a16="http://schemas.microsoft.com/office/drawing/2014/main" id="{00F0D26D-3EAF-40F1-8D45-F4A671117750}"/>
              </a:ext>
            </a:extLst>
          </p:cNvPr>
          <p:cNvGrpSpPr/>
          <p:nvPr/>
        </p:nvGrpSpPr>
        <p:grpSpPr>
          <a:xfrm>
            <a:off x="2655018" y="4191001"/>
            <a:ext cx="2450382" cy="2061873"/>
            <a:chOff x="1131018" y="4191000"/>
            <a:chExt cx="2450382" cy="2061873"/>
          </a:xfrm>
        </p:grpSpPr>
        <p:cxnSp>
          <p:nvCxnSpPr>
            <p:cNvPr id="6" name="Straight Arrow Connector 5">
              <a:extLst>
                <a:ext uri="{FF2B5EF4-FFF2-40B4-BE49-F238E27FC236}">
                  <a16:creationId xmlns:a16="http://schemas.microsoft.com/office/drawing/2014/main" id="{25ED0AF9-FFF3-488E-9A09-0ACB2BED8AC7}"/>
                </a:ext>
              </a:extLst>
            </p:cNvPr>
            <p:cNvCxnSpPr>
              <a:cxnSpLocks/>
            </p:cNvCxnSpPr>
            <p:nvPr/>
          </p:nvCxnSpPr>
          <p:spPr>
            <a:xfrm flipV="1">
              <a:off x="2362200" y="4191000"/>
              <a:ext cx="1219200" cy="1142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B3642A2-FD08-42F9-BC38-0FDAF5C1672C}"/>
                </a:ext>
              </a:extLst>
            </p:cNvPr>
            <p:cNvGrpSpPr/>
            <p:nvPr/>
          </p:nvGrpSpPr>
          <p:grpSpPr>
            <a:xfrm>
              <a:off x="1131018" y="5475191"/>
              <a:ext cx="2005164" cy="777682"/>
              <a:chOff x="1524000" y="5486400"/>
              <a:chExt cx="2005164" cy="777682"/>
            </a:xfrm>
          </p:grpSpPr>
          <p:pic>
            <p:nvPicPr>
              <p:cNvPr id="12" name="Picture 11">
                <a:extLst>
                  <a:ext uri="{FF2B5EF4-FFF2-40B4-BE49-F238E27FC236}">
                    <a16:creationId xmlns:a16="http://schemas.microsoft.com/office/drawing/2014/main" id="{076749AA-3165-4CDA-BF6C-2BBEE8C3F5C4}"/>
                  </a:ext>
                </a:extLst>
              </p:cNvPr>
              <p:cNvPicPr>
                <a:picLocks noChangeAspect="1"/>
              </p:cNvPicPr>
              <p:nvPr/>
            </p:nvPicPr>
            <p:blipFill>
              <a:blip r:embed="rId3"/>
              <a:stretch>
                <a:fillRect/>
              </a:stretch>
            </p:blipFill>
            <p:spPr>
              <a:xfrm>
                <a:off x="2263991" y="5486400"/>
                <a:ext cx="639214" cy="448230"/>
              </a:xfrm>
              <a:prstGeom prst="rect">
                <a:avLst/>
              </a:prstGeom>
            </p:spPr>
          </p:pic>
          <p:sp>
            <p:nvSpPr>
              <p:cNvPr id="15" name="TextBox 14">
                <a:extLst>
                  <a:ext uri="{FF2B5EF4-FFF2-40B4-BE49-F238E27FC236}">
                    <a16:creationId xmlns:a16="http://schemas.microsoft.com/office/drawing/2014/main" id="{2171CC3E-3313-49A5-A364-8090A3F07ACF}"/>
                  </a:ext>
                </a:extLst>
              </p:cNvPr>
              <p:cNvSpPr txBox="1"/>
              <p:nvPr/>
            </p:nvSpPr>
            <p:spPr>
              <a:xfrm>
                <a:off x="1524000" y="5894750"/>
                <a:ext cx="2005164" cy="369332"/>
              </a:xfrm>
              <a:prstGeom prst="rect">
                <a:avLst/>
              </a:prstGeom>
              <a:noFill/>
            </p:spPr>
            <p:txBody>
              <a:bodyPr wrap="none" rtlCol="0">
                <a:spAutoFit/>
              </a:bodyPr>
              <a:lstStyle/>
              <a:p>
                <a:r>
                  <a:rPr lang="en-US" dirty="0"/>
                  <a:t>(100 x 3072 matrix)</a:t>
                </a:r>
              </a:p>
            </p:txBody>
          </p:sp>
        </p:grpSp>
      </p:grpSp>
      <p:grpSp>
        <p:nvGrpSpPr>
          <p:cNvPr id="31" name="Group 30">
            <a:extLst>
              <a:ext uri="{FF2B5EF4-FFF2-40B4-BE49-F238E27FC236}">
                <a16:creationId xmlns:a16="http://schemas.microsoft.com/office/drawing/2014/main" id="{D43E61BC-71BE-49CD-96BB-853AA3223546}"/>
              </a:ext>
            </a:extLst>
          </p:cNvPr>
          <p:cNvGrpSpPr/>
          <p:nvPr/>
        </p:nvGrpSpPr>
        <p:grpSpPr>
          <a:xfrm>
            <a:off x="6654761" y="3948955"/>
            <a:ext cx="1923398" cy="2125528"/>
            <a:chOff x="5130761" y="3948955"/>
            <a:chExt cx="1923398" cy="2125528"/>
          </a:xfrm>
        </p:grpSpPr>
        <p:grpSp>
          <p:nvGrpSpPr>
            <p:cNvPr id="17" name="Group 16">
              <a:extLst>
                <a:ext uri="{FF2B5EF4-FFF2-40B4-BE49-F238E27FC236}">
                  <a16:creationId xmlns:a16="http://schemas.microsoft.com/office/drawing/2014/main" id="{3CC59B51-8D3F-48CC-A435-D5EA3C948C62}"/>
                </a:ext>
              </a:extLst>
            </p:cNvPr>
            <p:cNvGrpSpPr/>
            <p:nvPr/>
          </p:nvGrpSpPr>
          <p:grpSpPr>
            <a:xfrm>
              <a:off x="5283032" y="5256919"/>
              <a:ext cx="1771127" cy="817564"/>
              <a:chOff x="4876800" y="5262283"/>
              <a:chExt cx="1771127" cy="817564"/>
            </a:xfrm>
          </p:grpSpPr>
          <p:pic>
            <p:nvPicPr>
              <p:cNvPr id="14" name="Picture 13">
                <a:extLst>
                  <a:ext uri="{FF2B5EF4-FFF2-40B4-BE49-F238E27FC236}">
                    <a16:creationId xmlns:a16="http://schemas.microsoft.com/office/drawing/2014/main" id="{B984FD2B-590D-44E7-BFC4-EBBBADE59B3D}"/>
                  </a:ext>
                </a:extLst>
              </p:cNvPr>
              <p:cNvPicPr>
                <a:picLocks noChangeAspect="1"/>
              </p:cNvPicPr>
              <p:nvPr/>
            </p:nvPicPr>
            <p:blipFill>
              <a:blip r:embed="rId4"/>
              <a:stretch>
                <a:fillRect/>
              </a:stretch>
            </p:blipFill>
            <p:spPr>
              <a:xfrm>
                <a:off x="5451678" y="5262283"/>
                <a:ext cx="607348" cy="448234"/>
              </a:xfrm>
              <a:prstGeom prst="rect">
                <a:avLst/>
              </a:prstGeom>
            </p:spPr>
          </p:pic>
          <p:sp>
            <p:nvSpPr>
              <p:cNvPr id="16" name="TextBox 15">
                <a:extLst>
                  <a:ext uri="{FF2B5EF4-FFF2-40B4-BE49-F238E27FC236}">
                    <a16:creationId xmlns:a16="http://schemas.microsoft.com/office/drawing/2014/main" id="{8712C4DF-7E51-43AB-8EDD-5C5DB4396863}"/>
                  </a:ext>
                </a:extLst>
              </p:cNvPr>
              <p:cNvSpPr txBox="1"/>
              <p:nvPr/>
            </p:nvSpPr>
            <p:spPr>
              <a:xfrm>
                <a:off x="4876800" y="5710515"/>
                <a:ext cx="1771127" cy="369332"/>
              </a:xfrm>
              <a:prstGeom prst="rect">
                <a:avLst/>
              </a:prstGeom>
              <a:noFill/>
            </p:spPr>
            <p:txBody>
              <a:bodyPr wrap="none" rtlCol="0">
                <a:spAutoFit/>
              </a:bodyPr>
              <a:lstStyle/>
              <a:p>
                <a:pPr algn="ctr"/>
                <a:r>
                  <a:rPr lang="en-US"/>
                  <a:t>(10 x 100 </a:t>
                </a:r>
                <a:r>
                  <a:rPr lang="en-US" dirty="0"/>
                  <a:t>matrix)</a:t>
                </a:r>
              </a:p>
            </p:txBody>
          </p:sp>
        </p:grpSp>
        <p:cxnSp>
          <p:nvCxnSpPr>
            <p:cNvPr id="19" name="Straight Arrow Connector 18">
              <a:extLst>
                <a:ext uri="{FF2B5EF4-FFF2-40B4-BE49-F238E27FC236}">
                  <a16:creationId xmlns:a16="http://schemas.microsoft.com/office/drawing/2014/main" id="{94EB93B4-62F8-464D-8082-EE7A8B2AE127}"/>
                </a:ext>
              </a:extLst>
            </p:cNvPr>
            <p:cNvCxnSpPr>
              <a:cxnSpLocks/>
            </p:cNvCxnSpPr>
            <p:nvPr/>
          </p:nvCxnSpPr>
          <p:spPr>
            <a:xfrm flipH="1" flipV="1">
              <a:off x="5130761" y="3948955"/>
              <a:ext cx="928265" cy="12326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DBF7315-04A7-4CB8-9421-913AE28F20B3}"/>
              </a:ext>
            </a:extLst>
          </p:cNvPr>
          <p:cNvGrpSpPr/>
          <p:nvPr/>
        </p:nvGrpSpPr>
        <p:grpSpPr>
          <a:xfrm>
            <a:off x="4840270" y="4403908"/>
            <a:ext cx="2022852" cy="2389088"/>
            <a:chOff x="3316270" y="4403908"/>
            <a:chExt cx="2022852" cy="2389088"/>
          </a:xfrm>
        </p:grpSpPr>
        <p:cxnSp>
          <p:nvCxnSpPr>
            <p:cNvPr id="21" name="Straight Arrow Connector 20">
              <a:extLst>
                <a:ext uri="{FF2B5EF4-FFF2-40B4-BE49-F238E27FC236}">
                  <a16:creationId xmlns:a16="http://schemas.microsoft.com/office/drawing/2014/main" id="{2253680C-AAB5-44A9-A21E-B940D743EC5C}"/>
                </a:ext>
              </a:extLst>
            </p:cNvPr>
            <p:cNvCxnSpPr>
              <a:cxnSpLocks/>
            </p:cNvCxnSpPr>
            <p:nvPr/>
          </p:nvCxnSpPr>
          <p:spPr>
            <a:xfrm flipV="1">
              <a:off x="4343400" y="4403908"/>
              <a:ext cx="54894" cy="12348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A8B0D29-EDBE-43C8-8A8A-6AC2ECBF86F4}"/>
                </a:ext>
              </a:extLst>
            </p:cNvPr>
            <p:cNvGrpSpPr/>
            <p:nvPr/>
          </p:nvGrpSpPr>
          <p:grpSpPr>
            <a:xfrm>
              <a:off x="3316270" y="5710515"/>
              <a:ext cx="2022852" cy="1082481"/>
              <a:chOff x="3316270" y="5710515"/>
              <a:chExt cx="2022852" cy="1082481"/>
            </a:xfrm>
          </p:grpSpPr>
          <p:pic>
            <p:nvPicPr>
              <p:cNvPr id="24" name="Picture 23">
                <a:extLst>
                  <a:ext uri="{FF2B5EF4-FFF2-40B4-BE49-F238E27FC236}">
                    <a16:creationId xmlns:a16="http://schemas.microsoft.com/office/drawing/2014/main" id="{3E8373EA-0B2B-41FA-8770-627CB40706F4}"/>
                  </a:ext>
                </a:extLst>
              </p:cNvPr>
              <p:cNvPicPr>
                <a:picLocks noChangeAspect="1"/>
              </p:cNvPicPr>
              <p:nvPr/>
            </p:nvPicPr>
            <p:blipFill>
              <a:blip r:embed="rId5"/>
              <a:stretch>
                <a:fillRect/>
              </a:stretch>
            </p:blipFill>
            <p:spPr>
              <a:xfrm>
                <a:off x="4187202" y="5710515"/>
                <a:ext cx="280988" cy="396689"/>
              </a:xfrm>
              <a:prstGeom prst="rect">
                <a:avLst/>
              </a:prstGeom>
            </p:spPr>
          </p:pic>
          <p:sp>
            <p:nvSpPr>
              <p:cNvPr id="25" name="TextBox 24">
                <a:extLst>
                  <a:ext uri="{FF2B5EF4-FFF2-40B4-BE49-F238E27FC236}">
                    <a16:creationId xmlns:a16="http://schemas.microsoft.com/office/drawing/2014/main" id="{A35E7420-7053-40E2-B506-19BD2ABF5446}"/>
                  </a:ext>
                </a:extLst>
              </p:cNvPr>
              <p:cNvSpPr txBox="1"/>
              <p:nvPr/>
            </p:nvSpPr>
            <p:spPr>
              <a:xfrm>
                <a:off x="3316270" y="6146665"/>
                <a:ext cx="2022852" cy="646331"/>
              </a:xfrm>
              <a:prstGeom prst="rect">
                <a:avLst/>
              </a:prstGeom>
              <a:noFill/>
            </p:spPr>
            <p:txBody>
              <a:bodyPr wrap="square" rtlCol="0">
                <a:spAutoFit/>
              </a:bodyPr>
              <a:lstStyle/>
              <a:p>
                <a:pPr algn="ctr"/>
                <a:r>
                  <a:rPr lang="en-US" dirty="0"/>
                  <a:t>100D intermediate vector</a:t>
                </a:r>
              </a:p>
            </p:txBody>
          </p:sp>
        </p:grpSp>
      </p:grpSp>
    </p:spTree>
    <p:extLst>
      <p:ext uri="{BB962C8B-B14F-4D97-AF65-F5344CB8AC3E}">
        <p14:creationId xmlns:p14="http://schemas.microsoft.com/office/powerpoint/2010/main" val="9380467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EEED-11D8-4DBE-9964-F4F6164EE36D}"/>
              </a:ext>
            </a:extLst>
          </p:cNvPr>
          <p:cNvSpPr>
            <a:spLocks noGrp="1"/>
          </p:cNvSpPr>
          <p:nvPr>
            <p:ph type="title"/>
          </p:nvPr>
        </p:nvSpPr>
        <p:spPr/>
        <p:txBody>
          <a:bodyPr/>
          <a:lstStyle/>
          <a:p>
            <a:r>
              <a:rPr lang="en-US" dirty="0"/>
              <a:t>Convolutional neural networks</a:t>
            </a:r>
          </a:p>
        </p:txBody>
      </p:sp>
      <p:pic>
        <p:nvPicPr>
          <p:cNvPr id="4" name="Picture 3">
            <a:extLst>
              <a:ext uri="{FF2B5EF4-FFF2-40B4-BE49-F238E27FC236}">
                <a16:creationId xmlns:a16="http://schemas.microsoft.com/office/drawing/2014/main" id="{BACD5F0D-5AC1-48D7-A714-861BFF3035BB}"/>
              </a:ext>
            </a:extLst>
          </p:cNvPr>
          <p:cNvPicPr>
            <a:picLocks noChangeAspect="1"/>
          </p:cNvPicPr>
          <p:nvPr/>
        </p:nvPicPr>
        <p:blipFill>
          <a:blip r:embed="rId2"/>
          <a:stretch>
            <a:fillRect/>
          </a:stretch>
        </p:blipFill>
        <p:spPr>
          <a:xfrm>
            <a:off x="592783" y="1674716"/>
            <a:ext cx="11006434" cy="3508568"/>
          </a:xfrm>
          <a:prstGeom prst="rect">
            <a:avLst/>
          </a:prstGeom>
        </p:spPr>
      </p:pic>
    </p:spTree>
    <p:extLst>
      <p:ext uri="{BB962C8B-B14F-4D97-AF65-F5344CB8AC3E}">
        <p14:creationId xmlns:p14="http://schemas.microsoft.com/office/powerpoint/2010/main" val="884966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40771"/>
            <a:ext cx="9144000" cy="6855858"/>
          </a:xfrm>
          <a:prstGeom prst="rect">
            <a:avLst/>
          </a:prstGeom>
        </p:spPr>
      </p:pic>
      <p:sp>
        <p:nvSpPr>
          <p:cNvPr id="2" name="Title 1"/>
          <p:cNvSpPr>
            <a:spLocks noGrp="1"/>
          </p:cNvSpPr>
          <p:nvPr>
            <p:ph type="title"/>
          </p:nvPr>
        </p:nvSpPr>
        <p:spPr>
          <a:solidFill>
            <a:schemeClr val="bg1"/>
          </a:solidFill>
        </p:spPr>
        <p:txBody>
          <a:bodyPr>
            <a:normAutofit fontScale="90000"/>
          </a:bodyPr>
          <a:lstStyle/>
          <a:p>
            <a:r>
              <a:rPr lang="en-US" dirty="0"/>
              <a:t>Training deep networks – things to adjust during training</a:t>
            </a:r>
          </a:p>
        </p:txBody>
      </p:sp>
      <p:sp>
        <p:nvSpPr>
          <p:cNvPr id="5" name="TextBox 4">
            <a:extLst>
              <a:ext uri="{FF2B5EF4-FFF2-40B4-BE49-F238E27FC236}">
                <a16:creationId xmlns:a16="http://schemas.microsoft.com/office/drawing/2014/main" id="{D600A1C9-D7CF-17C6-2E47-6119A4754CD9}"/>
              </a:ext>
            </a:extLst>
          </p:cNvPr>
          <p:cNvSpPr txBox="1"/>
          <p:nvPr/>
        </p:nvSpPr>
        <p:spPr>
          <a:xfrm>
            <a:off x="190500" y="4229100"/>
            <a:ext cx="3289300" cy="2246769"/>
          </a:xfrm>
          <a:prstGeom prst="rect">
            <a:avLst/>
          </a:prstGeom>
          <a:noFill/>
        </p:spPr>
        <p:txBody>
          <a:bodyPr wrap="square" rtlCol="0">
            <a:spAutoFit/>
          </a:bodyPr>
          <a:lstStyle/>
          <a:p>
            <a:r>
              <a:rPr lang="en-US" sz="2800" b="1" dirty="0"/>
              <a:t>Goal</a:t>
            </a:r>
            <a:r>
              <a:rPr lang="en-US" sz="2800" dirty="0"/>
              <a:t>: good generalization to unseen data without overfitting on training data</a:t>
            </a:r>
          </a:p>
        </p:txBody>
      </p:sp>
    </p:spTree>
    <p:extLst>
      <p:ext uri="{BB962C8B-B14F-4D97-AF65-F5344CB8AC3E}">
        <p14:creationId xmlns:p14="http://schemas.microsoft.com/office/powerpoint/2010/main" val="410778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E955B1-7DED-4250-A0EF-F21970E3BF0E}"/>
              </a:ext>
            </a:extLst>
          </p:cNvPr>
          <p:cNvSpPr>
            <a:spLocks noGrp="1"/>
          </p:cNvSpPr>
          <p:nvPr>
            <p:ph type="title"/>
          </p:nvPr>
        </p:nvSpPr>
        <p:spPr/>
        <p:txBody>
          <a:bodyPr/>
          <a:lstStyle/>
          <a:p>
            <a:r>
              <a:rPr lang="en-US" dirty="0" err="1"/>
              <a:t>NeRF</a:t>
            </a:r>
            <a:r>
              <a:rPr lang="en-US" dirty="0"/>
              <a:t>: Full Neural 3D reconstruction</a:t>
            </a:r>
          </a:p>
        </p:txBody>
      </p:sp>
      <p:pic>
        <p:nvPicPr>
          <p:cNvPr id="1026" name="Picture 2">
            <a:extLst>
              <a:ext uri="{FF2B5EF4-FFF2-40B4-BE49-F238E27FC236}">
                <a16:creationId xmlns:a16="http://schemas.microsoft.com/office/drawing/2014/main" id="{D8CFB994-C402-4178-A3F0-7AB8CF877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4367"/>
            <a:ext cx="12192000" cy="3869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38CD7FD-E5DA-4928-A4C4-FC89A6FF47AC}"/>
              </a:ext>
            </a:extLst>
          </p:cNvPr>
          <p:cNvPicPr>
            <a:picLocks noChangeAspect="1"/>
          </p:cNvPicPr>
          <p:nvPr/>
        </p:nvPicPr>
        <p:blipFill>
          <a:blip r:embed="rId4"/>
          <a:stretch>
            <a:fillRect/>
          </a:stretch>
        </p:blipFill>
        <p:spPr>
          <a:xfrm>
            <a:off x="0" y="2435566"/>
            <a:ext cx="5920435" cy="3317623"/>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6F8B8C3A-D06C-49FF-963D-C6374607C119}"/>
              </a:ext>
            </a:extLst>
          </p:cNvPr>
          <p:cNvSpPr txBox="1"/>
          <p:nvPr/>
        </p:nvSpPr>
        <p:spPr>
          <a:xfrm>
            <a:off x="415601" y="5996760"/>
            <a:ext cx="11776400" cy="666977"/>
          </a:xfrm>
          <a:prstGeom prst="rect">
            <a:avLst/>
          </a:prstGeom>
          <a:noFill/>
        </p:spPr>
        <p:txBody>
          <a:bodyPr wrap="square">
            <a:spAutoFit/>
          </a:bodyPr>
          <a:lstStyle/>
          <a:p>
            <a:pPr defTabSz="1219170">
              <a:buClr>
                <a:srgbClr val="000000"/>
              </a:buClr>
            </a:pPr>
            <a:r>
              <a:rPr lang="en-US" sz="1867" kern="0" dirty="0">
                <a:solidFill>
                  <a:srgbClr val="000000"/>
                </a:solidFill>
                <a:latin typeface="Myriad Pro"/>
                <a:cs typeface="Arial"/>
                <a:sym typeface="Arial"/>
              </a:rPr>
              <a:t>Ben Mildenhall*, </a:t>
            </a:r>
            <a:r>
              <a:rPr lang="en-US" sz="1867" kern="0" dirty="0" err="1">
                <a:solidFill>
                  <a:srgbClr val="000000"/>
                </a:solidFill>
                <a:latin typeface="Myriad Pro"/>
                <a:cs typeface="Arial"/>
                <a:sym typeface="Arial"/>
              </a:rPr>
              <a:t>Pratul</a:t>
            </a:r>
            <a:r>
              <a:rPr lang="en-US" sz="1867" kern="0" dirty="0">
                <a:solidFill>
                  <a:srgbClr val="000000"/>
                </a:solidFill>
                <a:latin typeface="Myriad Pro"/>
                <a:cs typeface="Arial"/>
                <a:sym typeface="Arial"/>
              </a:rPr>
              <a:t> P. Srinivasan*, Matthew </a:t>
            </a:r>
            <a:r>
              <a:rPr lang="en-US" sz="1867" kern="0" dirty="0" err="1">
                <a:solidFill>
                  <a:srgbClr val="000000"/>
                </a:solidFill>
                <a:latin typeface="Myriad Pro"/>
                <a:cs typeface="Arial"/>
                <a:sym typeface="Arial"/>
              </a:rPr>
              <a:t>Tancik</a:t>
            </a:r>
            <a:r>
              <a:rPr lang="en-US" sz="1867" kern="0" dirty="0">
                <a:solidFill>
                  <a:srgbClr val="000000"/>
                </a:solidFill>
                <a:latin typeface="Myriad Pro"/>
                <a:cs typeface="Arial"/>
                <a:sym typeface="Arial"/>
              </a:rPr>
              <a:t>*, Jonathan T. Barron, Ravi </a:t>
            </a:r>
            <a:r>
              <a:rPr lang="en-US" sz="1867" kern="0" dirty="0" err="1">
                <a:solidFill>
                  <a:srgbClr val="000000"/>
                </a:solidFill>
                <a:latin typeface="Myriad Pro"/>
                <a:cs typeface="Arial"/>
                <a:sym typeface="Arial"/>
              </a:rPr>
              <a:t>Ramamoorthi</a:t>
            </a:r>
            <a:r>
              <a:rPr lang="en-US" sz="1867" kern="0" dirty="0">
                <a:solidFill>
                  <a:srgbClr val="000000"/>
                </a:solidFill>
                <a:latin typeface="Myriad Pro"/>
                <a:cs typeface="Arial"/>
                <a:sym typeface="Arial"/>
              </a:rPr>
              <a:t>, Ren Ng. </a:t>
            </a:r>
            <a:r>
              <a:rPr lang="en-US" sz="1867" kern="0" dirty="0" err="1">
                <a:solidFill>
                  <a:srgbClr val="000000"/>
                </a:solidFill>
                <a:latin typeface="Myriad Pro"/>
                <a:cs typeface="Arial"/>
                <a:sym typeface="Arial"/>
              </a:rPr>
              <a:t>NeRF</a:t>
            </a:r>
            <a:r>
              <a:rPr lang="en-US" sz="1867" kern="0" dirty="0">
                <a:solidFill>
                  <a:srgbClr val="000000"/>
                </a:solidFill>
                <a:latin typeface="Myriad Pro"/>
                <a:cs typeface="Arial"/>
                <a:sym typeface="Arial"/>
              </a:rPr>
              <a:t>: Representing Scenes as Neural Radiance Fields for View Synthesis. ECCV 2020. </a:t>
            </a:r>
            <a:r>
              <a:rPr lang="en-US" sz="1867" kern="0" dirty="0">
                <a:solidFill>
                  <a:srgbClr val="000000"/>
                </a:solidFill>
                <a:latin typeface="Myriad Pro"/>
                <a:cs typeface="Arial"/>
                <a:sym typeface="Arial"/>
                <a:hlinkClick r:id="rId5"/>
              </a:rPr>
              <a:t>https://www.matthewtancik.com/nerf</a:t>
            </a:r>
            <a:endParaRPr lang="en-US" sz="1867" kern="0" dirty="0">
              <a:solidFill>
                <a:srgbClr val="000000"/>
              </a:solidFill>
              <a:latin typeface="Myriad Pro"/>
              <a:cs typeface="Arial"/>
              <a:sym typeface="Arial"/>
            </a:endParaRPr>
          </a:p>
        </p:txBody>
      </p:sp>
    </p:spTree>
    <p:extLst>
      <p:ext uri="{BB962C8B-B14F-4D97-AF65-F5344CB8AC3E}">
        <p14:creationId xmlns:p14="http://schemas.microsoft.com/office/powerpoint/2010/main" val="294160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Rectangle"/>
          <p:cNvSpPr/>
          <p:nvPr/>
        </p:nvSpPr>
        <p:spPr>
          <a:xfrm>
            <a:off x="7513830" y="1264496"/>
            <a:ext cx="438315" cy="1431623"/>
          </a:xfrm>
          <a:prstGeom prst="rect">
            <a:avLst/>
          </a:prstGeom>
          <a:solidFill>
            <a:schemeClr val="accent1"/>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58" name="Rectangle"/>
          <p:cNvSpPr/>
          <p:nvPr/>
        </p:nvSpPr>
        <p:spPr>
          <a:xfrm>
            <a:off x="8014760" y="1264496"/>
            <a:ext cx="438315" cy="1431623"/>
          </a:xfrm>
          <a:prstGeom prst="rect">
            <a:avLst/>
          </a:prstGeom>
          <a:solidFill>
            <a:schemeClr val="accent1"/>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59" name="Line"/>
          <p:cNvSpPr/>
          <p:nvPr/>
        </p:nvSpPr>
        <p:spPr>
          <a:xfrm>
            <a:off x="9052720" y="1979532"/>
            <a:ext cx="898026" cy="1"/>
          </a:xfrm>
          <a:prstGeom prst="line">
            <a:avLst/>
          </a:prstGeom>
          <a:ln w="203200">
            <a:solidFill>
              <a:srgbClr val="000000"/>
            </a:solidFill>
            <a:miter lim="400000"/>
            <a:tailEnd type="triangle"/>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60" name="Line"/>
          <p:cNvSpPr/>
          <p:nvPr/>
        </p:nvSpPr>
        <p:spPr>
          <a:xfrm flipV="1">
            <a:off x="6553188" y="1979532"/>
            <a:ext cx="872626" cy="775"/>
          </a:xfrm>
          <a:prstGeom prst="line">
            <a:avLst/>
          </a:prstGeom>
          <a:ln w="203200">
            <a:solidFill>
              <a:srgbClr val="000000"/>
            </a:solidFill>
            <a:miter lim="400000"/>
            <a:tailEnd type="triangle"/>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61" name="Rectangle"/>
          <p:cNvSpPr/>
          <p:nvPr/>
        </p:nvSpPr>
        <p:spPr>
          <a:xfrm>
            <a:off x="8515691" y="1264496"/>
            <a:ext cx="438315" cy="1431623"/>
          </a:xfrm>
          <a:prstGeom prst="rect">
            <a:avLst/>
          </a:prstGeom>
          <a:solidFill>
            <a:schemeClr val="accent1"/>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62" name="Rectangle"/>
          <p:cNvSpPr/>
          <p:nvPr/>
        </p:nvSpPr>
        <p:spPr>
          <a:xfrm>
            <a:off x="7509245" y="3910052"/>
            <a:ext cx="438315" cy="1431623"/>
          </a:xfrm>
          <a:prstGeom prst="rect">
            <a:avLst/>
          </a:prstGeom>
          <a:solidFill>
            <a:schemeClr val="accent1"/>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63" name="Rectangle"/>
          <p:cNvSpPr/>
          <p:nvPr/>
        </p:nvSpPr>
        <p:spPr>
          <a:xfrm>
            <a:off x="8010175" y="3910052"/>
            <a:ext cx="438315" cy="1431623"/>
          </a:xfrm>
          <a:prstGeom prst="rect">
            <a:avLst/>
          </a:prstGeom>
          <a:solidFill>
            <a:schemeClr val="accent1"/>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64" name="Line"/>
          <p:cNvSpPr/>
          <p:nvPr/>
        </p:nvSpPr>
        <p:spPr>
          <a:xfrm flipV="1">
            <a:off x="9042021" y="4625862"/>
            <a:ext cx="1016379" cy="1"/>
          </a:xfrm>
          <a:prstGeom prst="line">
            <a:avLst/>
          </a:prstGeom>
          <a:ln w="203200">
            <a:solidFill>
              <a:srgbClr val="000000"/>
            </a:solidFill>
            <a:miter lim="400000"/>
            <a:tailEnd type="triangle"/>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65" name="Line"/>
          <p:cNvSpPr/>
          <p:nvPr/>
        </p:nvSpPr>
        <p:spPr>
          <a:xfrm flipV="1">
            <a:off x="6553188" y="4625863"/>
            <a:ext cx="893441" cy="776"/>
          </a:xfrm>
          <a:prstGeom prst="line">
            <a:avLst/>
          </a:prstGeom>
          <a:ln w="203200">
            <a:solidFill>
              <a:srgbClr val="000000"/>
            </a:solidFill>
            <a:miter lim="400000"/>
            <a:tailEnd type="triangle"/>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66" name="Rectangle"/>
          <p:cNvSpPr/>
          <p:nvPr/>
        </p:nvSpPr>
        <p:spPr>
          <a:xfrm>
            <a:off x="8511105" y="3910052"/>
            <a:ext cx="438315" cy="1431623"/>
          </a:xfrm>
          <a:prstGeom prst="rect">
            <a:avLst/>
          </a:prstGeom>
          <a:solidFill>
            <a:schemeClr val="accent1"/>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75" name="Connection Line"/>
          <p:cNvSpPr/>
          <p:nvPr/>
        </p:nvSpPr>
        <p:spPr>
          <a:xfrm>
            <a:off x="1399218" y="3095940"/>
            <a:ext cx="250462" cy="3059458"/>
          </a:xfrm>
          <a:custGeom>
            <a:avLst/>
            <a:gdLst/>
            <a:ahLst/>
            <a:cxnLst>
              <a:cxn ang="0">
                <a:pos x="wd2" y="hd2"/>
              </a:cxn>
              <a:cxn ang="5400000">
                <a:pos x="wd2" y="hd2"/>
              </a:cxn>
              <a:cxn ang="10800000">
                <a:pos x="wd2" y="hd2"/>
              </a:cxn>
              <a:cxn ang="16200000">
                <a:pos x="wd2" y="hd2"/>
              </a:cxn>
            </a:cxnLst>
            <a:rect l="0" t="0" r="r" b="b"/>
            <a:pathLst>
              <a:path w="16200" h="21600" extrusionOk="0">
                <a:moveTo>
                  <a:pt x="16174" y="21600"/>
                </a:moveTo>
                <a:cubicBezTo>
                  <a:pt x="-5400" y="14626"/>
                  <a:pt x="-5391" y="7426"/>
                  <a:pt x="16200" y="0"/>
                </a:cubicBezTo>
              </a:path>
            </a:pathLst>
          </a:custGeom>
          <a:ln w="88900">
            <a:solidFill>
              <a:srgbClr val="000000"/>
            </a:solidFill>
            <a:miter lim="400000"/>
          </a:ln>
        </p:spPr>
        <p:txBody>
          <a:bodyPr/>
          <a:lstStyle/>
          <a:p>
            <a:endParaRPr sz="900" dirty="0">
              <a:latin typeface="Myriad Pro" panose="020B0503030403020204" pitchFamily="34" charset="0"/>
            </a:endParaRPr>
          </a:p>
        </p:txBody>
      </p:sp>
      <p:sp>
        <p:nvSpPr>
          <p:cNvPr id="1276" name="Connection Line"/>
          <p:cNvSpPr/>
          <p:nvPr/>
        </p:nvSpPr>
        <p:spPr>
          <a:xfrm>
            <a:off x="6208954" y="3095940"/>
            <a:ext cx="250463" cy="3059458"/>
          </a:xfrm>
          <a:custGeom>
            <a:avLst/>
            <a:gdLst/>
            <a:ahLst/>
            <a:cxnLst>
              <a:cxn ang="0">
                <a:pos x="wd2" y="hd2"/>
              </a:cxn>
              <a:cxn ang="5400000">
                <a:pos x="wd2" y="hd2"/>
              </a:cxn>
              <a:cxn ang="10800000">
                <a:pos x="wd2" y="hd2"/>
              </a:cxn>
              <a:cxn ang="16200000">
                <a:pos x="wd2" y="hd2"/>
              </a:cxn>
            </a:cxnLst>
            <a:rect l="0" t="0" r="r" b="b"/>
            <a:pathLst>
              <a:path w="16200" h="21600" extrusionOk="0">
                <a:moveTo>
                  <a:pt x="26" y="21600"/>
                </a:moveTo>
                <a:cubicBezTo>
                  <a:pt x="21600" y="14626"/>
                  <a:pt x="21591" y="7426"/>
                  <a:pt x="0" y="0"/>
                </a:cubicBezTo>
              </a:path>
            </a:pathLst>
          </a:custGeom>
          <a:ln w="88900">
            <a:solidFill>
              <a:srgbClr val="000000"/>
            </a:solidFill>
            <a:miter lim="400000"/>
          </a:ln>
        </p:spPr>
        <p:txBody>
          <a:bodyPr/>
          <a:lstStyle/>
          <a:p>
            <a:endParaRPr sz="900" dirty="0">
              <a:latin typeface="Myriad Pro" panose="020B0503030403020204" pitchFamily="34" charset="0"/>
            </a:endParaRPr>
          </a:p>
        </p:txBody>
      </p:sp>
      <p:pic>
        <p:nvPicPr>
          <p:cNvPr id="1269" name="Image" descr="Image"/>
          <p:cNvPicPr>
            <a:picLocks noChangeAspect="1"/>
          </p:cNvPicPr>
          <p:nvPr/>
        </p:nvPicPr>
        <p:blipFill>
          <a:blip r:embed="rId3"/>
          <a:stretch>
            <a:fillRect/>
          </a:stretch>
        </p:blipFill>
        <p:spPr>
          <a:xfrm>
            <a:off x="1833655" y="3043050"/>
            <a:ext cx="4257161" cy="3073288"/>
          </a:xfrm>
          <a:prstGeom prst="rect">
            <a:avLst/>
          </a:prstGeom>
          <a:ln w="12700">
            <a:miter lim="400000"/>
          </a:ln>
        </p:spPr>
      </p:pic>
      <p:pic>
        <p:nvPicPr>
          <p:cNvPr id="1270" name="Image" descr="Image"/>
          <p:cNvPicPr>
            <a:picLocks noChangeAspect="1"/>
          </p:cNvPicPr>
          <p:nvPr/>
        </p:nvPicPr>
        <p:blipFill>
          <a:blip r:embed="rId4"/>
          <a:stretch>
            <a:fillRect/>
          </a:stretch>
        </p:blipFill>
        <p:spPr>
          <a:xfrm>
            <a:off x="6157608" y="1864102"/>
            <a:ext cx="263084" cy="212973"/>
          </a:xfrm>
          <a:prstGeom prst="rect">
            <a:avLst/>
          </a:prstGeom>
          <a:ln w="12700">
            <a:miter lim="400000"/>
          </a:ln>
        </p:spPr>
      </p:pic>
      <p:pic>
        <p:nvPicPr>
          <p:cNvPr id="1271" name="Image" descr="Image"/>
          <p:cNvPicPr>
            <a:picLocks noChangeAspect="1"/>
          </p:cNvPicPr>
          <p:nvPr/>
        </p:nvPicPr>
        <p:blipFill>
          <a:blip r:embed="rId5"/>
          <a:stretch>
            <a:fillRect/>
          </a:stretch>
        </p:blipFill>
        <p:spPr>
          <a:xfrm>
            <a:off x="10201275" y="1866900"/>
            <a:ext cx="263083" cy="300667"/>
          </a:xfrm>
          <a:prstGeom prst="rect">
            <a:avLst/>
          </a:prstGeom>
          <a:ln w="12700">
            <a:miter lim="400000"/>
          </a:ln>
        </p:spPr>
      </p:pic>
      <p:pic>
        <p:nvPicPr>
          <p:cNvPr id="1272" name="Image" descr="Image"/>
          <p:cNvPicPr>
            <a:picLocks noChangeAspect="1"/>
          </p:cNvPicPr>
          <p:nvPr/>
        </p:nvPicPr>
        <p:blipFill>
          <a:blip r:embed="rId5"/>
          <a:stretch>
            <a:fillRect/>
          </a:stretch>
        </p:blipFill>
        <p:spPr>
          <a:xfrm>
            <a:off x="10201275" y="4502150"/>
            <a:ext cx="263083" cy="300667"/>
          </a:xfrm>
          <a:prstGeom prst="rect">
            <a:avLst/>
          </a:prstGeom>
          <a:ln w="12700">
            <a:miter lim="400000"/>
          </a:ln>
        </p:spPr>
      </p:pic>
      <p:sp>
        <p:nvSpPr>
          <p:cNvPr id="1273" name="Example mapping: “positional encoding”"/>
          <p:cNvSpPr txBox="1">
            <a:spLocks noGrp="1"/>
          </p:cNvSpPr>
          <p:nvPr>
            <p:ph type="title"/>
          </p:nvPr>
        </p:nvSpPr>
        <p:spPr>
          <a:prstGeom prst="rect">
            <a:avLst/>
          </a:prstGeom>
        </p:spPr>
        <p:txBody>
          <a:bodyPr/>
          <a:lstStyle/>
          <a:p>
            <a:r>
              <a:rPr lang="en-US" dirty="0"/>
              <a:t>P</a:t>
            </a:r>
            <a:r>
              <a:rPr dirty="0"/>
              <a:t>ositional encoding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Recognition, continued</a:t>
            </a:r>
          </a:p>
        </p:txBody>
      </p:sp>
      <p:sp>
        <p:nvSpPr>
          <p:cNvPr id="3" name="Content Placeholder 2"/>
          <p:cNvSpPr>
            <a:spLocks noGrp="1"/>
          </p:cNvSpPr>
          <p:nvPr>
            <p:ph idx="1"/>
          </p:nvPr>
        </p:nvSpPr>
        <p:spPr>
          <a:xfrm>
            <a:off x="717452" y="1600201"/>
            <a:ext cx="9669891" cy="4525963"/>
          </a:xfrm>
        </p:spPr>
        <p:txBody>
          <a:bodyPr/>
          <a:lstStyle/>
          <a:p>
            <a:r>
              <a:rPr lang="en-US" dirty="0"/>
              <a:t>Neural networks</a:t>
            </a:r>
          </a:p>
          <a:p>
            <a:r>
              <a:rPr lang="en-US" dirty="0"/>
              <a:t>Convolutional neural networks</a:t>
            </a:r>
          </a:p>
          <a:p>
            <a:pPr lvl="1"/>
            <a:r>
              <a:rPr lang="en-US" dirty="0"/>
              <a:t>Architectural components: convolutional layers, pooling layers, fully connected layers</a:t>
            </a:r>
          </a:p>
          <a:p>
            <a:pPr lvl="1"/>
            <a:r>
              <a:rPr lang="en-US" dirty="0"/>
              <a:t>Training CNNs</a:t>
            </a:r>
          </a:p>
          <a:p>
            <a:r>
              <a:rPr lang="en-US" dirty="0"/>
              <a:t>Ethical considerations in computer vision</a:t>
            </a:r>
          </a:p>
          <a:p>
            <a:r>
              <a:rPr lang="en-US" dirty="0"/>
              <a:t>Neural Rendering (</a:t>
            </a:r>
            <a:r>
              <a:rPr lang="en-US" dirty="0" err="1"/>
              <a:t>NeRF</a:t>
            </a:r>
            <a:r>
              <a:rPr lang="en-US" dirty="0"/>
              <a:t>, positional encoding, </a:t>
            </a:r>
            <a:r>
              <a:rPr lang="en-US" dirty="0" err="1"/>
              <a:t>etc</a:t>
            </a:r>
            <a:r>
              <a:rPr lang="en-US" dirty="0"/>
              <a:t>)</a:t>
            </a:r>
          </a:p>
          <a:p>
            <a:r>
              <a:rPr lang="en-US" dirty="0"/>
              <a:t>Generative methods: GANS and diffusion</a:t>
            </a:r>
          </a:p>
          <a:p>
            <a:endParaRPr lang="en-US" dirty="0"/>
          </a:p>
        </p:txBody>
      </p:sp>
    </p:spTree>
    <p:extLst>
      <p:ext uri="{BB962C8B-B14F-4D97-AF65-F5344CB8AC3E}">
        <p14:creationId xmlns:p14="http://schemas.microsoft.com/office/powerpoint/2010/main" val="3172113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line chart&#10;&#10;Description automatically generated">
            <a:extLst>
              <a:ext uri="{FF2B5EF4-FFF2-40B4-BE49-F238E27FC236}">
                <a16:creationId xmlns:a16="http://schemas.microsoft.com/office/drawing/2014/main" id="{FDDE1DB4-C008-4D88-8FDC-7C3A76F9DA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475" y="1628775"/>
            <a:ext cx="3981450" cy="3981450"/>
          </a:xfrm>
          <a:prstGeom prst="rect">
            <a:avLst/>
          </a:prstGeom>
        </p:spPr>
      </p:pic>
      <p:pic>
        <p:nvPicPr>
          <p:cNvPr id="9" name="Picture 8" descr="Chart, diagram, histogram&#10;&#10;Description automatically generated">
            <a:extLst>
              <a:ext uri="{FF2B5EF4-FFF2-40B4-BE49-F238E27FC236}">
                <a16:creationId xmlns:a16="http://schemas.microsoft.com/office/drawing/2014/main" id="{33EAB8CD-473B-432D-B73D-3FB852DD0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5126" y="1628775"/>
            <a:ext cx="3981450" cy="3981450"/>
          </a:xfrm>
          <a:prstGeom prst="rect">
            <a:avLst/>
          </a:prstGeom>
        </p:spPr>
      </p:pic>
      <p:sp>
        <p:nvSpPr>
          <p:cNvPr id="11" name="Title 10">
            <a:extLst>
              <a:ext uri="{FF2B5EF4-FFF2-40B4-BE49-F238E27FC236}">
                <a16:creationId xmlns:a16="http://schemas.microsoft.com/office/drawing/2014/main" id="{806FD0CA-FA3A-48D7-BA5B-18333034842B}"/>
              </a:ext>
            </a:extLst>
          </p:cNvPr>
          <p:cNvSpPr>
            <a:spLocks noGrp="1"/>
          </p:cNvSpPr>
          <p:nvPr>
            <p:ph type="title"/>
          </p:nvPr>
        </p:nvSpPr>
        <p:spPr/>
        <p:txBody>
          <a:bodyPr/>
          <a:lstStyle/>
          <a:p>
            <a:r>
              <a:rPr lang="en-US" dirty="0"/>
              <a:t>Positional encoding</a:t>
            </a:r>
          </a:p>
        </p:txBody>
      </p:sp>
      <p:sp>
        <p:nvSpPr>
          <p:cNvPr id="13" name="Ground truth image">
            <a:extLst>
              <a:ext uri="{FF2B5EF4-FFF2-40B4-BE49-F238E27FC236}">
                <a16:creationId xmlns:a16="http://schemas.microsoft.com/office/drawing/2014/main" id="{9585097E-3500-467D-BE2D-55C7A9E6B711}"/>
              </a:ext>
            </a:extLst>
          </p:cNvPr>
          <p:cNvSpPr txBox="1"/>
          <p:nvPr/>
        </p:nvSpPr>
        <p:spPr>
          <a:xfrm>
            <a:off x="2317602" y="5662184"/>
            <a:ext cx="237520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lvl1pPr>
          </a:lstStyle>
          <a:p>
            <a:pPr algn="ctr"/>
            <a:r>
              <a:rPr lang="en-US" sz="1600" dirty="0">
                <a:latin typeface="Myriad Pro" panose="020B0503030403020204" pitchFamily="34" charset="0"/>
              </a:rPr>
              <a:t>Raw encoding of a number</a:t>
            </a:r>
            <a:endParaRPr sz="1600" dirty="0">
              <a:latin typeface="Myriad Pro" panose="020B0503030403020204" pitchFamily="34" charset="0"/>
            </a:endParaRPr>
          </a:p>
        </p:txBody>
      </p:sp>
      <p:sp>
        <p:nvSpPr>
          <p:cNvPr id="14" name="Ground truth image">
            <a:extLst>
              <a:ext uri="{FF2B5EF4-FFF2-40B4-BE49-F238E27FC236}">
                <a16:creationId xmlns:a16="http://schemas.microsoft.com/office/drawing/2014/main" id="{4016727F-7DC8-40C9-908D-67A5F5FAA4F7}"/>
              </a:ext>
            </a:extLst>
          </p:cNvPr>
          <p:cNvSpPr txBox="1"/>
          <p:nvPr/>
        </p:nvSpPr>
        <p:spPr>
          <a:xfrm>
            <a:off x="7220481" y="5662184"/>
            <a:ext cx="2970750"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lvl1pPr>
          </a:lstStyle>
          <a:p>
            <a:pPr algn="ctr"/>
            <a:r>
              <a:rPr lang="en-US" sz="1600" dirty="0">
                <a:latin typeface="Myriad Pro" panose="020B0503030403020204" pitchFamily="34" charset="0"/>
              </a:rPr>
              <a:t>“Positional encoding” of a number</a:t>
            </a:r>
            <a:endParaRPr sz="1600" dirty="0">
              <a:latin typeface="Myriad Pro" panose="020B0503030403020204" pitchFamily="34" charset="0"/>
            </a:endParaRPr>
          </a:p>
        </p:txBody>
      </p:sp>
    </p:spTree>
    <p:extLst>
      <p:ext uri="{BB962C8B-B14F-4D97-AF65-F5344CB8AC3E}">
        <p14:creationId xmlns:p14="http://schemas.microsoft.com/office/powerpoint/2010/main" val="1589204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Problem solved… but why?"/>
          <p:cNvSpPr txBox="1">
            <a:spLocks noGrp="1"/>
          </p:cNvSpPr>
          <p:nvPr>
            <p:ph type="title"/>
          </p:nvPr>
        </p:nvSpPr>
        <p:spPr>
          <a:prstGeom prst="rect">
            <a:avLst/>
          </a:prstGeom>
        </p:spPr>
        <p:txBody>
          <a:bodyPr/>
          <a:lstStyle/>
          <a:p>
            <a:r>
              <a:rPr lang="en-US" dirty="0"/>
              <a:t>Fitting high-resolution signals with neural networks (MLPs) via positional encoding</a:t>
            </a:r>
            <a:endParaRPr dirty="0"/>
          </a:p>
        </p:txBody>
      </p:sp>
      <p:sp>
        <p:nvSpPr>
          <p:cNvPr id="1281" name="Slide Number"/>
          <p:cNvSpPr txBox="1">
            <a:spLocks noGrp="1"/>
          </p:cNvSpPr>
          <p:nvPr>
            <p:ph type="sldNum" sz="quarter" idx="2"/>
          </p:nvPr>
        </p:nvSpPr>
        <p:spPr>
          <a:xfrm>
            <a:off x="11959031" y="13081000"/>
            <a:ext cx="453238" cy="461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Avenir Book"/>
                <a:ea typeface="Avenir Book"/>
                <a:cs typeface="Avenir Book"/>
                <a:sym typeface="Avenir Book"/>
              </a:defRPr>
            </a:lvl9pPr>
          </a:lstStyle>
          <a:p>
            <a:fld id="{86CB4B4D-7CA3-9044-876B-883B54F8677D}" type="slidenum">
              <a:rPr lang="en-US" smtClean="0"/>
              <a:pPr/>
              <a:t>71</a:t>
            </a:fld>
            <a:endParaRPr/>
          </a:p>
        </p:txBody>
      </p:sp>
      <p:pic>
        <p:nvPicPr>
          <p:cNvPr id="1282" name="lion_none_gauss_v1.mp4" descr="lion_none_gauss_v1.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429416" y="1920588"/>
            <a:ext cx="10871201" cy="3251201"/>
          </a:xfrm>
          <a:prstGeom prst="rect">
            <a:avLst/>
          </a:prstGeom>
          <a:ln w="12700">
            <a:miter lim="400000"/>
          </a:ln>
        </p:spPr>
      </p:pic>
      <p:pic>
        <p:nvPicPr>
          <p:cNvPr id="1283" name="lion_orig.png" descr="lion_orig.png"/>
          <p:cNvPicPr>
            <a:picLocks noChangeAspect="1"/>
          </p:cNvPicPr>
          <p:nvPr/>
        </p:nvPicPr>
        <p:blipFill>
          <a:blip r:embed="rId6"/>
          <a:srcRect l="3109" t="3028" r="3109" b="3028"/>
          <a:stretch>
            <a:fillRect/>
          </a:stretch>
        </p:blipFill>
        <p:spPr>
          <a:xfrm>
            <a:off x="958937" y="2019013"/>
            <a:ext cx="3048990" cy="3054274"/>
          </a:xfrm>
          <a:prstGeom prst="rect">
            <a:avLst/>
          </a:prstGeom>
          <a:ln w="12700">
            <a:miter lim="400000"/>
          </a:ln>
        </p:spPr>
      </p:pic>
      <p:sp>
        <p:nvSpPr>
          <p:cNvPr id="1284" name="Rectangle"/>
          <p:cNvSpPr/>
          <p:nvPr/>
        </p:nvSpPr>
        <p:spPr>
          <a:xfrm>
            <a:off x="10983777" y="1556608"/>
            <a:ext cx="7603043" cy="4274738"/>
          </a:xfrm>
          <a:prstGeom prst="rect">
            <a:avLst/>
          </a:prstGeom>
          <a:solidFill>
            <a:srgbClr val="FFFFFF"/>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1285" name="Ground truth image"/>
          <p:cNvSpPr txBox="1"/>
          <p:nvPr/>
        </p:nvSpPr>
        <p:spPr>
          <a:xfrm>
            <a:off x="1593990" y="5103974"/>
            <a:ext cx="1778885"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lvl1pPr>
          </a:lstStyle>
          <a:p>
            <a:pPr algn="ctr"/>
            <a:r>
              <a:rPr sz="1600" dirty="0">
                <a:latin typeface="Myriad Pro" panose="020B0503030403020204" pitchFamily="34" charset="0"/>
              </a:rPr>
              <a:t>Ground truth image</a:t>
            </a:r>
          </a:p>
        </p:txBody>
      </p:sp>
      <p:sp>
        <p:nvSpPr>
          <p:cNvPr id="1286" name="Neural network output without high frequency mapping"/>
          <p:cNvSpPr txBox="1"/>
          <p:nvPr/>
        </p:nvSpPr>
        <p:spPr>
          <a:xfrm>
            <a:off x="4517895" y="5140042"/>
            <a:ext cx="2923241"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defTabSz="410766">
              <a:defRPr sz="3200"/>
            </a:pPr>
            <a:r>
              <a:rPr sz="1600" dirty="0">
                <a:latin typeface="Myriad Pro" panose="020B0503030403020204" pitchFamily="34" charset="0"/>
              </a:rPr>
              <a:t>Neural network output </a:t>
            </a:r>
            <a:r>
              <a:rPr sz="1600" dirty="0">
                <a:latin typeface="Myriad Pro" panose="020B0503030403020204" pitchFamily="34" charset="0"/>
                <a:ea typeface="Avenir Heavy"/>
                <a:cs typeface="Avenir Heavy"/>
                <a:sym typeface="Avenir Heavy"/>
              </a:rPr>
              <a:t>without</a:t>
            </a:r>
            <a:r>
              <a:rPr sz="1600" dirty="0">
                <a:latin typeface="Myriad Pro" panose="020B0503030403020204" pitchFamily="34" charset="0"/>
              </a:rPr>
              <a:t> high frequency mapping</a:t>
            </a:r>
          </a:p>
        </p:txBody>
      </p:sp>
      <p:sp>
        <p:nvSpPr>
          <p:cNvPr id="1287" name="Neural network output with high frequency mapping"/>
          <p:cNvSpPr txBox="1"/>
          <p:nvPr/>
        </p:nvSpPr>
        <p:spPr>
          <a:xfrm>
            <a:off x="7862625" y="5140042"/>
            <a:ext cx="2923241"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defTabSz="410766">
              <a:defRPr sz="3200"/>
            </a:pPr>
            <a:r>
              <a:rPr sz="1600" dirty="0">
                <a:latin typeface="Myriad Pro" panose="020B0503030403020204" pitchFamily="34" charset="0"/>
              </a:rPr>
              <a:t>Neural network output </a:t>
            </a:r>
            <a:r>
              <a:rPr sz="1600" dirty="0">
                <a:latin typeface="Myriad Pro" panose="020B0503030403020204" pitchFamily="34" charset="0"/>
                <a:ea typeface="Avenir Heavy"/>
                <a:cs typeface="Avenir Heavy"/>
                <a:sym typeface="Avenir Heavy"/>
              </a:rPr>
              <a:t>with</a:t>
            </a:r>
            <a:r>
              <a:rPr sz="1600" dirty="0">
                <a:latin typeface="Myriad Pro" panose="020B0503030403020204" pitchFamily="34" charset="0"/>
              </a:rPr>
              <a:t> high frequency mapping</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 fill="hold"/>
                                        <p:tgtEl>
                                          <p:spTgt spid="12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82"/>
                </p:tgtEl>
              </p:cMediaNode>
            </p:video>
            <p:seq concurrent="1" prevAc="none" nextAc="seek">
              <p:cTn id="8" restart="whenNotActive" fill="hold" evtFilter="cancelBubble" nodeType="interactiveSeq">
                <p:stCondLst>
                  <p:cond evt="onClick" delay="0">
                    <p:tgtEl>
                      <p:spTgt spid="128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82"/>
                                        </p:tgtEl>
                                      </p:cBhvr>
                                    </p:cmd>
                                  </p:childTnLst>
                                </p:cTn>
                              </p:par>
                            </p:childTnLst>
                          </p:cTn>
                        </p:par>
                      </p:childTnLst>
                    </p:cTn>
                  </p:par>
                </p:childTnLst>
              </p:cTn>
              <p:nextCondLst>
                <p:cond evt="onClick" delay="0">
                  <p:tgtEl>
                    <p:spTgt spid="128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CF95-A3F8-4990-9BD3-BFABE8EE5DED}"/>
              </a:ext>
            </a:extLst>
          </p:cNvPr>
          <p:cNvSpPr>
            <a:spLocks noGrp="1"/>
          </p:cNvSpPr>
          <p:nvPr>
            <p:ph type="title"/>
          </p:nvPr>
        </p:nvSpPr>
        <p:spPr/>
        <p:txBody>
          <a:bodyPr/>
          <a:lstStyle/>
          <a:p>
            <a:r>
              <a:rPr lang="en-US" dirty="0" err="1"/>
              <a:t>NeRF</a:t>
            </a:r>
            <a:r>
              <a:rPr lang="en-US" dirty="0"/>
              <a:t> Results</a:t>
            </a:r>
          </a:p>
        </p:txBody>
      </p:sp>
      <p:pic>
        <p:nvPicPr>
          <p:cNvPr id="4" name="website_360">
            <a:hlinkClick r:id="" action="ppaction://media"/>
            <a:extLst>
              <a:ext uri="{FF2B5EF4-FFF2-40B4-BE49-F238E27FC236}">
                <a16:creationId xmlns:a16="http://schemas.microsoft.com/office/drawing/2014/main" id="{EB4975D9-5C2D-4037-B305-BAE91E3178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9504" y="1627075"/>
            <a:ext cx="10612992" cy="4059152"/>
          </a:xfrm>
          <a:prstGeom prst="rect">
            <a:avLst/>
          </a:prstGeom>
        </p:spPr>
      </p:pic>
    </p:spTree>
    <p:extLst>
      <p:ext uri="{BB962C8B-B14F-4D97-AF65-F5344CB8AC3E}">
        <p14:creationId xmlns:p14="http://schemas.microsoft.com/office/powerpoint/2010/main" val="17526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E660CC13-6717-4A6A-9B0E-8325F14571B4}"/>
              </a:ext>
            </a:extLst>
          </p:cNvPr>
          <p:cNvGrpSpPr/>
          <p:nvPr/>
        </p:nvGrpSpPr>
        <p:grpSpPr>
          <a:xfrm>
            <a:off x="1688552" y="785554"/>
            <a:ext cx="8701340" cy="4915964"/>
            <a:chOff x="355624" y="-21819"/>
            <a:chExt cx="11813818" cy="6674408"/>
          </a:xfrm>
        </p:grpSpPr>
        <p:pic>
          <p:nvPicPr>
            <p:cNvPr id="4" name="Screen Shot 2017-01-11 at 2.36.35 AM-filtered.png">
              <a:extLst>
                <a:ext uri="{FF2B5EF4-FFF2-40B4-BE49-F238E27FC236}">
                  <a16:creationId xmlns:a16="http://schemas.microsoft.com/office/drawing/2014/main" id="{EBAE7A3F-1663-4002-9B22-3D76FDC8289F}"/>
                </a:ext>
              </a:extLst>
            </p:cNvPr>
            <p:cNvPicPr>
              <a:picLocks noChangeAspect="1"/>
            </p:cNvPicPr>
            <p:nvPr/>
          </p:nvPicPr>
          <p:blipFill>
            <a:blip r:embed="rId2"/>
            <a:stretch>
              <a:fillRect/>
            </a:stretch>
          </p:blipFill>
          <p:spPr>
            <a:xfrm>
              <a:off x="355624" y="368955"/>
              <a:ext cx="1555561" cy="1397125"/>
            </a:xfrm>
            <a:prstGeom prst="rect">
              <a:avLst/>
            </a:prstGeom>
            <a:ln w="12700">
              <a:miter lim="400000"/>
            </a:ln>
          </p:spPr>
        </p:pic>
        <p:pic>
          <p:nvPicPr>
            <p:cNvPr id="5" name="pasted-image.pdf">
              <a:extLst>
                <a:ext uri="{FF2B5EF4-FFF2-40B4-BE49-F238E27FC236}">
                  <a16:creationId xmlns:a16="http://schemas.microsoft.com/office/drawing/2014/main" id="{8C8F4E58-5CAA-4BAF-BCB7-2956500BA556}"/>
                </a:ext>
              </a:extLst>
            </p:cNvPr>
            <p:cNvPicPr>
              <a:picLocks noChangeAspect="1"/>
            </p:cNvPicPr>
            <p:nvPr/>
          </p:nvPicPr>
          <p:blipFill>
            <a:blip r:embed="rId3"/>
            <a:stretch>
              <a:fillRect/>
            </a:stretch>
          </p:blipFill>
          <p:spPr>
            <a:xfrm>
              <a:off x="2782361" y="446566"/>
              <a:ext cx="1424729" cy="1242953"/>
            </a:xfrm>
            <a:prstGeom prst="rect">
              <a:avLst/>
            </a:prstGeom>
            <a:ln w="12700">
              <a:miter lim="400000"/>
            </a:ln>
          </p:spPr>
        </p:pic>
        <p:grpSp>
          <p:nvGrpSpPr>
            <p:cNvPr id="6" name="Group 1492">
              <a:extLst>
                <a:ext uri="{FF2B5EF4-FFF2-40B4-BE49-F238E27FC236}">
                  <a16:creationId xmlns:a16="http://schemas.microsoft.com/office/drawing/2014/main" id="{97F656C9-2CBA-4A41-8BD8-F176C80A7F7D}"/>
                </a:ext>
              </a:extLst>
            </p:cNvPr>
            <p:cNvGrpSpPr/>
            <p:nvPr/>
          </p:nvGrpSpPr>
          <p:grpSpPr>
            <a:xfrm>
              <a:off x="1877257" y="714026"/>
              <a:ext cx="890194" cy="705509"/>
              <a:chOff x="0" y="0"/>
              <a:chExt cx="1768087" cy="1408481"/>
            </a:xfrm>
          </p:grpSpPr>
          <p:sp>
            <p:nvSpPr>
              <p:cNvPr id="7" name="Shape 1488">
                <a:extLst>
                  <a:ext uri="{FF2B5EF4-FFF2-40B4-BE49-F238E27FC236}">
                    <a16:creationId xmlns:a16="http://schemas.microsoft.com/office/drawing/2014/main" id="{F08F59D6-1ED4-4A4E-BF13-6B5B8F231FAB}"/>
                  </a:ext>
                </a:extLst>
              </p:cNvPr>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8" name="Shape 1489">
                <a:extLst>
                  <a:ext uri="{FF2B5EF4-FFF2-40B4-BE49-F238E27FC236}">
                    <a16:creationId xmlns:a16="http://schemas.microsoft.com/office/drawing/2014/main" id="{EAB3BCC6-7BA5-4E85-B632-F32D49A16C1E}"/>
                  </a:ext>
                </a:extLst>
              </p:cNvPr>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9" name="Shape 1490">
                <a:extLst>
                  <a:ext uri="{FF2B5EF4-FFF2-40B4-BE49-F238E27FC236}">
                    <a16:creationId xmlns:a16="http://schemas.microsoft.com/office/drawing/2014/main" id="{D09C44A8-0DB2-4BC0-8AF4-7DC9827F8C02}"/>
                  </a:ext>
                </a:extLst>
              </p:cNvPr>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10" name="Shape 1491">
                <a:extLst>
                  <a:ext uri="{FF2B5EF4-FFF2-40B4-BE49-F238E27FC236}">
                    <a16:creationId xmlns:a16="http://schemas.microsoft.com/office/drawing/2014/main" id="{92E9A31F-3B09-4E06-82CE-4C5CF96DBC38}"/>
                  </a:ext>
                </a:extLst>
              </p:cNvPr>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grpSp>
        <p:pic>
          <p:nvPicPr>
            <p:cNvPr id="11" name="Screen Shot 2017-01-11 at 2.48.58 AM.png">
              <a:extLst>
                <a:ext uri="{FF2B5EF4-FFF2-40B4-BE49-F238E27FC236}">
                  <a16:creationId xmlns:a16="http://schemas.microsoft.com/office/drawing/2014/main" id="{8636ABDB-A011-4A1B-BB47-01BF2F8E3CD2}"/>
                </a:ext>
              </a:extLst>
            </p:cNvPr>
            <p:cNvPicPr>
              <a:picLocks noChangeAspect="1"/>
            </p:cNvPicPr>
            <p:nvPr/>
          </p:nvPicPr>
          <p:blipFill>
            <a:blip r:embed="rId4"/>
            <a:srcRect l="15736" r="6678"/>
            <a:stretch>
              <a:fillRect/>
            </a:stretch>
          </p:blipFill>
          <p:spPr>
            <a:xfrm>
              <a:off x="421340" y="1816313"/>
              <a:ext cx="1435413" cy="1196670"/>
            </a:xfrm>
            <a:prstGeom prst="rect">
              <a:avLst/>
            </a:prstGeom>
            <a:ln w="12700">
              <a:miter lim="400000"/>
            </a:ln>
          </p:spPr>
        </p:pic>
        <p:pic>
          <p:nvPicPr>
            <p:cNvPr id="12" name="Screen Shot 2017-01-11 at 2.49.30 AM.png">
              <a:extLst>
                <a:ext uri="{FF2B5EF4-FFF2-40B4-BE49-F238E27FC236}">
                  <a16:creationId xmlns:a16="http://schemas.microsoft.com/office/drawing/2014/main" id="{09417D3C-6A70-4E0C-853A-43C2B32D2240}"/>
                </a:ext>
              </a:extLst>
            </p:cNvPr>
            <p:cNvPicPr>
              <a:picLocks noChangeAspect="1"/>
            </p:cNvPicPr>
            <p:nvPr/>
          </p:nvPicPr>
          <p:blipFill>
            <a:blip r:embed="rId5"/>
            <a:srcRect l="14847" r="8324"/>
            <a:stretch>
              <a:fillRect/>
            </a:stretch>
          </p:blipFill>
          <p:spPr>
            <a:xfrm>
              <a:off x="2791697" y="1824575"/>
              <a:ext cx="1433511" cy="1196670"/>
            </a:xfrm>
            <a:prstGeom prst="rect">
              <a:avLst/>
            </a:prstGeom>
            <a:ln w="12700">
              <a:miter lim="400000"/>
            </a:ln>
          </p:spPr>
        </p:pic>
        <p:grpSp>
          <p:nvGrpSpPr>
            <p:cNvPr id="13" name="Group 1499">
              <a:extLst>
                <a:ext uri="{FF2B5EF4-FFF2-40B4-BE49-F238E27FC236}">
                  <a16:creationId xmlns:a16="http://schemas.microsoft.com/office/drawing/2014/main" id="{68C01E3F-E47E-4308-94C3-610E57EAF4F4}"/>
                </a:ext>
              </a:extLst>
            </p:cNvPr>
            <p:cNvGrpSpPr/>
            <p:nvPr/>
          </p:nvGrpSpPr>
          <p:grpSpPr>
            <a:xfrm>
              <a:off x="1877257" y="2073669"/>
              <a:ext cx="890194" cy="705509"/>
              <a:chOff x="0" y="0"/>
              <a:chExt cx="1768087" cy="1408481"/>
            </a:xfrm>
          </p:grpSpPr>
          <p:sp>
            <p:nvSpPr>
              <p:cNvPr id="14" name="Shape 1495">
                <a:extLst>
                  <a:ext uri="{FF2B5EF4-FFF2-40B4-BE49-F238E27FC236}">
                    <a16:creationId xmlns:a16="http://schemas.microsoft.com/office/drawing/2014/main" id="{9BECDE53-FB50-4898-96AC-C55CEA6B4338}"/>
                  </a:ext>
                </a:extLst>
              </p:cNvPr>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15" name="Shape 1496">
                <a:extLst>
                  <a:ext uri="{FF2B5EF4-FFF2-40B4-BE49-F238E27FC236}">
                    <a16:creationId xmlns:a16="http://schemas.microsoft.com/office/drawing/2014/main" id="{F571E187-0CF7-40D2-B59E-0E60CD14A2F1}"/>
                  </a:ext>
                </a:extLst>
              </p:cNvPr>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16" name="Shape 1497">
                <a:extLst>
                  <a:ext uri="{FF2B5EF4-FFF2-40B4-BE49-F238E27FC236}">
                    <a16:creationId xmlns:a16="http://schemas.microsoft.com/office/drawing/2014/main" id="{6B1F2FD5-C316-4F5D-8BEE-4C06FD0FFD1C}"/>
                  </a:ext>
                </a:extLst>
              </p:cNvPr>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sp>
            <p:nvSpPr>
              <p:cNvPr id="17" name="Shape 1498">
                <a:extLst>
                  <a:ext uri="{FF2B5EF4-FFF2-40B4-BE49-F238E27FC236}">
                    <a16:creationId xmlns:a16="http://schemas.microsoft.com/office/drawing/2014/main" id="{FE08177C-7AD6-4FCC-8012-831A912DAB28}"/>
                  </a:ext>
                </a:extLst>
              </p:cNvPr>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100" kern="0">
                  <a:solidFill>
                    <a:srgbClr val="FFFFFF"/>
                  </a:solidFill>
                  <a:latin typeface="Helvetica Light"/>
                  <a:sym typeface="Helvetica Light"/>
                </a:endParaRPr>
              </a:p>
            </p:txBody>
          </p:sp>
        </p:grpSp>
        <p:sp>
          <p:nvSpPr>
            <p:cNvPr id="18" name="Shape 1500">
              <a:extLst>
                <a:ext uri="{FF2B5EF4-FFF2-40B4-BE49-F238E27FC236}">
                  <a16:creationId xmlns:a16="http://schemas.microsoft.com/office/drawing/2014/main" id="{EBE06D5B-3C4B-4CD9-AB33-E7A1400F477F}"/>
                </a:ext>
              </a:extLst>
            </p:cNvPr>
            <p:cNvSpPr/>
            <p:nvPr/>
          </p:nvSpPr>
          <p:spPr>
            <a:xfrm rot="5400000">
              <a:off x="879311" y="3076190"/>
              <a:ext cx="515488" cy="93367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4000" kern="0">
                  <a:solidFill>
                    <a:srgbClr val="000000"/>
                  </a:solidFill>
                </a:rPr>
                <a:t>…</a:t>
              </a:r>
            </a:p>
          </p:txBody>
        </p:sp>
        <p:pic>
          <p:nvPicPr>
            <p:cNvPr id="19" name="pasted-image.pdf">
              <a:extLst>
                <a:ext uri="{FF2B5EF4-FFF2-40B4-BE49-F238E27FC236}">
                  <a16:creationId xmlns:a16="http://schemas.microsoft.com/office/drawing/2014/main" id="{9211C3AD-A6AF-458D-8D76-1B875A2F385E}"/>
                </a:ext>
              </a:extLst>
            </p:cNvPr>
            <p:cNvPicPr>
              <a:picLocks/>
            </p:cNvPicPr>
            <p:nvPr/>
          </p:nvPicPr>
          <p:blipFill>
            <a:blip r:embed="rId6"/>
            <a:stretch>
              <a:fillRect/>
            </a:stretch>
          </p:blipFill>
          <p:spPr>
            <a:xfrm>
              <a:off x="4613471" y="755016"/>
              <a:ext cx="418784" cy="3338098"/>
            </a:xfrm>
            <a:prstGeom prst="rect">
              <a:avLst/>
            </a:prstGeom>
            <a:ln w="12700">
              <a:miter lim="400000"/>
            </a:ln>
          </p:spPr>
        </p:pic>
        <p:grpSp>
          <p:nvGrpSpPr>
            <p:cNvPr id="20" name="Group 1511">
              <a:extLst>
                <a:ext uri="{FF2B5EF4-FFF2-40B4-BE49-F238E27FC236}">
                  <a16:creationId xmlns:a16="http://schemas.microsoft.com/office/drawing/2014/main" id="{8835EB68-E02E-4B4B-B49D-D74C47221449}"/>
                </a:ext>
              </a:extLst>
            </p:cNvPr>
            <p:cNvGrpSpPr/>
            <p:nvPr/>
          </p:nvGrpSpPr>
          <p:grpSpPr>
            <a:xfrm>
              <a:off x="5071849" y="440617"/>
              <a:ext cx="7097593" cy="6211972"/>
              <a:chOff x="145154" y="-24113"/>
              <a:chExt cx="14097136" cy="12401630"/>
            </a:xfrm>
          </p:grpSpPr>
          <p:grpSp>
            <p:nvGrpSpPr>
              <p:cNvPr id="21" name="Group 1506">
                <a:extLst>
                  <a:ext uri="{FF2B5EF4-FFF2-40B4-BE49-F238E27FC236}">
                    <a16:creationId xmlns:a16="http://schemas.microsoft.com/office/drawing/2014/main" id="{7CD94E4A-F82F-447F-9256-C1C5438F0E9D}"/>
                  </a:ext>
                </a:extLst>
              </p:cNvPr>
              <p:cNvGrpSpPr/>
              <p:nvPr/>
            </p:nvGrpSpPr>
            <p:grpSpPr>
              <a:xfrm>
                <a:off x="765974" y="3346226"/>
                <a:ext cx="9101117" cy="6408656"/>
                <a:chOff x="-1" y="0"/>
                <a:chExt cx="9101116" cy="6408654"/>
              </a:xfrm>
            </p:grpSpPr>
            <p:sp>
              <p:nvSpPr>
                <p:cNvPr id="26" name="Shape 1502">
                  <a:extLst>
                    <a:ext uri="{FF2B5EF4-FFF2-40B4-BE49-F238E27FC236}">
                      <a16:creationId xmlns:a16="http://schemas.microsoft.com/office/drawing/2014/main" id="{C7C3B177-BA23-4CC7-A1E4-A2F41D5FCC52}"/>
                    </a:ext>
                  </a:extLst>
                </p:cNvPr>
                <p:cNvSpPr/>
                <p:nvPr/>
              </p:nvSpPr>
              <p:spPr>
                <a:xfrm>
                  <a:off x="3539741" y="1604939"/>
                  <a:ext cx="5247900" cy="31987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defTabSz="410766" hangingPunct="0">
                    <a:defRPr sz="7200"/>
                  </a:pPr>
                  <a:r>
                    <a:rPr lang="en-US" sz="2400" kern="0" dirty="0">
                      <a:solidFill>
                        <a:srgbClr val="000000"/>
                      </a:solidFill>
                      <a:latin typeface="Helvetica Light"/>
                      <a:sym typeface="Helvetica Light"/>
                    </a:rPr>
                    <a:t>Discriminator: </a:t>
                  </a:r>
                  <a:r>
                    <a:rPr sz="2400" kern="0" dirty="0">
                      <a:solidFill>
                        <a:srgbClr val="000000"/>
                      </a:solidFill>
                      <a:latin typeface="Helvetica Light"/>
                      <a:sym typeface="Helvetica Light"/>
                    </a:rPr>
                    <a:t>Generated vs Real</a:t>
                  </a:r>
                  <a:r>
                    <a:rPr lang="en-US" sz="2400" kern="0" dirty="0">
                      <a:solidFill>
                        <a:srgbClr val="000000"/>
                      </a:solidFill>
                      <a:latin typeface="Helvetica Light"/>
                      <a:sym typeface="Helvetica Light"/>
                    </a:rPr>
                    <a:t> </a:t>
                  </a:r>
                  <a:r>
                    <a:rPr sz="2000" kern="0" dirty="0">
                      <a:solidFill>
                        <a:srgbClr val="000000"/>
                      </a:solidFill>
                      <a:latin typeface="Helvetica Light"/>
                      <a:sym typeface="Helvetica Light"/>
                    </a:rPr>
                    <a:t>(classifier)</a:t>
                  </a:r>
                </a:p>
              </p:txBody>
            </p:sp>
            <p:sp>
              <p:nvSpPr>
                <p:cNvPr id="27" name="Shape 1503">
                  <a:extLst>
                    <a:ext uri="{FF2B5EF4-FFF2-40B4-BE49-F238E27FC236}">
                      <a16:creationId xmlns:a16="http://schemas.microsoft.com/office/drawing/2014/main" id="{B4C7A4EF-30DD-47C3-965F-348A6B7A042D}"/>
                    </a:ext>
                  </a:extLst>
                </p:cNvPr>
                <p:cNvSpPr/>
                <p:nvPr/>
              </p:nvSpPr>
              <p:spPr>
                <a:xfrm>
                  <a:off x="3234937" y="0"/>
                  <a:ext cx="5866178" cy="6408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noFill/>
                <a:ln w="63500" cap="flat">
                  <a:solidFill>
                    <a:srgbClr val="000000"/>
                  </a:solidFill>
                  <a:prstDash val="solid"/>
                  <a:miter lim="400000"/>
                </a:ln>
                <a:effectLst/>
              </p:spPr>
              <p:txBody>
                <a:bodyPr wrap="square" lIns="38100" tIns="38100" rIns="38100" bIns="38100"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28" name="Shape 1504">
                  <a:extLst>
                    <a:ext uri="{FF2B5EF4-FFF2-40B4-BE49-F238E27FC236}">
                      <a16:creationId xmlns:a16="http://schemas.microsoft.com/office/drawing/2014/main" id="{90460D39-53F2-4BD5-A7D3-CE1710E7FE01}"/>
                    </a:ext>
                  </a:extLst>
                </p:cNvPr>
                <p:cNvSpPr/>
                <p:nvPr/>
              </p:nvSpPr>
              <p:spPr>
                <a:xfrm>
                  <a:off x="-1" y="975332"/>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sp>
              <p:nvSpPr>
                <p:cNvPr id="29" name="Shape 1505">
                  <a:extLst>
                    <a:ext uri="{FF2B5EF4-FFF2-40B4-BE49-F238E27FC236}">
                      <a16:creationId xmlns:a16="http://schemas.microsoft.com/office/drawing/2014/main" id="{6DCDF163-28EA-4720-8EF0-5B70F810D362}"/>
                    </a:ext>
                  </a:extLst>
                </p:cNvPr>
                <p:cNvSpPr/>
                <p:nvPr/>
              </p:nvSpPr>
              <p:spPr>
                <a:xfrm flipV="1">
                  <a:off x="-1" y="4374644"/>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grpSp>
          <p:grpSp>
            <p:nvGrpSpPr>
              <p:cNvPr id="22" name="Group 1510">
                <a:extLst>
                  <a:ext uri="{FF2B5EF4-FFF2-40B4-BE49-F238E27FC236}">
                    <a16:creationId xmlns:a16="http://schemas.microsoft.com/office/drawing/2014/main" id="{202FCEC1-EFB2-40C7-A461-A7B630B4F95C}"/>
                  </a:ext>
                </a:extLst>
              </p:cNvPr>
              <p:cNvGrpSpPr/>
              <p:nvPr/>
            </p:nvGrpSpPr>
            <p:grpSpPr>
              <a:xfrm>
                <a:off x="145154" y="-24113"/>
                <a:ext cx="14097136" cy="12401630"/>
                <a:chOff x="-478138" y="-113012"/>
                <a:chExt cx="14097135" cy="12401629"/>
              </a:xfrm>
            </p:grpSpPr>
            <p:pic>
              <p:nvPicPr>
                <p:cNvPr id="23" name="pasted-image.png">
                  <a:extLst>
                    <a:ext uri="{FF2B5EF4-FFF2-40B4-BE49-F238E27FC236}">
                      <a16:creationId xmlns:a16="http://schemas.microsoft.com/office/drawing/2014/main" id="{F1EFC650-D8C7-4FAD-9DC8-EDE54754FB40}"/>
                    </a:ext>
                  </a:extLst>
                </p:cNvPr>
                <p:cNvPicPr>
                  <a:picLocks noChangeAspect="1"/>
                </p:cNvPicPr>
                <p:nvPr/>
              </p:nvPicPr>
              <p:blipFill>
                <a:blip r:embed="rId7"/>
                <a:stretch>
                  <a:fillRect/>
                </a:stretch>
              </p:blipFill>
              <p:spPr>
                <a:xfrm>
                  <a:off x="10457381" y="7994505"/>
                  <a:ext cx="2419258" cy="2419258"/>
                </a:xfrm>
                <a:prstGeom prst="rect">
                  <a:avLst/>
                </a:prstGeom>
                <a:ln w="25400" cap="flat">
                  <a:solidFill>
                    <a:srgbClr val="000000"/>
                  </a:solidFill>
                  <a:prstDash val="solid"/>
                  <a:miter lim="400000"/>
                </a:ln>
                <a:effectLst/>
              </p:spPr>
            </p:pic>
            <p:sp>
              <p:nvSpPr>
                <p:cNvPr id="24" name="Shape 1508">
                  <a:extLst>
                    <a:ext uri="{FF2B5EF4-FFF2-40B4-BE49-F238E27FC236}">
                      <a16:creationId xmlns:a16="http://schemas.microsoft.com/office/drawing/2014/main" id="{1898E11B-86F8-4B11-98B0-CACCF65D72EC}"/>
                    </a:ext>
                  </a:extLst>
                </p:cNvPr>
                <p:cNvSpPr/>
                <p:nvPr/>
              </p:nvSpPr>
              <p:spPr>
                <a:xfrm>
                  <a:off x="2304426" y="10758315"/>
                  <a:ext cx="11314571" cy="15303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a:defRPr sz="4200"/>
                  </a:lvl1pPr>
                </a:lstStyle>
                <a:p>
                  <a:pPr defTabSz="410766" hangingPunct="0"/>
                  <a:r>
                    <a:rPr sz="1600" kern="0">
                      <a:solidFill>
                        <a:srgbClr val="000000"/>
                      </a:solidFill>
                      <a:latin typeface="Helvetica Light"/>
                      <a:sym typeface="Helvetica Light"/>
                    </a:rPr>
                    <a:t>[Goodfellow, Pouget-Abadie, Mirza, Xu, Warde-Farley, Ozair, Courville, Bengio 2014]</a:t>
                  </a:r>
                </a:p>
              </p:txBody>
            </p:sp>
            <p:sp>
              <p:nvSpPr>
                <p:cNvPr id="25" name="Shape 1509">
                  <a:extLst>
                    <a:ext uri="{FF2B5EF4-FFF2-40B4-BE49-F238E27FC236}">
                      <a16:creationId xmlns:a16="http://schemas.microsoft.com/office/drawing/2014/main" id="{C6D1B8C1-CD1F-4CE9-8352-7932AC71D6D2}"/>
                    </a:ext>
                  </a:extLst>
                </p:cNvPr>
                <p:cNvSpPr/>
                <p:nvPr/>
              </p:nvSpPr>
              <p:spPr>
                <a:xfrm>
                  <a:off x="-478138" y="-113012"/>
                  <a:ext cx="13577702" cy="21976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defRPr sz="6600" b="1">
                      <a:latin typeface="Helvetica"/>
                      <a:ea typeface="Helvetica"/>
                      <a:cs typeface="Helvetica"/>
                      <a:sym typeface="Helvetica"/>
                    </a:defRPr>
                  </a:pPr>
                  <a:r>
                    <a:rPr sz="2400" b="1" kern="0">
                      <a:solidFill>
                        <a:srgbClr val="000000"/>
                      </a:solidFill>
                      <a:latin typeface="Helvetica"/>
                      <a:cs typeface="Helvetica"/>
                      <a:sym typeface="Helvetica"/>
                    </a:rPr>
                    <a:t>“Generative Adversarial Network”</a:t>
                  </a:r>
                </a:p>
                <a:p>
                  <a:pPr algn="ctr" defTabSz="410766" hangingPunct="0">
                    <a:defRPr sz="6600" b="1">
                      <a:latin typeface="Helvetica"/>
                      <a:ea typeface="Helvetica"/>
                      <a:cs typeface="Helvetica"/>
                      <a:sym typeface="Helvetica"/>
                    </a:defRPr>
                  </a:pPr>
                  <a:r>
                    <a:rPr sz="2400" b="1" kern="0">
                      <a:solidFill>
                        <a:srgbClr val="000000"/>
                      </a:solidFill>
                      <a:latin typeface="Helvetica"/>
                      <a:cs typeface="Helvetica"/>
                      <a:sym typeface="Helvetica"/>
                    </a:rPr>
                    <a:t> (GANs)</a:t>
                  </a:r>
                </a:p>
              </p:txBody>
            </p:sp>
          </p:grpSp>
        </p:grpSp>
        <p:grpSp>
          <p:nvGrpSpPr>
            <p:cNvPr id="30" name="Group 1522">
              <a:extLst>
                <a:ext uri="{FF2B5EF4-FFF2-40B4-BE49-F238E27FC236}">
                  <a16:creationId xmlns:a16="http://schemas.microsoft.com/office/drawing/2014/main" id="{B324B2A9-D5CB-4B2B-B99D-7034BD5DE842}"/>
                </a:ext>
              </a:extLst>
            </p:cNvPr>
            <p:cNvGrpSpPr/>
            <p:nvPr/>
          </p:nvGrpSpPr>
          <p:grpSpPr>
            <a:xfrm>
              <a:off x="375227" y="-21819"/>
              <a:ext cx="6066516" cy="6585132"/>
              <a:chOff x="-1" y="-20732"/>
              <a:chExt cx="12049224" cy="13146607"/>
            </a:xfrm>
          </p:grpSpPr>
          <p:grpSp>
            <p:nvGrpSpPr>
              <p:cNvPr id="31" name="Group 1520">
                <a:extLst>
                  <a:ext uri="{FF2B5EF4-FFF2-40B4-BE49-F238E27FC236}">
                    <a16:creationId xmlns:a16="http://schemas.microsoft.com/office/drawing/2014/main" id="{066B2BB2-C60E-49CF-A4AF-7D019DBEACEB}"/>
                  </a:ext>
                </a:extLst>
              </p:cNvPr>
              <p:cNvGrpSpPr/>
              <p:nvPr/>
            </p:nvGrpSpPr>
            <p:grpSpPr>
              <a:xfrm>
                <a:off x="-1" y="-20732"/>
                <a:ext cx="12049224" cy="13146607"/>
                <a:chOff x="-1" y="-20732"/>
                <a:chExt cx="12049223" cy="13146606"/>
              </a:xfrm>
            </p:grpSpPr>
            <p:grpSp>
              <p:nvGrpSpPr>
                <p:cNvPr id="33" name="Group 1518">
                  <a:extLst>
                    <a:ext uri="{FF2B5EF4-FFF2-40B4-BE49-F238E27FC236}">
                      <a16:creationId xmlns:a16="http://schemas.microsoft.com/office/drawing/2014/main" id="{9A995DC7-838F-49DE-BABD-FCD82E40B723}"/>
                    </a:ext>
                  </a:extLst>
                </p:cNvPr>
                <p:cNvGrpSpPr/>
                <p:nvPr/>
              </p:nvGrpSpPr>
              <p:grpSpPr>
                <a:xfrm>
                  <a:off x="-1" y="-20732"/>
                  <a:ext cx="12049223" cy="13146606"/>
                  <a:chOff x="-1" y="-20732"/>
                  <a:chExt cx="12049222" cy="13146605"/>
                </a:xfrm>
              </p:grpSpPr>
              <p:grpSp>
                <p:nvGrpSpPr>
                  <p:cNvPr id="35" name="Group 1516">
                    <a:extLst>
                      <a:ext uri="{FF2B5EF4-FFF2-40B4-BE49-F238E27FC236}">
                        <a16:creationId xmlns:a16="http://schemas.microsoft.com/office/drawing/2014/main" id="{7796F729-3F7F-4593-BA1B-7D9432483DA3}"/>
                      </a:ext>
                    </a:extLst>
                  </p:cNvPr>
                  <p:cNvGrpSpPr/>
                  <p:nvPr/>
                </p:nvGrpSpPr>
                <p:grpSpPr>
                  <a:xfrm>
                    <a:off x="-1" y="8239040"/>
                    <a:ext cx="12049222" cy="4886833"/>
                    <a:chOff x="-1" y="-1"/>
                    <a:chExt cx="12049221" cy="4886832"/>
                  </a:xfrm>
                </p:grpSpPr>
                <p:sp>
                  <p:nvSpPr>
                    <p:cNvPr id="37" name="Shape 1512">
                      <a:extLst>
                        <a:ext uri="{FF2B5EF4-FFF2-40B4-BE49-F238E27FC236}">
                          <a16:creationId xmlns:a16="http://schemas.microsoft.com/office/drawing/2014/main" id="{83F3E92F-0C8A-40C6-B9A8-D1537996BDBD}"/>
                        </a:ext>
                      </a:extLst>
                    </p:cNvPr>
                    <p:cNvSpPr/>
                    <p:nvPr/>
                  </p:nvSpPr>
                  <p:spPr>
                    <a:xfrm flipV="1">
                      <a:off x="-1" y="-1"/>
                      <a:ext cx="12049221" cy="2318949"/>
                    </a:xfrm>
                    <a:prstGeom prst="line">
                      <a:avLst/>
                    </a:prstGeom>
                    <a:noFill/>
                    <a:ln w="152400" cap="flat">
                      <a:solidFill>
                        <a:schemeClr val="accent1"/>
                      </a:solidFill>
                      <a:custDash>
                        <a:ds d="200000" sp="200000"/>
                      </a:custDash>
                      <a:miter lim="400000"/>
                    </a:ln>
                    <a:effectLst/>
                  </p:spPr>
                  <p:txBody>
                    <a:bodyPr wrap="square" lIns="35719" tIns="35719" rIns="35719" bIns="35719" numCol="1" anchor="ctr">
                      <a:noAutofit/>
                    </a:bodyPr>
                    <a:lstStyle/>
                    <a:p>
                      <a:pPr algn="ctr" defTabSz="410766" hangingPunct="0">
                        <a:defRPr sz="3200"/>
                      </a:pPr>
                      <a:endParaRPr sz="1100" kern="0">
                        <a:solidFill>
                          <a:srgbClr val="000000"/>
                        </a:solidFill>
                        <a:latin typeface="Helvetica Light"/>
                        <a:sym typeface="Helvetica Light"/>
                      </a:endParaRPr>
                    </a:p>
                  </p:txBody>
                </p:sp>
                <p:grpSp>
                  <p:nvGrpSpPr>
                    <p:cNvPr id="38" name="Group 1515">
                      <a:extLst>
                        <a:ext uri="{FF2B5EF4-FFF2-40B4-BE49-F238E27FC236}">
                          <a16:creationId xmlns:a16="http://schemas.microsoft.com/office/drawing/2014/main" id="{7A0269CD-8909-461B-B9CC-A54F138484B4}"/>
                        </a:ext>
                      </a:extLst>
                    </p:cNvPr>
                    <p:cNvGrpSpPr/>
                    <p:nvPr/>
                  </p:nvGrpSpPr>
                  <p:grpSpPr>
                    <a:xfrm>
                      <a:off x="466466" y="2764246"/>
                      <a:ext cx="6445704" cy="2122585"/>
                      <a:chOff x="94745" y="1044416"/>
                      <a:chExt cx="6445703" cy="2122583"/>
                    </a:xfrm>
                  </p:grpSpPr>
                  <p:pic>
                    <p:nvPicPr>
                      <p:cNvPr id="39" name="pasted-image.png">
                        <a:extLst>
                          <a:ext uri="{FF2B5EF4-FFF2-40B4-BE49-F238E27FC236}">
                            <a16:creationId xmlns:a16="http://schemas.microsoft.com/office/drawing/2014/main" id="{AAD25AED-BAE5-4836-8186-A22E32F33D9E}"/>
                          </a:ext>
                        </a:extLst>
                      </p:cNvPr>
                      <p:cNvPicPr>
                        <a:picLocks noChangeAspect="1"/>
                      </p:cNvPicPr>
                      <p:nvPr/>
                    </p:nvPicPr>
                    <p:blipFill>
                      <a:blip r:embed="rId8"/>
                      <a:stretch>
                        <a:fillRect/>
                      </a:stretch>
                    </p:blipFill>
                    <p:spPr>
                      <a:xfrm>
                        <a:off x="4234019" y="1044416"/>
                        <a:ext cx="2306429" cy="2122583"/>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sp>
                    <p:nvSpPr>
                      <p:cNvPr id="40" name="Shape 1514">
                        <a:extLst>
                          <a:ext uri="{FF2B5EF4-FFF2-40B4-BE49-F238E27FC236}">
                            <a16:creationId xmlns:a16="http://schemas.microsoft.com/office/drawing/2014/main" id="{5B411427-B766-416A-AA26-A98305C79CD4}"/>
                          </a:ext>
                        </a:extLst>
                      </p:cNvPr>
                      <p:cNvSpPr/>
                      <p:nvPr/>
                    </p:nvSpPr>
                    <p:spPr>
                      <a:xfrm>
                        <a:off x="94745" y="1583999"/>
                        <a:ext cx="3354440" cy="9463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kern="0">
                            <a:solidFill>
                              <a:srgbClr val="000000"/>
                            </a:solidFill>
                            <a:latin typeface="Helvetica Light"/>
                            <a:sym typeface="Helvetica Light"/>
                          </a:rPr>
                          <a:t>Real photos</a:t>
                        </a:r>
                      </a:p>
                    </p:txBody>
                  </p:sp>
                </p:grpSp>
              </p:grpSp>
              <p:sp>
                <p:nvSpPr>
                  <p:cNvPr id="36" name="Shape 1517">
                    <a:extLst>
                      <a:ext uri="{FF2B5EF4-FFF2-40B4-BE49-F238E27FC236}">
                        <a16:creationId xmlns:a16="http://schemas.microsoft.com/office/drawing/2014/main" id="{16D538C0-7EFC-477D-9DC6-89ACC5FF88D4}"/>
                      </a:ext>
                    </a:extLst>
                  </p:cNvPr>
                  <p:cNvSpPr/>
                  <p:nvPr/>
                </p:nvSpPr>
                <p:spPr>
                  <a:xfrm>
                    <a:off x="3693149" y="-20732"/>
                    <a:ext cx="5126759" cy="9463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kern="0" dirty="0">
                        <a:solidFill>
                          <a:srgbClr val="000000"/>
                        </a:solidFill>
                        <a:latin typeface="Helvetica Light"/>
                        <a:sym typeface="Helvetica Light"/>
                      </a:rPr>
                      <a:t>Generated images</a:t>
                    </a:r>
                  </a:p>
                </p:txBody>
              </p:sp>
            </p:grpSp>
            <p:sp>
              <p:nvSpPr>
                <p:cNvPr id="34" name="Shape 1519">
                  <a:extLst>
                    <a:ext uri="{FF2B5EF4-FFF2-40B4-BE49-F238E27FC236}">
                      <a16:creationId xmlns:a16="http://schemas.microsoft.com/office/drawing/2014/main" id="{86E5906C-4B69-4329-9C0D-94F2461F84CA}"/>
                    </a:ext>
                  </a:extLst>
                </p:cNvPr>
                <p:cNvSpPr/>
                <p:nvPr/>
              </p:nvSpPr>
              <p:spPr>
                <a:xfrm>
                  <a:off x="7989935" y="12011683"/>
                  <a:ext cx="670025" cy="10297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6000">
                      <a:latin typeface="Adobe 繁黑體 Std B"/>
                      <a:ea typeface="Adobe 繁黑體 Std B"/>
                      <a:cs typeface="Adobe 繁黑體 Std B"/>
                      <a:sym typeface="Adobe 繁黑體 Std B"/>
                    </a:defRPr>
                  </a:lvl1pPr>
                </a:lstStyle>
                <a:p>
                  <a:pPr algn="ctr" defTabSz="410766" hangingPunct="0"/>
                  <a:r>
                    <a:rPr sz="2000" kern="0">
                      <a:solidFill>
                        <a:srgbClr val="000000"/>
                      </a:solidFill>
                    </a:rPr>
                    <a:t>…</a:t>
                  </a:r>
                </a:p>
              </p:txBody>
            </p:sp>
          </p:grpSp>
          <p:pic>
            <p:nvPicPr>
              <p:cNvPr id="32" name="pasted-image.png">
                <a:extLst>
                  <a:ext uri="{FF2B5EF4-FFF2-40B4-BE49-F238E27FC236}">
                    <a16:creationId xmlns:a16="http://schemas.microsoft.com/office/drawing/2014/main" id="{47CCC4CB-4DB9-4A55-ACA6-DC107AEDC77A}"/>
                  </a:ext>
                </a:extLst>
              </p:cNvPr>
              <p:cNvPicPr>
                <a:picLocks noChangeAspect="1"/>
              </p:cNvPicPr>
              <p:nvPr/>
            </p:nvPicPr>
            <p:blipFill>
              <a:blip r:embed="rId9"/>
              <a:srcRect/>
              <a:stretch>
                <a:fillRect/>
              </a:stretch>
            </p:blipFill>
            <p:spPr>
              <a:xfrm>
                <a:off x="6020886" y="10132712"/>
                <a:ext cx="2409123" cy="1806842"/>
              </a:xfrm>
              <a:prstGeom prst="rect">
                <a:avLst/>
              </a:prstGeom>
              <a:ln w="12700" cap="flat">
                <a:noFill/>
                <a:miter lim="400000"/>
              </a:ln>
              <a:effectLst>
                <a:outerShdw blurRad="63500" dist="25400" dir="3600000" rotWithShape="0">
                  <a:srgbClr val="000000">
                    <a:alpha val="70000"/>
                  </a:srgbClr>
                </a:outerShdw>
              </a:effectLst>
            </p:spPr>
          </p:pic>
        </p:grpSp>
        <p:sp>
          <p:nvSpPr>
            <p:cNvPr id="41" name="Shape 1523">
              <a:extLst>
                <a:ext uri="{FF2B5EF4-FFF2-40B4-BE49-F238E27FC236}">
                  <a16:creationId xmlns:a16="http://schemas.microsoft.com/office/drawing/2014/main" id="{6D3601A8-838B-414E-BC5C-05FD14EBD121}"/>
                </a:ext>
              </a:extLst>
            </p:cNvPr>
            <p:cNvSpPr/>
            <p:nvPr/>
          </p:nvSpPr>
          <p:spPr>
            <a:xfrm rot="5400000">
              <a:off x="3132715" y="3053786"/>
              <a:ext cx="515488" cy="93367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4000" kern="0">
                  <a:solidFill>
                    <a:srgbClr val="000000"/>
                  </a:solidFill>
                </a:rPr>
                <a:t>…</a:t>
              </a:r>
            </a:p>
          </p:txBody>
        </p:sp>
      </p:grpSp>
    </p:spTree>
    <p:extLst>
      <p:ext uri="{BB962C8B-B14F-4D97-AF65-F5344CB8AC3E}">
        <p14:creationId xmlns:p14="http://schemas.microsoft.com/office/powerpoint/2010/main" val="3180197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red, holding&#10;&#10;Description automatically generated">
            <a:extLst>
              <a:ext uri="{FF2B5EF4-FFF2-40B4-BE49-F238E27FC236}">
                <a16:creationId xmlns:a16="http://schemas.microsoft.com/office/drawing/2014/main" id="{4FB3ED0C-B56B-CD7D-B50F-9CCC727CAB59}"/>
              </a:ext>
            </a:extLst>
          </p:cNvPr>
          <p:cNvPicPr>
            <a:picLocks noChangeAspect="1"/>
          </p:cNvPicPr>
          <p:nvPr/>
        </p:nvPicPr>
        <p:blipFill rotWithShape="1">
          <a:blip r:embed="rId2"/>
          <a:srcRect l="932" t="2196" r="782" b="1332"/>
          <a:stretch/>
        </p:blipFill>
        <p:spPr>
          <a:xfrm>
            <a:off x="397438" y="499592"/>
            <a:ext cx="5438054" cy="5486232"/>
          </a:xfrm>
          <a:prstGeom prst="rect">
            <a:avLst/>
          </a:prstGeom>
        </p:spPr>
      </p:pic>
      <p:pic>
        <p:nvPicPr>
          <p:cNvPr id="5" name="Graphic 4">
            <a:extLst>
              <a:ext uri="{FF2B5EF4-FFF2-40B4-BE49-F238E27FC236}">
                <a16:creationId xmlns:a16="http://schemas.microsoft.com/office/drawing/2014/main" id="{7596FAF0-9042-1AD3-CFDC-49794CFB1A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437" y="2570444"/>
            <a:ext cx="5502904" cy="1977091"/>
          </a:xfrm>
          <a:prstGeom prst="rect">
            <a:avLst/>
          </a:prstGeom>
        </p:spPr>
      </p:pic>
      <p:pic>
        <p:nvPicPr>
          <p:cNvPr id="6" name="Picture 5" descr="A cat lying on the ground&#10;&#10;Description automatically generated">
            <a:extLst>
              <a:ext uri="{FF2B5EF4-FFF2-40B4-BE49-F238E27FC236}">
                <a16:creationId xmlns:a16="http://schemas.microsoft.com/office/drawing/2014/main" id="{F2CB10C3-8566-A92E-59A4-170B96B24456}"/>
              </a:ext>
            </a:extLst>
          </p:cNvPr>
          <p:cNvPicPr>
            <a:picLocks noChangeAspect="1"/>
          </p:cNvPicPr>
          <p:nvPr/>
        </p:nvPicPr>
        <p:blipFill>
          <a:blip r:embed="rId5"/>
          <a:stretch>
            <a:fillRect/>
          </a:stretch>
        </p:blipFill>
        <p:spPr>
          <a:xfrm>
            <a:off x="1146062" y="2609107"/>
            <a:ext cx="815410" cy="610770"/>
          </a:xfrm>
          <a:prstGeom prst="rect">
            <a:avLst/>
          </a:prstGeom>
          <a:ln>
            <a:noFill/>
          </a:ln>
          <a:effectLst>
            <a:outerShdw blurRad="76200" dist="12700" dir="2700000" sy="-23000" kx="-800400" algn="bl" rotWithShape="0">
              <a:prstClr val="black">
                <a:alpha val="20000"/>
              </a:prstClr>
            </a:outerShdw>
          </a:effectLst>
        </p:spPr>
      </p:pic>
      <p:pic>
        <p:nvPicPr>
          <p:cNvPr id="7" name="Picture 6" descr="A close up of a cat with green eyes&#10;&#10;Description automatically generated">
            <a:extLst>
              <a:ext uri="{FF2B5EF4-FFF2-40B4-BE49-F238E27FC236}">
                <a16:creationId xmlns:a16="http://schemas.microsoft.com/office/drawing/2014/main" id="{6A26F7CE-9F85-1156-A059-77404DBCADA7}"/>
              </a:ext>
            </a:extLst>
          </p:cNvPr>
          <p:cNvPicPr>
            <a:picLocks noChangeAspect="1"/>
          </p:cNvPicPr>
          <p:nvPr/>
        </p:nvPicPr>
        <p:blipFill rotWithShape="1">
          <a:blip r:embed="rId6"/>
          <a:srcRect l="17802" r="18014"/>
          <a:stretch/>
        </p:blipFill>
        <p:spPr>
          <a:xfrm>
            <a:off x="2851301" y="3326528"/>
            <a:ext cx="742127" cy="766649"/>
          </a:xfrm>
          <a:prstGeom prst="rect">
            <a:avLst/>
          </a:prstGeom>
          <a:ln>
            <a:noFill/>
          </a:ln>
          <a:effectLst>
            <a:outerShdw blurRad="76200" dist="12700" dir="2700000" sy="-23000" kx="-800400" algn="bl" rotWithShape="0">
              <a:prstClr val="black">
                <a:alpha val="20000"/>
              </a:prstClr>
            </a:outerShdw>
          </a:effectLst>
        </p:spPr>
      </p:pic>
      <p:pic>
        <p:nvPicPr>
          <p:cNvPr id="8" name="Picture 7" descr="A cat sitting on top of a building&#10;&#10;Description automatically generated">
            <a:extLst>
              <a:ext uri="{FF2B5EF4-FFF2-40B4-BE49-F238E27FC236}">
                <a16:creationId xmlns:a16="http://schemas.microsoft.com/office/drawing/2014/main" id="{395E0835-267E-3305-0C8C-AAC0A76ECD4F}"/>
              </a:ext>
            </a:extLst>
          </p:cNvPr>
          <p:cNvPicPr>
            <a:picLocks noChangeAspect="1"/>
          </p:cNvPicPr>
          <p:nvPr/>
        </p:nvPicPr>
        <p:blipFill rotWithShape="1">
          <a:blip r:embed="rId7"/>
          <a:srcRect l="40194" r="6378"/>
          <a:stretch/>
        </p:blipFill>
        <p:spPr>
          <a:xfrm>
            <a:off x="4272648" y="2454861"/>
            <a:ext cx="807921" cy="1008666"/>
          </a:xfrm>
          <a:prstGeom prst="rect">
            <a:avLst/>
          </a:prstGeom>
          <a:ln>
            <a:noFill/>
          </a:ln>
          <a:effectLst>
            <a:outerShdw blurRad="76200" dist="12700" dir="2700000" sy="-23000" kx="-800400" algn="bl" rotWithShape="0">
              <a:prstClr val="black">
                <a:alpha val="20000"/>
              </a:prstClr>
            </a:outerShdw>
          </a:effectLst>
        </p:spPr>
      </p:pic>
      <p:pic>
        <p:nvPicPr>
          <p:cNvPr id="9" name="Picture 8" descr="A cat sitting on the ground&#10;&#10;Description automatically generated">
            <a:extLst>
              <a:ext uri="{FF2B5EF4-FFF2-40B4-BE49-F238E27FC236}">
                <a16:creationId xmlns:a16="http://schemas.microsoft.com/office/drawing/2014/main" id="{5B8FFC61-F6D5-0838-B069-5B9EB1E87064}"/>
              </a:ext>
            </a:extLst>
          </p:cNvPr>
          <p:cNvPicPr>
            <a:picLocks noChangeAspect="1"/>
          </p:cNvPicPr>
          <p:nvPr/>
        </p:nvPicPr>
        <p:blipFill rotWithShape="1">
          <a:blip r:embed="rId8"/>
          <a:srcRect l="11534" t="8539" b="16842"/>
          <a:stretch/>
        </p:blipFill>
        <p:spPr>
          <a:xfrm>
            <a:off x="2579976" y="2080554"/>
            <a:ext cx="742126" cy="834617"/>
          </a:xfrm>
          <a:prstGeom prst="rect">
            <a:avLst/>
          </a:prstGeom>
          <a:ln>
            <a:noFill/>
          </a:ln>
          <a:effectLst>
            <a:outerShdw blurRad="76200" dist="12700" dir="2700000" sy="-23000" kx="-800400" algn="bl" rotWithShape="0">
              <a:prstClr val="black">
                <a:alpha val="20000"/>
              </a:prstClr>
            </a:outerShdw>
          </a:effectLst>
        </p:spPr>
      </p:pic>
      <p:grpSp>
        <p:nvGrpSpPr>
          <p:cNvPr id="10" name="Group 9">
            <a:extLst>
              <a:ext uri="{FF2B5EF4-FFF2-40B4-BE49-F238E27FC236}">
                <a16:creationId xmlns:a16="http://schemas.microsoft.com/office/drawing/2014/main" id="{2873E777-47F9-0B96-56D5-0848A9DF20B6}"/>
              </a:ext>
            </a:extLst>
          </p:cNvPr>
          <p:cNvGrpSpPr/>
          <p:nvPr/>
        </p:nvGrpSpPr>
        <p:grpSpPr>
          <a:xfrm>
            <a:off x="1521230" y="5896975"/>
            <a:ext cx="3190470" cy="600452"/>
            <a:chOff x="7391219" y="5867400"/>
            <a:chExt cx="3190470" cy="600452"/>
          </a:xfrm>
        </p:grpSpPr>
        <p:sp>
          <p:nvSpPr>
            <p:cNvPr id="11" name="Rounded Rectangle 31">
              <a:extLst>
                <a:ext uri="{FF2B5EF4-FFF2-40B4-BE49-F238E27FC236}">
                  <a16:creationId xmlns:a16="http://schemas.microsoft.com/office/drawing/2014/main" id="{89D5933C-FD64-F4FB-B301-72F4C03DA11E}"/>
                </a:ext>
              </a:extLst>
            </p:cNvPr>
            <p:cNvSpPr/>
            <p:nvPr/>
          </p:nvSpPr>
          <p:spPr>
            <a:xfrm>
              <a:off x="7525887" y="5867400"/>
              <a:ext cx="2921134" cy="60045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5B3DC90-7948-E16C-4B15-12134D8D7D4E}"/>
                </a:ext>
              </a:extLst>
            </p:cNvPr>
            <p:cNvSpPr txBox="1"/>
            <p:nvPr/>
          </p:nvSpPr>
          <p:spPr>
            <a:xfrm>
              <a:off x="7391219" y="5967571"/>
              <a:ext cx="3190470" cy="400110"/>
            </a:xfrm>
            <a:prstGeom prst="rect">
              <a:avLst/>
            </a:prstGeom>
            <a:noFill/>
          </p:spPr>
          <p:txBody>
            <a:bodyPr wrap="square" rtlCol="0">
              <a:spAutoFit/>
            </a:bodyPr>
            <a:lstStyle/>
            <a:p>
              <a:pPr algn="ctr"/>
              <a:r>
                <a:rPr lang="en-US" sz="2000" b="1" dirty="0">
                  <a:latin typeface="+mj-lt"/>
                  <a:cs typeface="Calibri" panose="020F0502020204030204" pitchFamily="34" charset="0"/>
                </a:rPr>
                <a:t>The Space of All Images</a:t>
              </a:r>
            </a:p>
          </p:txBody>
        </p:sp>
      </p:grpSp>
      <p:sp>
        <p:nvSpPr>
          <p:cNvPr id="13" name="Title 1">
            <a:extLst>
              <a:ext uri="{FF2B5EF4-FFF2-40B4-BE49-F238E27FC236}">
                <a16:creationId xmlns:a16="http://schemas.microsoft.com/office/drawing/2014/main" id="{11115790-D996-CC5E-D5A7-4867BF6F5B3D}"/>
              </a:ext>
            </a:extLst>
          </p:cNvPr>
          <p:cNvSpPr>
            <a:spLocks noGrp="1"/>
          </p:cNvSpPr>
          <p:nvPr>
            <p:ph type="title"/>
          </p:nvPr>
        </p:nvSpPr>
        <p:spPr>
          <a:xfrm>
            <a:off x="6901244" y="4389398"/>
            <a:ext cx="4470969" cy="563602"/>
          </a:xfrm>
        </p:spPr>
        <p:txBody>
          <a:bodyPr>
            <a:normAutofit/>
          </a:bodyPr>
          <a:lstStyle/>
          <a:p>
            <a:pPr algn="ctr"/>
            <a:r>
              <a:rPr lang="en-US" sz="2800" b="0" dirty="0"/>
              <a:t>StyleGAN2 [2020]</a:t>
            </a:r>
          </a:p>
        </p:txBody>
      </p:sp>
      <p:pic>
        <p:nvPicPr>
          <p:cNvPr id="14" name="Picture 6" descr="Teaser image">
            <a:extLst>
              <a:ext uri="{FF2B5EF4-FFF2-40B4-BE49-F238E27FC236}">
                <a16:creationId xmlns:a16="http://schemas.microsoft.com/office/drawing/2014/main" id="{F3194939-116E-9D42-C132-19B7464AE50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5167"/>
          <a:stretch/>
        </p:blipFill>
        <p:spPr bwMode="auto">
          <a:xfrm>
            <a:off x="6356510" y="2531785"/>
            <a:ext cx="5560438" cy="185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7098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 name="Shape 1916"/>
          <p:cNvSpPr/>
          <p:nvPr/>
        </p:nvSpPr>
        <p:spPr>
          <a:xfrm>
            <a:off x="4685357" y="312979"/>
            <a:ext cx="2821286"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BW → Color</a:t>
            </a:r>
          </a:p>
        </p:txBody>
      </p:sp>
      <p:sp>
        <p:nvSpPr>
          <p:cNvPr id="1917" name="Shape 1917"/>
          <p:cNvSpPr/>
          <p:nvPr/>
        </p:nvSpPr>
        <p:spPr>
          <a:xfrm>
            <a:off x="728193" y="1254086"/>
            <a:ext cx="665780"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18" name="Shape 1918"/>
          <p:cNvSpPr/>
          <p:nvPr/>
        </p:nvSpPr>
        <p:spPr>
          <a:xfrm>
            <a:off x="2557653" y="1254086"/>
            <a:ext cx="888598"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19" name="Shape 1919"/>
          <p:cNvSpPr/>
          <p:nvPr/>
        </p:nvSpPr>
        <p:spPr>
          <a:xfrm>
            <a:off x="4728111" y="1254086"/>
            <a:ext cx="665780"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0" name="Shape 1920"/>
          <p:cNvSpPr/>
          <p:nvPr/>
        </p:nvSpPr>
        <p:spPr>
          <a:xfrm>
            <a:off x="6557570" y="1254086"/>
            <a:ext cx="888598"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21" name="Shape 1921"/>
          <p:cNvSpPr/>
          <p:nvPr/>
        </p:nvSpPr>
        <p:spPr>
          <a:xfrm>
            <a:off x="8728028" y="1254086"/>
            <a:ext cx="665780"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2" name="Shape 1922"/>
          <p:cNvSpPr/>
          <p:nvPr/>
        </p:nvSpPr>
        <p:spPr>
          <a:xfrm>
            <a:off x="10557489" y="1254086"/>
            <a:ext cx="888598" cy="408658"/>
          </a:xfrm>
          <a:prstGeom prst="rect">
            <a:avLst/>
          </a:prstGeom>
          <a:ln w="12700">
            <a:miter lim="400000"/>
          </a:ln>
          <a:extLst>
            <a:ext uri="{C572A759-6A51-4108-AA02-DFA0A04FC94B}">
              <ma14:wrappingTextBoxFlag xmlns="" xmlns:ma14="http://schemas.microsoft.com/office/mac/drawingml/2011/main"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23" name="pasted-image-filtered.png"/>
          <p:cNvPicPr>
            <a:picLocks noChangeAspect="1"/>
          </p:cNvPicPr>
          <p:nvPr/>
        </p:nvPicPr>
        <p:blipFill>
          <a:blip r:embed="rId2"/>
          <a:stretch>
            <a:fillRect/>
          </a:stretch>
        </p:blipFill>
        <p:spPr>
          <a:xfrm>
            <a:off x="106264" y="3824859"/>
            <a:ext cx="1923119" cy="1923119"/>
          </a:xfrm>
          <a:prstGeom prst="rect">
            <a:avLst/>
          </a:prstGeom>
          <a:ln w="12700">
            <a:miter lim="400000"/>
          </a:ln>
        </p:spPr>
      </p:pic>
      <p:pic>
        <p:nvPicPr>
          <p:cNvPr id="1924" name="pasted-image-filtered.png"/>
          <p:cNvPicPr>
            <a:picLocks noChangeAspect="1"/>
          </p:cNvPicPr>
          <p:nvPr/>
        </p:nvPicPr>
        <p:blipFill>
          <a:blip r:embed="rId3"/>
          <a:stretch>
            <a:fillRect/>
          </a:stretch>
        </p:blipFill>
        <p:spPr>
          <a:xfrm>
            <a:off x="4162976" y="1731645"/>
            <a:ext cx="1923119" cy="1923119"/>
          </a:xfrm>
          <a:prstGeom prst="rect">
            <a:avLst/>
          </a:prstGeom>
          <a:ln w="12700">
            <a:miter lim="400000"/>
          </a:ln>
        </p:spPr>
      </p:pic>
      <p:pic>
        <p:nvPicPr>
          <p:cNvPr id="1925" name="pasted-image-filtered.png"/>
          <p:cNvPicPr>
            <a:picLocks noChangeAspect="1"/>
          </p:cNvPicPr>
          <p:nvPr/>
        </p:nvPicPr>
        <p:blipFill>
          <a:blip r:embed="rId4"/>
          <a:stretch>
            <a:fillRect/>
          </a:stretch>
        </p:blipFill>
        <p:spPr>
          <a:xfrm>
            <a:off x="4162976" y="3824788"/>
            <a:ext cx="1923260" cy="1923260"/>
          </a:xfrm>
          <a:prstGeom prst="rect">
            <a:avLst/>
          </a:prstGeom>
          <a:ln w="12700">
            <a:miter lim="400000"/>
          </a:ln>
        </p:spPr>
      </p:pic>
      <p:pic>
        <p:nvPicPr>
          <p:cNvPr id="1926" name="pasted-image-filtered.png"/>
          <p:cNvPicPr>
            <a:picLocks noChangeAspect="1"/>
          </p:cNvPicPr>
          <p:nvPr/>
        </p:nvPicPr>
        <p:blipFill>
          <a:blip r:embed="rId5"/>
          <a:stretch>
            <a:fillRect/>
          </a:stretch>
        </p:blipFill>
        <p:spPr>
          <a:xfrm>
            <a:off x="8220881" y="1731575"/>
            <a:ext cx="1923260" cy="1923260"/>
          </a:xfrm>
          <a:prstGeom prst="rect">
            <a:avLst/>
          </a:prstGeom>
          <a:ln w="12700">
            <a:miter lim="400000"/>
          </a:ln>
        </p:spPr>
      </p:pic>
      <p:grpSp>
        <p:nvGrpSpPr>
          <p:cNvPr id="1933" name="Group 1933"/>
          <p:cNvGrpSpPr/>
          <p:nvPr/>
        </p:nvGrpSpPr>
        <p:grpSpPr>
          <a:xfrm>
            <a:off x="2055466" y="1731574"/>
            <a:ext cx="10052579" cy="4016474"/>
            <a:chOff x="0" y="0"/>
            <a:chExt cx="20105157" cy="8032947"/>
          </a:xfrm>
        </p:grpSpPr>
        <p:pic>
          <p:nvPicPr>
            <p:cNvPr id="1927" name="pasted-image.png"/>
            <p:cNvPicPr>
              <a:picLocks noChangeAspect="1"/>
            </p:cNvPicPr>
            <p:nvPr/>
          </p:nvPicPr>
          <p:blipFill>
            <a:blip r:embed="rId6"/>
            <a:stretch>
              <a:fillRect/>
            </a:stretch>
          </p:blipFill>
          <p:spPr>
            <a:xfrm>
              <a:off x="10561" y="4186711"/>
              <a:ext cx="3846237" cy="3846237"/>
            </a:xfrm>
            <a:prstGeom prst="rect">
              <a:avLst/>
            </a:prstGeom>
            <a:ln w="12700" cap="flat">
              <a:noFill/>
              <a:miter lim="400000"/>
            </a:ln>
            <a:effectLst/>
          </p:spPr>
        </p:pic>
        <p:pic>
          <p:nvPicPr>
            <p:cNvPr id="1928" name="pasted-image.png"/>
            <p:cNvPicPr>
              <a:picLocks noChangeAspect="1"/>
            </p:cNvPicPr>
            <p:nvPr/>
          </p:nvPicPr>
          <p:blipFill>
            <a:blip r:embed="rId7"/>
            <a:stretch>
              <a:fillRect/>
            </a:stretch>
          </p:blipFill>
          <p:spPr>
            <a:xfrm>
              <a:off x="8123984" y="141"/>
              <a:ext cx="3846237" cy="3846237"/>
            </a:xfrm>
            <a:prstGeom prst="rect">
              <a:avLst/>
            </a:prstGeom>
            <a:ln w="12700" cap="flat">
              <a:noFill/>
              <a:miter lim="400000"/>
            </a:ln>
            <a:effectLst/>
          </p:spPr>
        </p:pic>
        <p:pic>
          <p:nvPicPr>
            <p:cNvPr id="1929" name="pasted-image.png"/>
            <p:cNvPicPr>
              <a:picLocks noChangeAspect="1"/>
            </p:cNvPicPr>
            <p:nvPr/>
          </p:nvPicPr>
          <p:blipFill>
            <a:blip r:embed="rId8"/>
            <a:stretch>
              <a:fillRect/>
            </a:stretch>
          </p:blipFill>
          <p:spPr>
            <a:xfrm>
              <a:off x="8123702" y="4186427"/>
              <a:ext cx="3846520" cy="3846520"/>
            </a:xfrm>
            <a:prstGeom prst="rect">
              <a:avLst/>
            </a:prstGeom>
            <a:ln w="12700" cap="flat">
              <a:noFill/>
              <a:miter lim="400000"/>
            </a:ln>
            <a:effectLst/>
          </p:spPr>
        </p:pic>
        <p:pic>
          <p:nvPicPr>
            <p:cNvPr id="1930" name="pasted-image.png"/>
            <p:cNvPicPr>
              <a:picLocks noChangeAspect="1"/>
            </p:cNvPicPr>
            <p:nvPr/>
          </p:nvPicPr>
          <p:blipFill>
            <a:blip r:embed="rId9"/>
            <a:stretch>
              <a:fillRect/>
            </a:stretch>
          </p:blipFill>
          <p:spPr>
            <a:xfrm>
              <a:off x="16239512" y="0"/>
              <a:ext cx="3846520" cy="3846520"/>
            </a:xfrm>
            <a:prstGeom prst="rect">
              <a:avLst/>
            </a:prstGeom>
            <a:ln w="12700" cap="flat">
              <a:noFill/>
              <a:miter lim="400000"/>
            </a:ln>
            <a:effectLst/>
          </p:spPr>
        </p:pic>
        <p:pic>
          <p:nvPicPr>
            <p:cNvPr id="1931" name="pasted-image.png"/>
            <p:cNvPicPr>
              <a:picLocks noChangeAspect="1"/>
            </p:cNvPicPr>
            <p:nvPr/>
          </p:nvPicPr>
          <p:blipFill>
            <a:blip r:embed="rId10"/>
            <a:stretch>
              <a:fillRect/>
            </a:stretch>
          </p:blipFill>
          <p:spPr>
            <a:xfrm>
              <a:off x="0" y="0"/>
              <a:ext cx="3846519" cy="3846519"/>
            </a:xfrm>
            <a:prstGeom prst="rect">
              <a:avLst/>
            </a:prstGeom>
            <a:ln w="12700" cap="flat">
              <a:noFill/>
              <a:miter lim="400000"/>
            </a:ln>
            <a:effectLst/>
          </p:spPr>
        </p:pic>
        <p:pic>
          <p:nvPicPr>
            <p:cNvPr id="1932" name="45913.png"/>
            <p:cNvPicPr>
              <a:picLocks noChangeAspect="1"/>
            </p:cNvPicPr>
            <p:nvPr/>
          </p:nvPicPr>
          <p:blipFill>
            <a:blip r:embed="rId11"/>
            <a:stretch>
              <a:fillRect/>
            </a:stretch>
          </p:blipFill>
          <p:spPr>
            <a:xfrm>
              <a:off x="16258638" y="4186427"/>
              <a:ext cx="3846520" cy="3846520"/>
            </a:xfrm>
            <a:prstGeom prst="rect">
              <a:avLst/>
            </a:prstGeom>
            <a:ln w="12700" cap="flat">
              <a:noFill/>
              <a:miter lim="400000"/>
            </a:ln>
            <a:effectLst/>
          </p:spPr>
        </p:pic>
      </p:grpSp>
      <p:pic>
        <p:nvPicPr>
          <p:cNvPr id="1934" name="45913-filtered.jpeg"/>
          <p:cNvPicPr>
            <a:picLocks noChangeAspect="1"/>
          </p:cNvPicPr>
          <p:nvPr/>
        </p:nvPicPr>
        <p:blipFill>
          <a:blip r:embed="rId12"/>
          <a:stretch>
            <a:fillRect/>
          </a:stretch>
        </p:blipFill>
        <p:spPr>
          <a:xfrm>
            <a:off x="8240128" y="3828686"/>
            <a:ext cx="1915606" cy="1915606"/>
          </a:xfrm>
          <a:prstGeom prst="rect">
            <a:avLst/>
          </a:prstGeom>
          <a:ln w="12700">
            <a:solidFill>
              <a:srgbClr val="000000"/>
            </a:solidFill>
            <a:miter lim="400000"/>
          </a:ln>
        </p:spPr>
      </p:pic>
      <p:pic>
        <p:nvPicPr>
          <p:cNvPr id="1935" name="pasted-image-filtered.png"/>
          <p:cNvPicPr>
            <a:picLocks noChangeAspect="1"/>
          </p:cNvPicPr>
          <p:nvPr/>
        </p:nvPicPr>
        <p:blipFill>
          <a:blip r:embed="rId13"/>
          <a:stretch>
            <a:fillRect/>
          </a:stretch>
        </p:blipFill>
        <p:spPr>
          <a:xfrm>
            <a:off x="106194" y="1731575"/>
            <a:ext cx="1923260" cy="1923260"/>
          </a:xfrm>
          <a:prstGeom prst="rect">
            <a:avLst/>
          </a:prstGeom>
          <a:ln w="12700">
            <a:miter lim="400000"/>
          </a:ln>
        </p:spPr>
      </p:pic>
      <p:sp>
        <p:nvSpPr>
          <p:cNvPr id="1936" name="Shape 1936"/>
          <p:cNvSpPr/>
          <p:nvPr/>
        </p:nvSpPr>
        <p:spPr>
          <a:xfrm>
            <a:off x="8303851" y="6306913"/>
            <a:ext cx="3670878"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[Russakovsky et al. 2015]</a:t>
            </a:r>
          </a:p>
        </p:txBody>
      </p:sp>
    </p:spTree>
    <p:extLst>
      <p:ext uri="{BB962C8B-B14F-4D97-AF65-F5344CB8AC3E}">
        <p14:creationId xmlns:p14="http://schemas.microsoft.com/office/powerpoint/2010/main" val="2587284328"/>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 name="Shape 1971"/>
          <p:cNvSpPr/>
          <p:nvPr/>
        </p:nvSpPr>
        <p:spPr>
          <a:xfrm>
            <a:off x="3574476" y="58979"/>
            <a:ext cx="5043048"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8000"/>
            </a:lvl1pPr>
          </a:lstStyle>
          <a:p>
            <a:pPr algn="ctr" defTabSz="410766" hangingPunct="0"/>
            <a:r>
              <a:rPr sz="4000" kern="0" dirty="0">
                <a:solidFill>
                  <a:srgbClr val="000000"/>
                </a:solidFill>
                <a:latin typeface="Helvetica Light"/>
                <a:sym typeface="Helvetica Light"/>
              </a:rPr>
              <a:t>Labels → </a:t>
            </a:r>
            <a:r>
              <a:rPr lang="en-US" sz="4000" kern="0" dirty="0">
                <a:solidFill>
                  <a:srgbClr val="000000"/>
                </a:solidFill>
                <a:latin typeface="Helvetica Light"/>
                <a:sym typeface="Helvetica Light"/>
              </a:rPr>
              <a:t>Street Views</a:t>
            </a:r>
            <a:endParaRPr sz="4000" kern="0" dirty="0">
              <a:solidFill>
                <a:srgbClr val="000000"/>
              </a:solidFill>
              <a:latin typeface="Helvetica Light"/>
              <a:sym typeface="Helvetica Light"/>
            </a:endParaRPr>
          </a:p>
        </p:txBody>
      </p:sp>
      <p:sp>
        <p:nvSpPr>
          <p:cNvPr id="1982" name="Shape 1982"/>
          <p:cNvSpPr/>
          <p:nvPr/>
        </p:nvSpPr>
        <p:spPr>
          <a:xfrm>
            <a:off x="8865241" y="6448196"/>
            <a:ext cx="2955938"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600"/>
            </a:lvl1pPr>
          </a:lstStyle>
          <a:p>
            <a:pPr algn="ctr" defTabSz="410766" hangingPunct="0"/>
            <a:r>
              <a:rPr sz="1800" kern="0" dirty="0">
                <a:solidFill>
                  <a:srgbClr val="000000"/>
                </a:solidFill>
                <a:latin typeface="Helvetica Light"/>
                <a:sym typeface="Helvetica Light"/>
              </a:rPr>
              <a:t>Data from [</a:t>
            </a:r>
            <a:r>
              <a:rPr lang="en-US" sz="1800" kern="0" dirty="0">
                <a:solidFill>
                  <a:srgbClr val="000000"/>
                </a:solidFill>
                <a:latin typeface="Helvetica Light"/>
                <a:sym typeface="Helvetica Light"/>
              </a:rPr>
              <a:t>Wang et al</a:t>
            </a:r>
            <a:r>
              <a:rPr sz="1800" kern="0" dirty="0">
                <a:solidFill>
                  <a:srgbClr val="000000"/>
                </a:solidFill>
                <a:latin typeface="Helvetica Light"/>
                <a:sym typeface="Helvetica Light"/>
              </a:rPr>
              <a:t>, </a:t>
            </a:r>
            <a:r>
              <a:rPr lang="en-US" sz="1800" kern="0" dirty="0">
                <a:solidFill>
                  <a:srgbClr val="000000"/>
                </a:solidFill>
                <a:latin typeface="Helvetica Light"/>
                <a:sym typeface="Helvetica Light"/>
              </a:rPr>
              <a:t>2018</a:t>
            </a:r>
            <a:r>
              <a:rPr sz="1800" kern="0" dirty="0">
                <a:solidFill>
                  <a:srgbClr val="000000"/>
                </a:solidFill>
                <a:latin typeface="Helvetica Light"/>
                <a:sym typeface="Helvetica Light"/>
              </a:rPr>
              <a:t>]</a:t>
            </a:r>
          </a:p>
        </p:txBody>
      </p:sp>
      <p:pic>
        <p:nvPicPr>
          <p:cNvPr id="2" name="Picture 2" descr="A screenshot of a computer&#10;&#10;Description generated with high confidence">
            <a:extLst>
              <a:ext uri="{FF2B5EF4-FFF2-40B4-BE49-F238E27FC236}">
                <a16:creationId xmlns:a16="http://schemas.microsoft.com/office/drawing/2014/main" id="{D6171D60-A560-441F-BF2D-1887C06D01DA}"/>
              </a:ext>
            </a:extLst>
          </p:cNvPr>
          <p:cNvPicPr>
            <a:picLocks noChangeAspect="1"/>
          </p:cNvPicPr>
          <p:nvPr/>
        </p:nvPicPr>
        <p:blipFill>
          <a:blip r:embed="rId2"/>
          <a:stretch>
            <a:fillRect/>
          </a:stretch>
        </p:blipFill>
        <p:spPr>
          <a:xfrm>
            <a:off x="6490010" y="2052367"/>
            <a:ext cx="5332760" cy="3670145"/>
          </a:xfrm>
          <a:prstGeom prst="rect">
            <a:avLst/>
          </a:prstGeom>
        </p:spPr>
      </p:pic>
      <p:pic>
        <p:nvPicPr>
          <p:cNvPr id="4" name="Picture 4">
            <a:extLst>
              <a:ext uri="{FF2B5EF4-FFF2-40B4-BE49-F238E27FC236}">
                <a16:creationId xmlns:a16="http://schemas.microsoft.com/office/drawing/2014/main" id="{C729C2ED-EF27-4298-9407-589992D14435}"/>
              </a:ext>
            </a:extLst>
          </p:cNvPr>
          <p:cNvPicPr>
            <a:picLocks noChangeAspect="1"/>
          </p:cNvPicPr>
          <p:nvPr/>
        </p:nvPicPr>
        <p:blipFill>
          <a:blip r:embed="rId3"/>
          <a:stretch>
            <a:fillRect/>
          </a:stretch>
        </p:blipFill>
        <p:spPr>
          <a:xfrm>
            <a:off x="771912" y="897478"/>
            <a:ext cx="4707053" cy="2578800"/>
          </a:xfrm>
          <a:prstGeom prst="rect">
            <a:avLst/>
          </a:prstGeom>
        </p:spPr>
      </p:pic>
      <p:pic>
        <p:nvPicPr>
          <p:cNvPr id="6" name="Picture 6" descr="A car driving on a city street&#10;&#10;Description generated with very high confidence">
            <a:extLst>
              <a:ext uri="{FF2B5EF4-FFF2-40B4-BE49-F238E27FC236}">
                <a16:creationId xmlns:a16="http://schemas.microsoft.com/office/drawing/2014/main" id="{BEDDD948-00CD-4620-84BD-FDE201F82037}"/>
              </a:ext>
            </a:extLst>
          </p:cNvPr>
          <p:cNvPicPr>
            <a:picLocks noChangeAspect="1"/>
          </p:cNvPicPr>
          <p:nvPr/>
        </p:nvPicPr>
        <p:blipFill>
          <a:blip r:embed="rId4"/>
          <a:stretch>
            <a:fillRect/>
          </a:stretch>
        </p:blipFill>
        <p:spPr>
          <a:xfrm>
            <a:off x="771912" y="3970492"/>
            <a:ext cx="4707053" cy="2572138"/>
          </a:xfrm>
          <a:prstGeom prst="rect">
            <a:avLst/>
          </a:prstGeom>
        </p:spPr>
      </p:pic>
    </p:spTree>
    <p:extLst>
      <p:ext uri="{BB962C8B-B14F-4D97-AF65-F5344CB8AC3E}">
        <p14:creationId xmlns:p14="http://schemas.microsoft.com/office/powerpoint/2010/main" val="3344215700"/>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BFDE-23CC-4549-9612-CCF58A5AE43D}"/>
              </a:ext>
            </a:extLst>
          </p:cNvPr>
          <p:cNvSpPr>
            <a:spLocks noGrp="1"/>
          </p:cNvSpPr>
          <p:nvPr>
            <p:ph type="title"/>
          </p:nvPr>
        </p:nvSpPr>
        <p:spPr/>
        <p:txBody>
          <a:bodyPr>
            <a:normAutofit fontScale="90000"/>
          </a:bodyPr>
          <a:lstStyle/>
          <a:p>
            <a:r>
              <a:rPr lang="en-US" dirty="0"/>
              <a:t>Mapping images to images with the </a:t>
            </a:r>
            <a:r>
              <a:rPr lang="en-US" dirty="0" err="1"/>
              <a:t>UNet</a:t>
            </a:r>
            <a:r>
              <a:rPr lang="en-US" dirty="0"/>
              <a:t> architecture</a:t>
            </a:r>
          </a:p>
        </p:txBody>
      </p:sp>
      <p:pic>
        <p:nvPicPr>
          <p:cNvPr id="3074" name="Picture 2">
            <a:extLst>
              <a:ext uri="{FF2B5EF4-FFF2-40B4-BE49-F238E27FC236}">
                <a16:creationId xmlns:a16="http://schemas.microsoft.com/office/drawing/2014/main" id="{6EA3665C-ECD6-46A3-9A1D-0E5FAC764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756" y="1630718"/>
            <a:ext cx="7810973" cy="5100272"/>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153;p119">
            <a:extLst>
              <a:ext uri="{FF2B5EF4-FFF2-40B4-BE49-F238E27FC236}">
                <a16:creationId xmlns:a16="http://schemas.microsoft.com/office/drawing/2014/main" id="{EB62F6B2-5D00-4E11-99D5-69E24B2055AF}"/>
              </a:ext>
            </a:extLst>
          </p:cNvPr>
          <p:cNvPicPr preferRelativeResize="0"/>
          <p:nvPr/>
        </p:nvPicPr>
        <p:blipFill>
          <a:blip r:embed="rId3">
            <a:alphaModFix/>
          </a:blip>
          <a:stretch>
            <a:fillRect/>
          </a:stretch>
        </p:blipFill>
        <p:spPr>
          <a:xfrm>
            <a:off x="473298" y="2272726"/>
            <a:ext cx="2483592" cy="1001983"/>
          </a:xfrm>
          <a:prstGeom prst="rect">
            <a:avLst/>
          </a:prstGeom>
          <a:noFill/>
          <a:ln>
            <a:noFill/>
          </a:ln>
        </p:spPr>
      </p:pic>
      <p:pic>
        <p:nvPicPr>
          <p:cNvPr id="6" name="Google Shape;1154;p119">
            <a:extLst>
              <a:ext uri="{FF2B5EF4-FFF2-40B4-BE49-F238E27FC236}">
                <a16:creationId xmlns:a16="http://schemas.microsoft.com/office/drawing/2014/main" id="{58AF9EB6-FDA7-4F5B-B63D-7A88B43ACDB2}"/>
              </a:ext>
            </a:extLst>
          </p:cNvPr>
          <p:cNvPicPr preferRelativeResize="0"/>
          <p:nvPr/>
        </p:nvPicPr>
        <p:blipFill>
          <a:blip r:embed="rId4">
            <a:alphaModFix/>
          </a:blip>
          <a:stretch>
            <a:fillRect/>
          </a:stretch>
        </p:blipFill>
        <p:spPr>
          <a:xfrm>
            <a:off x="8648543" y="2310037"/>
            <a:ext cx="2483592" cy="989957"/>
          </a:xfrm>
          <a:prstGeom prst="rect">
            <a:avLst/>
          </a:prstGeom>
          <a:noFill/>
          <a:ln>
            <a:noFill/>
          </a:ln>
        </p:spPr>
      </p:pic>
      <p:sp>
        <p:nvSpPr>
          <p:cNvPr id="7" name="TextBox 6">
            <a:extLst>
              <a:ext uri="{FF2B5EF4-FFF2-40B4-BE49-F238E27FC236}">
                <a16:creationId xmlns:a16="http://schemas.microsoft.com/office/drawing/2014/main" id="{B26412F4-55BE-41C1-A341-418F6BFBA29D}"/>
              </a:ext>
            </a:extLst>
          </p:cNvPr>
          <p:cNvSpPr txBox="1"/>
          <p:nvPr/>
        </p:nvSpPr>
        <p:spPr>
          <a:xfrm>
            <a:off x="874937" y="3280830"/>
            <a:ext cx="1863010" cy="379656"/>
          </a:xfrm>
          <a:prstGeom prst="rect">
            <a:avLst/>
          </a:prstGeom>
          <a:noFill/>
        </p:spPr>
        <p:txBody>
          <a:bodyPr wrap="none" rtlCol="0">
            <a:spAutoFit/>
          </a:bodyPr>
          <a:lstStyle/>
          <a:p>
            <a:pPr algn="ctr" defTabSz="1219170">
              <a:buClr>
                <a:srgbClr val="000000"/>
              </a:buClr>
              <a:defRPr/>
            </a:pPr>
            <a:r>
              <a:rPr lang="en-US" sz="1867" kern="0" dirty="0">
                <a:solidFill>
                  <a:srgbClr val="000000"/>
                </a:solidFill>
                <a:latin typeface="Myriad Pro"/>
                <a:cs typeface="Arial"/>
                <a:sym typeface="Arial"/>
              </a:rPr>
              <a:t>Input RGB Image</a:t>
            </a:r>
          </a:p>
        </p:txBody>
      </p:sp>
      <p:sp>
        <p:nvSpPr>
          <p:cNvPr id="8" name="TextBox 7">
            <a:extLst>
              <a:ext uri="{FF2B5EF4-FFF2-40B4-BE49-F238E27FC236}">
                <a16:creationId xmlns:a16="http://schemas.microsoft.com/office/drawing/2014/main" id="{FF88169F-A235-4CD6-99AD-8C80E0EB9FB4}"/>
              </a:ext>
            </a:extLst>
          </p:cNvPr>
          <p:cNvSpPr txBox="1"/>
          <p:nvPr/>
        </p:nvSpPr>
        <p:spPr>
          <a:xfrm>
            <a:off x="9068444" y="3261582"/>
            <a:ext cx="1633781" cy="666977"/>
          </a:xfrm>
          <a:prstGeom prst="rect">
            <a:avLst/>
          </a:prstGeom>
          <a:noFill/>
        </p:spPr>
        <p:txBody>
          <a:bodyPr wrap="none" rtlCol="0">
            <a:spAutoFit/>
          </a:bodyPr>
          <a:lstStyle/>
          <a:p>
            <a:pPr algn="ctr" defTabSz="1219170">
              <a:buClr>
                <a:srgbClr val="000000"/>
              </a:buClr>
              <a:defRPr/>
            </a:pPr>
            <a:r>
              <a:rPr lang="en-US" sz="1867" kern="0" dirty="0">
                <a:solidFill>
                  <a:srgbClr val="000000"/>
                </a:solidFill>
                <a:latin typeface="Myriad Pro"/>
                <a:cs typeface="Arial"/>
                <a:sym typeface="Arial"/>
              </a:rPr>
              <a:t>Output image </a:t>
            </a:r>
          </a:p>
          <a:p>
            <a:pPr algn="ctr" defTabSz="1219170">
              <a:buClr>
                <a:srgbClr val="000000"/>
              </a:buClr>
              <a:defRPr/>
            </a:pPr>
            <a:r>
              <a:rPr lang="en-US" sz="1867" kern="0" dirty="0">
                <a:solidFill>
                  <a:srgbClr val="000000"/>
                </a:solidFill>
                <a:latin typeface="Myriad Pro"/>
                <a:cs typeface="Arial"/>
                <a:sym typeface="Arial"/>
              </a:rPr>
              <a:t>(depth map)</a:t>
            </a:r>
          </a:p>
        </p:txBody>
      </p:sp>
    </p:spTree>
    <p:extLst>
      <p:ext uri="{BB962C8B-B14F-4D97-AF65-F5344CB8AC3E}">
        <p14:creationId xmlns:p14="http://schemas.microsoft.com/office/powerpoint/2010/main" val="1723265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9F79-9892-4F80-8B83-4B0B817C862F}"/>
              </a:ext>
            </a:extLst>
          </p:cNvPr>
          <p:cNvSpPr>
            <a:spLocks noGrp="1"/>
          </p:cNvSpPr>
          <p:nvPr>
            <p:ph type="title"/>
          </p:nvPr>
        </p:nvSpPr>
        <p:spPr/>
        <p:txBody>
          <a:bodyPr/>
          <a:lstStyle/>
          <a:p>
            <a:r>
              <a:rPr lang="en-US" dirty="0"/>
              <a:t>Datasets – Potential Ethical Issues</a:t>
            </a:r>
          </a:p>
        </p:txBody>
      </p:sp>
      <p:sp>
        <p:nvSpPr>
          <p:cNvPr id="3" name="Content Placeholder 2">
            <a:extLst>
              <a:ext uri="{FF2B5EF4-FFF2-40B4-BE49-F238E27FC236}">
                <a16:creationId xmlns:a16="http://schemas.microsoft.com/office/drawing/2014/main" id="{496E737F-3376-4457-B888-B99BA4D1673F}"/>
              </a:ext>
            </a:extLst>
          </p:cNvPr>
          <p:cNvSpPr>
            <a:spLocks noGrp="1"/>
          </p:cNvSpPr>
          <p:nvPr>
            <p:ph idx="1"/>
          </p:nvPr>
        </p:nvSpPr>
        <p:spPr/>
        <p:txBody>
          <a:bodyPr/>
          <a:lstStyle/>
          <a:p>
            <a:r>
              <a:rPr lang="en-US" dirty="0"/>
              <a:t>Licensing and ownership of data</a:t>
            </a:r>
          </a:p>
          <a:p>
            <a:r>
              <a:rPr lang="en-US" dirty="0"/>
              <a:t>Consent of photographer and people being photographed</a:t>
            </a:r>
          </a:p>
          <a:p>
            <a:r>
              <a:rPr lang="en-US" dirty="0"/>
              <a:t>Offensive content</a:t>
            </a:r>
          </a:p>
          <a:p>
            <a:r>
              <a:rPr lang="en-US" dirty="0"/>
              <a:t>Bias and underrepresentation</a:t>
            </a:r>
          </a:p>
          <a:p>
            <a:pPr lvl="1"/>
            <a:r>
              <a:rPr lang="en-US" dirty="0"/>
              <a:t>Including amplifying bias</a:t>
            </a:r>
          </a:p>
          <a:p>
            <a:r>
              <a:rPr lang="en-US" dirty="0"/>
              <a:t>Unintended downstream uses of data</a:t>
            </a:r>
          </a:p>
        </p:txBody>
      </p:sp>
    </p:spTree>
    <p:extLst>
      <p:ext uri="{BB962C8B-B14F-4D97-AF65-F5344CB8AC3E}">
        <p14:creationId xmlns:p14="http://schemas.microsoft.com/office/powerpoint/2010/main" val="20511194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2EC9-6B4D-3914-798D-68F167E3F6FD}"/>
              </a:ext>
            </a:extLst>
          </p:cNvPr>
          <p:cNvSpPr>
            <a:spLocks noGrp="1"/>
          </p:cNvSpPr>
          <p:nvPr>
            <p:ph type="title"/>
          </p:nvPr>
        </p:nvSpPr>
        <p:spPr/>
        <p:txBody>
          <a:bodyPr/>
          <a:lstStyle/>
          <a:p>
            <a:r>
              <a:rPr lang="en-US" dirty="0"/>
              <a:t>Diffusion models</a:t>
            </a:r>
          </a:p>
        </p:txBody>
      </p:sp>
      <p:sp>
        <p:nvSpPr>
          <p:cNvPr id="3" name="Content Placeholder 2">
            <a:extLst>
              <a:ext uri="{FF2B5EF4-FFF2-40B4-BE49-F238E27FC236}">
                <a16:creationId xmlns:a16="http://schemas.microsoft.com/office/drawing/2014/main" id="{5EF703AC-82D7-0655-D9A4-CB12B92AE0D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22643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142" y="2778359"/>
            <a:ext cx="9477772" cy="1143000"/>
          </a:xfrm>
        </p:spPr>
        <p:txBody>
          <a:bodyPr>
            <a:normAutofit/>
          </a:bodyPr>
          <a:lstStyle/>
          <a:p>
            <a:r>
              <a:rPr lang="en-US" sz="6000" dirty="0"/>
              <a:t>Image Processing</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CDFA-24D2-46C5-82D1-C10BFD2E85F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D21B38E-C134-4F28-87F7-10150C58A659}"/>
              </a:ext>
            </a:extLst>
          </p:cNvPr>
          <p:cNvSpPr>
            <a:spLocks noGrp="1"/>
          </p:cNvSpPr>
          <p:nvPr>
            <p:ph idx="1"/>
          </p:nvPr>
        </p:nvSpPr>
        <p:spPr/>
        <p:txBody>
          <a:bodyPr/>
          <a:lstStyle/>
          <a:p>
            <a:r>
              <a:rPr lang="en-US" dirty="0"/>
              <a:t>Good luck!</a:t>
            </a:r>
          </a:p>
        </p:txBody>
      </p:sp>
    </p:spTree>
    <p:extLst>
      <p:ext uri="{BB962C8B-B14F-4D97-AF65-F5344CB8AC3E}">
        <p14:creationId xmlns:p14="http://schemas.microsoft.com/office/powerpoint/2010/main" val="1442778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80" name="Straight Arrow Connector 79"/>
          <p:cNvCxnSpPr>
            <a:stCxn id="61" idx="3"/>
            <a:endCxn id="34845" idx="1"/>
          </p:cNvCxnSpPr>
          <p:nvPr/>
        </p:nvCxnSpPr>
        <p:spPr>
          <a:xfrm>
            <a:off x="3929742" y="4991100"/>
            <a:ext cx="1175658" cy="1588"/>
          </a:xfrm>
          <a:prstGeom prst="straightConnector1">
            <a:avLst/>
          </a:prstGeom>
          <a:ln w="28575">
            <a:solidFill>
              <a:schemeClr val="tx1"/>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818" name="Rectangle 2"/>
          <p:cNvSpPr>
            <a:spLocks noGrp="1" noChangeArrowheads="1"/>
          </p:cNvSpPr>
          <p:nvPr>
            <p:ph type="title"/>
          </p:nvPr>
        </p:nvSpPr>
        <p:spPr/>
        <p:txBody>
          <a:bodyPr/>
          <a:lstStyle/>
          <a:p>
            <a:pPr eaLnBrk="1" hangingPunct="1"/>
            <a:r>
              <a:rPr lang="en-US" dirty="0"/>
              <a:t>Linear filtering</a:t>
            </a:r>
          </a:p>
        </p:txBody>
      </p:sp>
      <p:sp>
        <p:nvSpPr>
          <p:cNvPr id="814083" name="Rectangle 3"/>
          <p:cNvSpPr>
            <a:spLocks noGrp="1" noChangeArrowheads="1"/>
          </p:cNvSpPr>
          <p:nvPr>
            <p:ph type="body" idx="1"/>
          </p:nvPr>
        </p:nvSpPr>
        <p:spPr>
          <a:xfrm>
            <a:off x="900332" y="1493839"/>
            <a:ext cx="9462868" cy="2795587"/>
          </a:xfrm>
        </p:spPr>
        <p:txBody>
          <a:bodyPr>
            <a:normAutofit fontScale="92500"/>
          </a:bodyPr>
          <a:lstStyle/>
          <a:p>
            <a:pPr eaLnBrk="1" hangingPunct="1"/>
            <a:r>
              <a:rPr lang="en-US" dirty="0"/>
              <a:t>One simple function on images:  linear filtering                  (cross-correlation, convolution)</a:t>
            </a:r>
          </a:p>
          <a:p>
            <a:pPr lvl="1" eaLnBrk="1" hangingPunct="1"/>
            <a:r>
              <a:rPr lang="en-US" dirty="0"/>
              <a:t>Replace each pixel by a linear combination of its neighbors</a:t>
            </a:r>
          </a:p>
          <a:p>
            <a:pPr eaLnBrk="1" hangingPunct="1"/>
            <a:r>
              <a:rPr lang="en-US" dirty="0"/>
              <a:t>The prescription for the linear combination is called the “kernel” (or “mask”, “filter”)</a:t>
            </a:r>
          </a:p>
        </p:txBody>
      </p:sp>
      <p:grpSp>
        <p:nvGrpSpPr>
          <p:cNvPr id="2" name="Group 22"/>
          <p:cNvGrpSpPr>
            <a:grpSpLocks/>
          </p:cNvGrpSpPr>
          <p:nvPr/>
        </p:nvGrpSpPr>
        <p:grpSpPr bwMode="auto">
          <a:xfrm>
            <a:off x="5105403" y="4419600"/>
            <a:ext cx="1271588" cy="1143000"/>
            <a:chOff x="4896" y="1392"/>
            <a:chExt cx="801" cy="720"/>
          </a:xfrm>
        </p:grpSpPr>
        <p:sp>
          <p:nvSpPr>
            <p:cNvPr id="34843" name="Text Box 23"/>
            <p:cNvSpPr txBox="1">
              <a:spLocks noChangeArrowheads="1"/>
            </p:cNvSpPr>
            <p:nvPr/>
          </p:nvSpPr>
          <p:spPr bwMode="auto">
            <a:xfrm>
              <a:off x="5397" y="1872"/>
              <a:ext cx="300" cy="233"/>
            </a:xfrm>
            <a:prstGeom prst="rect">
              <a:avLst/>
            </a:prstGeom>
            <a:noFill/>
            <a:ln w="9525">
              <a:noFill/>
              <a:miter lim="800000"/>
              <a:headEnd/>
              <a:tailEnd/>
            </a:ln>
          </p:spPr>
          <p:txBody>
            <a:bodyPr wrap="none">
              <a:spAutoFit/>
            </a:bodyPr>
            <a:lstStyle/>
            <a:p>
              <a:pPr algn="ctr" eaLnBrk="0" hangingPunct="0"/>
              <a:r>
                <a:rPr lang="en-US" dirty="0">
                  <a:cs typeface="Arial" charset="0"/>
                </a:rPr>
                <a:t>0.5</a:t>
              </a:r>
            </a:p>
          </p:txBody>
        </p:sp>
        <p:grpSp>
          <p:nvGrpSpPr>
            <p:cNvPr id="3" name="Group 24"/>
            <p:cNvGrpSpPr>
              <a:grpSpLocks/>
            </p:cNvGrpSpPr>
            <p:nvPr/>
          </p:nvGrpSpPr>
          <p:grpSpPr bwMode="auto">
            <a:xfrm>
              <a:off x="4896" y="1392"/>
              <a:ext cx="768" cy="720"/>
              <a:chOff x="4896" y="1392"/>
              <a:chExt cx="768" cy="720"/>
            </a:xfrm>
          </p:grpSpPr>
          <p:sp>
            <p:nvSpPr>
              <p:cNvPr id="34845" name="Rectangle 25"/>
              <p:cNvSpPr>
                <a:spLocks noChangeArrowheads="1"/>
              </p:cNvSpPr>
              <p:nvPr/>
            </p:nvSpPr>
            <p:spPr bwMode="auto">
              <a:xfrm>
                <a:off x="4896" y="1392"/>
                <a:ext cx="768" cy="720"/>
              </a:xfrm>
              <a:prstGeom prst="rect">
                <a:avLst/>
              </a:prstGeom>
              <a:noFill/>
              <a:ln w="9525">
                <a:solidFill>
                  <a:schemeClr val="tx1"/>
                </a:solidFill>
                <a:miter lim="800000"/>
                <a:headEnd/>
                <a:tailEnd/>
              </a:ln>
            </p:spPr>
            <p:txBody>
              <a:bodyPr wrap="none" anchor="ctr"/>
              <a:lstStyle/>
              <a:p>
                <a:endParaRPr lang="en-US"/>
              </a:p>
            </p:txBody>
          </p:sp>
          <p:sp>
            <p:nvSpPr>
              <p:cNvPr id="34846" name="Line 26"/>
              <p:cNvSpPr>
                <a:spLocks noChangeShapeType="1"/>
              </p:cNvSpPr>
              <p:nvPr/>
            </p:nvSpPr>
            <p:spPr bwMode="auto">
              <a:xfrm>
                <a:off x="5136" y="1392"/>
                <a:ext cx="0" cy="720"/>
              </a:xfrm>
              <a:prstGeom prst="line">
                <a:avLst/>
              </a:prstGeom>
              <a:noFill/>
              <a:ln w="9525">
                <a:solidFill>
                  <a:schemeClr val="tx1"/>
                </a:solidFill>
                <a:round/>
                <a:headEnd/>
                <a:tailEnd/>
              </a:ln>
            </p:spPr>
            <p:txBody>
              <a:bodyPr wrap="none" anchor="ctr"/>
              <a:lstStyle/>
              <a:p>
                <a:endParaRPr lang="en-US"/>
              </a:p>
            </p:txBody>
          </p:sp>
          <p:sp>
            <p:nvSpPr>
              <p:cNvPr id="34847" name="Line 27"/>
              <p:cNvSpPr>
                <a:spLocks noChangeShapeType="1"/>
              </p:cNvSpPr>
              <p:nvPr/>
            </p:nvSpPr>
            <p:spPr bwMode="auto">
              <a:xfrm>
                <a:off x="5424" y="1392"/>
                <a:ext cx="0" cy="720"/>
              </a:xfrm>
              <a:prstGeom prst="line">
                <a:avLst/>
              </a:prstGeom>
              <a:noFill/>
              <a:ln w="9525">
                <a:solidFill>
                  <a:schemeClr val="tx1"/>
                </a:solidFill>
                <a:round/>
                <a:headEnd/>
                <a:tailEnd/>
              </a:ln>
            </p:spPr>
            <p:txBody>
              <a:bodyPr wrap="none" anchor="ctr"/>
              <a:lstStyle/>
              <a:p>
                <a:endParaRPr lang="en-US"/>
              </a:p>
            </p:txBody>
          </p:sp>
          <p:sp>
            <p:nvSpPr>
              <p:cNvPr id="34848" name="Line 28"/>
              <p:cNvSpPr>
                <a:spLocks noChangeShapeType="1"/>
              </p:cNvSpPr>
              <p:nvPr/>
            </p:nvSpPr>
            <p:spPr bwMode="auto">
              <a:xfrm>
                <a:off x="4896" y="1632"/>
                <a:ext cx="768" cy="0"/>
              </a:xfrm>
              <a:prstGeom prst="line">
                <a:avLst/>
              </a:prstGeom>
              <a:noFill/>
              <a:ln w="9525">
                <a:solidFill>
                  <a:schemeClr val="tx1"/>
                </a:solidFill>
                <a:round/>
                <a:headEnd/>
                <a:tailEnd/>
              </a:ln>
            </p:spPr>
            <p:txBody>
              <a:bodyPr wrap="none" anchor="ctr"/>
              <a:lstStyle/>
              <a:p>
                <a:endParaRPr lang="en-US"/>
              </a:p>
            </p:txBody>
          </p:sp>
          <p:sp>
            <p:nvSpPr>
              <p:cNvPr id="34849" name="Line 29"/>
              <p:cNvSpPr>
                <a:spLocks noChangeShapeType="1"/>
              </p:cNvSpPr>
              <p:nvPr/>
            </p:nvSpPr>
            <p:spPr bwMode="auto">
              <a:xfrm>
                <a:off x="4896" y="1872"/>
                <a:ext cx="768" cy="0"/>
              </a:xfrm>
              <a:prstGeom prst="line">
                <a:avLst/>
              </a:prstGeom>
              <a:noFill/>
              <a:ln w="9525">
                <a:solidFill>
                  <a:schemeClr val="tx1"/>
                </a:solidFill>
                <a:round/>
                <a:headEnd/>
                <a:tailEnd/>
              </a:ln>
            </p:spPr>
            <p:txBody>
              <a:bodyPr wrap="none" anchor="ctr"/>
              <a:lstStyle/>
              <a:p>
                <a:endParaRPr lang="en-US"/>
              </a:p>
            </p:txBody>
          </p:sp>
          <p:sp>
            <p:nvSpPr>
              <p:cNvPr id="34850" name="Text Box 30"/>
              <p:cNvSpPr txBox="1">
                <a:spLocks noChangeArrowheads="1"/>
              </p:cNvSpPr>
              <p:nvPr/>
            </p:nvSpPr>
            <p:spPr bwMode="auto">
              <a:xfrm>
                <a:off x="5115" y="1632"/>
                <a:ext cx="329" cy="233"/>
              </a:xfrm>
              <a:prstGeom prst="rect">
                <a:avLst/>
              </a:prstGeom>
              <a:noFill/>
              <a:ln w="9525">
                <a:noFill/>
                <a:miter lim="800000"/>
                <a:headEnd/>
                <a:tailEnd/>
              </a:ln>
            </p:spPr>
            <p:txBody>
              <a:bodyPr wrap="square">
                <a:spAutoFit/>
              </a:bodyPr>
              <a:lstStyle/>
              <a:p>
                <a:pPr algn="ctr" eaLnBrk="0" hangingPunct="0"/>
                <a:r>
                  <a:rPr lang="en-US" dirty="0">
                    <a:cs typeface="Arial" charset="0"/>
                  </a:rPr>
                  <a:t>0.5</a:t>
                </a:r>
              </a:p>
            </p:txBody>
          </p:sp>
          <p:sp>
            <p:nvSpPr>
              <p:cNvPr id="34851" name="Text Box 31"/>
              <p:cNvSpPr txBox="1">
                <a:spLocks noChangeArrowheads="1"/>
              </p:cNvSpPr>
              <p:nvPr/>
            </p:nvSpPr>
            <p:spPr bwMode="auto">
              <a:xfrm>
                <a:off x="5452" y="1632"/>
                <a:ext cx="190" cy="233"/>
              </a:xfrm>
              <a:prstGeom prst="rect">
                <a:avLst/>
              </a:prstGeom>
              <a:noFill/>
              <a:ln w="9525">
                <a:noFill/>
                <a:miter lim="800000"/>
                <a:headEnd/>
                <a:tailEnd/>
              </a:ln>
            </p:spPr>
            <p:txBody>
              <a:bodyPr wrap="none">
                <a:spAutoFit/>
              </a:bodyPr>
              <a:lstStyle/>
              <a:p>
                <a:pPr algn="ctr" eaLnBrk="0" hangingPunct="0"/>
                <a:r>
                  <a:rPr lang="en-US">
                    <a:cs typeface="Arial" charset="0"/>
                  </a:rPr>
                  <a:t>0</a:t>
                </a:r>
              </a:p>
            </p:txBody>
          </p:sp>
          <p:sp>
            <p:nvSpPr>
              <p:cNvPr id="34852" name="Text Box 32"/>
              <p:cNvSpPr txBox="1">
                <a:spLocks noChangeArrowheads="1"/>
              </p:cNvSpPr>
              <p:nvPr/>
            </p:nvSpPr>
            <p:spPr bwMode="auto">
              <a:xfrm>
                <a:off x="4913" y="1632"/>
                <a:ext cx="190" cy="233"/>
              </a:xfrm>
              <a:prstGeom prst="rect">
                <a:avLst/>
              </a:prstGeom>
              <a:noFill/>
              <a:ln w="9525">
                <a:noFill/>
                <a:miter lim="800000"/>
                <a:headEnd/>
                <a:tailEnd/>
              </a:ln>
            </p:spPr>
            <p:txBody>
              <a:bodyPr wrap="none">
                <a:spAutoFit/>
              </a:bodyPr>
              <a:lstStyle/>
              <a:p>
                <a:pPr eaLnBrk="0" hangingPunct="0"/>
                <a:r>
                  <a:rPr lang="en-US" dirty="0">
                    <a:cs typeface="Arial" charset="0"/>
                  </a:rPr>
                  <a:t>0</a:t>
                </a:r>
              </a:p>
            </p:txBody>
          </p:sp>
          <p:sp>
            <p:nvSpPr>
              <p:cNvPr id="34853" name="Text Box 33"/>
              <p:cNvSpPr txBox="1">
                <a:spLocks noChangeArrowheads="1"/>
              </p:cNvSpPr>
              <p:nvPr/>
            </p:nvSpPr>
            <p:spPr bwMode="auto">
              <a:xfrm>
                <a:off x="5185" y="1872"/>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1</a:t>
                </a:r>
              </a:p>
            </p:txBody>
          </p:sp>
          <p:sp>
            <p:nvSpPr>
              <p:cNvPr id="34854" name="Text Box 34"/>
              <p:cNvSpPr txBox="1">
                <a:spLocks noChangeArrowheads="1"/>
              </p:cNvSpPr>
              <p:nvPr/>
            </p:nvSpPr>
            <p:spPr bwMode="auto">
              <a:xfrm>
                <a:off x="4913" y="1872"/>
                <a:ext cx="190" cy="233"/>
              </a:xfrm>
              <a:prstGeom prst="rect">
                <a:avLst/>
              </a:prstGeom>
              <a:noFill/>
              <a:ln w="9525">
                <a:noFill/>
                <a:miter lim="800000"/>
                <a:headEnd/>
                <a:tailEnd/>
              </a:ln>
            </p:spPr>
            <p:txBody>
              <a:bodyPr wrap="none">
                <a:spAutoFit/>
              </a:bodyPr>
              <a:lstStyle/>
              <a:p>
                <a:pPr eaLnBrk="0" hangingPunct="0"/>
                <a:r>
                  <a:rPr lang="en-US" dirty="0">
                    <a:cs typeface="Arial" charset="0"/>
                  </a:rPr>
                  <a:t>0</a:t>
                </a:r>
              </a:p>
            </p:txBody>
          </p:sp>
          <p:sp>
            <p:nvSpPr>
              <p:cNvPr id="34855" name="Line 35"/>
              <p:cNvSpPr>
                <a:spLocks noChangeShapeType="1"/>
              </p:cNvSpPr>
              <p:nvPr/>
            </p:nvSpPr>
            <p:spPr bwMode="auto">
              <a:xfrm>
                <a:off x="4896" y="1632"/>
                <a:ext cx="768" cy="0"/>
              </a:xfrm>
              <a:prstGeom prst="line">
                <a:avLst/>
              </a:prstGeom>
              <a:noFill/>
              <a:ln w="9525">
                <a:solidFill>
                  <a:schemeClr val="tx1"/>
                </a:solidFill>
                <a:round/>
                <a:headEnd/>
                <a:tailEnd/>
              </a:ln>
            </p:spPr>
            <p:txBody>
              <a:bodyPr wrap="none" anchor="ctr"/>
              <a:lstStyle/>
              <a:p>
                <a:endParaRPr lang="en-US"/>
              </a:p>
            </p:txBody>
          </p:sp>
          <p:sp>
            <p:nvSpPr>
              <p:cNvPr id="34856" name="Text Box 36"/>
              <p:cNvSpPr txBox="1">
                <a:spLocks noChangeArrowheads="1"/>
              </p:cNvSpPr>
              <p:nvPr/>
            </p:nvSpPr>
            <p:spPr bwMode="auto">
              <a:xfrm>
                <a:off x="5185" y="1392"/>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0</a:t>
                </a:r>
              </a:p>
            </p:txBody>
          </p:sp>
          <p:sp>
            <p:nvSpPr>
              <p:cNvPr id="34857" name="Text Box 37"/>
              <p:cNvSpPr txBox="1">
                <a:spLocks noChangeArrowheads="1"/>
              </p:cNvSpPr>
              <p:nvPr/>
            </p:nvSpPr>
            <p:spPr bwMode="auto">
              <a:xfrm>
                <a:off x="5452" y="1392"/>
                <a:ext cx="190" cy="233"/>
              </a:xfrm>
              <a:prstGeom prst="rect">
                <a:avLst/>
              </a:prstGeom>
              <a:noFill/>
              <a:ln w="9525">
                <a:noFill/>
                <a:miter lim="800000"/>
                <a:headEnd/>
                <a:tailEnd/>
              </a:ln>
            </p:spPr>
            <p:txBody>
              <a:bodyPr wrap="none">
                <a:spAutoFit/>
              </a:bodyPr>
              <a:lstStyle/>
              <a:p>
                <a:pPr algn="ctr" eaLnBrk="0" hangingPunct="0"/>
                <a:r>
                  <a:rPr lang="en-US">
                    <a:cs typeface="Arial" charset="0"/>
                  </a:rPr>
                  <a:t>0</a:t>
                </a:r>
              </a:p>
            </p:txBody>
          </p:sp>
          <p:sp>
            <p:nvSpPr>
              <p:cNvPr id="34858" name="Text Box 38"/>
              <p:cNvSpPr txBox="1">
                <a:spLocks noChangeArrowheads="1"/>
              </p:cNvSpPr>
              <p:nvPr/>
            </p:nvSpPr>
            <p:spPr bwMode="auto">
              <a:xfrm>
                <a:off x="4913" y="1392"/>
                <a:ext cx="190" cy="233"/>
              </a:xfrm>
              <a:prstGeom prst="rect">
                <a:avLst/>
              </a:prstGeom>
              <a:noFill/>
              <a:ln w="9525">
                <a:noFill/>
                <a:miter lim="800000"/>
                <a:headEnd/>
                <a:tailEnd/>
              </a:ln>
            </p:spPr>
            <p:txBody>
              <a:bodyPr wrap="none">
                <a:spAutoFit/>
              </a:bodyPr>
              <a:lstStyle/>
              <a:p>
                <a:pPr eaLnBrk="0" hangingPunct="0"/>
                <a:r>
                  <a:rPr lang="en-US" dirty="0">
                    <a:cs typeface="Arial" charset="0"/>
                  </a:rPr>
                  <a:t>0</a:t>
                </a:r>
              </a:p>
            </p:txBody>
          </p:sp>
        </p:grpSp>
      </p:grpSp>
      <p:sp>
        <p:nvSpPr>
          <p:cNvPr id="34824" name="Text Box 40"/>
          <p:cNvSpPr txBox="1">
            <a:spLocks noChangeArrowheads="1"/>
          </p:cNvSpPr>
          <p:nvPr/>
        </p:nvSpPr>
        <p:spPr bwMode="auto">
          <a:xfrm>
            <a:off x="5334001" y="5638800"/>
            <a:ext cx="767133" cy="369332"/>
          </a:xfrm>
          <a:prstGeom prst="rect">
            <a:avLst/>
          </a:prstGeom>
          <a:noFill/>
          <a:ln w="9525">
            <a:noFill/>
            <a:miter lim="800000"/>
            <a:headEnd/>
            <a:tailEnd/>
          </a:ln>
        </p:spPr>
        <p:txBody>
          <a:bodyPr wrap="none">
            <a:spAutoFit/>
          </a:bodyPr>
          <a:lstStyle/>
          <a:p>
            <a:pPr eaLnBrk="0" hangingPunct="0"/>
            <a:r>
              <a:rPr lang="en-US">
                <a:cs typeface="Arial" charset="0"/>
              </a:rPr>
              <a:t>kernel</a:t>
            </a:r>
          </a:p>
        </p:txBody>
      </p:sp>
      <p:grpSp>
        <p:nvGrpSpPr>
          <p:cNvPr id="4" name="Group 41"/>
          <p:cNvGrpSpPr>
            <a:grpSpLocks/>
          </p:cNvGrpSpPr>
          <p:nvPr/>
        </p:nvGrpSpPr>
        <p:grpSpPr bwMode="auto">
          <a:xfrm>
            <a:off x="7543800" y="4419600"/>
            <a:ext cx="1295400" cy="1143000"/>
            <a:chOff x="2256" y="1920"/>
            <a:chExt cx="816" cy="720"/>
          </a:xfrm>
        </p:grpSpPr>
        <p:sp>
          <p:nvSpPr>
            <p:cNvPr id="34827" name="Rectangle 42"/>
            <p:cNvSpPr>
              <a:spLocks noChangeArrowheads="1"/>
            </p:cNvSpPr>
            <p:nvPr/>
          </p:nvSpPr>
          <p:spPr bwMode="auto">
            <a:xfrm>
              <a:off x="2304" y="1920"/>
              <a:ext cx="768" cy="720"/>
            </a:xfrm>
            <a:prstGeom prst="rect">
              <a:avLst/>
            </a:prstGeom>
            <a:noFill/>
            <a:ln w="9525">
              <a:solidFill>
                <a:schemeClr val="tx1"/>
              </a:solidFill>
              <a:miter lim="800000"/>
              <a:headEnd/>
              <a:tailEnd/>
            </a:ln>
          </p:spPr>
          <p:txBody>
            <a:bodyPr wrap="none" anchor="ctr"/>
            <a:lstStyle/>
            <a:p>
              <a:endParaRPr lang="en-US"/>
            </a:p>
          </p:txBody>
        </p:sp>
        <p:sp>
          <p:nvSpPr>
            <p:cNvPr id="34828" name="Line 43"/>
            <p:cNvSpPr>
              <a:spLocks noChangeShapeType="1"/>
            </p:cNvSpPr>
            <p:nvPr/>
          </p:nvSpPr>
          <p:spPr bwMode="auto">
            <a:xfrm>
              <a:off x="2544" y="1920"/>
              <a:ext cx="0" cy="720"/>
            </a:xfrm>
            <a:prstGeom prst="line">
              <a:avLst/>
            </a:prstGeom>
            <a:noFill/>
            <a:ln w="9525">
              <a:solidFill>
                <a:schemeClr val="tx1"/>
              </a:solidFill>
              <a:round/>
              <a:headEnd/>
              <a:tailEnd/>
            </a:ln>
          </p:spPr>
          <p:txBody>
            <a:bodyPr wrap="none" anchor="ctr"/>
            <a:lstStyle/>
            <a:p>
              <a:endParaRPr lang="en-US"/>
            </a:p>
          </p:txBody>
        </p:sp>
        <p:sp>
          <p:nvSpPr>
            <p:cNvPr id="34829" name="Line 44"/>
            <p:cNvSpPr>
              <a:spLocks noChangeShapeType="1"/>
            </p:cNvSpPr>
            <p:nvPr/>
          </p:nvSpPr>
          <p:spPr bwMode="auto">
            <a:xfrm>
              <a:off x="2832" y="1920"/>
              <a:ext cx="0" cy="720"/>
            </a:xfrm>
            <a:prstGeom prst="line">
              <a:avLst/>
            </a:prstGeom>
            <a:noFill/>
            <a:ln w="9525">
              <a:solidFill>
                <a:schemeClr val="tx1"/>
              </a:solidFill>
              <a:round/>
              <a:headEnd/>
              <a:tailEnd/>
            </a:ln>
          </p:spPr>
          <p:txBody>
            <a:bodyPr wrap="none" anchor="ctr"/>
            <a:lstStyle/>
            <a:p>
              <a:endParaRPr lang="en-US"/>
            </a:p>
          </p:txBody>
        </p:sp>
        <p:sp>
          <p:nvSpPr>
            <p:cNvPr id="34830" name="Line 45"/>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34831" name="Line 46"/>
            <p:cNvSpPr>
              <a:spLocks noChangeShapeType="1"/>
            </p:cNvSpPr>
            <p:nvPr/>
          </p:nvSpPr>
          <p:spPr bwMode="auto">
            <a:xfrm>
              <a:off x="2304" y="2400"/>
              <a:ext cx="768" cy="0"/>
            </a:xfrm>
            <a:prstGeom prst="line">
              <a:avLst/>
            </a:prstGeom>
            <a:noFill/>
            <a:ln w="9525">
              <a:solidFill>
                <a:schemeClr val="tx1"/>
              </a:solidFill>
              <a:round/>
              <a:headEnd/>
              <a:tailEnd/>
            </a:ln>
          </p:spPr>
          <p:txBody>
            <a:bodyPr wrap="none" anchor="ctr"/>
            <a:lstStyle/>
            <a:p>
              <a:endParaRPr lang="en-US"/>
            </a:p>
          </p:txBody>
        </p:sp>
        <p:sp>
          <p:nvSpPr>
            <p:cNvPr id="34832" name="Text Box 47"/>
            <p:cNvSpPr txBox="1">
              <a:spLocks noChangeArrowheads="1"/>
            </p:cNvSpPr>
            <p:nvPr/>
          </p:nvSpPr>
          <p:spPr bwMode="auto">
            <a:xfrm>
              <a:off x="2582" y="2160"/>
              <a:ext cx="190" cy="233"/>
            </a:xfrm>
            <a:prstGeom prst="rect">
              <a:avLst/>
            </a:prstGeom>
            <a:noFill/>
            <a:ln w="9525">
              <a:noFill/>
              <a:miter lim="800000"/>
              <a:headEnd/>
              <a:tailEnd/>
            </a:ln>
          </p:spPr>
          <p:txBody>
            <a:bodyPr wrap="none">
              <a:spAutoFit/>
            </a:bodyPr>
            <a:lstStyle/>
            <a:p>
              <a:pPr eaLnBrk="0" hangingPunct="0"/>
              <a:r>
                <a:rPr lang="en-US" dirty="0">
                  <a:cs typeface="Arial" charset="0"/>
                </a:rPr>
                <a:t>8</a:t>
              </a:r>
            </a:p>
          </p:txBody>
        </p:sp>
        <p:sp>
          <p:nvSpPr>
            <p:cNvPr id="34833" name="Text Box 48"/>
            <p:cNvSpPr txBox="1">
              <a:spLocks noChangeArrowheads="1"/>
            </p:cNvSpPr>
            <p:nvPr/>
          </p:nvSpPr>
          <p:spPr bwMode="auto">
            <a:xfrm>
              <a:off x="2832" y="216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4" name="Text Box 49"/>
            <p:cNvSpPr txBox="1">
              <a:spLocks noChangeArrowheads="1"/>
            </p:cNvSpPr>
            <p:nvPr/>
          </p:nvSpPr>
          <p:spPr bwMode="auto">
            <a:xfrm>
              <a:off x="2352" y="216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5" name="Text Box 50"/>
            <p:cNvSpPr txBox="1">
              <a:spLocks noChangeArrowheads="1"/>
            </p:cNvSpPr>
            <p:nvPr/>
          </p:nvSpPr>
          <p:spPr bwMode="auto">
            <a:xfrm>
              <a:off x="2562" y="240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6" name="Text Box 51"/>
            <p:cNvSpPr txBox="1">
              <a:spLocks noChangeArrowheads="1"/>
            </p:cNvSpPr>
            <p:nvPr/>
          </p:nvSpPr>
          <p:spPr bwMode="auto">
            <a:xfrm>
              <a:off x="2812" y="240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7" name="Text Box 52"/>
            <p:cNvSpPr txBox="1">
              <a:spLocks noChangeArrowheads="1"/>
            </p:cNvSpPr>
            <p:nvPr/>
          </p:nvSpPr>
          <p:spPr bwMode="auto">
            <a:xfrm>
              <a:off x="2332" y="240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38" name="Line 53"/>
            <p:cNvSpPr>
              <a:spLocks noChangeShapeType="1"/>
            </p:cNvSpPr>
            <p:nvPr/>
          </p:nvSpPr>
          <p:spPr bwMode="auto">
            <a:xfrm>
              <a:off x="2304" y="1920"/>
              <a:ext cx="768" cy="0"/>
            </a:xfrm>
            <a:prstGeom prst="line">
              <a:avLst/>
            </a:prstGeom>
            <a:noFill/>
            <a:ln w="9525">
              <a:solidFill>
                <a:schemeClr val="tx1"/>
              </a:solidFill>
              <a:round/>
              <a:headEnd/>
              <a:tailEnd/>
            </a:ln>
          </p:spPr>
          <p:txBody>
            <a:bodyPr wrap="none" anchor="ctr"/>
            <a:lstStyle/>
            <a:p>
              <a:endParaRPr lang="en-US"/>
            </a:p>
          </p:txBody>
        </p:sp>
        <p:sp>
          <p:nvSpPr>
            <p:cNvPr id="34839" name="Line 54"/>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34840" name="Text Box 55"/>
            <p:cNvSpPr txBox="1">
              <a:spLocks noChangeArrowheads="1"/>
            </p:cNvSpPr>
            <p:nvPr/>
          </p:nvSpPr>
          <p:spPr bwMode="auto">
            <a:xfrm>
              <a:off x="2582" y="192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41" name="Text Box 56"/>
            <p:cNvSpPr txBox="1">
              <a:spLocks noChangeArrowheads="1"/>
            </p:cNvSpPr>
            <p:nvPr/>
          </p:nvSpPr>
          <p:spPr bwMode="auto">
            <a:xfrm>
              <a:off x="2832" y="192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sp>
          <p:nvSpPr>
            <p:cNvPr id="34842" name="Text Box 57"/>
            <p:cNvSpPr txBox="1">
              <a:spLocks noChangeArrowheads="1"/>
            </p:cNvSpPr>
            <p:nvPr/>
          </p:nvSpPr>
          <p:spPr bwMode="auto">
            <a:xfrm>
              <a:off x="2256" y="1920"/>
              <a:ext cx="116" cy="233"/>
            </a:xfrm>
            <a:prstGeom prst="rect">
              <a:avLst/>
            </a:prstGeom>
            <a:noFill/>
            <a:ln w="9525">
              <a:noFill/>
              <a:miter lim="800000"/>
              <a:headEnd/>
              <a:tailEnd/>
            </a:ln>
          </p:spPr>
          <p:txBody>
            <a:bodyPr wrap="none">
              <a:spAutoFit/>
            </a:bodyPr>
            <a:lstStyle/>
            <a:p>
              <a:pPr eaLnBrk="0" hangingPunct="0"/>
              <a:endParaRPr lang="en-US">
                <a:cs typeface="Arial" charset="0"/>
              </a:endParaRPr>
            </a:p>
          </p:txBody>
        </p:sp>
      </p:grpSp>
      <p:sp>
        <p:nvSpPr>
          <p:cNvPr id="34826" name="Text Box 58"/>
          <p:cNvSpPr txBox="1">
            <a:spLocks noChangeArrowheads="1"/>
          </p:cNvSpPr>
          <p:nvPr/>
        </p:nvSpPr>
        <p:spPr bwMode="auto">
          <a:xfrm>
            <a:off x="7262813" y="5638800"/>
            <a:ext cx="2130263" cy="369332"/>
          </a:xfrm>
          <a:prstGeom prst="rect">
            <a:avLst/>
          </a:prstGeom>
          <a:noFill/>
          <a:ln w="9525">
            <a:noFill/>
            <a:miter lim="800000"/>
            <a:headEnd/>
            <a:tailEnd/>
          </a:ln>
        </p:spPr>
        <p:txBody>
          <a:bodyPr wrap="none">
            <a:spAutoFit/>
          </a:bodyPr>
          <a:lstStyle/>
          <a:p>
            <a:pPr eaLnBrk="0" hangingPunct="0"/>
            <a:r>
              <a:rPr lang="en-US">
                <a:cs typeface="Arial" charset="0"/>
              </a:rPr>
              <a:t>Modified image data</a:t>
            </a:r>
          </a:p>
        </p:txBody>
      </p:sp>
      <p:sp>
        <p:nvSpPr>
          <p:cNvPr id="59" name="Text Box 10"/>
          <p:cNvSpPr txBox="1">
            <a:spLocks noChangeArrowheads="1"/>
          </p:cNvSpPr>
          <p:nvPr/>
        </p:nvSpPr>
        <p:spPr bwMode="auto">
          <a:xfrm>
            <a:off x="9144000" y="6553201"/>
            <a:ext cx="1373068" cy="307777"/>
          </a:xfrm>
          <a:prstGeom prst="rect">
            <a:avLst/>
          </a:prstGeom>
          <a:noFill/>
          <a:ln w="9525">
            <a:noFill/>
            <a:miter lim="800000"/>
            <a:headEnd/>
            <a:tailEnd/>
          </a:ln>
        </p:spPr>
        <p:txBody>
          <a:bodyPr wrap="none">
            <a:spAutoFit/>
          </a:bodyPr>
          <a:lstStyle/>
          <a:p>
            <a:r>
              <a:rPr lang="en-US" sz="1400" dirty="0"/>
              <a:t>Source: L. Zhang</a:t>
            </a:r>
          </a:p>
        </p:txBody>
      </p:sp>
      <p:sp>
        <p:nvSpPr>
          <p:cNvPr id="34823" name="Text Box 39"/>
          <p:cNvSpPr txBox="1">
            <a:spLocks noChangeArrowheads="1"/>
          </p:cNvSpPr>
          <p:nvPr/>
        </p:nvSpPr>
        <p:spPr bwMode="auto">
          <a:xfrm>
            <a:off x="2438401" y="5638800"/>
            <a:ext cx="1828800" cy="369332"/>
          </a:xfrm>
          <a:prstGeom prst="rect">
            <a:avLst/>
          </a:prstGeom>
          <a:noFill/>
          <a:ln w="9525">
            <a:noFill/>
            <a:miter lim="800000"/>
            <a:headEnd/>
            <a:tailEnd/>
          </a:ln>
        </p:spPr>
        <p:txBody>
          <a:bodyPr wrap="square">
            <a:spAutoFit/>
          </a:bodyPr>
          <a:lstStyle/>
          <a:p>
            <a:pPr eaLnBrk="0" hangingPunct="0"/>
            <a:r>
              <a:rPr lang="en-US" dirty="0">
                <a:cs typeface="Arial" charset="0"/>
              </a:rPr>
              <a:t>Local image data</a:t>
            </a:r>
          </a:p>
        </p:txBody>
      </p:sp>
      <p:grpSp>
        <p:nvGrpSpPr>
          <p:cNvPr id="5" name="Group 5"/>
          <p:cNvGrpSpPr>
            <a:grpSpLocks/>
          </p:cNvGrpSpPr>
          <p:nvPr/>
        </p:nvGrpSpPr>
        <p:grpSpPr bwMode="auto">
          <a:xfrm>
            <a:off x="2688318" y="4419600"/>
            <a:ext cx="1241425" cy="1143000"/>
            <a:chOff x="2290" y="1920"/>
            <a:chExt cx="782" cy="720"/>
          </a:xfrm>
        </p:grpSpPr>
        <p:sp>
          <p:nvSpPr>
            <p:cNvPr id="61" name="Rectangle 6"/>
            <p:cNvSpPr>
              <a:spLocks noChangeArrowheads="1"/>
            </p:cNvSpPr>
            <p:nvPr/>
          </p:nvSpPr>
          <p:spPr bwMode="auto">
            <a:xfrm>
              <a:off x="2304" y="1920"/>
              <a:ext cx="768" cy="720"/>
            </a:xfrm>
            <a:prstGeom prst="rect">
              <a:avLst/>
            </a:prstGeom>
            <a:noFill/>
            <a:ln w="9525">
              <a:solidFill>
                <a:schemeClr val="tx1"/>
              </a:solidFill>
              <a:miter lim="800000"/>
              <a:headEnd/>
              <a:tailEnd/>
            </a:ln>
          </p:spPr>
          <p:txBody>
            <a:bodyPr wrap="none" anchor="ctr"/>
            <a:lstStyle/>
            <a:p>
              <a:endParaRPr lang="en-US"/>
            </a:p>
          </p:txBody>
        </p:sp>
        <p:sp>
          <p:nvSpPr>
            <p:cNvPr id="62" name="Line 7"/>
            <p:cNvSpPr>
              <a:spLocks noChangeShapeType="1"/>
            </p:cNvSpPr>
            <p:nvPr/>
          </p:nvSpPr>
          <p:spPr bwMode="auto">
            <a:xfrm>
              <a:off x="2565" y="1920"/>
              <a:ext cx="0" cy="720"/>
            </a:xfrm>
            <a:prstGeom prst="line">
              <a:avLst/>
            </a:prstGeom>
            <a:noFill/>
            <a:ln w="9525">
              <a:solidFill>
                <a:schemeClr val="tx1"/>
              </a:solidFill>
              <a:round/>
              <a:headEnd/>
              <a:tailEnd/>
            </a:ln>
          </p:spPr>
          <p:txBody>
            <a:bodyPr wrap="none" anchor="ctr"/>
            <a:lstStyle/>
            <a:p>
              <a:endParaRPr lang="en-US"/>
            </a:p>
          </p:txBody>
        </p:sp>
        <p:sp>
          <p:nvSpPr>
            <p:cNvPr id="63" name="Line 8"/>
            <p:cNvSpPr>
              <a:spLocks noChangeShapeType="1"/>
            </p:cNvSpPr>
            <p:nvPr/>
          </p:nvSpPr>
          <p:spPr bwMode="auto">
            <a:xfrm>
              <a:off x="2825" y="1920"/>
              <a:ext cx="0" cy="720"/>
            </a:xfrm>
            <a:prstGeom prst="line">
              <a:avLst/>
            </a:prstGeom>
            <a:noFill/>
            <a:ln w="9525">
              <a:solidFill>
                <a:schemeClr val="tx1"/>
              </a:solidFill>
              <a:round/>
              <a:headEnd/>
              <a:tailEnd/>
            </a:ln>
          </p:spPr>
          <p:txBody>
            <a:bodyPr wrap="none" anchor="ctr"/>
            <a:lstStyle/>
            <a:p>
              <a:endParaRPr lang="en-US"/>
            </a:p>
          </p:txBody>
        </p:sp>
        <p:sp>
          <p:nvSpPr>
            <p:cNvPr id="64" name="Line 9"/>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65" name="Line 10"/>
            <p:cNvSpPr>
              <a:spLocks noChangeShapeType="1"/>
            </p:cNvSpPr>
            <p:nvPr/>
          </p:nvSpPr>
          <p:spPr bwMode="auto">
            <a:xfrm>
              <a:off x="2304" y="2400"/>
              <a:ext cx="768" cy="0"/>
            </a:xfrm>
            <a:prstGeom prst="line">
              <a:avLst/>
            </a:prstGeom>
            <a:noFill/>
            <a:ln w="9525">
              <a:solidFill>
                <a:schemeClr val="tx1"/>
              </a:solidFill>
              <a:round/>
              <a:headEnd/>
              <a:tailEnd/>
            </a:ln>
          </p:spPr>
          <p:txBody>
            <a:bodyPr wrap="none" anchor="ctr"/>
            <a:lstStyle/>
            <a:p>
              <a:endParaRPr lang="en-US"/>
            </a:p>
          </p:txBody>
        </p:sp>
        <p:sp>
          <p:nvSpPr>
            <p:cNvPr id="66" name="Text Box 11"/>
            <p:cNvSpPr txBox="1">
              <a:spLocks noChangeArrowheads="1"/>
            </p:cNvSpPr>
            <p:nvPr/>
          </p:nvSpPr>
          <p:spPr bwMode="auto">
            <a:xfrm>
              <a:off x="2591" y="216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6</a:t>
              </a:r>
            </a:p>
          </p:txBody>
        </p:sp>
        <p:sp>
          <p:nvSpPr>
            <p:cNvPr id="67" name="Text Box 12"/>
            <p:cNvSpPr txBox="1">
              <a:spLocks noChangeArrowheads="1"/>
            </p:cNvSpPr>
            <p:nvPr/>
          </p:nvSpPr>
          <p:spPr bwMode="auto">
            <a:xfrm>
              <a:off x="2856" y="2160"/>
              <a:ext cx="190" cy="233"/>
            </a:xfrm>
            <a:prstGeom prst="rect">
              <a:avLst/>
            </a:prstGeom>
            <a:noFill/>
            <a:ln w="9525">
              <a:noFill/>
              <a:miter lim="800000"/>
              <a:headEnd/>
              <a:tailEnd/>
            </a:ln>
          </p:spPr>
          <p:txBody>
            <a:bodyPr wrap="none">
              <a:spAutoFit/>
            </a:bodyPr>
            <a:lstStyle/>
            <a:p>
              <a:pPr algn="ctr" eaLnBrk="0" hangingPunct="0"/>
              <a:r>
                <a:rPr lang="en-US">
                  <a:cs typeface="Arial" charset="0"/>
                </a:rPr>
                <a:t>1</a:t>
              </a:r>
            </a:p>
          </p:txBody>
        </p:sp>
        <p:sp>
          <p:nvSpPr>
            <p:cNvPr id="68" name="Text Box 13"/>
            <p:cNvSpPr txBox="1">
              <a:spLocks noChangeArrowheads="1"/>
            </p:cNvSpPr>
            <p:nvPr/>
          </p:nvSpPr>
          <p:spPr bwMode="auto">
            <a:xfrm>
              <a:off x="2327" y="216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4</a:t>
              </a:r>
            </a:p>
          </p:txBody>
        </p:sp>
        <p:sp>
          <p:nvSpPr>
            <p:cNvPr id="69" name="Text Box 14"/>
            <p:cNvSpPr txBox="1">
              <a:spLocks noChangeArrowheads="1"/>
            </p:cNvSpPr>
            <p:nvPr/>
          </p:nvSpPr>
          <p:spPr bwMode="auto">
            <a:xfrm>
              <a:off x="2591" y="240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1</a:t>
              </a:r>
            </a:p>
          </p:txBody>
        </p:sp>
        <p:sp>
          <p:nvSpPr>
            <p:cNvPr id="70" name="Text Box 15"/>
            <p:cNvSpPr txBox="1">
              <a:spLocks noChangeArrowheads="1"/>
            </p:cNvSpPr>
            <p:nvPr/>
          </p:nvSpPr>
          <p:spPr bwMode="auto">
            <a:xfrm>
              <a:off x="2856" y="240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8</a:t>
              </a:r>
            </a:p>
          </p:txBody>
        </p:sp>
        <p:sp>
          <p:nvSpPr>
            <p:cNvPr id="71" name="Text Box 16"/>
            <p:cNvSpPr txBox="1">
              <a:spLocks noChangeArrowheads="1"/>
            </p:cNvSpPr>
            <p:nvPr/>
          </p:nvSpPr>
          <p:spPr bwMode="auto">
            <a:xfrm>
              <a:off x="2327" y="2400"/>
              <a:ext cx="190" cy="233"/>
            </a:xfrm>
            <a:prstGeom prst="rect">
              <a:avLst/>
            </a:prstGeom>
            <a:noFill/>
            <a:ln w="9525">
              <a:noFill/>
              <a:miter lim="800000"/>
              <a:headEnd/>
              <a:tailEnd/>
            </a:ln>
          </p:spPr>
          <p:txBody>
            <a:bodyPr wrap="none">
              <a:spAutoFit/>
            </a:bodyPr>
            <a:lstStyle/>
            <a:p>
              <a:pPr algn="ctr" eaLnBrk="0" hangingPunct="0"/>
              <a:r>
                <a:rPr lang="en-US">
                  <a:cs typeface="Arial" charset="0"/>
                </a:rPr>
                <a:t>1</a:t>
              </a:r>
            </a:p>
          </p:txBody>
        </p:sp>
        <p:sp>
          <p:nvSpPr>
            <p:cNvPr id="72" name="Line 17"/>
            <p:cNvSpPr>
              <a:spLocks noChangeShapeType="1"/>
            </p:cNvSpPr>
            <p:nvPr/>
          </p:nvSpPr>
          <p:spPr bwMode="auto">
            <a:xfrm>
              <a:off x="2304" y="1920"/>
              <a:ext cx="768" cy="0"/>
            </a:xfrm>
            <a:prstGeom prst="line">
              <a:avLst/>
            </a:prstGeom>
            <a:noFill/>
            <a:ln w="9525">
              <a:solidFill>
                <a:schemeClr val="tx1"/>
              </a:solidFill>
              <a:round/>
              <a:headEnd/>
              <a:tailEnd/>
            </a:ln>
          </p:spPr>
          <p:txBody>
            <a:bodyPr wrap="none" anchor="ctr"/>
            <a:lstStyle/>
            <a:p>
              <a:endParaRPr lang="en-US"/>
            </a:p>
          </p:txBody>
        </p:sp>
        <p:sp>
          <p:nvSpPr>
            <p:cNvPr id="73" name="Line 18"/>
            <p:cNvSpPr>
              <a:spLocks noChangeShapeType="1"/>
            </p:cNvSpPr>
            <p:nvPr/>
          </p:nvSpPr>
          <p:spPr bwMode="auto">
            <a:xfrm>
              <a:off x="2304" y="2160"/>
              <a:ext cx="768" cy="0"/>
            </a:xfrm>
            <a:prstGeom prst="line">
              <a:avLst/>
            </a:prstGeom>
            <a:noFill/>
            <a:ln w="9525">
              <a:solidFill>
                <a:schemeClr val="tx1"/>
              </a:solidFill>
              <a:round/>
              <a:headEnd/>
              <a:tailEnd/>
            </a:ln>
          </p:spPr>
          <p:txBody>
            <a:bodyPr wrap="none" anchor="ctr"/>
            <a:lstStyle/>
            <a:p>
              <a:endParaRPr lang="en-US"/>
            </a:p>
          </p:txBody>
        </p:sp>
        <p:sp>
          <p:nvSpPr>
            <p:cNvPr id="74" name="Text Box 19"/>
            <p:cNvSpPr txBox="1">
              <a:spLocks noChangeArrowheads="1"/>
            </p:cNvSpPr>
            <p:nvPr/>
          </p:nvSpPr>
          <p:spPr bwMode="auto">
            <a:xfrm>
              <a:off x="2591" y="1920"/>
              <a:ext cx="190" cy="233"/>
            </a:xfrm>
            <a:prstGeom prst="rect">
              <a:avLst/>
            </a:prstGeom>
            <a:noFill/>
            <a:ln w="9525">
              <a:noFill/>
              <a:miter lim="800000"/>
              <a:headEnd/>
              <a:tailEnd/>
            </a:ln>
          </p:spPr>
          <p:txBody>
            <a:bodyPr wrap="none">
              <a:spAutoFit/>
            </a:bodyPr>
            <a:lstStyle/>
            <a:p>
              <a:pPr algn="ctr" eaLnBrk="0" hangingPunct="0"/>
              <a:r>
                <a:rPr lang="en-US" dirty="0">
                  <a:cs typeface="Arial" charset="0"/>
                </a:rPr>
                <a:t>5</a:t>
              </a:r>
            </a:p>
          </p:txBody>
        </p:sp>
        <p:sp>
          <p:nvSpPr>
            <p:cNvPr id="75" name="Text Box 20"/>
            <p:cNvSpPr txBox="1">
              <a:spLocks noChangeArrowheads="1"/>
            </p:cNvSpPr>
            <p:nvPr/>
          </p:nvSpPr>
          <p:spPr bwMode="auto">
            <a:xfrm>
              <a:off x="2856" y="1920"/>
              <a:ext cx="190" cy="233"/>
            </a:xfrm>
            <a:prstGeom prst="rect">
              <a:avLst/>
            </a:prstGeom>
            <a:noFill/>
            <a:ln w="9525">
              <a:noFill/>
              <a:miter lim="800000"/>
              <a:headEnd/>
              <a:tailEnd/>
            </a:ln>
          </p:spPr>
          <p:txBody>
            <a:bodyPr wrap="none">
              <a:spAutoFit/>
            </a:bodyPr>
            <a:lstStyle/>
            <a:p>
              <a:pPr algn="ctr" eaLnBrk="0" hangingPunct="0"/>
              <a:r>
                <a:rPr lang="en-US">
                  <a:cs typeface="Arial" charset="0"/>
                </a:rPr>
                <a:t>3</a:t>
              </a:r>
            </a:p>
          </p:txBody>
        </p:sp>
        <p:sp>
          <p:nvSpPr>
            <p:cNvPr id="76" name="Text Box 21"/>
            <p:cNvSpPr txBox="1">
              <a:spLocks noChangeArrowheads="1"/>
            </p:cNvSpPr>
            <p:nvPr/>
          </p:nvSpPr>
          <p:spPr bwMode="auto">
            <a:xfrm>
              <a:off x="2290" y="1920"/>
              <a:ext cx="264" cy="233"/>
            </a:xfrm>
            <a:prstGeom prst="rect">
              <a:avLst/>
            </a:prstGeom>
            <a:noFill/>
            <a:ln w="9525">
              <a:noFill/>
              <a:miter lim="800000"/>
              <a:headEnd/>
              <a:tailEnd/>
            </a:ln>
          </p:spPr>
          <p:txBody>
            <a:bodyPr wrap="none">
              <a:spAutoFit/>
            </a:bodyPr>
            <a:lstStyle/>
            <a:p>
              <a:pPr algn="ctr" eaLnBrk="0" hangingPunct="0"/>
              <a:r>
                <a:rPr lang="en-US" dirty="0">
                  <a:cs typeface="Arial" charset="0"/>
                </a:rPr>
                <a:t>10</a:t>
              </a:r>
            </a:p>
          </p:txBody>
        </p:sp>
      </p:grpSp>
      <p:cxnSp>
        <p:nvCxnSpPr>
          <p:cNvPr id="83" name="Straight Arrow Connector 82"/>
          <p:cNvCxnSpPr>
            <a:stCxn id="34845" idx="3"/>
            <a:endCxn id="34827" idx="1"/>
          </p:cNvCxnSpPr>
          <p:nvPr/>
        </p:nvCxnSpPr>
        <p:spPr>
          <a:xfrm>
            <a:off x="6324600" y="4991100"/>
            <a:ext cx="1295400" cy="1588"/>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6" grpId="0"/>
      <p:bldP spid="34823"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8.1.1630"/>
  <p:tag name="SLIDO_PRESENTATION_ID" val="00000000-0000-0000-0000-000000000000"/>
  <p:tag name="SLIDO_EVENT_UUID" val="b298a6df-5fc5-49c2-8abe-1b92e472239c"/>
  <p:tag name="SLIDO_EVENT_SECTION_UUID" val="1efe0574-b3d6-4c16-9602-e230573ff148"/>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f = \frac{\lambda_1 \lambda_2}{\lambda_1 + \lambda_2}&#10;\]&#10;\end{document}&#10;"/>
  <p:tag name="FILENAME" val="txp_fig"/>
  <p:tag name="FORMAT" val="pngmono"/>
  <p:tag name="RES" val="1200"/>
  <p:tag name="BLEND" val="0"/>
  <p:tag name="TRANSPARENT" val="0"/>
  <p:tag name="TBUG" val="0"/>
  <p:tag name="ALLOWFS" val="0"/>
  <p:tag name="ORIGWIDTH" val="120"/>
  <p:tag name="PICTUREFILESIZE" val="7741"/>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 \frac{determinant(H)}{trace (H)}&#10;\]&#10;\end{document}&#10;"/>
  <p:tag name="FILENAME" val="txp_fig"/>
  <p:tag name="FORMAT" val="pngmono"/>
  <p:tag name="RES" val="1200"/>
  <p:tag name="BLEND" val="0"/>
  <p:tag name="TRANSPARENT" val="0"/>
  <p:tag name="TBUG" val="0"/>
  <p:tag name="ALLOWFS" val="0"/>
  <p:tag name="ORIGWIDTH" val="182"/>
  <p:tag name="PICTUREFILESIZE" val="15527"/>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1~=~k_d {\bf N} \cdot {\bf L_1}&#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2~=~k_d {\bf N} \cdot {\bf L_2}&#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26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3~=~k_d {\bf N} \cdot {\bf L_3}&#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26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 &#10;\begin{array}{c}&#10;I_1 \\ I_2 \\ I_3&#10;\end{array}&#10;\right]&#10;=&#10;k_d &#10;\left[&#10;\begin{array}{c}&#10;{\bf L_1}^T \\ {\bf L_2}^T \\ {\bf L_3}^T&#10;\end{array}&#10;\right]&#10;{\bf N}&#10;$&#10;\end{document}&#10;"/>
  <p:tag name="EXTERNALNAME" val="Edittex"/>
  <p:tag name="BLEND" val="False"/>
  <p:tag name="TRANSPARENT" val="False"/>
  <p:tag name="KEEPFILES" val="False"/>
  <p:tag name="DEBUGPAUSE" val="False"/>
  <p:tag name="RESOLUTION" val="1200"/>
  <p:tag name="TIMEOUT" val="(none)"/>
  <p:tag name="BOXWIDTH" val="348"/>
  <p:tag name="BOXHEIGHT" val="471"/>
  <p:tag name="BOXFONT" val="10"/>
  <p:tag name="BOXWRAP" val="False"/>
  <p:tag name="WORKAROUNDTRANSPARENCYBUG" val="False"/>
  <p:tag name="BITMAPFORMAT" val="bmpmono"/>
  <p:tag name="DEBUGINTERACTIVE" val="True"/>
  <p:tag name="ORIGWIDTH" val="207"/>
  <p:tag name="PICTUREFILESIZE" val="597518"/>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ccc}&#10;1 &amp; 0 &amp; 0 &amp; 0 \\&#10;0 &amp; 1 &amp; 0 &amp; 0 \\&#10;0 &amp; 0 &amp; -1/d &amp; 0 &#10;\end{array}&#10;\right]&#10;\left[&#10;\begin{array}{c}&#10;x \\ y \\ z \\ 1&#10;\end{array}&#10;\right]&#10;\]&#10;\end{document}&#10;"/>
  <p:tag name="EXTERNALNAME" val="Edittex"/>
  <p:tag name="BLEND" val="False"/>
  <p:tag name="TRANSPARENT" val="False"/>
  <p:tag name="BITMAPFORMAT" val="bmpmono"/>
  <p:tag name="DEBUGINTERACTIVE" val="True"/>
  <p:tag name="ORIGWIDTH" val="817.25"/>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10;\left[&#10;\begin{array}{c}&#10;x \\ y \\ -z/d&#10;\end{array}&#10;\right]&#10;\]&#10;\end{document}&#10;"/>
  <p:tag name="EXTERNALNAME" val="Edittex"/>
  <p:tag name="BLEND" val="False"/>
  <p:tag name="TRANSPARENT" val="False"/>
  <p:tag name="BITMAPFORMAT" val="bmpmono"/>
  <p:tag name="DEBUGINTERACTIVE" val="True"/>
  <p:tag name="ORIGWIDTH" val="396.875"/>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ightarrow&#10;(-d\frac{x}{z} ,~ -d\frac{y}{z})&#10;\]&#10;\end{document}&#10;"/>
  <p:tag name="EXTERNALNAME" val="Edittex"/>
  <p:tag name="BLEND" val="False"/>
  <p:tag name="TRANSPARENT" val="False"/>
  <p:tag name="BITMAPFORMAT" val="bmpmono"/>
  <p:tag name="DEBUGINTERACTIVE" val="True"/>
  <p:tag name="ORIGWIDTH" val="573.25"/>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3">
        <a:dk1>
          <a:srgbClr val="336699"/>
        </a:dk1>
        <a:lt1>
          <a:srgbClr val="FFFFFF"/>
        </a:lt1>
        <a:dk2>
          <a:srgbClr val="000000"/>
        </a:dk2>
        <a:lt2>
          <a:srgbClr val="F8F8F8"/>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Calibri"/>
        <a:ea typeface="ＭＳ Ｐゴシック"/>
        <a:cs typeface="Calibri"/>
      </a:majorFont>
      <a:minorFont>
        <a:latin typeface="Calibri"/>
        <a:ea typeface="ＭＳ Ｐゴシック"/>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32039</TotalTime>
  <Words>2541</Words>
  <Application>Microsoft Office PowerPoint</Application>
  <PresentationFormat>Widescreen</PresentationFormat>
  <Paragraphs>476</Paragraphs>
  <Slides>80</Slides>
  <Notes>28</Notes>
  <HiddenSlides>0</HiddenSlides>
  <MMClips>2</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3</vt:i4>
      </vt:variant>
      <vt:variant>
        <vt:lpstr>Slide Titles</vt:lpstr>
      </vt:variant>
      <vt:variant>
        <vt:i4>80</vt:i4>
      </vt:variant>
    </vt:vector>
  </HeadingPairs>
  <TitlesOfParts>
    <vt:vector size="100" baseType="lpstr">
      <vt:lpstr>Adobe 繁黑體 Std B</vt:lpstr>
      <vt:lpstr>Arial</vt:lpstr>
      <vt:lpstr>Calibri</vt:lpstr>
      <vt:lpstr>Helvetica</vt:lpstr>
      <vt:lpstr>Helvetica Light</vt:lpstr>
      <vt:lpstr>Helvetica Neue</vt:lpstr>
      <vt:lpstr>Helvetica Neue Light</vt:lpstr>
      <vt:lpstr>Myriad Pro</vt:lpstr>
      <vt:lpstr>Roboto</vt:lpstr>
      <vt:lpstr>Times New Roman</vt:lpstr>
      <vt:lpstr>Office Theme</vt:lpstr>
      <vt:lpstr>Custom Design</vt:lpstr>
      <vt:lpstr>1_Office Theme</vt:lpstr>
      <vt:lpstr>2_Office Theme</vt:lpstr>
      <vt:lpstr>3_Office Theme</vt:lpstr>
      <vt:lpstr>White</vt:lpstr>
      <vt:lpstr>Simple Light</vt:lpstr>
      <vt:lpstr>方程式</vt:lpstr>
      <vt:lpstr>Equation</vt:lpstr>
      <vt:lpstr>Image</vt:lpstr>
      <vt:lpstr>Course review</vt:lpstr>
      <vt:lpstr>Topics: Image processing</vt:lpstr>
      <vt:lpstr>Topics: 2D geometry</vt:lpstr>
      <vt:lpstr>Topics: 3D geometry</vt:lpstr>
      <vt:lpstr>Topics: Geometry, continued</vt:lpstr>
      <vt:lpstr>Topics: Recognition</vt:lpstr>
      <vt:lpstr>Topics: Recognition, continued</vt:lpstr>
      <vt:lpstr>Image Processing</vt:lpstr>
      <vt:lpstr>Linear filtering</vt:lpstr>
      <vt:lpstr>Convolution</vt:lpstr>
      <vt:lpstr>Gaussian Kernel</vt:lpstr>
      <vt:lpstr>Image gradient</vt:lpstr>
      <vt:lpstr>Finding edges</vt:lpstr>
      <vt:lpstr>Finding edges</vt:lpstr>
      <vt:lpstr>Image sub-sampling</vt:lpstr>
      <vt:lpstr>Subsampling with Gaussian pre-filtering</vt:lpstr>
      <vt:lpstr>PowerPoint Presentation</vt:lpstr>
      <vt:lpstr>PowerPoint Presentation</vt:lpstr>
      <vt:lpstr>The second moment matrix</vt:lpstr>
      <vt:lpstr>The Harris operator</vt:lpstr>
      <vt:lpstr>Laplacian of Gaussian</vt:lpstr>
      <vt:lpstr>Scale-space blob detector: Example</vt:lpstr>
      <vt:lpstr>PowerPoint Presentation</vt:lpstr>
      <vt:lpstr>2D Geometry</vt:lpstr>
      <vt:lpstr>Parametric (global) warping</vt:lpstr>
      <vt:lpstr>2D image transformations</vt:lpstr>
      <vt:lpstr>Projective Transformations aka Homographies aka Planar Perspective Maps</vt:lpstr>
      <vt:lpstr>Inverse Warping</vt:lpstr>
      <vt:lpstr>Affine transformations</vt:lpstr>
      <vt:lpstr>Solving for affine transformations</vt:lpstr>
      <vt:lpstr>RANSAC</vt:lpstr>
      <vt:lpstr>Projecting images onto a common plane</vt:lpstr>
      <vt:lpstr>3D Geometry</vt:lpstr>
      <vt:lpstr>Pinhole camera</vt:lpstr>
      <vt:lpstr>Perspective Projection</vt:lpstr>
      <vt:lpstr>Projection matrix</vt:lpstr>
      <vt:lpstr>Point and line duality</vt:lpstr>
      <vt:lpstr>Vanishing points</vt:lpstr>
      <vt:lpstr>Measuring height</vt:lpstr>
      <vt:lpstr>Your basic stereo algorithm</vt:lpstr>
      <vt:lpstr>Stereo as energy minimization</vt:lpstr>
      <vt:lpstr>Fundamental matrix</vt:lpstr>
      <vt:lpstr>Epipolar geometry example</vt:lpstr>
      <vt:lpstr>PowerPoint Presentation</vt:lpstr>
      <vt:lpstr>Estimating F – 8-point algorithm</vt:lpstr>
      <vt:lpstr>8-point algorithm</vt:lpstr>
      <vt:lpstr>Structure from motion</vt:lpstr>
      <vt:lpstr>Multi-view stereo</vt:lpstr>
      <vt:lpstr>Multiple-baseline stereo</vt:lpstr>
      <vt:lpstr>Plane-Sweep Stereo</vt:lpstr>
      <vt:lpstr>Light, reflectance, cameras</vt:lpstr>
      <vt:lpstr>Radiometry</vt:lpstr>
      <vt:lpstr>Materials - Three Forms</vt:lpstr>
      <vt:lpstr>Photometric stereo</vt:lpstr>
      <vt:lpstr>Example</vt:lpstr>
      <vt:lpstr>Recognition / Deep Learning</vt:lpstr>
      <vt:lpstr>Image Classification</vt:lpstr>
      <vt:lpstr>Object detection</vt:lpstr>
      <vt:lpstr>k-nearest neighbor</vt:lpstr>
      <vt:lpstr>Hyperparameters</vt:lpstr>
      <vt:lpstr>PowerPoint Presentation</vt:lpstr>
      <vt:lpstr>Parametric approach: Linear classifier</vt:lpstr>
      <vt:lpstr>Loss function, cost/objective function</vt:lpstr>
      <vt:lpstr>Softmax classifier</vt:lpstr>
      <vt:lpstr>Neural networks</vt:lpstr>
      <vt:lpstr>Convolutional neural networks</vt:lpstr>
      <vt:lpstr>Training deep networks – things to adjust during training</vt:lpstr>
      <vt:lpstr>NeRF: Full Neural 3D reconstruction</vt:lpstr>
      <vt:lpstr>Positional encoding</vt:lpstr>
      <vt:lpstr>Positional encoding</vt:lpstr>
      <vt:lpstr>Fitting high-resolution signals with neural networks (MLPs) via positional encoding</vt:lpstr>
      <vt:lpstr>NeRF Results</vt:lpstr>
      <vt:lpstr>PowerPoint Presentation</vt:lpstr>
      <vt:lpstr>StyleGAN2 [2020]</vt:lpstr>
      <vt:lpstr>PowerPoint Presentation</vt:lpstr>
      <vt:lpstr>PowerPoint Presentation</vt:lpstr>
      <vt:lpstr>Mapping images to images with the UNet architecture</vt:lpstr>
      <vt:lpstr>Datasets – Potential Ethical Issues</vt:lpstr>
      <vt:lpstr>Diffusion models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CS5670 -- End-of Semester Review</dc:title>
  <dc:creator>Noah Snavely</dc:creator>
  <cp:lastModifiedBy>Noah Snavely</cp:lastModifiedBy>
  <cp:revision>1599</cp:revision>
  <dcterms:created xsi:type="dcterms:W3CDTF">2009-08-25T02:47:59Z</dcterms:created>
  <dcterms:modified xsi:type="dcterms:W3CDTF">2023-05-04T20:29:10Z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0.18.1.1630</vt:lpwstr>
  </property>
</Properties>
</file>