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ink/ink1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7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8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0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1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10" r:id="rId2"/>
    <p:sldId id="532" r:id="rId3"/>
    <p:sldId id="558" r:id="rId4"/>
    <p:sldId id="512" r:id="rId5"/>
    <p:sldId id="513" r:id="rId6"/>
    <p:sldId id="514" r:id="rId7"/>
    <p:sldId id="515" r:id="rId8"/>
    <p:sldId id="516" r:id="rId9"/>
    <p:sldId id="517" r:id="rId10"/>
    <p:sldId id="519" r:id="rId11"/>
    <p:sldId id="520" r:id="rId12"/>
    <p:sldId id="521" r:id="rId13"/>
    <p:sldId id="522" r:id="rId14"/>
    <p:sldId id="560" r:id="rId15"/>
    <p:sldId id="562" r:id="rId16"/>
    <p:sldId id="523" r:id="rId17"/>
    <p:sldId id="563" r:id="rId18"/>
    <p:sldId id="564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3" r:id="rId28"/>
    <p:sldId id="534" r:id="rId29"/>
    <p:sldId id="535" r:id="rId30"/>
    <p:sldId id="537" r:id="rId31"/>
    <p:sldId id="538" r:id="rId32"/>
    <p:sldId id="539" r:id="rId33"/>
    <p:sldId id="540" r:id="rId34"/>
    <p:sldId id="549" r:id="rId35"/>
    <p:sldId id="541" r:id="rId36"/>
    <p:sldId id="550" r:id="rId37"/>
    <p:sldId id="551" r:id="rId38"/>
    <p:sldId id="552" r:id="rId39"/>
    <p:sldId id="553" r:id="rId40"/>
    <p:sldId id="554" r:id="rId41"/>
    <p:sldId id="555" r:id="rId42"/>
    <p:sldId id="556" r:id="rId43"/>
  </p:sldIdLst>
  <p:sldSz cx="12192000" cy="6858000"/>
  <p:notesSz cx="7010400" cy="92964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 snapToGrid="0">
      <p:cViewPr varScale="1">
        <p:scale>
          <a:sx n="60" d="100"/>
          <a:sy n="60" d="100"/>
        </p:scale>
        <p:origin x="40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3-02-16T18:32:28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27570 9251 0,'0'0'0,"0"0"0,0 0 0,-33 6 15,19 0-15,2 6 16,3 2-16,6 7 16,6 11-1,6 12-15,5 15 16,4 9 0,0 8-16,-4 12 15,1 12 1,-6 3-16,-3 6 15,-3 3-15,-3 2 16,0 4 0,-3 8-16,-3 1 15,-3-1 1,0 1-16,1-4 16,2-8-1,0-10-15,6-7 16,3-4-1,3 3-15,2 0 16,1-6-16,0-3 16,0-6-1,0-5-15,-1-4 16,-2-5 0,0-6-16,0-1 15,0-5-15,0-3 16,0-3-1,-3-6-15,0-6 16,-3-2 0,0-7-16,0-5 15,0-7 1,0 1-16,0-6 16,0-1-16,0-2 15,3 0 1,0 0-16,2 0 15,7-1 1,6 1-16,14 0 16,9 0-1,12 3-15,6-1 16,0 1-16,-3 0 16,-6-3-1,-6 0-15,-9-1 16,-6 1-1,-8 0-15,-9 0 16,-6-3 0</inkml:trace>
  <inkml:trace contextRef="#ctx0" brushRef="#br0" timeOffset="604.79">28666 9078 0,'0'0'0,"0"0"0,0 0 16,0 0-16,0 0 15,0 0 1,0 0-16,0 0 16,0 0-16,-12 41 15,-8-9 1,-15 30-16,-13 29 15,-7 27 1,-4 11-16,6-9 16,9-14-1,6-15-15,8-17 16,7-18-16,5-15 16,3-9-1,4-8-15,2-7 16,3-5-1,3-12-15,0-9 16</inkml:trace>
  <inkml:trace contextRef="#ctx0" brushRef="#br0" timeOffset="970.89">27919 9430 0,'0'0'0,"0"0"0,0 0 16,15 30-1,3 5-15,8 15 16,9 9-16,10 3 15,10 5 1,16 7-16,14-1 16,3 1-1,-5-7-15,-13-5 16,-14-6 0,-15-6-16,-11-12 15,-13-9-15,-5-8 16,-9-9-1,-3-6-15</inkml:trace>
  <inkml:trace contextRef="#ctx0" brushRef="#br0" timeOffset="1345.39">28334 11153 0,'0'0'0,"0"0"16,15 32-1,5 1-15,13 11 16,5 9 0,0 9-16,0-1 15,-3 1-15,-5-6 16,-4-3 0,-8-3-16,-6-6 15,-6-9 1,-3-8-16,-3-10 15,0-8 1</inkml:trace>
  <inkml:trace contextRef="#ctx0" brushRef="#br0" timeOffset="1691.21">29110 10903 0,'0'0'0,"0"0"16,0 0-1,-3 47-15,-3 3 16,-6 38 0,-11 51-1,-12 28-15,-6 15 16,-4 7-16,4-13 15,3-3-15,6-5 16,5-12 0,7-9-16,2-15 15,6-17 1,1-21-16,5-24 16,0-17-16,3-20 15</inkml:trace>
  <inkml:trace contextRef="#ctx0" brushRef="#br0" timeOffset="2576.66">29107 9010 0,'0'0'0,"0"0"0,0 0 16,0 0-16,0 0 16,0 0-1,0 0-15,0 0 16,0 0-1,0 0-15,50-6 16,6 0-16,14 3 16,1 3-1,-12 3-15,-12 3 16,-12 3 0,-5 3-16,-4 2 15,-2 4-15,-1 6 16,4 2-1,-1 6-15,0 12 16,1 21 0,2 26-16,1 18 15,-4 20 1,1 18-16,2 9 16,0 29-1,-5 15-15,-6 3 16,-7 15-16,-5-1 15,-6 7 1,-3-10-16,-3-5 16,-2-9-1,-1-21-15,0-20 16,0-24-16,0-26 16,0-21-1,1-23-15,2-15 16,0-15-1,0-11-15,0-7 16,-3-5 0,-2-3-16,-7-3 15,-11-3 1,-16-3-16,-13-3 16,-16 0-16,-8 0 15,2-3 1,7-6-1</inkml:trace>
  <inkml:trace contextRef="#ctx0" brushRef="#br0" timeOffset="2932.64">30506 9995 0,'0'0'0,"0"0"0,0 0 16,0 0-1,33 38-15,2-9 16,24 4 0,20-10-16,18-2 15,0-6 1,-9-7-16,-11 4 16,-12 0-1</inkml:trace>
  <inkml:trace contextRef="#ctx0" brushRef="#br0" timeOffset="3140.54">30930 10918 0,'38'6'0,"33"3"16,34-12-16,22-18 15</inkml:trace>
  <inkml:trace contextRef="#ctx0" brushRef="#br0" timeOffset="7142.14">32223 8692 0,'0'0'0,"0"0"0,0 0 0,0 0 16,0 0-16,0 0 15,0 0 1,0 0-16,0 0 15,-44 15-15,-12-12 16,-17 0 0,-9 3-16,2 0 15,15-3 1,16 3-16,10 0 16,10-1-1,5 1-15,7 0 16,2 6-16,0 6 15,4 14 1,-1 21-16,6 26 16,6 33-1,9 38-15,5 23 16,7 21 0,3 6-16,-4 3 15,-2 12 1,-6-1-16,-10 10 15,-4 2-15,-10 0 16,-3 4 0,-3-16-16,-2-8 15,2-12 1,4-20-16,2-19 16,3-13-16,6-16 15,0-14 1,3-9-16,3-9 15,0-15 1,3-11-16,3-10 16,2-5-1,7-6-15,11 0 16,10-3-16,11-2 16,11-1-1,13-6-15,5 0 16,7 1-1,-1-7-15,-9-3 16,-11-2 0,-15-9-16,-15-9 15,-11-9-15</inkml:trace>
  <inkml:trace contextRef="#ctx0" brushRef="#br0" timeOffset="9080.02">32614 8745 0,'0'0'0,"0"0"16,0 0-16,0 0 15,0 0-15,0 0 16,0 0 0,0 0-16,0 0 15,33 0 1,-7 0-16</inkml:trace>
  <inkml:trace contextRef="#ctx0" brushRef="#br0" timeOffset="33576.3">31577 9754 0,'0'0'0,"0"0"0,0 0 16,0 0-1,0 0-15,0 0 16,0 0-16,29 3 16,0 0-1,18 3-15,12-1 16,6 1-1,5-3-15,4 0 16,2 0 0,4 0-16,-1 0 15,-8 0-15,-15 0 16,-12 0 0,-12 0-16,-9-3 15,-5 0 1,-3-3-16</inkml:trace>
  <inkml:trace contextRef="#ctx0" brushRef="#br0" timeOffset="34096.25">32985 9454 0,'0'0'0,"0"0"16,0 0-16,-27 47 15,1 0 1,-9 9-16,-7-6 16,-2-3-1,-3 6 1,0 6-16,3 11 16,9 4-16,5-4 15,7-8-15,5-12 16,4-15-1,5-8-15</inkml:trace>
  <inkml:trace contextRef="#ctx0" brushRef="#br0" timeOffset="34476.51">32347 9304 0,'0'0'0,"0"0"0,17 41 16,13 15-1,8 17-15,0 7 16,0-7-16,4 4 16,8 5-1,5 9-15,7 3 16,-6-6 0,-6-14-16,-6-9 15,-6-12 1,-5-12-16,-10-6 15,-8-9-15</inkml:trace>
  <inkml:trace contextRef="#ctx0" brushRef="#br0" timeOffset="37438.3">32276 11356 0,'0'0'0,"0"0"0,0 0 15,0 0-15,0 0 16,0 0 0,33 12-16,2 11 15,9 18 1,0 12-16,0 12 15,-3 6 1,0-4-16,1-5 16,5-3-16,3-3 15,0-6 1,-6-9 0,-9-12-16,-12-20 15,-5-15-15</inkml:trace>
  <inkml:trace contextRef="#ctx0" brushRef="#br0" timeOffset="37844.62">32935 11324 0,'0'0'0,"0"0"0,0 0 15,0 0 1,0 0-16,-21 50 16,4 23-1,-10 27-15,-2 9 16,-1-3-1,1 5-15,5 7 16,4 0-16,5-1 16,6-2-1,3-4-15,6-8 16,0-14 0,3-22-16,-3-20 15,0-14 1,0-10-16,-3-5 15,-5-7-15</inkml:trace>
  <inkml:trace contextRef="#ctx0" brushRef="#br0" timeOffset="39227.89">32841 8307 0,'0'0'0,"0"0"16,0 0-1,0 0-15,29 27 16,-11-7-16,-1 4 16,-2-4-1,-3-2-15,0-6 16,-4-3 0,1 0-16,0-1 15,0 1-15,3 3 16,-1 0-1,7 2-15,6 4 16,5 0 0,6 2-16,0-2 15,4 2 1,-7-5-16,-6 0 16,-8 0-1,-6-1-15,-6-2 16,-6 0-16,-3 5 15,-3 16 1,-3 23-16,0 20 16,6 6-1,3 9-15,3 9 16,0 12-16,3 15 16,3 2-1,0-6-15,3 1 16,-1 5-1,1-2-15,3-1 16,-1-2 0,-2 2-16,3-3 15,-3-5-15,-1-3 16,1 2 0,0 7-16,0-4 15,2-8 1,1-6-16,3 6 15,-1-1 1,-2-5-16,0-6 16,2 3-16,-2 0 15,3 3 1,-1-9-16,1-9 16,-3-3-1,-1-3-15,4 7 16,0-1-16,-1-9 15,1-14 1,-3-12-16,-4-12 16,-2-6-1,-3-5-15,-3-4 16,0-5 0,0-7-16,-3 1 15,0-3 1,0-941-16,0 1875 15,0-937-15,-3 0 16,0 0 0,-3 3-16,-6 2 15,-11 7 1,-15 5-16,-18 7 16,-21 5-16,-20 3 15,-14 3 1,-10 0-16,-2-3 15,-10-5 1</inkml:trace>
  <inkml:trace contextRef="#ctx0" brushRef="#br0" timeOffset="58753.07">27449 14525 0,'0'0'0,"0"0"0,0 0 16,0 0 0,0 0-16,0 0 15,-38 12-15,20-9 16,-2 0 0,-4 0-16,-2 0 15,-1-3 1,-2 0-16,-4-3 15,-2-3 1,0 3-16,0 0 16,2 0-16,4 3 15,2 0 1,4 3-16,2 0 16,1 3-1,2 3-15,0 2 16,1 7-1,-4 8-15,1 18 16,2 21 0,3 17-16,4 27 15,5 15-15,6 8 16,6 18 0,8 9-16,7-9 15,5-3 1,7-3-16,5-6 15,-3 0-15,0-3 16,-2-2 0,-4-7-16,-2-3 15,-4-5 1,-2-12-16,-1-9 16,4-6-1,-1-3-15,4 0 16,-4-8-16,-2-13 15,-6-8 1,-1-3-16,-5-3 16,-3 3-1,0-3-15,-3-3 16,0-9-16,-3-9 16,0-5-1,0-10-15,0-2 16,0-3-1,0-3-15,0-1 16,0-2 0,3 0-16,0 0 15,2 0 1,4-3-16,3 0 16,6 0-16,2 0 15,7-3 1,-1 0-16,-2 0 15,-4 0 1,-2 3-16,-3 0 16,-4-1-1</inkml:trace>
  <inkml:trace contextRef="#ctx0" brushRef="#br0" timeOffset="59198.23">28149 14848 0,'0'0'0,"0"0"0,0 0 16,-21 30-1,-2-4-15,-19 21 16,-16 24-16,-16 32 16,1 17-1,8 7-15,12-4 16,9-11-16,12-18 16,11-21-1,9-23-15</inkml:trace>
  <inkml:trace contextRef="#ctx0" brushRef="#br0" timeOffset="59503.01">27329 15004 0,'0'0'0,"0"0"16,0 0-1,0 0-15,20 47 16,9 9-16,19 32 16,10 21-1,4 6-15,6-6 16,5-9-1,9-6-15,7-9 16,-7-15 0,-14-14-16</inkml:trace>
  <inkml:trace contextRef="#ctx0" brushRef="#br0" timeOffset="59867.35">27864 16542 0,'0'0'0,"0"0"0,0 0 15,0 0-15,50 44 16,-9-12 0,9 9-16,0 6 15,0 6 1,-3-3-16,0 0 15,-3-3-15,-3-3 16,-9-5 0</inkml:trace>
  <inkml:trace contextRef="#ctx0" brushRef="#br0" timeOffset="60180.32">28599 16527 0,'0'0'0,"-3"32"15,0 13-15,0 28 16,-3 24-1,0 18-15,0 11 16,0 3 0,3 7-16,3-10 15,6-11-15,3-9 16,3-18 0,-1-18-16</inkml:trace>
  <inkml:trace contextRef="#ctx0" brushRef="#br0" timeOffset="60922.78">28378 14649 0,'0'0'0,"0"0"15,0 0-15,0 0 16,0 0-1,0 0-15,38 29 16,-2-17 0,16-1-16,16-2 15,14-3 1,10-3-16,2-3 16,-15 0-1,-23 0-15,-15 6 16,-12 3-16,-2 5 15,-7 7 1,1 11-16,-3 15 16,-4 21-1,1 26-15,0 27 16,2 29-16,4 17 16,2 1-1,7 5-15,5 1 16,6-4-1,3 7-15,0 2 16,-5-12 0,-10-8-16,-5-15 15,-10-20-15,-5-18 16,-6-18 0,-3-21-16,-3-11 15,-3-12 1,-3-8-16,-5-7 15,-10-3 1,-11 1-16,-18-4 16,-9-2-16,-2-6 15,5-6 1,3-12-16,-3-12 16</inkml:trace>
  <inkml:trace contextRef="#ctx0" brushRef="#br0" timeOffset="61265.85">29607 15692 0,'0'0'0,"0"0"0,0 0 16,0 0-1,44-6-15,21-8 16,32-10-16,3-2 15,-9 2 1,-15 6-16,-11 7 16,-6 2-1,-9 6-15</inkml:trace>
  <inkml:trace contextRef="#ctx0" brushRef="#br0" timeOffset="61492.28">29983 16080 0,'0'0'0,"0"0"15,35 21 1,10-12-16,28-6 15,24-6 1,-3-6-16,-20-3 16</inkml:trace>
  <inkml:trace contextRef="#ctx0" brushRef="#br0" timeOffset="64656.93">31103 14496 0,'0'0'0,"0"0"16,0 0-16,0 0 15,0 0 1,0 0-16,0 0 16,0 0-16,0 0 15,0 0 1,0 0-16,0 0 16,-47 3-1,-6-3-15,-17 3 16,-7-1-1,10 4-15,14-3 16,12 0-16,8 0 16,10-3-1,5 0-15,6 3 16,4 0 0,2 0-16,3 6 15,0 6-15,3 8 16,6 21-1,2 24-15,1 17 16,3 24 0,-3 11-16,-3 7 15,-3 11 1,0 3-16,-3 9 16,0 3-1,3-3-15,0-3 16,5-3-16,1-9 15,0 3 1,0 0-16,3-2 16,5-7-1,7-9-15,8-11 16,3-3 0,-2-3-16,-4-9 15,-5-15-15,-10-14 16,-5-9-1,-3-12-15,-3-6 16,0-8 0,-3-10-16,0-5 15,3-3-15,0-1 16,0-2 0,5 0-16,4-3 15,3 0 1,11-3-16,13 0 15,19 0 1,28 3-16,11 5 16,6 7-16,-6 3 15,-9-1 1,-9 1-16</inkml:trace>
  <inkml:trace contextRef="#ctx0" brushRef="#br0" timeOffset="65114.64">31297 14984 0,'0'0'0,"0"0"0,0 0 15,0 0-15,0 0 16,36 26 0,2 1-16,15 8 15,5 3-15,4 3 16,0-5-1,-9-4-15,-9-6 16,-6-5 0</inkml:trace>
  <inkml:trace contextRef="#ctx0" brushRef="#br0" timeOffset="65448.47">32082 14881 0,'0'0'0,"0"0"16,-9 29-1,-2 9-15,-13 36 16,-14 29-16,-15 26 16,-6 9-1,0-5-15,12-13 16,3-5 0,9-18-16,6-15 15,5-11 1,6-15-16</inkml:trace>
  <inkml:trace contextRef="#ctx0" brushRef="#br0" timeOffset="69986.83">32023 16562 0,'0'0'0,"0"0"0,0 0 16,0 0 0,0 0-16,0 0 15,0 0 1,0 0-16,0 0 15,0 0 1,-47 42-16,6 13 16,-21 34-16,-14 25 15,8 1 1,10-9-16,8-941 16,8 1870-1,1-947-15,3-18 16,9-17-1,8-20-15,9-13 16,6-8-16</inkml:trace>
  <inkml:trace contextRef="#ctx0" brushRef="#br0" timeOffset="71105.44">31200 16651 0,'0'0'0,"0"0"0,0 0 16,0 0-16,0 0 16,0 0-1,0 0-15,0 0 16,24 38-1,11 0-15,18 24 16,18 14 0,-1 4-16,9-4 15,4-3-15,8-2 16,-6-3 0,-8-10-16,-22-5 15,-16-9 1,-13-5-16,-11-4 15,-3-3 1</inkml:trace>
  <inkml:trace contextRef="#ctx0" brushRef="#br0" timeOffset="72878.42">31900 14163 0,'0'0'0,"0"0"15,0 0-15,0 0 16,0 0 0,0 0-16,26 36 15,-5-24 1,5-4-16,7 1 15,11 0 1,12-3-16,8 0 16,1 0-1,-9 2-15,-9 1 16,-12 0-16,-8 3 16,-4 0-1,-5 2-15,-3 4 16,-4 3-1,1 5-15,0 9 16,0 18-16,-1 27 16,1 34-1,0 48-15,-3 17 16,-3 27 0,2 3-16,-2-15 15,-3-3 1,3-3-16,0-6 15,-6 6-15,3-2 16,0-22 0,-3-20-16,3-14 15,-3-16 1,0-8-16,3-9 16,3-12-16,-1-17 15,-2-6 1,0-6-16,3-6 15,0 0 1,-3-6-16,3-6 16,-3-9-1,0-5-15,3-4 16,-3-5 0,0 0-16,-3-3 15,0-4 1,-3 4-16,-6 6 15,-12 8-15,-23 12 16,-41 9 0,-36-2-16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643DC-E903-4A92-9CBE-2A336786E449}" type="slidenum">
              <a:rPr lang="en-US"/>
              <a:pPr/>
              <a:t>39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FD42-65E1-4693-B87B-93E2F143EBFB}" type="slidenum">
              <a:rPr lang="en-US"/>
              <a:pPr/>
              <a:t>40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2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678C-E7DE-407E-9C53-D0713641D6B0}" type="slidenum">
              <a:rPr lang="en-US"/>
              <a:pPr/>
              <a:t>41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DF41F-8483-408D-BE6C-C8117F745841}" type="slidenum">
              <a:rPr lang="en-US"/>
              <a:pPr/>
              <a:t>8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873A7-87E4-420C-96F6-58DFB1FC7D6C}" type="slidenum">
              <a:rPr lang="en-US"/>
              <a:pPr/>
              <a:t>9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74E2-203A-4600-9649-6C808475F23D}" type="slidenum">
              <a:rPr lang="en-US"/>
              <a:pPr/>
              <a:t>10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A226C-DAA6-45F8-9400-DCE1DD4915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86F30-5E83-4849-BF0D-B0D4FC2EC547}" type="slidenum">
              <a:rPr lang="en-US"/>
              <a:pPr/>
              <a:t>36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841FB-E06A-4D96-8961-B3D6010EB212}" type="slidenum">
              <a:rPr lang="en-US"/>
              <a:pPr/>
              <a:t>37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63219-480C-49BE-A056-623C42F0679C}" type="slidenum">
              <a:rPr lang="en-US"/>
              <a:pPr/>
              <a:t>38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9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8.jpeg"/><Relationship Id="rId5" Type="http://schemas.openxmlformats.org/officeDocument/2006/relationships/tags" Target="../tags/tag5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image" Target="../media/image29.png"/><Relationship Id="rId4" Type="http://schemas.openxmlformats.org/officeDocument/2006/relationships/tags" Target="../tags/tag73.xm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9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8.jpe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image" Target="../media/image9.png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8.jpe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notesSlide" Target="../notesSlides/notesSlide9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image" Target="../media/image9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8.jpe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tags" Target="../tags/tag197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notesSlide" Target="../notesSlides/notesSlide11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8.jpe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621" y="519508"/>
            <a:ext cx="10652487" cy="1469571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Image transformations and image warping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622" y="-164275"/>
            <a:ext cx="85182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59081" y="1600200"/>
            <a:ext cx="13310162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752843" y="2818294"/>
            <a:ext cx="10686314" cy="352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7186-4E63-452B-BE44-119D89CEC350}" type="slidenum">
              <a:rPr lang="en-US"/>
              <a:pPr/>
              <a:t>10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1826" y="3338514"/>
            <a:ext cx="1462087" cy="1095375"/>
          </a:xfrm>
          <a:prstGeom prst="rect">
            <a:avLst/>
          </a:prstGeom>
          <a:noFill/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05112" y="44338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8112" y="3352800"/>
            <a:ext cx="1462088" cy="762000"/>
          </a:xfrm>
          <a:prstGeom prst="rect">
            <a:avLst/>
          </a:prstGeom>
          <a:noFill/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67313" y="3124200"/>
            <a:ext cx="1755775" cy="1411288"/>
          </a:xfrm>
          <a:prstGeom prst="rect">
            <a:avLst/>
          </a:prstGeom>
          <a:noFill/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99087" y="44196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34312" y="43434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aspect</a:t>
            </a:r>
          </a:p>
        </p:txBody>
      </p:sp>
    </p:spTree>
    <p:extLst>
      <p:ext uri="{BB962C8B-B14F-4D97-AF65-F5344CB8AC3E}">
        <p14:creationId xmlns:p14="http://schemas.microsoft.com/office/powerpoint/2010/main" val="334791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Parametric (global) warping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273" y="3003009"/>
            <a:ext cx="9792854" cy="2706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Transformation T is a coordinate-changing machine: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/>
              <a:t>					</a:t>
            </a:r>
            <a:r>
              <a:rPr lang="en-US" sz="2400" b="1" dirty="0"/>
              <a:t>p</a:t>
            </a:r>
            <a:r>
              <a:rPr lang="en-US" sz="2400" dirty="0"/>
              <a:t>’ =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b="1" dirty="0"/>
              <a:t>p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does it mean that </a:t>
            </a:r>
            <a:r>
              <a:rPr lang="en-US" sz="2400" i="1" dirty="0"/>
              <a:t>T</a:t>
            </a:r>
            <a:r>
              <a:rPr lang="en-US" sz="2400" dirty="0"/>
              <a:t> is global?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Is the same for any point </a:t>
            </a:r>
            <a:r>
              <a:rPr lang="en-US" sz="2000" b="1" dirty="0"/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be described by just a few numbers (parameters)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Let’s consider </a:t>
            </a:r>
            <a:r>
              <a:rPr lang="en-US" sz="2400" i="1" dirty="0"/>
              <a:t>linear</a:t>
            </a:r>
            <a:r>
              <a:rPr lang="en-US" sz="2400" dirty="0"/>
              <a:t> </a:t>
            </a:r>
            <a:r>
              <a:rPr lang="en-US" sz="2400" dirty="0" err="1"/>
              <a:t>xforms</a:t>
            </a:r>
            <a:r>
              <a:rPr lang="en-US" sz="2400" dirty="0"/>
              <a:t> (can be represented by a 2x2 matrix):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1690020"/>
            <a:ext cx="1600200" cy="369888"/>
            <a:chOff x="2256" y="2064"/>
            <a:chExt cx="1008" cy="233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253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6" name="Picture 8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5692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709066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048001" y="247106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272339" y="2471066"/>
            <a:ext cx="109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250" name="Oval 12"/>
          <p:cNvSpPr>
            <a:spLocks noChangeAspect="1" noChangeArrowheads="1"/>
          </p:cNvSpPr>
          <p:nvPr/>
        </p:nvSpPr>
        <p:spPr bwMode="auto">
          <a:xfrm>
            <a:off x="7653338" y="1818604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3"/>
          <p:cNvSpPr>
            <a:spLocks noChangeAspect="1" noChangeArrowheads="1"/>
          </p:cNvSpPr>
          <p:nvPr/>
        </p:nvSpPr>
        <p:spPr bwMode="auto">
          <a:xfrm>
            <a:off x="3538538" y="155666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4" y="5682938"/>
            <a:ext cx="1756001" cy="5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2433" y="5423719"/>
            <a:ext cx="3389539" cy="118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4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scaling by </a:t>
            </a:r>
            <a:r>
              <a:rPr lang="en-US" i="1" dirty="0"/>
              <a:t>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736" y="27704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6" y="2065565"/>
            <a:ext cx="3918064" cy="2628900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"/>
          <p:cNvGrpSpPr/>
          <p:nvPr/>
        </p:nvGrpSpPr>
        <p:grpSpPr>
          <a:xfrm>
            <a:off x="3709307" y="5310148"/>
            <a:ext cx="2757104" cy="1222427"/>
            <a:chOff x="3143250" y="5027119"/>
            <a:chExt cx="2757104" cy="122242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50" y="5027119"/>
              <a:ext cx="2757104" cy="122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54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8861" y="5370349"/>
              <a:ext cx="319882" cy="39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2561917" y="458288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8631" y="460465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02972" y="446314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1458" y="44740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5713" y="5671456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</p:spTree>
    <p:extLst>
      <p:ext uri="{BB962C8B-B14F-4D97-AF65-F5344CB8AC3E}">
        <p14:creationId xmlns:p14="http://schemas.microsoft.com/office/powerpoint/2010/main" val="23869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by angle </a:t>
            </a:r>
            <a:r>
              <a:rPr lang="el-GR" sz="2800" i="1" kern="0" dirty="0">
                <a:solidFill>
                  <a:prstClr val="black"/>
                </a:solidFill>
                <a:latin typeface="Verdana"/>
              </a:rPr>
              <a:t>θ</a:t>
            </a:r>
            <a:r>
              <a:rPr lang="en-US" sz="2800" i="1" kern="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kern="0" dirty="0">
                <a:solidFill>
                  <a:prstClr val="black"/>
                </a:solidFill>
              </a:rPr>
              <a:t>(about the origin)</a:t>
            </a:r>
            <a:endParaRPr lang="en-US" i="1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965" y="3118760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00000">
            <a:off x="6645767" y="25533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0"/>
          <p:cNvGrpSpPr/>
          <p:nvPr/>
        </p:nvGrpSpPr>
        <p:grpSpPr>
          <a:xfrm>
            <a:off x="2479222" y="5384348"/>
            <a:ext cx="4467225" cy="1266825"/>
            <a:chOff x="2490107" y="5053693"/>
            <a:chExt cx="4467225" cy="126682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0107" y="5053693"/>
              <a:ext cx="446722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64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9106" y="5427210"/>
              <a:ext cx="453896" cy="39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2529260" y="492034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70315" y="48005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5" name="Oval 14"/>
          <p:cNvSpPr/>
          <p:nvPr/>
        </p:nvSpPr>
        <p:spPr>
          <a:xfrm>
            <a:off x="7210117" y="49312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51172" y="481148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5" y="5410192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9" y="6223228"/>
            <a:ext cx="1754501" cy="3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39755" y="5845627"/>
            <a:ext cx="159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 rotations: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293428" y="5018314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077200" y="459377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kern="0" dirty="0">
                <a:solidFill>
                  <a:prstClr val="black"/>
                </a:solidFill>
                <a:latin typeface="Verdana"/>
              </a:rPr>
              <a:t>θ</a:t>
            </a:r>
            <a:endParaRPr lang="en-US" dirty="0"/>
          </a:p>
        </p:txBody>
      </p:sp>
      <p:sp>
        <p:nvSpPr>
          <p:cNvPr id="28" name="Arc 27"/>
          <p:cNvSpPr/>
          <p:nvPr/>
        </p:nvSpPr>
        <p:spPr>
          <a:xfrm>
            <a:off x="6858000" y="4419600"/>
            <a:ext cx="1219200" cy="1219200"/>
          </a:xfrm>
          <a:prstGeom prst="arc">
            <a:avLst>
              <a:gd name="adj1" fmla="val 1930843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362201" y="2681288"/>
            <a:ext cx="392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2362201" y="4586288"/>
            <a:ext cx="41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3284766"/>
            <a:ext cx="1992086" cy="10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741230" y="3897087"/>
            <a:ext cx="381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257800"/>
            <a:ext cx="20399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5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701B8-3957-4221-87BF-E7C67148BC6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F8C845-C8A9-4465-BEC0-B7A2CCC31F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424242"/>
                </a:solidFill>
              </a:rPr>
              <a:t>Can a 2D mirror across the line y=x be represented with a 2x2 matrix transformation?</a:t>
            </a:r>
            <a:endParaRPr lang="en-US" sz="3600" dirty="0">
              <a:solidFill>
                <a:srgbClr val="42424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3D011-56E6-477F-B7A7-F09CFBE373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362201" y="2681288"/>
            <a:ext cx="392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2362201" y="4586288"/>
            <a:ext cx="41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3284766"/>
            <a:ext cx="1992086" cy="10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278" y="3154817"/>
            <a:ext cx="3721112" cy="128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741230" y="3897087"/>
            <a:ext cx="381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57800"/>
            <a:ext cx="20399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105401"/>
            <a:ext cx="3352800" cy="15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2BA480-49E5-6375-C4B7-273431A0F488}"/>
                  </a:ext>
                </a:extLst>
              </p14:cNvPr>
              <p14:cNvContentPartPr/>
              <p14:nvPr/>
            </p14:nvContentPartPr>
            <p14:xfrm>
              <a:off x="9659520" y="2990520"/>
              <a:ext cx="2492640" cy="351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2BA480-49E5-6375-C4B7-273431A0F4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50160" y="2981160"/>
                <a:ext cx="2511360" cy="35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2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types of transformations can be </a:t>
            </a:r>
            <a:br>
              <a:rPr lang="en-US"/>
            </a:br>
            <a:r>
              <a:rPr lang="en-US"/>
              <a:t>represented with a 2x2 matrix?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439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Translation?</a:t>
            </a: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707" y="3254149"/>
            <a:ext cx="2474696" cy="1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</p:spTree>
    <p:extLst>
      <p:ext uri="{BB962C8B-B14F-4D97-AF65-F5344CB8AC3E}">
        <p14:creationId xmlns:p14="http://schemas.microsoft.com/office/powerpoint/2010/main" val="264699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1D776-3656-4D61-92AD-F183682A112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73C6C2-9E2D-4FBC-A9E5-1AA0B08233E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424242"/>
                </a:solidFill>
              </a:rPr>
              <a:t>Can a 2D translation by (u,v) be represented with a 2x2 matrix transformation?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6E92E-BE6E-4291-A4F8-58D55C054E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0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types of transformations can be </a:t>
            </a:r>
            <a:br>
              <a:rPr lang="en-US"/>
            </a:br>
            <a:r>
              <a:rPr lang="en-US"/>
              <a:t>represented with a 2x2 matrix?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439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Translation?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1730820" y="4634141"/>
            <a:ext cx="8817428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tx2"/>
                </a:solidFill>
              </a:rPr>
              <a:t>Translation is not a linear operation on 2D coordinates</a:t>
            </a:r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5199076" y="3505200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707" y="3254149"/>
            <a:ext cx="2474696" cy="1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</p:spTree>
    <p:extLst>
      <p:ext uri="{BB962C8B-B14F-4D97-AF65-F5344CB8AC3E}">
        <p14:creationId xmlns:p14="http://schemas.microsoft.com/office/powerpoint/2010/main" val="15877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6" grpId="0" animBg="1"/>
      <p:bldP spid="8652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: Chapter 3.6</a:t>
            </a:r>
          </a:p>
        </p:txBody>
      </p:sp>
    </p:spTree>
    <p:extLst>
      <p:ext uri="{BB962C8B-B14F-4D97-AF65-F5344CB8AC3E}">
        <p14:creationId xmlns:p14="http://schemas.microsoft.com/office/powerpoint/2010/main" val="345573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479288" y="1600201"/>
            <a:ext cx="7233424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Rotation,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Shear,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Mirror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Properties of linear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Origin maps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Closed under composition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477001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457200" progId="Equation.3">
                  <p:embed/>
                </p:oleObj>
              </mc:Choice>
              <mc:Fallback>
                <p:oleObj name="Equation" r:id="rId2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5215392" y="5584145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840" imgH="406080" progId="Equation.3">
                  <p:embed/>
                </p:oleObj>
              </mc:Choice>
              <mc:Fallback>
                <p:oleObj name="Equation" r:id="rId4" imgW="20318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392" y="5584145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20484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1905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17876" y="3600451"/>
            <a:ext cx="2867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homogeneous image </a:t>
            </a:r>
          </a:p>
          <a:p>
            <a:pPr algn="ctr"/>
            <a:r>
              <a:rPr 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5029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Converting </a:t>
            </a:r>
            <a:r>
              <a:rPr lang="en-US" sz="2400" i="1" dirty="0"/>
              <a:t>from</a:t>
            </a:r>
            <a:r>
              <a:rPr lang="en-US" sz="2400" dirty="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3089" y="2449512"/>
            <a:ext cx="1843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5562600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6400800" y="1459468"/>
            <a:ext cx="3408252" cy="3351236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200" y="3579812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609" y="2667397"/>
              <a:ext cx="18295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400" y="3581400"/>
              <a:ext cx="10668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01000" y="33854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444137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51024" y="14594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7124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922623" y="300228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791302" y="12736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17796" y="111034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00800" y="2208814"/>
            <a:ext cx="3810000" cy="1187528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3986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1858" y="302701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w</a:t>
              </a:r>
              <a:r>
                <a:rPr lang="en-US" dirty="0"/>
                <a:t> = 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25167" y="289560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63001" y="1927035"/>
            <a:ext cx="1675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homogeneous plane</a:t>
            </a:r>
          </a:p>
        </p:txBody>
      </p:sp>
    </p:spTree>
    <p:extLst>
      <p:ext uri="{BB962C8B-B14F-4D97-AF65-F5344CB8AC3E}">
        <p14:creationId xmlns:p14="http://schemas.microsoft.com/office/powerpoint/2010/main" val="33134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homogeneous coordinates to the rescue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136" y="4691717"/>
            <a:ext cx="6588578" cy="17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5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62400" y="3897087"/>
            <a:ext cx="1905000" cy="42454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6346372" y="3897086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1" y="3646716"/>
            <a:ext cx="319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transformation represented by a 3x3 matrix with last row [ 0 0 1 ] we call an </a:t>
            </a:r>
            <a:r>
              <a:rPr lang="en-US" sz="2000" i="1" dirty="0"/>
              <a:t>affine</a:t>
            </a:r>
            <a:r>
              <a:rPr lang="en-US" sz="2000" dirty="0"/>
              <a:t> transformation</a:t>
            </a:r>
            <a:endParaRPr lang="en-US" sz="2000" i="1" dirty="0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199" y="4970154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affine transformations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590800" y="3897076"/>
          <a:ext cx="2868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711000" progId="Equation.3">
                  <p:embed/>
                </p:oleObj>
              </mc:Choice>
              <mc:Fallback>
                <p:oleObj name="Equation" r:id="rId2" imgW="1854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97076"/>
                        <a:ext cx="2868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2868612" y="2066926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698400" progId="Equation.3">
                  <p:embed/>
                </p:oleObj>
              </mc:Choice>
              <mc:Fallback>
                <p:oleObj name="Equation" r:id="rId4" imgW="1333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2" y="2066926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6800851" y="3897077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711000" progId="Equation.3">
                  <p:embed/>
                </p:oleObj>
              </mc:Choice>
              <mc:Fallback>
                <p:oleObj name="Equation" r:id="rId6" imgW="1600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1" y="3897077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3271837" y="3178175"/>
            <a:ext cx="1049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+mj-lt"/>
              </a:rPr>
              <a:t>Translate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934369" y="5017851"/>
            <a:ext cx="2090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+mj-lt"/>
              </a:rPr>
              <a:t>2D </a:t>
            </a:r>
            <a:r>
              <a:rPr lang="en-US" i="1" dirty="0">
                <a:latin typeface="+mj-lt"/>
              </a:rPr>
              <a:t>in-plane </a:t>
            </a:r>
            <a:r>
              <a:rPr lang="en-US" dirty="0">
                <a:latin typeface="+mj-lt"/>
              </a:rPr>
              <a:t>rotation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7539038" y="5017851"/>
            <a:ext cx="728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+mj-lt"/>
              </a:rPr>
              <a:t>Shear</a:t>
            </a:r>
          </a:p>
        </p:txBody>
      </p:sp>
      <p:graphicFrame>
        <p:nvGraphicFramePr>
          <p:cNvPr id="22533" name="Object 10"/>
          <p:cNvGraphicFramePr>
            <a:graphicFrameLocks noChangeAspect="1"/>
          </p:cNvGraphicFramePr>
          <p:nvPr/>
        </p:nvGraphicFramePr>
        <p:xfrm>
          <a:off x="6800851" y="2057401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560" imgH="711000" progId="Equation.3">
                  <p:embed/>
                </p:oleObj>
              </mc:Choice>
              <mc:Fallback>
                <p:oleObj name="Equation" r:id="rId8" imgW="144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1" y="2057401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539038" y="3200400"/>
            <a:ext cx="684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+mj-lt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77926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612900"/>
            <a:ext cx="1012825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Affine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transformations,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Translations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Properties of affine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Closed under composition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7162801" y="2209801"/>
          <a:ext cx="27828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583920" progId="Equation.3">
                  <p:embed/>
                </p:oleObj>
              </mc:Choice>
              <mc:Fallback>
                <p:oleObj name="Equation" r:id="rId2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2209801"/>
                        <a:ext cx="27828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796DC03-A7B6-4B68-8ECF-4FE50EA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Affine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0970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736" y="274638"/>
            <a:ext cx="9826445" cy="1143000"/>
          </a:xfrm>
        </p:spPr>
        <p:txBody>
          <a:bodyPr>
            <a:normAutofit/>
          </a:bodyPr>
          <a:lstStyle/>
          <a:p>
            <a:r>
              <a:rPr lang="en-US" dirty="0"/>
              <a:t>Is this an affine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964859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1" y="4191001"/>
            <a:ext cx="2846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affine transformation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5780314" y="3643422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46370" y="3494002"/>
            <a:ext cx="291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happens when we mess </a:t>
            </a:r>
            <a:r>
              <a:rPr lang="en-US" sz="2000"/>
              <a:t>with this row?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348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695" y="274638"/>
            <a:ext cx="1082461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Projective Transformations </a:t>
            </a:r>
            <a:r>
              <a:rPr lang="en-US" sz="3600" i="1" dirty="0"/>
              <a:t>aka</a:t>
            </a:r>
            <a:r>
              <a:rPr lang="en-US" sz="3600" dirty="0"/>
              <a:t> </a:t>
            </a:r>
            <a:r>
              <a:rPr lang="en-US" sz="3600" dirty="0" err="1"/>
              <a:t>Homographies</a:t>
            </a:r>
            <a:r>
              <a:rPr lang="en-US" sz="3600" dirty="0"/>
              <a:t> </a:t>
            </a:r>
            <a:r>
              <a:rPr lang="en-US" sz="3600" i="1" dirty="0"/>
              <a:t>aka </a:t>
            </a:r>
            <a:r>
              <a:rPr lang="en-US" sz="3600" dirty="0"/>
              <a:t>Planar Perspective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0970" y="3352800"/>
            <a:ext cx="392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Called a </a:t>
            </a:r>
            <a:r>
              <a:rPr lang="en-US" sz="2400" i="1" dirty="0" err="1"/>
              <a:t>homography</a:t>
            </a:r>
            <a:r>
              <a:rPr lang="en-US" sz="2400" dirty="0"/>
              <a:t> </a:t>
            </a:r>
          </a:p>
          <a:p>
            <a:r>
              <a:rPr lang="en-US" sz="2400" dirty="0"/>
              <a:t>(or </a:t>
            </a:r>
            <a:r>
              <a:rPr lang="en-US" sz="2400" i="1" dirty="0"/>
              <a:t>planar perspective map</a:t>
            </a:r>
            <a:r>
              <a:rPr lang="en-US" sz="2400" dirty="0"/>
              <a:t>)</a:t>
            </a:r>
            <a:endParaRPr lang="en-US" sz="2400" i="1" dirty="0"/>
          </a:p>
        </p:txBody>
      </p:sp>
      <p:grpSp>
        <p:nvGrpSpPr>
          <p:cNvPr id="2" name="Group 11"/>
          <p:cNvGrpSpPr/>
          <p:nvPr/>
        </p:nvGrpSpPr>
        <p:grpSpPr>
          <a:xfrm>
            <a:off x="6312807" y="1774147"/>
            <a:ext cx="3989666" cy="1992311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556907" y="4637314"/>
            <a:ext cx="5154387" cy="1763486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3049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3078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4010" y="5061926"/>
              <a:ext cx="451193" cy="434686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09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1" y="1828801"/>
            <a:ext cx="3178899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581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H="1">
            <a:off x="1676400" y="21336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30778"/>
            <a:ext cx="8991600" cy="15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62800" y="1524000"/>
            <a:ext cx="3429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69309" y="2895601"/>
            <a:ext cx="5331691" cy="1973997"/>
            <a:chOff x="1145309" y="2895600"/>
            <a:chExt cx="5331691" cy="1973997"/>
          </a:xfrm>
        </p:grpSpPr>
        <p:sp>
          <p:nvSpPr>
            <p:cNvPr id="7" name="TextBox 6"/>
            <p:cNvSpPr txBox="1"/>
            <p:nvPr/>
          </p:nvSpPr>
          <p:spPr>
            <a:xfrm>
              <a:off x="1145309" y="4038600"/>
              <a:ext cx="3519568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What happens when the denominator is 0?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495800" y="2895600"/>
              <a:ext cx="1981200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6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E561-628C-4A9F-9749-E1C5CE44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1CDC-9316-4D98-BBA3-7E7F15BC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out, due Friday, February 24 by 8pm</a:t>
            </a:r>
          </a:p>
          <a:p>
            <a:pPr lvl="1"/>
            <a:r>
              <a:rPr lang="en-US" dirty="0"/>
              <a:t>Do be done in groups of 2 – if you need help finding a partner, try Ed Discussions or let us know</a:t>
            </a:r>
          </a:p>
        </p:txBody>
      </p:sp>
    </p:spTree>
    <p:extLst>
      <p:ext uri="{BB962C8B-B14F-4D97-AF65-F5344CB8AC3E}">
        <p14:creationId xmlns:p14="http://schemas.microsoft.com/office/powerpoint/2010/main" val="988937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8501744" y="1981200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at infinity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2513443" y="2362200"/>
            <a:ext cx="7171866" cy="3581400"/>
            <a:chOff x="750206" y="1393146"/>
            <a:chExt cx="7893051" cy="3941536"/>
          </a:xfrm>
        </p:grpSpPr>
        <p:pic>
          <p:nvPicPr>
            <p:cNvPr id="5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 flipH="1" flipV="1">
            <a:off x="2667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6289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389095" y="2798295"/>
            <a:ext cx="3873987" cy="2416629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7185164" y="3451362"/>
            <a:ext cx="3886202" cy="1098278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783204"/>
            <a:ext cx="457200" cy="33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9753105">
            <a:off x="7642226" y="4208464"/>
            <a:ext cx="455613" cy="592137"/>
            <a:chOff x="3979" y="3269"/>
            <a:chExt cx="260" cy="408"/>
          </a:xfrm>
        </p:grpSpPr>
        <p:sp>
          <p:nvSpPr>
            <p:cNvPr id="4132" name="Freeform 3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Arc 4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5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6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7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97536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89916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628073" y="-106372"/>
            <a:ext cx="1093585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Image warping with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14600" y="914400"/>
            <a:ext cx="7772400" cy="5257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2438401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5106113" imgH="5172797" progId="">
                  <p:embed/>
                </p:oleObj>
              </mc:Choice>
              <mc:Fallback>
                <p:oleObj name="Photo Editor Photo" r:id="rId3" imgW="5106113" imgH="5172797" progId="">
                  <p:embed/>
                  <p:pic>
                    <p:nvPicPr>
                      <p:cNvPr id="40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6705601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5106113" imgH="5172797" progId="">
                  <p:embed/>
                </p:oleObj>
              </mc:Choice>
              <mc:Fallback>
                <p:oleObj name="Photo Editor Photo" r:id="rId5" imgW="5106113" imgH="5172797" progId="">
                  <p:embed/>
                  <p:pic>
                    <p:nvPicPr>
                      <p:cNvPr id="40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 rot="4164331">
            <a:off x="3241675" y="4270375"/>
            <a:ext cx="412750" cy="647700"/>
            <a:chOff x="3979" y="3269"/>
            <a:chExt cx="260" cy="408"/>
          </a:xfrm>
        </p:grpSpPr>
        <p:sp>
          <p:nvSpPr>
            <p:cNvPr id="4127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43434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4343400" y="4114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22"/>
          <p:cNvSpPr>
            <a:spLocks noChangeShapeType="1"/>
          </p:cNvSpPr>
          <p:nvPr/>
        </p:nvSpPr>
        <p:spPr bwMode="auto">
          <a:xfrm>
            <a:off x="4343400" y="4876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110" name="Line 23"/>
          <p:cNvSpPr>
            <a:spLocks noChangeShapeType="1"/>
          </p:cNvSpPr>
          <p:nvPr/>
        </p:nvSpPr>
        <p:spPr bwMode="auto">
          <a:xfrm>
            <a:off x="4800600" y="4495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 rot="16200000">
            <a:off x="7658100" y="4533900"/>
            <a:ext cx="457200" cy="1143000"/>
            <a:chOff x="4416" y="2592"/>
            <a:chExt cx="288" cy="720"/>
          </a:xfrm>
        </p:grpSpPr>
        <p:sp>
          <p:nvSpPr>
            <p:cNvPr id="4123" name="Line 25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7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28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Text Box 29"/>
          <p:cNvSpPr txBox="1">
            <a:spLocks noChangeArrowheads="1"/>
          </p:cNvSpPr>
          <p:nvPr/>
        </p:nvSpPr>
        <p:spPr bwMode="auto">
          <a:xfrm>
            <a:off x="2819400" y="5334001"/>
            <a:ext cx="241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+mj-lt"/>
              </a:rPr>
              <a:t>image plane in front</a:t>
            </a:r>
          </a:p>
        </p:txBody>
      </p:sp>
      <p:sp>
        <p:nvSpPr>
          <p:cNvPr id="4113" name="Text Box 30"/>
          <p:cNvSpPr txBox="1">
            <a:spLocks noChangeArrowheads="1"/>
          </p:cNvSpPr>
          <p:nvPr/>
        </p:nvSpPr>
        <p:spPr bwMode="auto">
          <a:xfrm>
            <a:off x="7162801" y="5334001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+mj-lt"/>
              </a:rPr>
              <a:t>image plane below</a:t>
            </a:r>
          </a:p>
        </p:txBody>
      </p:sp>
      <p:sp>
        <p:nvSpPr>
          <p:cNvPr id="4114" name="Line 31"/>
          <p:cNvSpPr>
            <a:spLocks noChangeShapeType="1"/>
          </p:cNvSpPr>
          <p:nvPr/>
        </p:nvSpPr>
        <p:spPr bwMode="auto">
          <a:xfrm>
            <a:off x="5791200" y="2438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16550" y="4038601"/>
            <a:ext cx="1517650" cy="2474913"/>
            <a:chOff x="2452" y="2544"/>
            <a:chExt cx="956" cy="1559"/>
          </a:xfrm>
        </p:grpSpPr>
        <p:sp>
          <p:nvSpPr>
            <p:cNvPr id="4121" name="Text Box 3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+mj-lt"/>
                </a:rPr>
                <a:t>black area</a:t>
              </a:r>
            </a:p>
            <a:p>
              <a:pPr eaLnBrk="0" hangingPunct="0"/>
              <a:r>
                <a:rPr lang="en-US" sz="1600">
                  <a:latin typeface="+mj-lt"/>
                </a:rPr>
                <a:t>where no pixel</a:t>
              </a:r>
            </a:p>
            <a:p>
              <a:pPr eaLnBrk="0" hangingPunct="0"/>
              <a:r>
                <a:rPr lang="en-US" sz="1600">
                  <a:latin typeface="+mj-lt"/>
                </a:rPr>
                <a:t>maps to</a:t>
              </a:r>
            </a:p>
          </p:txBody>
        </p:sp>
        <p:sp>
          <p:nvSpPr>
            <p:cNvPr id="4122" name="Line 3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116" name="Line 35"/>
          <p:cNvSpPr>
            <a:spLocks noChangeShapeType="1"/>
          </p:cNvSpPr>
          <p:nvPr/>
        </p:nvSpPr>
        <p:spPr bwMode="auto">
          <a:xfrm flipV="1">
            <a:off x="58674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36"/>
          <p:cNvSpPr>
            <a:spLocks noChangeShapeType="1"/>
          </p:cNvSpPr>
          <p:nvPr/>
        </p:nvSpPr>
        <p:spPr bwMode="auto">
          <a:xfrm>
            <a:off x="51054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2048778" y="2740936"/>
            <a:ext cx="1718616" cy="808744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3095172" y="2485572"/>
            <a:ext cx="1676400" cy="1277257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034540"/>
            <a:ext cx="45720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Connector 50"/>
          <p:cNvCxnSpPr/>
          <p:nvPr/>
        </p:nvCxnSpPr>
        <p:spPr>
          <a:xfrm rot="5400000" flipH="1" flipV="1">
            <a:off x="5715000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489372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257442" y="2277726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715000" y="3733800"/>
            <a:ext cx="4267200" cy="2895600"/>
            <a:chOff x="2640" y="2304"/>
            <a:chExt cx="2688" cy="1824"/>
          </a:xfrm>
        </p:grpSpPr>
        <p:graphicFrame>
          <p:nvGraphicFramePr>
            <p:cNvPr id="4100" name="Object 38"/>
            <p:cNvGraphicFramePr>
              <a:graphicFrameLocks noChangeAspect="1"/>
            </p:cNvGraphicFramePr>
            <p:nvPr/>
          </p:nvGraphicFramePr>
          <p:xfrm>
            <a:off x="3576" y="2304"/>
            <a:ext cx="17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5125165" imgH="5191850" progId="">
                    <p:embed/>
                  </p:oleObj>
                </mc:Choice>
                <mc:Fallback>
                  <p:oleObj name="Photo Editor Photo" r:id="rId8" imgW="5125165" imgH="5191850" progId="">
                    <p:embed/>
                    <p:pic>
                      <p:nvPicPr>
                        <p:cNvPr id="410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94" t="2563"/>
                        <a:stretch>
                          <a:fillRect/>
                        </a:stretch>
                      </p:blipFill>
                      <p:spPr bwMode="auto">
                        <a:xfrm>
                          <a:off x="3576" y="2304"/>
                          <a:ext cx="1752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9" name="Line 39"/>
            <p:cNvSpPr>
              <a:spLocks noChangeShapeType="1"/>
            </p:cNvSpPr>
            <p:nvPr/>
          </p:nvSpPr>
          <p:spPr bwMode="auto">
            <a:xfrm>
              <a:off x="2640" y="2304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264" y="364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5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13" grpId="0"/>
      <p:bldP spid="4114" grpId="0" animBg="1"/>
      <p:bldP spid="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Homographies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3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/>
              <a:t>Homographies</a:t>
            </a:r>
            <a:r>
              <a:rPr lang="en-US" sz="2800" dirty="0"/>
              <a:t> …</a:t>
            </a:r>
          </a:p>
          <a:p>
            <a:pPr lvl="1" eaLnBrk="1" hangingPunct="1"/>
            <a:r>
              <a:rPr lang="en-US" sz="2400" dirty="0"/>
              <a:t>Affine transformations, and</a:t>
            </a:r>
          </a:p>
          <a:p>
            <a:pPr lvl="1" eaLnBrk="1" hangingPunct="1"/>
            <a:r>
              <a:rPr lang="en-US" sz="2400" dirty="0"/>
              <a:t>Projective warps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Properties of projective transformations: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/>
            <a:r>
              <a:rPr lang="en-US" sz="2400" dirty="0"/>
              <a:t>Lines map to lines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Parallel lines do not necessarily remain parallel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Ratios are not preserved</a:t>
            </a:r>
          </a:p>
          <a:p>
            <a:pPr lvl="1" eaLnBrk="1" hangingPunct="1"/>
            <a:r>
              <a:rPr lang="en-US" sz="2400" dirty="0"/>
              <a:t>Closed under composition</a:t>
            </a:r>
          </a:p>
        </p:txBody>
      </p:sp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24" y="1644832"/>
            <a:ext cx="4210050" cy="11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5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Alternate formulation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5342" y="2472072"/>
            <a:ext cx="6372354" cy="15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56034" y="4277380"/>
            <a:ext cx="729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where the length of the vector [h</a:t>
            </a:r>
            <a:r>
              <a:rPr lang="en-US" sz="2800" baseline="-25000" dirty="0"/>
              <a:t>00</a:t>
            </a:r>
            <a:r>
              <a:rPr lang="en-US" sz="2800" dirty="0"/>
              <a:t> h</a:t>
            </a:r>
            <a:r>
              <a:rPr lang="en-US" sz="2800" baseline="-25000" dirty="0"/>
              <a:t>01</a:t>
            </a:r>
            <a:r>
              <a:rPr lang="en-US" sz="2800" dirty="0"/>
              <a:t> … h</a:t>
            </a:r>
            <a:r>
              <a:rPr lang="en-US" sz="2800" baseline="-25000" dirty="0"/>
              <a:t>22</a:t>
            </a:r>
            <a:r>
              <a:rPr lang="en-US" sz="2800" dirty="0"/>
              <a:t>] is 1</a:t>
            </a:r>
          </a:p>
        </p:txBody>
      </p:sp>
    </p:spTree>
    <p:extLst>
      <p:ext uri="{BB962C8B-B14F-4D97-AF65-F5344CB8AC3E}">
        <p14:creationId xmlns:p14="http://schemas.microsoft.com/office/powerpoint/2010/main" val="1114680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image transformations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3167743" y="1307951"/>
            <a:ext cx="5475514" cy="18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2960914" y="305888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2346326" y="5930449"/>
            <a:ext cx="794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sz="2000" dirty="0"/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2151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Implementing 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70617" y="1600200"/>
            <a:ext cx="10883676" cy="3384673"/>
          </a:xfrm>
        </p:spPr>
        <p:txBody>
          <a:bodyPr>
            <a:normAutofit/>
          </a:bodyPr>
          <a:lstStyle/>
          <a:p>
            <a:r>
              <a:rPr lang="en-US" sz="2800" dirty="0"/>
              <a:t>Given a coordinate </a:t>
            </a:r>
            <a:r>
              <a:rPr lang="en-US" sz="2800" dirty="0" err="1"/>
              <a:t>xform</a:t>
            </a:r>
            <a:r>
              <a:rPr lang="en-US" sz="2800" dirty="0"/>
              <a:t> (</a:t>
            </a:r>
            <a:r>
              <a:rPr lang="en-US" sz="2800" b="1" i="1" dirty="0" err="1"/>
              <a:t>x’</a:t>
            </a:r>
            <a:r>
              <a:rPr lang="en-US" sz="2800" b="1" dirty="0" err="1"/>
              <a:t>,</a:t>
            </a:r>
            <a:r>
              <a:rPr lang="en-US" sz="2800" b="1" i="1" dirty="0" err="1"/>
              <a:t>y</a:t>
            </a:r>
            <a:r>
              <a:rPr lang="en-US" sz="2800" b="1" i="1" dirty="0"/>
              <a:t>’</a:t>
            </a:r>
            <a:r>
              <a:rPr lang="en-US" sz="2800" dirty="0"/>
              <a:t>)</a:t>
            </a:r>
            <a:r>
              <a:rPr lang="en-US" sz="2800" b="1" i="1" dirty="0"/>
              <a:t> </a:t>
            </a:r>
            <a:r>
              <a:rPr lang="en-US" sz="2800" dirty="0"/>
              <a:t>=</a:t>
            </a:r>
            <a:r>
              <a:rPr lang="en-US" sz="2800" b="1" i="1" dirty="0"/>
              <a:t> T</a:t>
            </a:r>
            <a:r>
              <a:rPr lang="en-US" sz="2800" dirty="0"/>
              <a:t>(</a:t>
            </a:r>
            <a:r>
              <a:rPr lang="en-US" sz="2800" b="1" i="1" dirty="0" err="1"/>
              <a:t>x,y</a:t>
            </a:r>
            <a:r>
              <a:rPr lang="en-US" sz="2800" dirty="0"/>
              <a:t>) and a source image </a:t>
            </a:r>
            <a:r>
              <a:rPr lang="en-US" sz="2800" b="1" i="1" dirty="0"/>
              <a:t>f</a:t>
            </a:r>
            <a:r>
              <a:rPr lang="en-US" sz="2800" dirty="0"/>
              <a:t>(</a:t>
            </a:r>
            <a:r>
              <a:rPr lang="en-US" sz="2800" b="1" i="1" dirty="0" err="1"/>
              <a:t>x,y</a:t>
            </a:r>
            <a:r>
              <a:rPr lang="en-US" sz="2800" dirty="0"/>
              <a:t>), how do we compute a transformed image </a:t>
            </a:r>
            <a:r>
              <a:rPr lang="en-US" sz="2800" b="1" i="1" dirty="0"/>
              <a:t>g</a:t>
            </a:r>
            <a:r>
              <a:rPr lang="en-US" sz="2800" dirty="0"/>
              <a:t>(</a:t>
            </a:r>
            <a:r>
              <a:rPr lang="en-US" sz="2800" b="1" i="1" dirty="0" err="1"/>
              <a:t>x’</a:t>
            </a:r>
            <a:r>
              <a:rPr lang="en-US" sz="2800" b="1" dirty="0" err="1"/>
              <a:t>,</a:t>
            </a:r>
            <a:r>
              <a:rPr lang="en-US" sz="2800" b="1" i="1" dirty="0" err="1"/>
              <a:t>y</a:t>
            </a:r>
            <a:r>
              <a:rPr lang="en-US" sz="2800" b="1" i="1" dirty="0"/>
              <a:t>’</a:t>
            </a:r>
            <a:r>
              <a:rPr lang="en-US" sz="2800" dirty="0"/>
              <a:t>)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  <a:r>
              <a:rPr lang="en-US" sz="2800" b="1" dirty="0"/>
              <a:t> </a:t>
            </a:r>
            <a:r>
              <a:rPr lang="en-US" sz="2800" b="1" i="1" dirty="0"/>
              <a:t>f</a:t>
            </a:r>
            <a:r>
              <a:rPr lang="en-US" sz="2800" dirty="0"/>
              <a:t>(</a:t>
            </a:r>
            <a:r>
              <a:rPr lang="en-US" sz="2800" b="1" i="1" dirty="0"/>
              <a:t>T</a:t>
            </a:r>
            <a:r>
              <a:rPr lang="en-US" sz="2800" dirty="0"/>
              <a:t>(</a:t>
            </a:r>
            <a:r>
              <a:rPr lang="en-US" sz="2800" b="1" i="1" dirty="0" err="1"/>
              <a:t>x</a:t>
            </a:r>
            <a:r>
              <a:rPr lang="en-US" sz="2800" b="1" dirty="0" err="1"/>
              <a:t>,</a:t>
            </a:r>
            <a:r>
              <a:rPr lang="en-US" sz="2800" b="1" i="1" dirty="0" err="1"/>
              <a:t>y</a:t>
            </a:r>
            <a:r>
              <a:rPr lang="en-US" sz="2800" dirty="0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06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x</a:t>
            </a:r>
            <a:endParaRPr lang="en-US" dirty="0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275EBB90-3E9E-43BD-B03D-D6CD5C299969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793D001A-242A-4F44-8954-13209F52E44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0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8790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04315" y="5099504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Answer: add “contribution” to several pixels, normalize later (</a:t>
            </a:r>
            <a:r>
              <a:rPr lang="en-US" sz="2800" i="1" dirty="0" err="1"/>
              <a:t>splatting</a:t>
            </a:r>
            <a:r>
              <a:rPr lang="en-US" sz="2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Can still result in holes</a:t>
            </a:r>
          </a:p>
        </p:txBody>
      </p:sp>
      <p:grpSp>
        <p:nvGrpSpPr>
          <p:cNvPr id="4" name="Group 2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505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010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7E6F7B30-7E83-4308-8684-22BF98897374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20801351-6B52-4CB1-80AB-3F799CBBFA1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0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4200" y="4800600"/>
            <a:ext cx="93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Requires taking the inverse of the transform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E54DEA88-1DAE-4688-97C3-B08087372B97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01BDBB6-7832-4220-A5D5-136C4E2F7B7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61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build="allAtOnce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87148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5467290"/>
            <a:ext cx="4264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Why don’t these image line up exactly?</a:t>
            </a:r>
          </a:p>
        </p:txBody>
      </p:sp>
    </p:spTree>
    <p:extLst>
      <p:ext uri="{BB962C8B-B14F-4D97-AF65-F5344CB8AC3E}">
        <p14:creationId xmlns:p14="http://schemas.microsoft.com/office/powerpoint/2010/main" val="3358993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/>
              <a:t>’</a:t>
            </a:r>
            <a:r>
              <a:rPr lang="en-US"/>
              <a:t>) </a:t>
            </a:r>
            <a:r>
              <a:rPr lang="en-US" dirty="0"/>
              <a:t>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Answer: </a:t>
            </a:r>
            <a:r>
              <a:rPr lang="en-US" sz="2800" i="1"/>
              <a:t>resample</a:t>
            </a:r>
            <a:r>
              <a:rPr lang="en-US" sz="2800"/>
              <a:t> color value from </a:t>
            </a:r>
            <a:r>
              <a:rPr lang="en-US" sz="2800" i="1"/>
              <a:t>interpolated</a:t>
            </a:r>
            <a:r>
              <a:rPr lang="en-US" sz="2800"/>
              <a:t> (</a:t>
            </a:r>
            <a:r>
              <a:rPr lang="en-US" sz="2800" i="1"/>
              <a:t>prefiltered</a:t>
            </a:r>
            <a:r>
              <a:rPr lang="en-US" sz="2800"/>
              <a:t>) source image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27904" y="5072743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69162" y="5060949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505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010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8CD2FE61-9FB4-4F3F-A559-3157E06498C2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8AD2B899-F1D5-40C4-BA22-681044F8DA76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8954F3C1-6C62-4119-BFE0-731D26530AB5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64200" y="4800600"/>
            <a:ext cx="93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46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/>
              <a:t>bicubic</a:t>
            </a:r>
            <a:endParaRPr lang="en-US" dirty="0"/>
          </a:p>
          <a:p>
            <a:pPr lvl="1"/>
            <a:r>
              <a:rPr lang="en-US" dirty="0" err="1"/>
              <a:t>sinc</a:t>
            </a:r>
            <a:endParaRPr lang="en-US" dirty="0"/>
          </a:p>
          <a:p>
            <a:r>
              <a:rPr lang="en-US" dirty="0"/>
              <a:t>Needed to prevent “jaggies”</a:t>
            </a:r>
            <a:br>
              <a:rPr lang="en-US" dirty="0"/>
            </a:br>
            <a:r>
              <a:rPr lang="en-US" dirty="0"/>
              <a:t> and “texture crawl” 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sz="2400" dirty="0"/>
              <a:t>(with </a:t>
            </a:r>
            <a:r>
              <a:rPr lang="en-US" sz="2400" dirty="0" err="1"/>
              <a:t>prefiltering</a:t>
            </a:r>
            <a:r>
              <a:rPr lang="en-US" sz="2400" dirty="0"/>
              <a:t>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807029"/>
            <a:ext cx="3449638" cy="284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784" y="2538984"/>
            <a:ext cx="2139616" cy="32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800600" y="3377626"/>
            <a:ext cx="685800" cy="1041975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49496" y="6153090"/>
            <a:ext cx="770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Answer: Similarity transformation </a:t>
            </a:r>
            <a:r>
              <a:rPr lang="en-US" sz="2000" dirty="0"/>
              <a:t>(translation, rotation, uniform scale)</a:t>
            </a:r>
          </a:p>
        </p:txBody>
      </p:sp>
    </p:spTree>
    <p:extLst>
      <p:ext uri="{BB962C8B-B14F-4D97-AF65-F5344CB8AC3E}">
        <p14:creationId xmlns:p14="http://schemas.microsoft.com/office/powerpoint/2010/main" val="2736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062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715000" y="3352801"/>
            <a:ext cx="685800" cy="1041975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06C2C16-E3E2-4F52-95EC-F8E15B12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</p:spTree>
    <p:extLst>
      <p:ext uri="{BB962C8B-B14F-4D97-AF65-F5344CB8AC3E}">
        <p14:creationId xmlns:p14="http://schemas.microsoft.com/office/powerpoint/2010/main" val="248676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1809" y="5535305"/>
            <a:ext cx="9132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Very important for creating mosaics!</a:t>
            </a:r>
          </a:p>
          <a:p>
            <a:r>
              <a:rPr lang="en-US" sz="2400" dirty="0"/>
              <a:t>First, we need to know what this transformation is.</a:t>
            </a:r>
          </a:p>
          <a:p>
            <a:r>
              <a:rPr lang="en-US" sz="2400" dirty="0"/>
              <a:t>Second, we need to figure out how to compute it using feature matches.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7150-EF8C-42C8-9FFD-3D844DD5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</p:spTree>
    <p:extLst>
      <p:ext uri="{BB962C8B-B14F-4D97-AF65-F5344CB8AC3E}">
        <p14:creationId xmlns:p14="http://schemas.microsoft.com/office/powerpoint/2010/main" val="39052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337-7AB0-4109-ABB2-4E1E89413B77}" type="slidenum">
              <a:rPr lang="en-US"/>
              <a:pPr/>
              <a:t>8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image filtering: change </a:t>
            </a:r>
            <a:r>
              <a:rPr lang="en-US" i="1" dirty="0"/>
              <a:t>range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>
              <a:lnSpc>
                <a:spcPct val="170000"/>
              </a:lnSpc>
            </a:pPr>
            <a:r>
              <a:rPr lang="en-US" dirty="0"/>
              <a:t>image warping: change </a:t>
            </a:r>
            <a:r>
              <a:rPr lang="en-US" i="1" dirty="0"/>
              <a:t>domain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f(h(x))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0" y="2667000"/>
            <a:ext cx="1981200" cy="1219200"/>
            <a:chOff x="960" y="1872"/>
            <a:chExt cx="1248" cy="768"/>
          </a:xfrm>
        </p:grpSpPr>
        <p:sp>
          <p:nvSpPr>
            <p:cNvPr id="398341" name="Line 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2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3" name="Freeform 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4" name="Text Box 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398345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05400" y="2971804"/>
            <a:ext cx="1600200" cy="369888"/>
            <a:chOff x="2256" y="2064"/>
            <a:chExt cx="1008" cy="233"/>
          </a:xfrm>
        </p:grpSpPr>
        <p:sp>
          <p:nvSpPr>
            <p:cNvPr id="398347" name="Text Box 1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48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9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162800" y="2667000"/>
            <a:ext cx="1981200" cy="1219200"/>
            <a:chOff x="3552" y="1872"/>
            <a:chExt cx="1248" cy="768"/>
          </a:xfrm>
        </p:grpSpPr>
        <p:sp>
          <p:nvSpPr>
            <p:cNvPr id="398351" name="Line 1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2" name="Line 1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3" name="Freeform 1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000"/>
              <a:ext cx="672" cy="16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4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g</a:t>
              </a:r>
            </a:p>
          </p:txBody>
        </p:sp>
        <p:sp>
          <p:nvSpPr>
            <p:cNvPr id="398355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048000" y="5029200"/>
            <a:ext cx="1981200" cy="1219200"/>
            <a:chOff x="960" y="1872"/>
            <a:chExt cx="1248" cy="768"/>
          </a:xfrm>
        </p:grpSpPr>
        <p:sp>
          <p:nvSpPr>
            <p:cNvPr id="398357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8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9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0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398361" name="Text Box 2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105400" y="5314954"/>
            <a:ext cx="1600200" cy="369888"/>
            <a:chOff x="2256" y="2064"/>
            <a:chExt cx="1008" cy="233"/>
          </a:xfrm>
        </p:grpSpPr>
        <p:sp>
          <p:nvSpPr>
            <p:cNvPr id="398363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64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5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162800" y="5029200"/>
            <a:ext cx="1981200" cy="1219200"/>
            <a:chOff x="3552" y="3168"/>
            <a:chExt cx="1248" cy="768"/>
          </a:xfrm>
        </p:grpSpPr>
        <p:sp>
          <p:nvSpPr>
            <p:cNvPr id="398367" name="Line 3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8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9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296"/>
              <a:ext cx="384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70" name="Text Box 3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g</a:t>
              </a:r>
            </a:p>
          </p:txBody>
        </p:sp>
        <p:sp>
          <p:nvSpPr>
            <p:cNvPr id="398371" name="Text Box 3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8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914-9068-42C4-B28F-653E5D555BEA}" type="slidenum">
              <a:rPr lang="en-US"/>
              <a:pPr/>
              <a:t>9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image filtering: change </a:t>
            </a:r>
            <a:r>
              <a:rPr lang="en-US" i="1"/>
              <a:t>range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/>
          </a:p>
          <a:p>
            <a:pPr algn="ctr">
              <a:lnSpc>
                <a:spcPct val="90000"/>
              </a:lnSpc>
            </a:pPr>
            <a:endParaRPr lang="en-US" i="1"/>
          </a:p>
          <a:p>
            <a:pPr>
              <a:lnSpc>
                <a:spcPct val="170000"/>
              </a:lnSpc>
            </a:pPr>
            <a:r>
              <a:rPr lang="en-US"/>
              <a:t>image warping: change </a:t>
            </a:r>
            <a:r>
              <a:rPr lang="en-US" i="1"/>
              <a:t>domain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f(h(x))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05400" y="2924179"/>
            <a:ext cx="1600200" cy="369888"/>
            <a:chOff x="2256" y="2064"/>
            <a:chExt cx="1008" cy="233"/>
          </a:xfrm>
        </p:grpSpPr>
        <p:sp>
          <p:nvSpPr>
            <p:cNvPr id="399365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66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67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05400" y="5314954"/>
            <a:ext cx="1600200" cy="369888"/>
            <a:chOff x="2256" y="2064"/>
            <a:chExt cx="1008" cy="233"/>
          </a:xfrm>
        </p:grpSpPr>
        <p:sp>
          <p:nvSpPr>
            <p:cNvPr id="399369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70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71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372" name="Picture 12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2590801"/>
            <a:ext cx="1462088" cy="1095375"/>
          </a:xfrm>
          <a:prstGeom prst="rect">
            <a:avLst/>
          </a:prstGeom>
          <a:noFill/>
        </p:spPr>
      </p:pic>
      <p:pic>
        <p:nvPicPr>
          <p:cNvPr id="399373" name="Picture 13" descr="HHHIMG_116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lum bright="48000"/>
          </a:blip>
          <a:srcRect/>
          <a:stretch>
            <a:fillRect/>
          </a:stretch>
        </p:blipFill>
        <p:spPr bwMode="auto">
          <a:xfrm>
            <a:off x="7467600" y="2590801"/>
            <a:ext cx="1462088" cy="1095375"/>
          </a:xfrm>
          <a:prstGeom prst="rect">
            <a:avLst/>
          </a:prstGeom>
          <a:noFill/>
        </p:spPr>
      </p:pic>
      <p:pic>
        <p:nvPicPr>
          <p:cNvPr id="399374" name="Picture 14" descr="HHHIMG_11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5000626"/>
            <a:ext cx="1462088" cy="1095375"/>
          </a:xfrm>
          <a:prstGeom prst="rect">
            <a:avLst/>
          </a:prstGeom>
          <a:noFill/>
        </p:spPr>
      </p:pic>
      <p:pic>
        <p:nvPicPr>
          <p:cNvPr id="399375" name="Picture 15" descr="HHHIMG_11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53314" y="5105400"/>
            <a:ext cx="1843087" cy="762000"/>
          </a:xfrm>
          <a:prstGeom prst="rect">
            <a:avLst/>
          </a:prstGeom>
          <a:noFill/>
        </p:spPr>
      </p:pic>
      <p:sp>
        <p:nvSpPr>
          <p:cNvPr id="399376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6193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71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99378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39937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62800" y="26193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8886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ddcd4ec7-4e7b-49b2-9470-3ab17b7ef00d"/>
  <p:tag name="SLIDO_EVENT_SECTION_UUID" val="668f0d42-67c0-41a5-a3f1-688ee53fdd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TQ1NzI0ODJ9"/>
  <p:tag name="SLIDO_TYPE" val="SlidoPoll"/>
  <p:tag name="SLIDO_POLL_UUID" val="7bddc316-fc82-4313-83fd-ab065e277edf"/>
  <p:tag name="SLIDO_POLL_QUESTION_UUID" val="f084eb98-82ce-4a90-8f1b-578191908f43"/>
  <p:tag name="SLIDO_TIMELINE" val="W3sicG9sbFF1ZXN0aW9uVXVpZCI6ImYwODRlYjk4LTgyY2UtNGE5MC04ZjFiLTU3ODE5MTkwOGY0MyIsInNob3dSZXN1bHRzIjpmYWxzZSwic2hvd0NvcnJlY3RBbnN3ZXJzIjpmYWxzZSwidm90aW5nTG9ja2VkIjpmYWxzZX0seyJwb2xsUXVlc3Rpb25VdWlkIjoiZjA4NGViOTgtODJjZS00YTkwLThmMWItNTc4MTkxOTA4ZjQzIiwic2hvd1Jlc3VsdHMiOnRydWUsInNob3dDb3JyZWN0QW5zd2VycyI6ZmFsc2UsInZvdGluZ0xvY2tlZCI6dHJ1ZX0seyJwb2xsUXVlc3Rpb25VdWlkIjoiZjA4NGViOTgtODJjZS00YTkwLThmMWItNTc4MTkxOTA4ZjQzIiwic2hvd1Jlc3VsdHMiOnRydWUsInNob3dDb3JyZWN0QW5zd2VycyI6dHJ1ZSwidm90aW5nTG9ja2VkIjp0cnVlfV0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TQ1NzI2MjZ9"/>
  <p:tag name="SLIDO_TYPE" val="SlidoPoll"/>
  <p:tag name="SLIDO_POLL_UUID" val="7bddc316-fc82-4313-83fd-ab065e277edf"/>
  <p:tag name="SLIDO_POLL_QUESTION_UUID" val="403b1a4c-ab18-44f3-9bb4-2b0829583c89"/>
  <p:tag name="SLIDO_TIMELINE" val="W3sic2NyZWVuIjoiUXVpekdldFJlYWR5Iiwic2hvd1Jlc3VsdHMiOmZhbHNlLCJzaG93Q29ycmVjdEFuc3dlcnMiOmZhbHNlLCJ2b3RpbmdMb2NrZWQiOmZhbHNlfSx7InBvbGxRdWVzdGlvblV1aWQiOiI0MDNiMWE0Yy1hYjE4LTQ0ZjMtOWJiNC0yYjA4Mjk1ODNjODkiLCJzaG93UmVzdWx0cyI6ZmFsc2UsInNob3dDb3JyZWN0QW5zd2VycyI6ZmFsc2UsInZvdGluZ0xvY2tlZCI6ZmFsc2V9LHsicG9sbFF1ZXN0aW9uVXVpZCI6IjQwM2IxYTRjLWFiMTgtNDRmMy05YmI0LTJiMDgyOTU4M2M4OSIsInNob3dSZXN1bHRzIjp0cnVlLCJzaG93Q29ycmVjdEFuc3dlcnMiOmZhbHNlLCJ2b3RpbmdMb2NrZWQiOnRydWV9LHsicG9sbFF1ZXN0aW9uVXVpZCI6IjQwM2IxYTRjLWFiMTgtNDRmMy05YmI0LTJiMDgyOTU4M2M4OSIsInNob3dSZXN1bHRzIjp0cnVlLCJzaG93Q29ycmVjdEFuc3dlcnMiOnRydWUsInZvdGluZ0xvY2tlZCI6dHJ1ZX0seyJzY3JlZW4iOiJRdWl6TGVhZGVyYm9hcmQiLCJwb2xsUXVlc3Rpb25VdWlkIjoiMDI0N2UwZmYtYzNhOS00ODMxLWI3MDItOWNkMTJiYzE4NWQ3Iiwic2hvd1Jlc3VsdHMiOnRydWUsInNob3dDb3JyZWN0QW5zd2VycyI6dHJ1ZSwidm90aW5nTG9ja2VkIjp0cnVlfV0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6944</TotalTime>
  <Words>1283</Words>
  <Application>Microsoft Office PowerPoint</Application>
  <PresentationFormat>Widescreen</PresentationFormat>
  <Paragraphs>255</Paragraphs>
  <Slides>42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Myriad Pro</vt:lpstr>
      <vt:lpstr>Verdana</vt:lpstr>
      <vt:lpstr>Office Theme</vt:lpstr>
      <vt:lpstr>Equation</vt:lpstr>
      <vt:lpstr>Photo Editor Photo</vt:lpstr>
      <vt:lpstr>Image transformations and image warping</vt:lpstr>
      <vt:lpstr>Reading</vt:lpstr>
      <vt:lpstr>Announcements</vt:lpstr>
      <vt:lpstr>Image alignment</vt:lpstr>
      <vt:lpstr>What is the geometric relationship between these two images?</vt:lpstr>
      <vt:lpstr>What is the geometric relationship between these two images?</vt:lpstr>
      <vt:lpstr>What is the geometric relationship between these two images?</vt:lpstr>
      <vt:lpstr>Image Warping</vt:lpstr>
      <vt:lpstr>Image Warping</vt:lpstr>
      <vt:lpstr>Parametric (global) warping</vt:lpstr>
      <vt:lpstr>Parametric (global) warping</vt:lpstr>
      <vt:lpstr>Common linear transformations</vt:lpstr>
      <vt:lpstr>Common linear transformations</vt:lpstr>
      <vt:lpstr>2x2 Matrices</vt:lpstr>
      <vt:lpstr>PowerPoint Presentation</vt:lpstr>
      <vt:lpstr>2x2 Matrices</vt:lpstr>
      <vt:lpstr>2x2 Matrices</vt:lpstr>
      <vt:lpstr>PowerPoint Presentation</vt:lpstr>
      <vt:lpstr>2x2 Matrices</vt:lpstr>
      <vt:lpstr>All 2D Linear Transformations</vt:lpstr>
      <vt:lpstr>Homogeneous coordinates</vt:lpstr>
      <vt:lpstr>Translation</vt:lpstr>
      <vt:lpstr>Affine transformations</vt:lpstr>
      <vt:lpstr>Basic affine transformations</vt:lpstr>
      <vt:lpstr>Affine transformations</vt:lpstr>
      <vt:lpstr>Is this an affine transformation?</vt:lpstr>
      <vt:lpstr>Where do we go from here?</vt:lpstr>
      <vt:lpstr>Projective Transformations aka Homographies aka Planar Perspective Maps</vt:lpstr>
      <vt:lpstr>Homographies</vt:lpstr>
      <vt:lpstr>Points at infinity</vt:lpstr>
      <vt:lpstr>Image warping with homographies</vt:lpstr>
      <vt:lpstr>Homographies</vt:lpstr>
      <vt:lpstr>Homographies</vt:lpstr>
      <vt:lpstr>Alternate formulation for homographies</vt:lpstr>
      <vt:lpstr>2D image transformations</vt:lpstr>
      <vt:lpstr>Implementing image warping</vt:lpstr>
      <vt:lpstr>Forward Warping</vt:lpstr>
      <vt:lpstr>Forward Warping</vt:lpstr>
      <vt:lpstr>Inverse Warping</vt:lpstr>
      <vt:lpstr>Inverse Warping</vt:lpstr>
      <vt:lpstr>Interpolation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Transformations and warping</dc:title>
  <dc:creator>Noah Snavely</dc:creator>
  <cp:lastModifiedBy>Noah Snavely</cp:lastModifiedBy>
  <cp:revision>233</cp:revision>
  <dcterms:created xsi:type="dcterms:W3CDTF">2009-08-25T02:47:59Z</dcterms:created>
  <dcterms:modified xsi:type="dcterms:W3CDTF">2023-02-16T19:56:38Z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