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327" r:id="rId3"/>
    <p:sldId id="332" r:id="rId4"/>
    <p:sldId id="329" r:id="rId5"/>
    <p:sldId id="328" r:id="rId6"/>
    <p:sldId id="296" r:id="rId7"/>
    <p:sldId id="297" r:id="rId8"/>
    <p:sldId id="321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23" r:id="rId17"/>
    <p:sldId id="305" r:id="rId18"/>
    <p:sldId id="306" r:id="rId19"/>
    <p:sldId id="307" r:id="rId20"/>
    <p:sldId id="308" r:id="rId21"/>
    <p:sldId id="322" r:id="rId22"/>
    <p:sldId id="309" r:id="rId23"/>
    <p:sldId id="310" r:id="rId24"/>
    <p:sldId id="311" r:id="rId25"/>
    <p:sldId id="324" r:id="rId26"/>
    <p:sldId id="312" r:id="rId27"/>
    <p:sldId id="325" r:id="rId28"/>
    <p:sldId id="326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12192000" cy="6858000"/>
  <p:notesSz cx="7010400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 varScale="1">
        <p:scale>
          <a:sx n="69" d="100"/>
          <a:sy n="69" d="100"/>
        </p:scale>
        <p:origin x="358" y="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1C155-FDB6-45B3-A8EB-64DCB3A41D3B}" type="slidenum">
              <a:rPr lang="en-US"/>
              <a:pPr/>
              <a:t>6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7AF4E-50B3-4AEC-A02E-C05AF9D042D7}" type="slidenum">
              <a:rPr lang="en-US"/>
              <a:pPr/>
              <a:t>19</a:t>
            </a:fld>
            <a:endParaRPr lang="en-US"/>
          </a:p>
        </p:txBody>
      </p:sp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946393" y="8869085"/>
            <a:ext cx="3033580" cy="4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80" tIns="45939" rIns="91880" bIns="45939" anchor="b"/>
          <a:lstStyle/>
          <a:p>
            <a:pPr algn="r" defTabSz="919645"/>
            <a:fld id="{6566B668-B627-4CC7-846D-72C5D0232D1C}" type="slidenum">
              <a:rPr lang="en-US" sz="1200"/>
              <a:pPr algn="r" defTabSz="919645"/>
              <a:t>19</a:t>
            </a:fld>
            <a:endParaRPr lang="en-US" sz="1200" dirty="0"/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Q:  Why might these work better?</a:t>
            </a:r>
          </a:p>
          <a:p>
            <a:r>
              <a:rPr lang="en-US"/>
              <a:t>A:  more stable when there is noise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300EC-EC5B-46B8-88DB-97E06B2D2D1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DD3E-763B-40B1-9E99-56467CB737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F0F6A-4F37-4F70-9747-5EA58DB911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EF8A6-361E-481F-B292-4B0DFD99E6D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272B6-521F-4D44-91D1-C5931EDFFC7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6B1AF-0CDC-4AFE-91EB-1BA445E390DC}" type="slidenum">
              <a:rPr lang="en-US"/>
              <a:pPr/>
              <a:t>7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9368F-EAE0-4D3F-A58D-0C61B9EB5C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F5886-D4A8-4A49-8F34-B8597D3588F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give definition of partial derivative:  lim h-&gt;0 [f(x+h,y) – f(x,y)]/h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0F738-C018-426C-9157-CC508A3393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How to fix?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5181-7D8B-4D93-BCED-A4CB54E0453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13A1-DA61-48C2-B89C-2B2DDFCE63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9314D7-CA33-4C25-8A78-E08FA11C49BE}" type="slidenum">
              <a:rPr lang="en-US"/>
              <a:pPr/>
              <a:t>17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67437" cy="3470275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2</a:t>
            </a:r>
            <a:r>
              <a:rPr lang="en-US" baseline="30000"/>
              <a:t>nd</a:t>
            </a:r>
            <a:r>
              <a:rPr lang="en-US"/>
              <a:t> derivative filters are there?  There are four 2</a:t>
            </a:r>
            <a:r>
              <a:rPr lang="en-US" baseline="30000"/>
              <a:t>nd</a:t>
            </a:r>
            <a:r>
              <a:rPr lang="en-US"/>
              <a:t> partial derivative filters.</a:t>
            </a:r>
          </a:p>
          <a:p>
            <a:r>
              <a:rPr lang="en-US"/>
              <a:t>In practice, it’s handy to define a single 2</a:t>
            </a:r>
            <a:r>
              <a:rPr lang="en-US" baseline="30000"/>
              <a:t>nd</a:t>
            </a:r>
            <a:r>
              <a:rPr lang="en-US"/>
              <a:t> derivative filter—the Laplacian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CEA50-995A-484F-A7D6-79A1942CBCF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andlotscience.com/Contrast/Contrast_frm.ht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7.png"/><Relationship Id="rId5" Type="http://schemas.openxmlformats.org/officeDocument/2006/relationships/tags" Target="../tags/tag18.xml"/><Relationship Id="rId10" Type="http://schemas.openxmlformats.org/officeDocument/2006/relationships/image" Target="../media/image16.png"/><Relationship Id="rId4" Type="http://schemas.openxmlformats.org/officeDocument/2006/relationships/tags" Target="../tags/tag17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0.png"/><Relationship Id="rId5" Type="http://schemas.openxmlformats.org/officeDocument/2006/relationships/tags" Target="../tags/tag24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23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oleObject" Target="../embeddings/oleObject8.bin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2.png"/><Relationship Id="rId5" Type="http://schemas.openxmlformats.org/officeDocument/2006/relationships/tags" Target="../tags/tag33.xml"/><Relationship Id="rId15" Type="http://schemas.openxmlformats.org/officeDocument/2006/relationships/image" Target="../media/image45.png"/><Relationship Id="rId10" Type="http://schemas.openxmlformats.org/officeDocument/2006/relationships/oleObject" Target="../embeddings/oleObject7.bin"/><Relationship Id="rId4" Type="http://schemas.openxmlformats.org/officeDocument/2006/relationships/tags" Target="../tags/tag32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5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5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4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gwww.epfl.ch/demo/ip/demos/edgeDetecto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ieeexplore.ieee.org/xpls/abs_all.jsp?isnumber=4767846&amp;arnumber=4767851&amp;count=16&amp;index=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47.xml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tags" Target="../tags/tag49.xml"/><Relationship Id="rId10" Type="http://schemas.openxmlformats.org/officeDocument/2006/relationships/image" Target="../media/image79.png"/><Relationship Id="rId4" Type="http://schemas.openxmlformats.org/officeDocument/2006/relationships/tags" Target="../tags/tag48.xml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0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32206"/>
            <a:ext cx="8077200" cy="1087438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Lecture 2: Edge detection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217869"/>
            <a:ext cx="74485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600200"/>
            <a:ext cx="1295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9743" y="4904581"/>
            <a:ext cx="284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000" dirty="0">
                <a:latin typeface="Arial" charset="0"/>
              </a:rPr>
              <a:t>From </a:t>
            </a:r>
            <a:r>
              <a:rPr lang="en-US" sz="1000" dirty="0">
                <a:latin typeface="Arial" charset="0"/>
                <a:hlinkClick r:id="rId4"/>
              </a:rPr>
              <a:t>Sandlot Science</a:t>
            </a:r>
            <a:endParaRPr lang="en-US" sz="1000" dirty="0"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654355"/>
              </p:ext>
            </p:extLst>
          </p:nvPr>
        </p:nvGraphicFramePr>
        <p:xfrm>
          <a:off x="838200" y="3984179"/>
          <a:ext cx="4686300" cy="870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123810" imgH="581106" progId="">
                  <p:embed/>
                </p:oleObj>
              </mc:Choice>
              <mc:Fallback>
                <p:oleObj name="Photo Editor Photo" r:id="rId5" imgW="3123810" imgH="581106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84179"/>
                        <a:ext cx="4686300" cy="870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E355-8FBD-4F17-8891-4BA0984A4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762000" y="1447800"/>
            <a:ext cx="9601200" cy="7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How can we differentiate a </a:t>
            </a:r>
            <a:r>
              <a:rPr lang="en-US" sz="3200" i="1" dirty="0"/>
              <a:t>digital</a:t>
            </a:r>
            <a:r>
              <a:rPr lang="en-US" sz="3200" dirty="0"/>
              <a:t> image F[</a:t>
            </a:r>
            <a:r>
              <a:rPr lang="en-US" sz="3200" dirty="0" err="1"/>
              <a:t>x,y</a:t>
            </a:r>
            <a:r>
              <a:rPr lang="en-US" sz="3200" dirty="0"/>
              <a:t>]?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1:  reconstruct a continuous image, </a:t>
            </a:r>
            <a:r>
              <a:rPr lang="en-US" sz="2800" i="1" dirty="0"/>
              <a:t>f,</a:t>
            </a:r>
            <a:r>
              <a:rPr lang="en-US" sz="2800" dirty="0"/>
              <a:t> then compute the derivative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/>
              <a:t>Option 2:  take discrete derivative (finite difference)</a:t>
            </a:r>
          </a:p>
        </p:txBody>
      </p:sp>
      <p:pic>
        <p:nvPicPr>
          <p:cNvPr id="6" name="Picture 4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6190" y="3581400"/>
            <a:ext cx="4481062" cy="67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962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600" y="4556124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spcAft>
                <a:spcPct val="50000"/>
              </a:spcAft>
            </a:pPr>
            <a:r>
              <a:rPr lang="en-US" sz="2000" dirty="0"/>
              <a:t>How would you implement this as a linear filter?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/>
              <a:t>Image derivatives</a:t>
            </a: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10400" y="5241924"/>
          <a:ext cx="1143000" cy="974726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3868" y="5406387"/>
            <a:ext cx="391486" cy="6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29154" y="54537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9915" y="5410199"/>
            <a:ext cx="37120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72944" y="54210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: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95775" y="6303475"/>
            <a:ext cx="428626" cy="3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9404" y="6323197"/>
            <a:ext cx="434744" cy="3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9448817" y="6520543"/>
            <a:ext cx="167638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S. Seitz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97830" y="5584371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27714" y="5595255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67602" y="5606142"/>
            <a:ext cx="239485" cy="25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456715" y="5943601"/>
            <a:ext cx="261256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2438400" y="1828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gradient points in the direction of most rapid increase in intensity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15200" y="2438400"/>
            <a:ext cx="2590800" cy="990600"/>
            <a:chOff x="3840" y="1776"/>
            <a:chExt cx="1632" cy="6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974853" name="Rectangle 5"/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244" name="Picture 7" descr="Edittex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2" name="Oval 8"/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Rectangle 9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Image gradient</a:t>
            </a:r>
          </a:p>
        </p:txBody>
      </p:sp>
      <p:sp>
        <p:nvSpPr>
          <p:cNvPr id="92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09800" y="1219200"/>
            <a:ext cx="8077200" cy="1295400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gradient</a:t>
            </a:r>
            <a:r>
              <a:rPr lang="en-US" sz="2400" dirty="0"/>
              <a:t> of an image: </a:t>
            </a:r>
          </a:p>
        </p:txBody>
      </p:sp>
      <p:pic>
        <p:nvPicPr>
          <p:cNvPr id="9222" name="Picture 11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1" y="1143001"/>
            <a:ext cx="24685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4860" name="Rectangle 12"/>
          <p:cNvSpPr>
            <a:spLocks noChangeArrowheads="1"/>
          </p:cNvSpPr>
          <p:nvPr/>
        </p:nvSpPr>
        <p:spPr bwMode="auto">
          <a:xfrm>
            <a:off x="2286000" y="2438400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24384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Oval 14"/>
          <p:cNvSpPr>
            <a:spLocks noChangeArrowheads="1"/>
          </p:cNvSpPr>
          <p:nvPr/>
        </p:nvSpPr>
        <p:spPr bwMode="auto">
          <a:xfrm>
            <a:off x="2381250" y="29337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1" y="2513014"/>
            <a:ext cx="140811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21264" y="2438400"/>
            <a:ext cx="1882775" cy="1157288"/>
            <a:chOff x="2395" y="1776"/>
            <a:chExt cx="1186" cy="729"/>
          </a:xfrm>
        </p:grpSpPr>
        <p:pic>
          <p:nvPicPr>
            <p:cNvPr id="9237" name="Picture 17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4866" name="Rectangle 18"/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Oval 20"/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800976" y="2449514"/>
            <a:ext cx="485775" cy="509587"/>
            <a:chOff x="4152" y="1776"/>
            <a:chExt cx="306" cy="321"/>
          </a:xfrm>
        </p:grpSpPr>
        <p:sp>
          <p:nvSpPr>
            <p:cNvPr id="9233" name="Line 22"/>
            <p:cNvSpPr>
              <a:spLocks noChangeShapeType="1"/>
            </p:cNvSpPr>
            <p:nvPr/>
          </p:nvSpPr>
          <p:spPr bwMode="auto">
            <a:xfrm>
              <a:off x="4155" y="2088"/>
              <a:ext cx="3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3"/>
            <p:cNvSpPr>
              <a:spLocks noChangeShapeType="1"/>
            </p:cNvSpPr>
            <p:nvPr/>
          </p:nvSpPr>
          <p:spPr bwMode="auto">
            <a:xfrm flipV="1">
              <a:off x="4152" y="1776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4"/>
            <p:cNvSpPr>
              <a:spLocks/>
            </p:cNvSpPr>
            <p:nvPr/>
          </p:nvSpPr>
          <p:spPr bwMode="auto">
            <a:xfrm flipV="1">
              <a:off x="4216" y="2032"/>
              <a:ext cx="27" cy="51"/>
            </a:xfrm>
            <a:custGeom>
              <a:avLst/>
              <a:gdLst>
                <a:gd name="T0" fmla="*/ 18 w 27"/>
                <a:gd name="T1" fmla="*/ 0 h 51"/>
                <a:gd name="T2" fmla="*/ 24 w 27"/>
                <a:gd name="T3" fmla="*/ 33 h 51"/>
                <a:gd name="T4" fmla="*/ 0 w 27"/>
                <a:gd name="T5" fmla="*/ 51 h 51"/>
                <a:gd name="T6" fmla="*/ 0 60000 65536"/>
                <a:gd name="T7" fmla="*/ 0 60000 65536"/>
                <a:gd name="T8" fmla="*/ 0 60000 65536"/>
                <a:gd name="T9" fmla="*/ 0 w 27"/>
                <a:gd name="T10" fmla="*/ 0 h 51"/>
                <a:gd name="T11" fmla="*/ 27 w 27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51">
                  <a:moveTo>
                    <a:pt x="18" y="0"/>
                  </a:moveTo>
                  <a:cubicBezTo>
                    <a:pt x="22" y="12"/>
                    <a:pt x="27" y="25"/>
                    <a:pt x="24" y="33"/>
                  </a:cubicBezTo>
                  <a:cubicBezTo>
                    <a:pt x="21" y="41"/>
                    <a:pt x="10" y="46"/>
                    <a:pt x="0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9236" name="Picture 25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99" y="1968"/>
              <a:ext cx="6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9" name="Rectangle 26"/>
          <p:cNvSpPr>
            <a:spLocks noChangeArrowheads="1"/>
          </p:cNvSpPr>
          <p:nvPr/>
        </p:nvSpPr>
        <p:spPr bwMode="auto">
          <a:xfrm>
            <a:off x="2057400" y="3962400"/>
            <a:ext cx="807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The </a:t>
            </a:r>
            <a:r>
              <a:rPr lang="en-US" i="1" dirty="0"/>
              <a:t>edge strength</a:t>
            </a:r>
            <a:r>
              <a:rPr lang="en-US" dirty="0"/>
              <a:t> is given by the gradient magnitude:</a:t>
            </a:r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  <a:p>
            <a:pPr marL="342900" indent="-342900">
              <a:spcBef>
                <a:spcPct val="20000"/>
              </a:spcBef>
            </a:pPr>
            <a:r>
              <a:rPr lang="en-US" dirty="0"/>
              <a:t>The gradient direction is given by: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does this relate to the direction of the edge?</a:t>
            </a:r>
            <a:br>
              <a:rPr lang="en-US" dirty="0"/>
            </a:br>
            <a:endParaRPr lang="en-US" dirty="0"/>
          </a:p>
        </p:txBody>
      </p:sp>
      <p:pic>
        <p:nvPicPr>
          <p:cNvPr id="9230" name="Picture 27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1" y="5671456"/>
            <a:ext cx="2797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8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0996" y="4354284"/>
            <a:ext cx="37084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Text Box 31"/>
          <p:cNvSpPr txBox="1">
            <a:spLocks noChangeArrowheads="1"/>
          </p:cNvSpPr>
          <p:nvPr/>
        </p:nvSpPr>
        <p:spPr bwMode="auto">
          <a:xfrm>
            <a:off x="9209324" y="6476999"/>
            <a:ext cx="18396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gradient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829300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209324" y="6477000"/>
            <a:ext cx="252547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noise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421314" y="1917700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885714" imgH="2219635" progId="">
                  <p:embed/>
                </p:oleObj>
              </mc:Choice>
              <mc:Fallback>
                <p:oleObj name="Photo Editor Photo" r:id="rId5" imgW="5885714" imgH="221963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314" y="1917700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6926" y="2673350"/>
            <a:ext cx="6508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410200" y="4216400"/>
          <a:ext cx="5037138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5915851" imgH="2029108" progId="">
                  <p:embed/>
                </p:oleObj>
              </mc:Choice>
              <mc:Fallback>
                <p:oleObj name="Photo Editor Photo" r:id="rId8" imgW="5915851" imgH="2029108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216400"/>
                        <a:ext cx="5037138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1" y="4737100"/>
            <a:ext cx="9874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3055938" y="6098978"/>
            <a:ext cx="47085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Where is the edge?</a:t>
            </a:r>
            <a:endParaRPr lang="en-US" sz="2800" i="1" dirty="0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8927815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78213" y="1752600"/>
            <a:ext cx="2221461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872342" y="2819400"/>
            <a:ext cx="22098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90058" y="4038595"/>
            <a:ext cx="186974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Noisy input image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/>
              <a:t>Solution: smooth first</a:t>
            </a:r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9638" y="990600"/>
            <a:ext cx="53133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17"/>
          <p:cNvSpPr txBox="1">
            <a:spLocks noChangeArrowheads="1"/>
          </p:cNvSpPr>
          <p:nvPr/>
        </p:nvSpPr>
        <p:spPr bwMode="auto">
          <a:xfrm>
            <a:off x="3162300" y="1517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62300" y="2392364"/>
            <a:ext cx="5600700" cy="1120775"/>
            <a:chOff x="1032" y="1507"/>
            <a:chExt cx="3528" cy="706"/>
          </a:xfrm>
        </p:grpSpPr>
        <p:pic>
          <p:nvPicPr>
            <p:cNvPr id="41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3" y="1507"/>
              <a:ext cx="3347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1032" y="168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43200" y="3530600"/>
            <a:ext cx="6019800" cy="1104900"/>
            <a:chOff x="768" y="2224"/>
            <a:chExt cx="3792" cy="696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3" y="2224"/>
              <a:ext cx="3347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0" name="Text Box 19"/>
            <p:cNvSpPr txBox="1">
              <a:spLocks noChangeArrowheads="1"/>
            </p:cNvSpPr>
            <p:nvPr/>
          </p:nvSpPr>
          <p:spPr bwMode="auto">
            <a:xfrm>
              <a:off x="768" y="2346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</a:rPr>
                <a:t>f * h</a:t>
              </a:r>
            </a:p>
          </p:txBody>
        </p:sp>
      </p:grpSp>
      <p:sp>
        <p:nvSpPr>
          <p:cNvPr id="4107" name="Text Box 26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2057401" y="4635500"/>
            <a:ext cx="6705601" cy="1155700"/>
            <a:chOff x="533400" y="4635500"/>
            <a:chExt cx="6705601" cy="1155700"/>
          </a:xfrm>
        </p:grpSpPr>
        <p:pic>
          <p:nvPicPr>
            <p:cNvPr id="410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5638" y="4635500"/>
              <a:ext cx="5313363" cy="115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4800600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>
          <a:xfrm>
            <a:off x="2797628" y="6028489"/>
            <a:ext cx="7772400" cy="659750"/>
            <a:chOff x="1273628" y="6028489"/>
            <a:chExt cx="7772400" cy="659750"/>
          </a:xfrm>
        </p:grpSpPr>
        <p:sp>
          <p:nvSpPr>
            <p:cNvPr id="4113" name="Rectangle 2"/>
            <p:cNvSpPr>
              <a:spLocks noChangeArrowheads="1"/>
            </p:cNvSpPr>
            <p:nvPr/>
          </p:nvSpPr>
          <p:spPr bwMode="auto">
            <a:xfrm>
              <a:off x="1273628" y="6063342"/>
              <a:ext cx="7772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dirty="0"/>
                <a:t>To find edges, look for peaks in</a:t>
              </a:r>
              <a:endParaRPr lang="en-US" sz="2800" i="1" dirty="0"/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35881" y="6028489"/>
              <a:ext cx="1295400" cy="65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1"/>
            <a:ext cx="111252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Differentiation is convolution, and convolution is associative: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This saves us one operation:</a:t>
            </a:r>
            <a:endParaRPr lang="en-US" i="1" dirty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/>
              <a:t>Associative property of convolution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82974" y="2514600"/>
            <a:ext cx="5680426" cy="3810000"/>
            <a:chOff x="1025" y="1317"/>
            <a:chExt cx="4169" cy="2907"/>
          </a:xfrm>
        </p:grpSpPr>
        <p:graphicFrame>
          <p:nvGraphicFramePr>
            <p:cNvPr id="51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9510743"/>
                </p:ext>
              </p:extLst>
            </p:nvPr>
          </p:nvGraphicFramePr>
          <p:xfrm>
            <a:off x="1595" y="1317"/>
            <a:ext cx="3599" cy="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6001588" imgH="4847619" progId="">
                    <p:embed/>
                  </p:oleObj>
                </mc:Choice>
                <mc:Fallback>
                  <p:oleObj name="Photo Editor Photo" r:id="rId3" imgW="6001588" imgH="4847619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" y="1317"/>
                          <a:ext cx="3599" cy="29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1025" y="1666"/>
              <a:ext cx="198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9223090" y="6477001"/>
            <a:ext cx="12800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S. Seitz</a:t>
            </a: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656879"/>
            <a:ext cx="271576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1" y="3962400"/>
            <a:ext cx="6290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5105400"/>
            <a:ext cx="1219200" cy="7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029200" y="38862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7688" y="5105400"/>
            <a:ext cx="7239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1D Gaussian and its derivatives</a:t>
            </a:r>
          </a:p>
        </p:txBody>
      </p:sp>
      <p:pic>
        <p:nvPicPr>
          <p:cNvPr id="3" name="Picture 2" descr="Screen Shot 2015-02-08 at 10.22.1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20720" r="26894" b="25002"/>
          <a:stretch/>
        </p:blipFill>
        <p:spPr>
          <a:xfrm>
            <a:off x="5791201" y="1524000"/>
            <a:ext cx="4732843" cy="162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40988"/>
            <a:ext cx="5492582" cy="3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2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edge detection filters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590801" y="1981201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133333" imgH="2905531" progId="">
                  <p:embed/>
                </p:oleObj>
              </mc:Choice>
              <mc:Fallback>
                <p:oleObj name="Photo Editor Photo" r:id="rId10" imgW="4133333" imgH="290553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981201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400801" y="2667001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2" imgW="6001588" imgH="2629267" progId="">
                  <p:embed/>
                </p:oleObj>
              </mc:Choice>
              <mc:Fallback>
                <p:oleObj name="Photo Editor Photo" r:id="rId12" imgW="6001588" imgH="262926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2667001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1" name="Picture 13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1913" y="4506914"/>
            <a:ext cx="274796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6792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46451" y="4129088"/>
            <a:ext cx="1027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Gaussian</a:t>
            </a:r>
          </a:p>
        </p:txBody>
      </p:sp>
      <p:sp>
        <p:nvSpPr>
          <p:cNvPr id="416793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84950" y="3922713"/>
            <a:ext cx="2546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derivative of Gaussian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)</a:t>
            </a:r>
          </a:p>
        </p:txBody>
      </p:sp>
      <p:pic>
        <p:nvPicPr>
          <p:cNvPr id="416794" name="Picture 26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4738" y="4357688"/>
            <a:ext cx="11874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/>
              <a:t>Derivative of Gaussian filter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006475"/>
            <a:ext cx="34290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990601"/>
            <a:ext cx="3363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41726" y="3544888"/>
            <a:ext cx="1193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  <a:r>
              <a:rPr lang="en-US"/>
              <a:t>-direction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94539" y="3505200"/>
            <a:ext cx="1196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y</a:t>
            </a:r>
            <a:r>
              <a:rPr lang="en-US"/>
              <a:t>-direction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Sobel operator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14400" y="1371600"/>
            <a:ext cx="10515600" cy="1371600"/>
          </a:xfrm>
        </p:spPr>
        <p:txBody>
          <a:bodyPr>
            <a:normAutofit/>
          </a:bodyPr>
          <a:lstStyle/>
          <a:p>
            <a:r>
              <a:rPr lang="en-US" sz="3100" dirty="0"/>
              <a:t>Common approximation of derivative of Gaussian</a:t>
            </a:r>
          </a:p>
        </p:txBody>
      </p:sp>
      <p:graphicFrame>
        <p:nvGraphicFramePr>
          <p:cNvPr id="434180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2291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4198" name="Group 2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629400" y="2730500"/>
          <a:ext cx="1143000" cy="1051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66984" name="Picture 42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3017839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5" name="Picture 43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62700" y="3022601"/>
            <a:ext cx="1905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86" name="Rectangle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4800600"/>
            <a:ext cx="1036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The standard definition of the Sobel operator omits the 1/8 term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doesn’t make a difference for edge detection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2000" dirty="0"/>
              <a:t>the 1/8 term </a:t>
            </a:r>
            <a:r>
              <a:rPr lang="en-US" sz="2000" b="1" dirty="0"/>
              <a:t>is</a:t>
            </a:r>
            <a:r>
              <a:rPr lang="en-US" sz="2000" dirty="0"/>
              <a:t> needed to get the right gradient magnitude</a:t>
            </a:r>
          </a:p>
        </p:txBody>
      </p:sp>
      <p:pic>
        <p:nvPicPr>
          <p:cNvPr id="466987" name="Picture 47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21214" y="3976688"/>
            <a:ext cx="30003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88" name="Picture 48" descr="Edittex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9451" y="3956050"/>
            <a:ext cx="284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876800"/>
          </a:xfrm>
        </p:spPr>
        <p:txBody>
          <a:bodyPr>
            <a:normAutofit/>
          </a:bodyPr>
          <a:lstStyle/>
          <a:p>
            <a:r>
              <a:rPr lang="en-US" dirty="0"/>
              <a:t>Project 1 (Hybrid Images) is now on the course webpage (see </a:t>
            </a:r>
            <a:r>
              <a:rPr lang="en-US" i="1" dirty="0"/>
              <a:t>Projects</a:t>
            </a:r>
            <a:r>
              <a:rPr lang="en-US" dirty="0"/>
              <a:t> link)</a:t>
            </a:r>
          </a:p>
          <a:p>
            <a:pPr lvl="1"/>
            <a:r>
              <a:rPr lang="en-US" dirty="0"/>
              <a:t>Due Thursday, Feb 25, by 11:59pm on CMS</a:t>
            </a:r>
          </a:p>
          <a:p>
            <a:pPr lvl="1"/>
            <a:r>
              <a:rPr lang="en-US" dirty="0"/>
              <a:t>Artifact due Monday, March 1, by 11:59pm</a:t>
            </a:r>
          </a:p>
          <a:p>
            <a:pPr lvl="1"/>
            <a:r>
              <a:rPr lang="en-US" dirty="0"/>
              <a:t>Project to be done individually</a:t>
            </a:r>
          </a:p>
          <a:p>
            <a:pPr lvl="1"/>
            <a:r>
              <a:rPr lang="en-US" dirty="0"/>
              <a:t>Voting system for favorite artifacts (with small amount of extra credit)</a:t>
            </a:r>
          </a:p>
          <a:p>
            <a:pPr lvl="1"/>
            <a:r>
              <a:rPr lang="en-US" dirty="0"/>
              <a:t>Skeleton code available on </a:t>
            </a:r>
            <a:r>
              <a:rPr lang="en-US" dirty="0" err="1"/>
              <a:t>Github</a:t>
            </a:r>
            <a:r>
              <a:rPr lang="en-US" dirty="0"/>
              <a:t> Classroom – instructions for setting up Python environment on the project webpage</a:t>
            </a:r>
          </a:p>
        </p:txBody>
      </p:sp>
    </p:spTree>
    <p:extLst>
      <p:ext uri="{BB962C8B-B14F-4D97-AF65-F5344CB8AC3E}">
        <p14:creationId xmlns:p14="http://schemas.microsoft.com/office/powerpoint/2010/main" val="310679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Sobel</a:t>
            </a:r>
            <a:r>
              <a:rPr lang="en-US" dirty="0"/>
              <a:t> operator: example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9090492" y="6477001"/>
            <a:ext cx="15013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Wikipedia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8194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54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12954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30 at 12.49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59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5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791200"/>
            <a:ext cx="77724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original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9909-37A7-4CF6-BDCA-7CEA59AE6BC5}"/>
              </a:ext>
            </a:extLst>
          </p:cNvPr>
          <p:cNvSpPr/>
          <p:nvPr/>
        </p:nvSpPr>
        <p:spPr>
          <a:xfrm>
            <a:off x="1524000" y="64770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Demo:  </a:t>
            </a:r>
            <a:r>
              <a:rPr lang="en-US" dirty="0">
                <a:hlinkClick r:id="rId3"/>
              </a:rPr>
              <a:t>http://bigwww.epfl.ch/demo/ip/demos/edgeDetector/</a:t>
            </a:r>
            <a:r>
              <a:rPr lang="en-US" dirty="0"/>
              <a:t> </a:t>
            </a:r>
          </a:p>
        </p:txBody>
      </p:sp>
      <p:pic>
        <p:nvPicPr>
          <p:cNvPr id="132098" name="Picture 2" descr="https://lh4.googleusercontent.com/IEXMjimwvH5fpDZjvxpPs1JmygrZtA72aaS37zaL20fAl79bjWuK18Ah0y5nYT0yQScGfoX03AcZPNjrH2Mp27n2N4poSm8Qvfkl8JZuLnlyIPjUBDEzBhXNlBj1oENjF4LA3r-9n0s">
            <a:extLst>
              <a:ext uri="{FF2B5EF4-FFF2-40B4-BE49-F238E27FC236}">
                <a16:creationId xmlns:a16="http://schemas.microsoft.com/office/drawing/2014/main" id="{F4D6576B-4F23-4F70-A2B2-370E6921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37E575-B634-4251-A193-906EF3D17F15}"/>
              </a:ext>
            </a:extLst>
          </p:cNvPr>
          <p:cNvSpPr/>
          <p:nvPr/>
        </p:nvSpPr>
        <p:spPr>
          <a:xfrm>
            <a:off x="9220200" y="6463145"/>
            <a:ext cx="264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credit: Joseph Redmon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dirty="0"/>
              <a:t>smoothed gradient magnitude</a:t>
            </a:r>
          </a:p>
        </p:txBody>
      </p:sp>
      <p:pic>
        <p:nvPicPr>
          <p:cNvPr id="5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6663076-281A-425F-A3C7-FF206370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A09668E-5695-4C03-9269-5D1D11AA989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209800" y="5791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/>
              <a:t>thresholding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Finding edges</a:t>
            </a:r>
          </a:p>
        </p:txBody>
      </p:sp>
      <p:pic>
        <p:nvPicPr>
          <p:cNvPr id="10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3442126-8C31-4D18-8348-6936A1D3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34200" y="2119952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54839" y="2346947"/>
            <a:ext cx="1745776" cy="2051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6942161" y="1207828"/>
            <a:ext cx="1951630" cy="887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10595" y="2666988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is the edge?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C2CD4-F9FD-4BF8-B17A-B278D5AFA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184" y="1222718"/>
            <a:ext cx="1338192" cy="133819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Get Orientation at Each Pixel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066801"/>
            <a:ext cx="10363200" cy="4525963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Get orientation (below, threshold at minimum gradient magnitude)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7315200" y="2057401"/>
            <a:ext cx="299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>
                <a:latin typeface="Arial" charset="0"/>
              </a:rPr>
              <a:t>theta = atan2(gy, 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9A740-B745-4145-858F-CB9F3B9FD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81200"/>
            <a:ext cx="48006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C4C772-EEC3-48A9-97BD-D5F15E6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2749551"/>
            <a:ext cx="310850" cy="38338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A72AD-74A8-4F1F-A5F5-AEA784F9A692}"/>
              </a:ext>
            </a:extLst>
          </p:cNvPr>
          <p:cNvSpPr txBox="1"/>
          <p:nvPr/>
        </p:nvSpPr>
        <p:spPr>
          <a:xfrm>
            <a:off x="7588542" y="6432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A0C28E-B372-4CF0-8009-326E53752D60}"/>
              </a:ext>
            </a:extLst>
          </p:cNvPr>
          <p:cNvSpPr txBox="1"/>
          <p:nvPr/>
        </p:nvSpPr>
        <p:spPr>
          <a:xfrm>
            <a:off x="7617676" y="25908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653967-4966-42B4-AFBD-591F53BD6E0C}"/>
              </a:ext>
            </a:extLst>
          </p:cNvPr>
          <p:cNvSpPr txBox="1"/>
          <p:nvPr/>
        </p:nvSpPr>
        <p:spPr>
          <a:xfrm>
            <a:off x="7740942" y="4451740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Gradient orientation angle</a:t>
            </a:r>
          </a:p>
        </p:txBody>
      </p:sp>
    </p:spTree>
    <p:extLst>
      <p:ext uri="{BB962C8B-B14F-4D97-AF65-F5344CB8AC3E}">
        <p14:creationId xmlns:p14="http://schemas.microsoft.com/office/powerpoint/2010/main" val="385561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057400" y="5916186"/>
            <a:ext cx="8102600" cy="989012"/>
          </a:xfrm>
          <a:noFill/>
        </p:spPr>
        <p:txBody>
          <a:bodyPr/>
          <a:lstStyle/>
          <a:p>
            <a:pPr eaLnBrk="1" hangingPunct="1"/>
            <a:r>
              <a:rPr lang="en-US" altLang="ja-JP" sz="2000" dirty="0">
                <a:ea typeface="ＭＳ Ｐゴシック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 dirty="0">
                <a:ea typeface="ＭＳ Ｐゴシック" charset="-128"/>
              </a:rPr>
              <a:t>requires </a:t>
            </a:r>
            <a:r>
              <a:rPr lang="en-US" altLang="ja-JP" sz="1800" i="1" dirty="0">
                <a:ea typeface="ＭＳ Ｐゴシック" charset="-128"/>
              </a:rPr>
              <a:t>interpolating</a:t>
            </a:r>
            <a:r>
              <a:rPr lang="en-US" altLang="ja-JP" sz="1800" dirty="0">
                <a:ea typeface="ＭＳ Ｐゴシック" charset="-128"/>
              </a:rPr>
              <a:t> pixels p and r</a:t>
            </a:r>
          </a:p>
        </p:txBody>
      </p:sp>
      <p:pic>
        <p:nvPicPr>
          <p:cNvPr id="430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Non-maximum </a:t>
            </a:r>
            <a:r>
              <a:rPr lang="en-US" dirty="0" err="1"/>
              <a:t>supression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68487" y="3516087"/>
            <a:ext cx="195943" cy="1959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154" y="4897853"/>
            <a:ext cx="4007076" cy="87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Non-max Suppression</a:t>
            </a:r>
          </a:p>
        </p:txBody>
      </p:sp>
      <p:pic>
        <p:nvPicPr>
          <p:cNvPr id="4" name="Picture 6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B7A21366-0AD3-4F57-B80C-649DFF82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2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Non-max Suppression</a:t>
            </a:r>
          </a:p>
        </p:txBody>
      </p:sp>
      <p:pic>
        <p:nvPicPr>
          <p:cNvPr id="4" name="Picture 2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6E25C69F-6363-464D-B8F9-612E3A8C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8" y="1295945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1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Thresholding edges</a:t>
            </a:r>
          </a:p>
        </p:txBody>
      </p:sp>
      <p:pic>
        <p:nvPicPr>
          <p:cNvPr id="5" name="Picture 2" descr="https://lh5.googleusercontent.com/GiW0yLLmlMM733W-0CY2IRMpLgz52RCiPj2prVCS8VQppoSy8Y824CwCqAYjPy3le857nw3-YrGZlVdet7mWQf9erPtBq0TadlsmruLxUnMilSHfpARWZY0uZvdsq5DdA0QOjfWxpp8">
            <a:extLst>
              <a:ext uri="{FF2B5EF4-FFF2-40B4-BE49-F238E27FC236}">
                <a16:creationId xmlns:a16="http://schemas.microsoft.com/office/drawing/2014/main" id="{C8D30686-3DDC-44E5-B207-D1759E02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A8332-C4D3-45B7-BA06-30CCF344E2EF}"/>
              </a:ext>
            </a:extLst>
          </p:cNvPr>
          <p:cNvSpPr txBox="1"/>
          <p:nvPr/>
        </p:nvSpPr>
        <p:spPr>
          <a:xfrm>
            <a:off x="1600200" y="1865055"/>
            <a:ext cx="472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Still some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want strong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 thresholds, 3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&gt; T: strong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 but R &gt; t: weak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 &lt; t: no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two thresholds?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6AC4-4BA5-4AA3-8CD6-C8F2C0315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36DA-C222-4DB9-BBCB-8D1217D56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Quizzes to be given through Canvas or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Still working out the details</a:t>
            </a:r>
          </a:p>
        </p:txBody>
      </p:sp>
    </p:spTree>
    <p:extLst>
      <p:ext uri="{BB962C8B-B14F-4D97-AF65-F5344CB8AC3E}">
        <p14:creationId xmlns:p14="http://schemas.microsoft.com/office/powerpoint/2010/main" val="238551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Connecting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86D57-84E4-425B-872B-854B05452925}"/>
              </a:ext>
            </a:extLst>
          </p:cNvPr>
          <p:cNvSpPr txBox="1"/>
          <p:nvPr/>
        </p:nvSpPr>
        <p:spPr>
          <a:xfrm>
            <a:off x="1219201" y="2286000"/>
            <a:ext cx="5000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Strong edges are edges!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Weak edges are edges </a:t>
            </a:r>
            <a:br>
              <a:rPr lang="en-US" sz="2800" dirty="0"/>
            </a:br>
            <a:r>
              <a:rPr lang="en-US" sz="2800" dirty="0" err="1"/>
              <a:t>iff</a:t>
            </a:r>
            <a:r>
              <a:rPr lang="en-US" sz="2800" dirty="0"/>
              <a:t> they connect to strong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/>
              <a:t>Look in some neighborhood</a:t>
            </a:r>
            <a:br>
              <a:rPr lang="en-US" sz="2800" dirty="0"/>
            </a:br>
            <a:r>
              <a:rPr lang="en-US" sz="2800" dirty="0"/>
              <a:t>(usually 8 closest)</a:t>
            </a:r>
          </a:p>
          <a:p>
            <a:endParaRPr lang="en-US" sz="2800" dirty="0"/>
          </a:p>
        </p:txBody>
      </p:sp>
      <p:pic>
        <p:nvPicPr>
          <p:cNvPr id="8" name="Picture 2" descr="https://lh4.googleusercontent.com/VBulbEH6rMveyhbwkYDN88P11eja0yrRe8Ap_si8PKeHC48tKEpe8q5XyGcWRAZv513KsadupRymTexCxml-N1kt-DsXPQsHBlId3xb2GT9Hjim19FmnRQ5mfYFJIDH2MzQbzgmulAM">
            <a:extLst>
              <a:ext uri="{FF2B5EF4-FFF2-40B4-BE49-F238E27FC236}">
                <a16:creationId xmlns:a16="http://schemas.microsoft.com/office/drawing/2014/main" id="{D10741AF-1C43-4E87-9099-C65B549C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8" y="1415773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6875" y="129383"/>
            <a:ext cx="38650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Canny edge detector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086" y="1905001"/>
            <a:ext cx="7010400" cy="4525963"/>
          </a:xfrm>
        </p:spPr>
        <p:txBody>
          <a:bodyPr>
            <a:normAutofit fontScale="850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sz="2800" dirty="0"/>
              <a:t>Filter image with derivative of Gaussian 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Find magnitude and orientation of gradient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Non-maximum suppression</a:t>
            </a:r>
          </a:p>
          <a:p>
            <a:pPr marL="533400" indent="-533400">
              <a:buFontTx/>
              <a:buAutoNum type="arabicPeriod"/>
            </a:pPr>
            <a:endParaRPr lang="en-US" sz="2800" dirty="0"/>
          </a:p>
          <a:p>
            <a:pPr marL="533400" indent="-533400">
              <a:buFontTx/>
              <a:buAutoNum type="arabicPeriod"/>
            </a:pPr>
            <a:r>
              <a:rPr lang="en-US" sz="2800" dirty="0"/>
              <a:t>Linking and </a:t>
            </a:r>
            <a:r>
              <a:rPr lang="en-US" sz="2800" dirty="0" err="1"/>
              <a:t>thresholding</a:t>
            </a:r>
            <a:r>
              <a:rPr lang="en-US" sz="2800" dirty="0"/>
              <a:t> (hysteresis):</a:t>
            </a:r>
          </a:p>
          <a:p>
            <a:pPr marL="838200" lvl="1" indent="-381000"/>
            <a:r>
              <a:rPr lang="en-US" sz="2400" dirty="0"/>
              <a:t>Define two thresholds: low and high</a:t>
            </a:r>
          </a:p>
          <a:p>
            <a:pPr marL="838200" lvl="1" indent="-381000"/>
            <a:r>
              <a:rPr lang="en-US" sz="2400" dirty="0"/>
              <a:t>Use the high threshold to start edge curves and the low threshold to continue them</a:t>
            </a:r>
            <a:endParaRPr lang="en-US" sz="24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64576" y="6553201"/>
            <a:ext cx="2903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Source: D. Lowe, L. Fei-Fei, J. Redmon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7495" y="1099843"/>
            <a:ext cx="3837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/>
            <a:r>
              <a:rPr lang="en-US" dirty="0"/>
              <a:t>MATLAB: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edge(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image,‘canny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</p:txBody>
      </p:sp>
      <p:pic>
        <p:nvPicPr>
          <p:cNvPr id="139266" name="Picture 2" descr="https://lh5.googleusercontent.com/MV7zelDynpOd0Aq3H07KZ6x8jPfK99SHfbe_kTJTioUc8BltEo99YM18dMNJZ--zF9Jhln30xrTJJRQRoA5Cb9xLy2QeRUSB7rlrYzQxYcHXWYNH3v5T7QqC840NVTPzBPMY3a8yfPU">
            <a:extLst>
              <a:ext uri="{FF2B5EF4-FFF2-40B4-BE49-F238E27FC236}">
                <a16:creationId xmlns:a16="http://schemas.microsoft.com/office/drawing/2014/main" id="{228D57AF-2EBF-409F-9603-5F426F83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304800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4" descr="https://lh6.googleusercontent.com/GZaL28u0ZfTIjV_VRjGsbtadZQudQ8QM9I1aRZ-XeFmal3pWDvYrFObM_nGWozXNf2zGtFkGGizPB6J1suleN6kyiJhhsbQnOyRVKtkwFBsYyLjlJQoFStNMZbsgoVPSHvVFctjn3aw">
            <a:extLst>
              <a:ext uri="{FF2B5EF4-FFF2-40B4-BE49-F238E27FC236}">
                <a16:creationId xmlns:a16="http://schemas.microsoft.com/office/drawing/2014/main" id="{F125E5BA-6CC3-45F3-8369-0663920B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5144126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0" name="Picture 6" descr="https://lh3.googleusercontent.com/Lfg8v9BxNotSf67--yxvFhlVu8rh3YyQRImD32FoNZYGTmrEptP7GD77TXd14gh4xwNyW03ep_6H78-0RHZ1eGLbJpmpFWu9QeD2-WXaq2EGZNSeCSQrVsoIRp1BrQs4k6HngtfX1qk">
            <a:extLst>
              <a:ext uri="{FF2B5EF4-FFF2-40B4-BE49-F238E27FC236}">
                <a16:creationId xmlns:a16="http://schemas.microsoft.com/office/drawing/2014/main" id="{C4D789BA-F8AF-4273-AF88-0E0BE9A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83" y="3521034"/>
            <a:ext cx="1439024" cy="14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https://lh3.googleusercontent.com/_oZjRL99_-7FF04-nnEmXK3z43TwVjOm_Q_dnmcI62sFP_XOnfGCFvj4LSntRi-2mtkDDQeEbZ1eM7LXepBamnW5COVYJP-QBLwH6rpIQOuqkXM2Sy_n_B1cXH4dGaMXOp-o5k8T2sQ">
            <a:extLst>
              <a:ext uri="{FF2B5EF4-FFF2-40B4-BE49-F238E27FC236}">
                <a16:creationId xmlns:a16="http://schemas.microsoft.com/office/drawing/2014/main" id="{947E8E70-C06A-470B-AC44-08F637E77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1896128"/>
            <a:ext cx="1440838" cy="144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85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Canny edge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computer vision pipeline!</a:t>
            </a:r>
          </a:p>
          <a:p>
            <a:r>
              <a:rPr lang="en-US" dirty="0"/>
              <a:t>Still a widely used edge detector in computer vision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Depends on several parameters: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2086" y="3260726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 dirty="0"/>
              <a:t>J. Canny, </a:t>
            </a:r>
            <a:r>
              <a:rPr lang="en-US" sz="2000" b="1" i="1" dirty="0">
                <a:hlinkClick r:id="rId2"/>
              </a:rPr>
              <a:t>A Computational Approach To Edge Detection</a:t>
            </a:r>
            <a:r>
              <a:rPr lang="en-US" sz="2000" dirty="0"/>
              <a:t>, IEEE Trans. Pattern Analysis and Machine Intelligence, 8:679-714, 1986. 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855" y="5673198"/>
            <a:ext cx="326574" cy="28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31768" y="5619690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: width of the Gaussian blur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728" y="4887687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high threshold</a:t>
            </a:r>
          </a:p>
          <a:p>
            <a:r>
              <a:rPr lang="en-US" sz="2000" dirty="0"/>
              <a:t>low 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Canny edge detector</a:t>
            </a:r>
          </a:p>
        </p:txBody>
      </p:sp>
      <p:pic>
        <p:nvPicPr>
          <p:cNvPr id="47107" name="Picture 4" descr="cln1can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55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cln1c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9463" y="1244601"/>
            <a:ext cx="2925762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6" descr="cln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1951" y="1246188"/>
            <a:ext cx="2925763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4864100" y="4157664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1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1114" y="4222751"/>
            <a:ext cx="865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835900" y="4146551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Canny with </a:t>
            </a:r>
          </a:p>
        </p:txBody>
      </p:sp>
      <p:pic>
        <p:nvPicPr>
          <p:cNvPr id="47113" name="Picture 10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324976" y="4206876"/>
            <a:ext cx="8810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Text Box 11"/>
          <p:cNvSpPr txBox="1">
            <a:spLocks noChangeArrowheads="1"/>
          </p:cNvSpPr>
          <p:nvPr/>
        </p:nvSpPr>
        <p:spPr bwMode="auto">
          <a:xfrm>
            <a:off x="2562225" y="4146551"/>
            <a:ext cx="110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ja-JP" sz="2000">
                <a:latin typeface="+mj-lt"/>
                <a:ea typeface="ＭＳ Ｐゴシック" charset="-128"/>
              </a:rPr>
              <a:t>original </a:t>
            </a:r>
          </a:p>
        </p:txBody>
      </p: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2106613" y="495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ea typeface="ＭＳ Ｐゴシック" charset="-128"/>
              </a:rPr>
              <a:t>The choice of         depends on desired behavior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large       detects “large-scale” edges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 dirty="0">
                <a:ea typeface="ＭＳ Ｐゴシック" charset="-128"/>
              </a:rPr>
              <a:t>small       detects fine edges</a:t>
            </a:r>
          </a:p>
        </p:txBody>
      </p:sp>
      <p:pic>
        <p:nvPicPr>
          <p:cNvPr id="47116" name="Picture 13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7200" y="5052333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1" y="5408839"/>
            <a:ext cx="2682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1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75640" y="5783037"/>
            <a:ext cx="268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991601" y="6491289"/>
            <a:ext cx="1979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Source: S. </a:t>
            </a:r>
            <a:r>
              <a:rPr lang="en-US" sz="1400" dirty="0"/>
              <a:t>Seitz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4260"/>
            <a:ext cx="8229600" cy="1143000"/>
          </a:xfrm>
        </p:spPr>
        <p:txBody>
          <a:bodyPr/>
          <a:lstStyle/>
          <a:p>
            <a:r>
              <a:rPr lang="en-US" dirty="0"/>
              <a:t>Scale space </a:t>
            </a:r>
            <a:r>
              <a:rPr lang="en-US" sz="1800" dirty="0"/>
              <a:t>[</a:t>
            </a:r>
            <a:r>
              <a:rPr lang="en-US" sz="1800" dirty="0" err="1"/>
              <a:t>Witkin</a:t>
            </a:r>
            <a:r>
              <a:rPr lang="en-US" sz="1800" dirty="0"/>
              <a:t> 83]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219700"/>
            <a:ext cx="7772400" cy="1409700"/>
          </a:xfrm>
        </p:spPr>
        <p:txBody>
          <a:bodyPr>
            <a:normAutofit fontScale="92500" lnSpcReduction="20000"/>
          </a:bodyPr>
          <a:lstStyle/>
          <a:p>
            <a:r>
              <a:rPr lang="en-US" sz="2000"/>
              <a:t>Properties of scale space (w/ Gaussian smoothing)</a:t>
            </a:r>
          </a:p>
          <a:p>
            <a:pPr lvl="1"/>
            <a:r>
              <a:rPr lang="en-US" sz="1800">
                <a:sym typeface="Symbol" pitchFamily="18" charset="2"/>
              </a:rPr>
              <a:t>edge position may shift with increasing scale ()</a:t>
            </a:r>
          </a:p>
          <a:p>
            <a:pPr lvl="1"/>
            <a:r>
              <a:rPr lang="en-US" sz="1800">
                <a:sym typeface="Symbol" pitchFamily="18" charset="2"/>
              </a:rPr>
              <a:t>two edges may merge with increasing scale </a:t>
            </a:r>
          </a:p>
          <a:p>
            <a:pPr lvl="1"/>
            <a:r>
              <a:rPr lang="en-US" sz="1800">
                <a:sym typeface="Symbol" pitchFamily="18" charset="2"/>
              </a:rPr>
              <a:t>an edge may </a:t>
            </a:r>
            <a:r>
              <a:rPr lang="en-US" sz="1800" b="1" i="1">
                <a:sym typeface="Symbol" pitchFamily="18" charset="2"/>
              </a:rPr>
              <a:t>not</a:t>
            </a:r>
            <a:r>
              <a:rPr lang="en-US" sz="1800">
                <a:sym typeface="Symbol" pitchFamily="18" charset="2"/>
              </a:rPr>
              <a:t> split into two with increasing scale</a:t>
            </a:r>
          </a:p>
        </p:txBody>
      </p:sp>
      <p:pic>
        <p:nvPicPr>
          <p:cNvPr id="44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6550" y="1333500"/>
            <a:ext cx="344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6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396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4391025" y="1557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4335463" y="1819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4314825" y="207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>
            <a:off x="42799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>
            <a:off x="4237038" y="26336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>
            <a:off x="4203700" y="29067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>
            <a:off x="4171950" y="3200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>
            <a:off x="4171950" y="3440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>
            <a:off x="4171950" y="37004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>
            <a:off x="417195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0" name="Oval 16"/>
          <p:cNvSpPr>
            <a:spLocks noChangeArrowheads="1"/>
          </p:cNvSpPr>
          <p:nvPr/>
        </p:nvSpPr>
        <p:spPr bwMode="auto">
          <a:xfrm>
            <a:off x="4162425" y="4235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1" name="Oval 17"/>
          <p:cNvSpPr>
            <a:spLocks noChangeArrowheads="1"/>
          </p:cNvSpPr>
          <p:nvPr/>
        </p:nvSpPr>
        <p:spPr bwMode="auto">
          <a:xfrm>
            <a:off x="4140200" y="45180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2" name="Oval 18"/>
          <p:cNvSpPr>
            <a:spLocks noChangeArrowheads="1"/>
          </p:cNvSpPr>
          <p:nvPr/>
        </p:nvSpPr>
        <p:spPr bwMode="auto">
          <a:xfrm>
            <a:off x="3181350" y="4495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3" name="Oval 19"/>
          <p:cNvSpPr>
            <a:spLocks noChangeArrowheads="1"/>
          </p:cNvSpPr>
          <p:nvPr/>
        </p:nvSpPr>
        <p:spPr bwMode="auto">
          <a:xfrm>
            <a:off x="3195638" y="2619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3162300" y="28924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3159125" y="3157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144838" y="3411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7" name="Oval 23"/>
          <p:cNvSpPr>
            <a:spLocks noChangeArrowheads="1"/>
          </p:cNvSpPr>
          <p:nvPr/>
        </p:nvSpPr>
        <p:spPr bwMode="auto">
          <a:xfrm>
            <a:off x="3144838" y="36718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Oval 24"/>
          <p:cNvSpPr>
            <a:spLocks noChangeArrowheads="1"/>
          </p:cNvSpPr>
          <p:nvPr/>
        </p:nvSpPr>
        <p:spPr bwMode="auto">
          <a:xfrm>
            <a:off x="3130550" y="3933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Oval 25"/>
          <p:cNvSpPr>
            <a:spLocks noChangeArrowheads="1"/>
          </p:cNvSpPr>
          <p:nvPr/>
        </p:nvSpPr>
        <p:spPr bwMode="auto">
          <a:xfrm>
            <a:off x="3148013" y="4205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1" name="Oval 27"/>
          <p:cNvSpPr>
            <a:spLocks noChangeArrowheads="1"/>
          </p:cNvSpPr>
          <p:nvPr/>
        </p:nvSpPr>
        <p:spPr bwMode="auto">
          <a:xfrm>
            <a:off x="3390900" y="4467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Oval 29"/>
          <p:cNvSpPr>
            <a:spLocks noChangeArrowheads="1"/>
          </p:cNvSpPr>
          <p:nvPr/>
        </p:nvSpPr>
        <p:spPr bwMode="auto">
          <a:xfrm>
            <a:off x="3362325" y="28971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4" name="Oval 30"/>
          <p:cNvSpPr>
            <a:spLocks noChangeArrowheads="1"/>
          </p:cNvSpPr>
          <p:nvPr/>
        </p:nvSpPr>
        <p:spPr bwMode="auto">
          <a:xfrm>
            <a:off x="3373438" y="3162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Oval 31"/>
          <p:cNvSpPr>
            <a:spLocks noChangeArrowheads="1"/>
          </p:cNvSpPr>
          <p:nvPr/>
        </p:nvSpPr>
        <p:spPr bwMode="auto">
          <a:xfrm>
            <a:off x="3387725" y="34305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6" name="Oval 32"/>
          <p:cNvSpPr>
            <a:spLocks noChangeArrowheads="1"/>
          </p:cNvSpPr>
          <p:nvPr/>
        </p:nvSpPr>
        <p:spPr bwMode="auto">
          <a:xfrm>
            <a:off x="3373438" y="36909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3373438" y="39481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3376613" y="42100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43250" y="1600200"/>
            <a:ext cx="1257300" cy="2971800"/>
            <a:chOff x="696" y="1248"/>
            <a:chExt cx="792" cy="1872"/>
          </a:xfrm>
        </p:grpSpPr>
        <p:sp>
          <p:nvSpPr>
            <p:cNvPr id="446499" name="Freeform 35"/>
            <p:cNvSpPr>
              <a:spLocks/>
            </p:cNvSpPr>
            <p:nvPr/>
          </p:nvSpPr>
          <p:spPr bwMode="auto">
            <a:xfrm>
              <a:off x="696" y="1824"/>
              <a:ext cx="192" cy="1296"/>
            </a:xfrm>
            <a:custGeom>
              <a:avLst/>
              <a:gdLst/>
              <a:ahLst/>
              <a:cxnLst>
                <a:cxn ang="0">
                  <a:pos x="24" y="1368"/>
                </a:cxn>
                <a:cxn ang="0">
                  <a:pos x="24" y="168"/>
                </a:cxn>
                <a:cxn ang="0">
                  <a:pos x="168" y="360"/>
                </a:cxn>
                <a:cxn ang="0">
                  <a:pos x="168" y="1320"/>
                </a:cxn>
              </a:cxnLst>
              <a:rect l="0" t="0" r="r" b="b"/>
              <a:pathLst>
                <a:path w="192" h="1368">
                  <a:moveTo>
                    <a:pt x="24" y="1368"/>
                  </a:moveTo>
                  <a:cubicBezTo>
                    <a:pt x="12" y="852"/>
                    <a:pt x="0" y="336"/>
                    <a:pt x="24" y="168"/>
                  </a:cubicBezTo>
                  <a:cubicBezTo>
                    <a:pt x="48" y="0"/>
                    <a:pt x="144" y="168"/>
                    <a:pt x="168" y="360"/>
                  </a:cubicBezTo>
                  <a:cubicBezTo>
                    <a:pt x="192" y="552"/>
                    <a:pt x="180" y="936"/>
                    <a:pt x="168" y="132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500" name="Freeform 36"/>
            <p:cNvSpPr>
              <a:spLocks/>
            </p:cNvSpPr>
            <p:nvPr/>
          </p:nvSpPr>
          <p:spPr bwMode="auto">
            <a:xfrm>
              <a:off x="1320" y="1248"/>
              <a:ext cx="168" cy="1872"/>
            </a:xfrm>
            <a:custGeom>
              <a:avLst/>
              <a:gdLst/>
              <a:ahLst/>
              <a:cxnLst>
                <a:cxn ang="0">
                  <a:pos x="24" y="1872"/>
                </a:cxn>
                <a:cxn ang="0">
                  <a:pos x="24" y="1536"/>
                </a:cxn>
                <a:cxn ang="0">
                  <a:pos x="24" y="1200"/>
                </a:cxn>
                <a:cxn ang="0">
                  <a:pos x="168" y="0"/>
                </a:cxn>
              </a:cxnLst>
              <a:rect l="0" t="0" r="r" b="b"/>
              <a:pathLst>
                <a:path w="168" h="1872">
                  <a:moveTo>
                    <a:pt x="24" y="1872"/>
                  </a:moveTo>
                  <a:cubicBezTo>
                    <a:pt x="24" y="1760"/>
                    <a:pt x="24" y="1648"/>
                    <a:pt x="24" y="1536"/>
                  </a:cubicBezTo>
                  <a:cubicBezTo>
                    <a:pt x="24" y="1424"/>
                    <a:pt x="0" y="1456"/>
                    <a:pt x="24" y="1200"/>
                  </a:cubicBezTo>
                  <a:cubicBezTo>
                    <a:pt x="48" y="944"/>
                    <a:pt x="136" y="200"/>
                    <a:pt x="16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6503" name="Picture 3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1726" y="3173414"/>
            <a:ext cx="2190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6504" name="Line 40"/>
          <p:cNvSpPr>
            <a:spLocks noChangeShapeType="1"/>
          </p:cNvSpPr>
          <p:nvPr/>
        </p:nvSpPr>
        <p:spPr bwMode="auto">
          <a:xfrm flipV="1">
            <a:off x="2743200" y="2843214"/>
            <a:ext cx="0" cy="814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6505" name="Text Box 41"/>
          <p:cNvSpPr txBox="1">
            <a:spLocks noChangeArrowheads="1"/>
          </p:cNvSpPr>
          <p:nvPr/>
        </p:nvSpPr>
        <p:spPr bwMode="auto">
          <a:xfrm>
            <a:off x="1600200" y="3048001"/>
            <a:ext cx="903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j-lt"/>
              </a:rPr>
              <a:t>larger </a:t>
            </a:r>
          </a:p>
        </p:txBody>
      </p:sp>
      <p:sp>
        <p:nvSpPr>
          <p:cNvPr id="446506" name="Text Box 42"/>
          <p:cNvSpPr txBox="1">
            <a:spLocks noChangeArrowheads="1"/>
          </p:cNvSpPr>
          <p:nvPr/>
        </p:nvSpPr>
        <p:spPr bwMode="auto">
          <a:xfrm>
            <a:off x="3321050" y="4657726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+mj-lt"/>
              </a:rPr>
              <a:t>Gaussian filtered signal 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505200" y="990600"/>
            <a:ext cx="2266950" cy="566738"/>
            <a:chOff x="1248" y="624"/>
            <a:chExt cx="1428" cy="357"/>
          </a:xfrm>
        </p:grpSpPr>
        <p:sp>
          <p:nvSpPr>
            <p:cNvPr id="446507" name="Text Box 43"/>
            <p:cNvSpPr txBox="1">
              <a:spLocks noChangeArrowheads="1"/>
            </p:cNvSpPr>
            <p:nvPr/>
          </p:nvSpPr>
          <p:spPr bwMode="auto">
            <a:xfrm>
              <a:off x="1248" y="624"/>
              <a:ext cx="1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j-lt"/>
                </a:rPr>
                <a:t>first derivative peaks</a:t>
              </a:r>
            </a:p>
          </p:txBody>
        </p:sp>
        <p:sp>
          <p:nvSpPr>
            <p:cNvPr id="446508" name="Line 44"/>
            <p:cNvSpPr>
              <a:spLocks noChangeShapeType="1"/>
            </p:cNvSpPr>
            <p:nvPr/>
          </p:nvSpPr>
          <p:spPr bwMode="auto">
            <a:xfrm flipH="1">
              <a:off x="1854" y="816"/>
              <a:ext cx="162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70" grpId="0" animBg="1"/>
      <p:bldP spid="446471" grpId="0" animBg="1"/>
      <p:bldP spid="446472" grpId="0" animBg="1"/>
      <p:bldP spid="446473" grpId="0" animBg="1"/>
      <p:bldP spid="446474" grpId="0" animBg="1"/>
      <p:bldP spid="446475" grpId="0" animBg="1"/>
      <p:bldP spid="446476" grpId="0" animBg="1"/>
      <p:bldP spid="446477" grpId="0" animBg="1"/>
      <p:bldP spid="446478" grpId="0" animBg="1"/>
      <p:bldP spid="446479" grpId="0" animBg="1"/>
      <p:bldP spid="446480" grpId="0" animBg="1"/>
      <p:bldP spid="446481" grpId="0" animBg="1"/>
      <p:bldP spid="446482" grpId="0" animBg="1"/>
      <p:bldP spid="446483" grpId="0" animBg="1"/>
      <p:bldP spid="446484" grpId="0" animBg="1"/>
      <p:bldP spid="446485" grpId="0" animBg="1"/>
      <p:bldP spid="446486" grpId="0" animBg="1"/>
      <p:bldP spid="446487" grpId="0" animBg="1"/>
      <p:bldP spid="446488" grpId="0" animBg="1"/>
      <p:bldP spid="446489" grpId="0" animBg="1"/>
      <p:bldP spid="446491" grpId="0" animBg="1"/>
      <p:bldP spid="446493" grpId="0" animBg="1"/>
      <p:bldP spid="446494" grpId="0" animBg="1"/>
      <p:bldP spid="446495" grpId="0" animBg="1"/>
      <p:bldP spid="446496" grpId="0" animBg="1"/>
      <p:bldP spid="446497" grpId="0" animBg="1"/>
      <p:bldP spid="4464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55" y="189792"/>
            <a:ext cx="8229600" cy="1143000"/>
          </a:xfrm>
        </p:spPr>
        <p:txBody>
          <a:bodyPr/>
          <a:lstStyle/>
          <a:p>
            <a:r>
              <a:rPr lang="en-US" dirty="0"/>
              <a:t>Project 1: Hybrid Images</a:t>
            </a:r>
          </a:p>
        </p:txBody>
      </p:sp>
      <p:pic>
        <p:nvPicPr>
          <p:cNvPr id="132098" name="Picture 2" descr="dog.jpg (410×36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cs.cornell.edu/courses/cs5670/2017sp/projects/pa1/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86323"/>
            <a:ext cx="2643310" cy="23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43200" y="3608355"/>
            <a:ext cx="6705600" cy="2813305"/>
            <a:chOff x="1219200" y="3608354"/>
            <a:chExt cx="6705600" cy="2813305"/>
          </a:xfrm>
        </p:grpSpPr>
        <p:pic>
          <p:nvPicPr>
            <p:cNvPr id="132104" name="Picture 8" descr="http://www.cs.cornell.edu/courses/cs5670/2017sp/projects/pa1/low_frequenci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073398"/>
              <a:ext cx="2643310" cy="2327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06" name="Picture 10" descr="high_frequencies.jpg (410×361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073398"/>
              <a:ext cx="2667000" cy="234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/>
            <p:cNvSpPr/>
            <p:nvPr/>
          </p:nvSpPr>
          <p:spPr>
            <a:xfrm>
              <a:off x="22623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Down 13"/>
            <p:cNvSpPr/>
            <p:nvPr/>
          </p:nvSpPr>
          <p:spPr>
            <a:xfrm>
              <a:off x="6300910" y="3608354"/>
              <a:ext cx="557090" cy="506446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2108" name="Picture 12" descr="hybrid_image.jpg (410×36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0" y="2144030"/>
            <a:ext cx="3905250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ybrid_image.jpg (410×36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80759"/>
            <a:ext cx="568648" cy="500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7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Edge detection</a:t>
            </a:r>
          </a:p>
        </p:txBody>
      </p:sp>
      <p:sp>
        <p:nvSpPr>
          <p:cNvPr id="46080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7112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09800" y="5257800"/>
            <a:ext cx="7772400" cy="1295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/>
              <a:t>Convert a 2D image into a set of curves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Extracts salient features of the scene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/>
              <a:t>More compact than pixels</a:t>
            </a: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/>
        </p:nvGraphicFramePr>
        <p:xfrm>
          <a:off x="3105150" y="1304926"/>
          <a:ext cx="626745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7354327" imgH="4638095" progId="">
                  <p:embed/>
                </p:oleObj>
              </mc:Choice>
              <mc:Fallback>
                <p:oleObj name="Photo Editor Photo" r:id="rId5" imgW="7354327" imgH="46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150" y="1304926"/>
                        <a:ext cx="6267450" cy="395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Origin of edges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209800" y="4800600"/>
            <a:ext cx="7772400" cy="1371600"/>
          </a:xfrm>
        </p:spPr>
        <p:txBody>
          <a:bodyPr/>
          <a:lstStyle/>
          <a:p>
            <a:r>
              <a:rPr lang="en-US"/>
              <a:t>Edges are caused by a variety of factors</a:t>
            </a:r>
          </a:p>
        </p:txBody>
      </p:sp>
      <p:sp>
        <p:nvSpPr>
          <p:cNvPr id="4638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5588" y="9207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3877" name="Object 7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91000" y="14478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1" imgW="2991268" imgH="2857899" progId="">
                  <p:embed/>
                </p:oleObj>
              </mc:Choice>
              <mc:Fallback>
                <p:oleObj name="Photo Editor Photo" r:id="rId11" imgW="2991268" imgH="285789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4478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2801" y="2330450"/>
            <a:ext cx="1865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depth discontinuity</a:t>
            </a:r>
          </a:p>
        </p:txBody>
      </p:sp>
      <p:sp>
        <p:nvSpPr>
          <p:cNvPr id="4638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62800" y="2971800"/>
            <a:ext cx="252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color discontinuity</a:t>
            </a:r>
          </a:p>
        </p:txBody>
      </p:sp>
      <p:sp>
        <p:nvSpPr>
          <p:cNvPr id="4638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62800" y="3625850"/>
            <a:ext cx="2370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illumination discontinuity</a:t>
            </a:r>
          </a:p>
        </p:txBody>
      </p:sp>
      <p:sp>
        <p:nvSpPr>
          <p:cNvPr id="4638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1" y="1676400"/>
            <a:ext cx="270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surface normal discontinuity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/>
              <a:t>Images as functions…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5791200"/>
            <a:ext cx="10972800" cy="792164"/>
          </a:xfrm>
          <a:ln/>
        </p:spPr>
        <p:txBody>
          <a:bodyPr vert="horz" lIns="91440" tIns="45720" rIns="132080" bIns="45720" rtlCol="0">
            <a:normAutofit/>
          </a:bodyPr>
          <a:lstStyle/>
          <a:p>
            <a:pPr marL="382588"/>
            <a:r>
              <a:rPr lang="en-US" dirty="0"/>
              <a:t>Edges look like steep cliffs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319214"/>
            <a:ext cx="49149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327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40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Characterizing edges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1"/>
            <a:ext cx="10668000" cy="46783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An edge is a place of </a:t>
            </a:r>
            <a:r>
              <a:rPr lang="en-US" i="1" dirty="0"/>
              <a:t>rapid change </a:t>
            </a:r>
            <a:r>
              <a:rPr lang="en-US" dirty="0"/>
              <a:t>in the image intensity function</a:t>
            </a:r>
          </a:p>
        </p:txBody>
      </p:sp>
      <p:pic>
        <p:nvPicPr>
          <p:cNvPr id="8196" name="Picture 10" descr="step_ed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27432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Line 21"/>
          <p:cNvSpPr>
            <a:spLocks noChangeShapeType="1"/>
          </p:cNvSpPr>
          <p:nvPr/>
        </p:nvSpPr>
        <p:spPr bwMode="auto">
          <a:xfrm>
            <a:off x="1752600" y="4343400"/>
            <a:ext cx="2743200" cy="0"/>
          </a:xfrm>
          <a:prstGeom prst="line">
            <a:avLst/>
          </a:prstGeom>
          <a:noFill/>
          <a:ln w="38100">
            <a:solidFill>
              <a:srgbClr val="FF0000">
                <a:alpha val="50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22"/>
          <p:cNvSpPr txBox="1">
            <a:spLocks noChangeArrowheads="1"/>
          </p:cNvSpPr>
          <p:nvPr/>
        </p:nvSpPr>
        <p:spPr bwMode="auto">
          <a:xfrm>
            <a:off x="2724468" y="2895600"/>
            <a:ext cx="755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image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4400" y="2635250"/>
            <a:ext cx="2743200" cy="2725738"/>
            <a:chOff x="2016" y="1420"/>
            <a:chExt cx="1728" cy="1717"/>
          </a:xfrm>
        </p:grpSpPr>
        <p:sp>
          <p:nvSpPr>
            <p:cNvPr id="8210" name="Rectangle 11"/>
            <p:cNvSpPr>
              <a:spLocks noChangeArrowheads="1"/>
            </p:cNvSpPr>
            <p:nvPr/>
          </p:nvSpPr>
          <p:spPr bwMode="auto">
            <a:xfrm>
              <a:off x="2016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Freeform 12"/>
            <p:cNvSpPr>
              <a:spLocks/>
            </p:cNvSpPr>
            <p:nvPr/>
          </p:nvSpPr>
          <p:spPr bwMode="auto">
            <a:xfrm>
              <a:off x="2016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auto">
            <a:xfrm flipH="1">
              <a:off x="2832" y="2016"/>
              <a:ext cx="912" cy="1015"/>
            </a:xfrm>
            <a:custGeom>
              <a:avLst/>
              <a:gdLst>
                <a:gd name="T0" fmla="*/ 0 w 912"/>
                <a:gd name="T1" fmla="*/ 0 h 1015"/>
                <a:gd name="T2" fmla="*/ 316 w 912"/>
                <a:gd name="T3" fmla="*/ 0 h 1015"/>
                <a:gd name="T4" fmla="*/ 435 w 912"/>
                <a:gd name="T5" fmla="*/ 129 h 1015"/>
                <a:gd name="T6" fmla="*/ 492 w 912"/>
                <a:gd name="T7" fmla="*/ 579 h 1015"/>
                <a:gd name="T8" fmla="*/ 549 w 912"/>
                <a:gd name="T9" fmla="*/ 927 h 1015"/>
                <a:gd name="T10" fmla="*/ 660 w 912"/>
                <a:gd name="T11" fmla="*/ 1008 h 1015"/>
                <a:gd name="T12" fmla="*/ 912 w 912"/>
                <a:gd name="T13" fmla="*/ 1014 h 1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1015"/>
                <a:gd name="T23" fmla="*/ 912 w 912"/>
                <a:gd name="T24" fmla="*/ 1015 h 1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1015">
                  <a:moveTo>
                    <a:pt x="0" y="0"/>
                  </a:moveTo>
                  <a:cubicBezTo>
                    <a:pt x="0" y="0"/>
                    <a:pt x="252" y="0"/>
                    <a:pt x="316" y="0"/>
                  </a:cubicBezTo>
                  <a:cubicBezTo>
                    <a:pt x="380" y="0"/>
                    <a:pt x="405" y="28"/>
                    <a:pt x="435" y="129"/>
                  </a:cubicBezTo>
                  <a:cubicBezTo>
                    <a:pt x="465" y="230"/>
                    <a:pt x="480" y="444"/>
                    <a:pt x="492" y="579"/>
                  </a:cubicBezTo>
                  <a:cubicBezTo>
                    <a:pt x="504" y="714"/>
                    <a:pt x="521" y="856"/>
                    <a:pt x="549" y="927"/>
                  </a:cubicBezTo>
                  <a:cubicBezTo>
                    <a:pt x="577" y="998"/>
                    <a:pt x="602" y="1001"/>
                    <a:pt x="660" y="1008"/>
                  </a:cubicBezTo>
                  <a:cubicBezTo>
                    <a:pt x="718" y="1015"/>
                    <a:pt x="860" y="1013"/>
                    <a:pt x="912" y="10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2031" y="1420"/>
              <a:ext cx="16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intensity function</a:t>
              </a:r>
              <a:br>
                <a:rPr lang="en-US"/>
              </a:br>
              <a:r>
                <a:rPr lang="en-US"/>
                <a:t>(along horizontal scanline)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696200" y="2909888"/>
            <a:ext cx="2743200" cy="2451100"/>
            <a:chOff x="3888" y="1593"/>
            <a:chExt cx="1728" cy="1544"/>
          </a:xfrm>
        </p:grpSpPr>
        <p:sp>
          <p:nvSpPr>
            <p:cNvPr id="8205" name="Rectangle 16"/>
            <p:cNvSpPr>
              <a:spLocks noChangeArrowheads="1"/>
            </p:cNvSpPr>
            <p:nvPr/>
          </p:nvSpPr>
          <p:spPr bwMode="auto">
            <a:xfrm>
              <a:off x="3888" y="1824"/>
              <a:ext cx="1727" cy="1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3888" y="1854"/>
              <a:ext cx="1728" cy="1248"/>
              <a:chOff x="3888" y="2640"/>
              <a:chExt cx="1728" cy="1248"/>
            </a:xfrm>
          </p:grpSpPr>
          <p:sp>
            <p:nvSpPr>
              <p:cNvPr id="8208" name="Freeform 17"/>
              <p:cNvSpPr>
                <a:spLocks/>
              </p:cNvSpPr>
              <p:nvPr/>
            </p:nvSpPr>
            <p:spPr bwMode="auto">
              <a:xfrm>
                <a:off x="3888" y="3264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8"/>
              <p:cNvSpPr>
                <a:spLocks/>
              </p:cNvSpPr>
              <p:nvPr/>
            </p:nvSpPr>
            <p:spPr bwMode="auto">
              <a:xfrm flipV="1">
                <a:off x="4707" y="2640"/>
                <a:ext cx="909" cy="624"/>
              </a:xfrm>
              <a:custGeom>
                <a:avLst/>
                <a:gdLst>
                  <a:gd name="T0" fmla="*/ 0 w 909"/>
                  <a:gd name="T1" fmla="*/ 0 h 630"/>
                  <a:gd name="T2" fmla="*/ 288 w 909"/>
                  <a:gd name="T3" fmla="*/ 6 h 630"/>
                  <a:gd name="T4" fmla="*/ 354 w 909"/>
                  <a:gd name="T5" fmla="*/ 83 h 630"/>
                  <a:gd name="T6" fmla="*/ 399 w 909"/>
                  <a:gd name="T7" fmla="*/ 425 h 630"/>
                  <a:gd name="T8" fmla="*/ 459 w 909"/>
                  <a:gd name="T9" fmla="*/ 624 h 630"/>
                  <a:gd name="T10" fmla="*/ 528 w 909"/>
                  <a:gd name="T11" fmla="*/ 428 h 630"/>
                  <a:gd name="T12" fmla="*/ 564 w 909"/>
                  <a:gd name="T13" fmla="*/ 95 h 630"/>
                  <a:gd name="T14" fmla="*/ 642 w 909"/>
                  <a:gd name="T15" fmla="*/ 15 h 630"/>
                  <a:gd name="T16" fmla="*/ 909 w 909"/>
                  <a:gd name="T17" fmla="*/ 3 h 6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9"/>
                  <a:gd name="T28" fmla="*/ 0 h 630"/>
                  <a:gd name="T29" fmla="*/ 909 w 909"/>
                  <a:gd name="T30" fmla="*/ 630 h 6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9" h="630">
                    <a:moveTo>
                      <a:pt x="0" y="0"/>
                    </a:moveTo>
                    <a:cubicBezTo>
                      <a:pt x="48" y="1"/>
                      <a:pt x="231" y="0"/>
                      <a:pt x="288" y="6"/>
                    </a:cubicBezTo>
                    <a:cubicBezTo>
                      <a:pt x="345" y="12"/>
                      <a:pt x="351" y="57"/>
                      <a:pt x="354" y="84"/>
                    </a:cubicBezTo>
                    <a:cubicBezTo>
                      <a:pt x="357" y="111"/>
                      <a:pt x="382" y="338"/>
                      <a:pt x="399" y="429"/>
                    </a:cubicBezTo>
                    <a:cubicBezTo>
                      <a:pt x="416" y="520"/>
                      <a:pt x="438" y="630"/>
                      <a:pt x="459" y="630"/>
                    </a:cubicBezTo>
                    <a:cubicBezTo>
                      <a:pt x="483" y="630"/>
                      <a:pt x="504" y="536"/>
                      <a:pt x="528" y="432"/>
                    </a:cubicBezTo>
                    <a:cubicBezTo>
                      <a:pt x="546" y="343"/>
                      <a:pt x="545" y="165"/>
                      <a:pt x="564" y="96"/>
                    </a:cubicBezTo>
                    <a:cubicBezTo>
                      <a:pt x="581" y="24"/>
                      <a:pt x="585" y="28"/>
                      <a:pt x="642" y="15"/>
                    </a:cubicBezTo>
                    <a:cubicBezTo>
                      <a:pt x="699" y="2"/>
                      <a:pt x="854" y="5"/>
                      <a:pt x="909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7" name="Text Box 25"/>
            <p:cNvSpPr txBox="1">
              <a:spLocks noChangeArrowheads="1"/>
            </p:cNvSpPr>
            <p:nvPr/>
          </p:nvSpPr>
          <p:spPr bwMode="auto">
            <a:xfrm>
              <a:off x="4237" y="1593"/>
              <a:ext cx="9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first derivative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072439" y="3657602"/>
            <a:ext cx="2185988" cy="3205163"/>
            <a:chOff x="4125" y="2064"/>
            <a:chExt cx="1377" cy="2019"/>
          </a:xfrm>
        </p:grpSpPr>
        <p:sp>
          <p:nvSpPr>
            <p:cNvPr id="8202" name="Line 28"/>
            <p:cNvSpPr>
              <a:spLocks noChangeShapeType="1"/>
            </p:cNvSpPr>
            <p:nvPr/>
          </p:nvSpPr>
          <p:spPr bwMode="auto">
            <a:xfrm flipH="1" flipV="1">
              <a:off x="4368" y="3168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29"/>
            <p:cNvSpPr>
              <a:spLocks noChangeShapeType="1"/>
            </p:cNvSpPr>
            <p:nvPr/>
          </p:nvSpPr>
          <p:spPr bwMode="auto">
            <a:xfrm flipV="1">
              <a:off x="5040" y="2064"/>
              <a:ext cx="14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Text Box 30"/>
            <p:cNvSpPr txBox="1">
              <a:spLocks noChangeArrowheads="1"/>
            </p:cNvSpPr>
            <p:nvPr/>
          </p:nvSpPr>
          <p:spPr bwMode="auto">
            <a:xfrm>
              <a:off x="4125" y="3676"/>
              <a:ext cx="137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edges correspond to</a:t>
              </a:r>
              <a:br>
                <a:rPr lang="en-US"/>
              </a:br>
              <a:r>
                <a:rPr lang="en-US"/>
                <a:t>extrema of derivative</a:t>
              </a:r>
            </a:p>
          </p:txBody>
        </p:sp>
      </p:grp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371600" y="6583361"/>
            <a:ext cx="23622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PRESENTATION_ID" val="5e4a11ee-c677-4a4a-84b6-42f1f0d321d5"/>
  <p:tag name="SLIDO_APP_VERSION" val="0.16.2.13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 f}{\partial x}[x,y] \approx&#10;F[x + 1,y] - F[x,y]&#10;\]&#10;\end{document}&#10;"/>
  <p:tag name="EXTERNALNAME" val="Edittex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17"/>
  <p:tag name="BOXFONT" val="10"/>
  <p:tag name="BOXWRAP" val="False"/>
  <p:tag name="WORKAROUNDTRANSPARENCYBUG" val="False"/>
  <p:tag name="BITMAPFORMAT" val="bmpmono"/>
  <p:tag name="DEBUGINTERACTIVE" val="True"/>
  <p:tag name="ORIGWIDTH" val="291"/>
  <p:tag name="PICTUREFILESIZE" val="445726"/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8}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990"/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igm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950</Words>
  <Application>Microsoft Office PowerPoint</Application>
  <PresentationFormat>Widescreen</PresentationFormat>
  <Paragraphs>204</Paragraphs>
  <Slides>35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CMMI10</vt:lpstr>
      <vt:lpstr>CMR10</vt:lpstr>
      <vt:lpstr>CMR7</vt:lpstr>
      <vt:lpstr>Courier New</vt:lpstr>
      <vt:lpstr>Myriad Pro</vt:lpstr>
      <vt:lpstr>Myriad Roman</vt:lpstr>
      <vt:lpstr>Times New Roman</vt:lpstr>
      <vt:lpstr>Office Theme</vt:lpstr>
      <vt:lpstr>Photo Editor Photo</vt:lpstr>
      <vt:lpstr>Lecture 2: Edge detection</vt:lpstr>
      <vt:lpstr>Announcements</vt:lpstr>
      <vt:lpstr>Announcements</vt:lpstr>
      <vt:lpstr>Project 1: Hybrid Images</vt:lpstr>
      <vt:lpstr>Project 1 Demo</vt:lpstr>
      <vt:lpstr>Edge detection</vt:lpstr>
      <vt:lpstr>Origin of edges</vt:lpstr>
      <vt:lpstr>Images as functions…</vt:lpstr>
      <vt:lpstr>Characterizing edges</vt:lpstr>
      <vt:lpstr>Image derivatives</vt:lpstr>
      <vt:lpstr>Image gradient</vt:lpstr>
      <vt:lpstr>Image gradient</vt:lpstr>
      <vt:lpstr>Effects of noise</vt:lpstr>
      <vt:lpstr>Solution: smooth first</vt:lpstr>
      <vt:lpstr>Associative property of convolution</vt:lpstr>
      <vt:lpstr>The 1D Gaussian and its derivatives</vt:lpstr>
      <vt:lpstr>2D edge detection filters</vt:lpstr>
      <vt:lpstr>Derivative of Gaussian filter</vt:lpstr>
      <vt:lpstr>The Sobel operator</vt:lpstr>
      <vt:lpstr>Sobel operator: example</vt:lpstr>
      <vt:lpstr>PowerPoint Presentation</vt:lpstr>
      <vt:lpstr>Example</vt:lpstr>
      <vt:lpstr>PowerPoint Presentation</vt:lpstr>
      <vt:lpstr>PowerPoint Presentation</vt:lpstr>
      <vt:lpstr>Get Orientation at Each Pixel</vt:lpstr>
      <vt:lpstr>Non-maximum supression</vt:lpstr>
      <vt:lpstr>Before Non-max Suppression</vt:lpstr>
      <vt:lpstr>After Non-max Suppression</vt:lpstr>
      <vt:lpstr>PowerPoint Presentation</vt:lpstr>
      <vt:lpstr>PowerPoint Presentation</vt:lpstr>
      <vt:lpstr>Canny edge detector</vt:lpstr>
      <vt:lpstr>Canny edge detector</vt:lpstr>
      <vt:lpstr>Canny edge detector</vt:lpstr>
      <vt:lpstr>Scale space [Witkin 83]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225</cp:revision>
  <dcterms:created xsi:type="dcterms:W3CDTF">2009-08-25T02:47:59Z</dcterms:created>
  <dcterms:modified xsi:type="dcterms:W3CDTF">2021-02-16T00:44:47Z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PresentationID">
    <vt:lpwstr>5e4a11ee-c677-4a4a-84b6-42f1f0d321d5</vt:lpwstr>
  </property>
  <property fmtid="{D5CDD505-2E9C-101B-9397-08002B2CF9AE}" pid="3" name="SlidoAppVersion">
    <vt:lpwstr>0.16.2.1322</vt:lpwstr>
  </property>
</Properties>
</file>