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4.xml" ContentType="application/vnd.openxmlformats-officedocument.presentationml.tags+xml"/>
  <Override PartName="/ppt/notesSlides/notesSlide17.xml" ContentType="application/vnd.openxmlformats-officedocument.presentationml.notesSlide+xml"/>
  <Override PartName="/ppt/tags/tag25.xml" ContentType="application/vnd.openxmlformats-officedocument.presentationml.tags+xml"/>
  <Override PartName="/ppt/notesSlides/notesSlide18.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97" r:id="rId3"/>
    <p:sldId id="257" r:id="rId4"/>
    <p:sldId id="258" r:id="rId5"/>
    <p:sldId id="331" r:id="rId6"/>
    <p:sldId id="332" r:id="rId7"/>
    <p:sldId id="311" r:id="rId8"/>
    <p:sldId id="310" r:id="rId9"/>
    <p:sldId id="295" r:id="rId10"/>
    <p:sldId id="259" r:id="rId11"/>
    <p:sldId id="260" r:id="rId12"/>
    <p:sldId id="261" r:id="rId13"/>
    <p:sldId id="262" r:id="rId14"/>
    <p:sldId id="300" r:id="rId15"/>
    <p:sldId id="301" r:id="rId16"/>
    <p:sldId id="263" r:id="rId17"/>
    <p:sldId id="265" r:id="rId18"/>
    <p:sldId id="266" r:id="rId19"/>
    <p:sldId id="267" r:id="rId20"/>
    <p:sldId id="269" r:id="rId21"/>
    <p:sldId id="298" r:id="rId22"/>
    <p:sldId id="268" r:id="rId23"/>
    <p:sldId id="264" r:id="rId24"/>
    <p:sldId id="303" r:id="rId25"/>
    <p:sldId id="304" r:id="rId26"/>
    <p:sldId id="305" r:id="rId27"/>
    <p:sldId id="306" r:id="rId28"/>
    <p:sldId id="307" r:id="rId29"/>
    <p:sldId id="308" r:id="rId30"/>
    <p:sldId id="271" r:id="rId31"/>
    <p:sldId id="336" r:id="rId32"/>
    <p:sldId id="272" r:id="rId33"/>
    <p:sldId id="337" r:id="rId34"/>
    <p:sldId id="273" r:id="rId35"/>
    <p:sldId id="274" r:id="rId36"/>
    <p:sldId id="275" r:id="rId37"/>
    <p:sldId id="278" r:id="rId38"/>
    <p:sldId id="280" r:id="rId39"/>
    <p:sldId id="281" r:id="rId40"/>
    <p:sldId id="299" r:id="rId41"/>
    <p:sldId id="282" r:id="rId42"/>
    <p:sldId id="283" r:id="rId43"/>
    <p:sldId id="276" r:id="rId44"/>
    <p:sldId id="277" r:id="rId45"/>
    <p:sldId id="285" r:id="rId46"/>
    <p:sldId id="284" r:id="rId47"/>
    <p:sldId id="302" r:id="rId48"/>
    <p:sldId id="309" r:id="rId49"/>
    <p:sldId id="286" r:id="rId50"/>
  </p:sldIdLst>
  <p:sldSz cx="12192000" cy="6858000"/>
  <p:notesSz cx="7010400" cy="92964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93" autoAdjust="0"/>
    <p:restoredTop sz="81920" autoAdjust="0"/>
  </p:normalViewPr>
  <p:slideViewPr>
    <p:cSldViewPr>
      <p:cViewPr>
        <p:scale>
          <a:sx n="57" d="100"/>
          <a:sy n="57" d="100"/>
        </p:scale>
        <p:origin x="810" y="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492CD9C-0936-4CB5-8F47-4F37A3C1BD80}" type="datetimeFigureOut">
              <a:rPr lang="en-US" smtClean="0"/>
              <a:pPr/>
              <a:t>2/10/2021</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A8A4206-02EB-4F55-B83C-8E908C558B6E}" type="slidenum">
              <a:rPr lang="en-US" smtClean="0"/>
              <a:pPr/>
              <a:t>‹#›</a:t>
            </a:fld>
            <a:endParaRPr lang="en-US"/>
          </a:p>
        </p:txBody>
      </p:sp>
    </p:spTree>
    <p:extLst>
      <p:ext uri="{BB962C8B-B14F-4D97-AF65-F5344CB8AC3E}">
        <p14:creationId xmlns:p14="http://schemas.microsoft.com/office/powerpoint/2010/main" val="3918639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sie.ntu.edu.tw/~cyy/projects/snoop/index.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What expression are these people wearing?</a:t>
            </a:r>
          </a:p>
        </p:txBody>
      </p:sp>
      <p:sp>
        <p:nvSpPr>
          <p:cNvPr id="4" name="Slide Number Placeholder 3"/>
          <p:cNvSpPr>
            <a:spLocks noGrp="1"/>
          </p:cNvSpPr>
          <p:nvPr>
            <p:ph type="sldNum" sz="quarter" idx="5"/>
          </p:nvPr>
        </p:nvSpPr>
        <p:spPr/>
        <p:txBody>
          <a:bodyPr/>
          <a:lstStyle/>
          <a:p>
            <a:fld id="{2A8A4206-02EB-4F55-B83C-8E908C558B6E}" type="slidenum">
              <a:rPr lang="en-US" smtClean="0"/>
              <a:pPr/>
              <a:t>1</a:t>
            </a:fld>
            <a:endParaRPr lang="en-US"/>
          </a:p>
        </p:txBody>
      </p:sp>
    </p:spTree>
    <p:extLst>
      <p:ext uri="{BB962C8B-B14F-4D97-AF65-F5344CB8AC3E}">
        <p14:creationId xmlns:p14="http://schemas.microsoft.com/office/powerpoint/2010/main" val="206192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B6C6D3D-63F5-43F0-8220-69118B54FBAB}" type="slidenum">
              <a:rPr lang="en-US" smtClean="0"/>
              <a:pPr/>
              <a:t>31</a:t>
            </a:fld>
            <a:endParaRPr lang="en-US"/>
          </a:p>
        </p:txBody>
      </p:sp>
      <p:sp>
        <p:nvSpPr>
          <p:cNvPr id="57347" name="Rectangle 2"/>
          <p:cNvSpPr>
            <a:spLocks noGrp="1" noRot="1" noChangeAspect="1" noChangeArrowheads="1" noTextEdit="1"/>
          </p:cNvSpPr>
          <p:nvPr>
            <p:ph type="sldImg"/>
          </p:nvPr>
        </p:nvSpPr>
        <p:spPr>
          <a:xfrm>
            <a:off x="406400" y="696913"/>
            <a:ext cx="6197600" cy="3486150"/>
          </a:xfrm>
          <a:ln/>
        </p:spPr>
      </p:sp>
      <p:sp>
        <p:nvSpPr>
          <p:cNvPr id="57348" name="Rectangle 3"/>
          <p:cNvSpPr>
            <a:spLocks noGrp="1" noChangeArrowheads="1"/>
          </p:cNvSpPr>
          <p:nvPr>
            <p:ph type="body" idx="1"/>
          </p:nvPr>
        </p:nvSpPr>
        <p:spPr>
          <a:xfrm>
            <a:off x="934113" y="4416099"/>
            <a:ext cx="5142177" cy="4182457"/>
          </a:xfrm>
          <a:noFill/>
          <a:ln/>
        </p:spPr>
        <p:txBody>
          <a:bodyPr/>
          <a:lstStyle/>
          <a:p>
            <a:pPr eaLnBrk="1" hangingPunct="1"/>
            <a:endParaRPr lang="en-US" dirty="0"/>
          </a:p>
        </p:txBody>
      </p:sp>
    </p:spTree>
    <p:extLst>
      <p:ext uri="{BB962C8B-B14F-4D97-AF65-F5344CB8AC3E}">
        <p14:creationId xmlns:p14="http://schemas.microsoft.com/office/powerpoint/2010/main" val="3997279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2076CC1-63DF-4546-832F-7B3740A94E4E}" type="slidenum">
              <a:rPr lang="en-US" smtClean="0"/>
              <a:pPr/>
              <a:t>32</a:t>
            </a:fld>
            <a:endParaRPr lang="en-US"/>
          </a:p>
        </p:txBody>
      </p:sp>
      <p:sp>
        <p:nvSpPr>
          <p:cNvPr id="59395" name="Rectangle 2"/>
          <p:cNvSpPr>
            <a:spLocks noGrp="1" noRot="1" noChangeAspect="1" noChangeArrowheads="1" noTextEdit="1"/>
          </p:cNvSpPr>
          <p:nvPr>
            <p:ph type="sldImg"/>
          </p:nvPr>
        </p:nvSpPr>
        <p:spPr>
          <a:xfrm>
            <a:off x="406400" y="696913"/>
            <a:ext cx="6197600" cy="3486150"/>
          </a:xfrm>
          <a:ln/>
        </p:spPr>
      </p:sp>
      <p:sp>
        <p:nvSpPr>
          <p:cNvPr id="59396" name="Rectangle 3"/>
          <p:cNvSpPr>
            <a:spLocks noGrp="1" noChangeArrowheads="1"/>
          </p:cNvSpPr>
          <p:nvPr>
            <p:ph type="body" idx="1"/>
          </p:nvPr>
        </p:nvSpPr>
        <p:spPr>
          <a:xfrm>
            <a:off x="934113" y="4416099"/>
            <a:ext cx="5142177" cy="4182457"/>
          </a:xfrm>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2076CC1-63DF-4546-832F-7B3740A94E4E}" type="slidenum">
              <a:rPr lang="en-US" smtClean="0"/>
              <a:pPr/>
              <a:t>33</a:t>
            </a:fld>
            <a:endParaRPr lang="en-US"/>
          </a:p>
        </p:txBody>
      </p:sp>
      <p:sp>
        <p:nvSpPr>
          <p:cNvPr id="59395" name="Rectangle 2"/>
          <p:cNvSpPr>
            <a:spLocks noGrp="1" noRot="1" noChangeAspect="1" noChangeArrowheads="1" noTextEdit="1"/>
          </p:cNvSpPr>
          <p:nvPr>
            <p:ph type="sldImg"/>
          </p:nvPr>
        </p:nvSpPr>
        <p:spPr>
          <a:xfrm>
            <a:off x="406400" y="696913"/>
            <a:ext cx="6197600" cy="3486150"/>
          </a:xfrm>
          <a:ln/>
        </p:spPr>
      </p:sp>
      <p:sp>
        <p:nvSpPr>
          <p:cNvPr id="59396" name="Rectangle 3"/>
          <p:cNvSpPr>
            <a:spLocks noGrp="1" noChangeArrowheads="1"/>
          </p:cNvSpPr>
          <p:nvPr>
            <p:ph type="body" idx="1"/>
          </p:nvPr>
        </p:nvSpPr>
        <p:spPr>
          <a:xfrm>
            <a:off x="934113" y="4416099"/>
            <a:ext cx="5142177" cy="4182457"/>
          </a:xfrm>
          <a:noFill/>
          <a:ln/>
        </p:spPr>
        <p:txBody>
          <a:bodyPr/>
          <a:lstStyle/>
          <a:p>
            <a:pPr eaLnBrk="1" hangingPunct="1"/>
            <a:endParaRPr lang="en-US"/>
          </a:p>
        </p:txBody>
      </p:sp>
    </p:spTree>
    <p:extLst>
      <p:ext uri="{BB962C8B-B14F-4D97-AF65-F5344CB8AC3E}">
        <p14:creationId xmlns:p14="http://schemas.microsoft.com/office/powerpoint/2010/main" val="2604616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507A330F-0BC8-49D7-A944-695EB46CD0AF}" type="slidenum">
              <a:rPr lang="en-US" smtClean="0"/>
              <a:pPr/>
              <a:t>34</a:t>
            </a:fld>
            <a:endParaRPr lang="en-US"/>
          </a:p>
        </p:txBody>
      </p:sp>
      <p:sp>
        <p:nvSpPr>
          <p:cNvPr id="61443" name="Rectangle 2"/>
          <p:cNvSpPr>
            <a:spLocks noGrp="1" noRot="1" noChangeAspect="1" noChangeArrowheads="1" noTextEdit="1"/>
          </p:cNvSpPr>
          <p:nvPr>
            <p:ph type="sldImg"/>
          </p:nvPr>
        </p:nvSpPr>
        <p:spPr>
          <a:xfrm>
            <a:off x="406400" y="696913"/>
            <a:ext cx="6197600" cy="3486150"/>
          </a:xfrm>
          <a:ln/>
        </p:spPr>
      </p:sp>
      <p:sp>
        <p:nvSpPr>
          <p:cNvPr id="61444" name="Rectangle 3"/>
          <p:cNvSpPr>
            <a:spLocks noGrp="1" noChangeArrowheads="1"/>
          </p:cNvSpPr>
          <p:nvPr>
            <p:ph type="body" idx="1"/>
          </p:nvPr>
        </p:nvSpPr>
        <p:spPr>
          <a:xfrm>
            <a:off x="934113" y="4416099"/>
            <a:ext cx="5142177" cy="4182457"/>
          </a:xfrm>
          <a:noFill/>
          <a:ln/>
        </p:spPr>
        <p:txBody>
          <a:bodyPr/>
          <a:lstStyle/>
          <a:p>
            <a:pPr eaLnBrk="1" hangingPunct="1"/>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5FC87F93-8D1F-4BCD-9CEA-002EA20EF340}" type="slidenum">
              <a:rPr lang="en-US" smtClean="0"/>
              <a:pPr/>
              <a:t>35</a:t>
            </a:fld>
            <a:endParaRPr lang="en-US"/>
          </a:p>
        </p:txBody>
      </p:sp>
      <p:sp>
        <p:nvSpPr>
          <p:cNvPr id="63491" name="Rectangle 2"/>
          <p:cNvSpPr>
            <a:spLocks noGrp="1" noRot="1" noChangeAspect="1" noChangeArrowheads="1" noTextEdit="1"/>
          </p:cNvSpPr>
          <p:nvPr>
            <p:ph type="sldImg"/>
          </p:nvPr>
        </p:nvSpPr>
        <p:spPr>
          <a:xfrm>
            <a:off x="406400" y="696913"/>
            <a:ext cx="6197600" cy="3486150"/>
          </a:xfrm>
          <a:ln/>
        </p:spPr>
      </p:sp>
      <p:sp>
        <p:nvSpPr>
          <p:cNvPr id="63492" name="Rectangle 3"/>
          <p:cNvSpPr>
            <a:spLocks noGrp="1" noChangeArrowheads="1"/>
          </p:cNvSpPr>
          <p:nvPr>
            <p:ph type="body" idx="1"/>
          </p:nvPr>
        </p:nvSpPr>
        <p:spPr>
          <a:xfrm>
            <a:off x="934113" y="4416099"/>
            <a:ext cx="5142177" cy="4182457"/>
          </a:xfrm>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2BA76B8-4245-438E-AE87-AEABE722B1BB}" type="slidenum">
              <a:rPr lang="en-US" smtClean="0"/>
              <a:pPr/>
              <a:t>36</a:t>
            </a:fld>
            <a:endParaRPr lang="en-US"/>
          </a:p>
        </p:txBody>
      </p:sp>
      <p:sp>
        <p:nvSpPr>
          <p:cNvPr id="64515" name="Rectangle 2"/>
          <p:cNvSpPr>
            <a:spLocks noGrp="1" noRot="1" noChangeAspect="1" noChangeArrowheads="1" noTextEdit="1"/>
          </p:cNvSpPr>
          <p:nvPr>
            <p:ph type="sldImg"/>
          </p:nvPr>
        </p:nvSpPr>
        <p:spPr>
          <a:xfrm>
            <a:off x="406400" y="696913"/>
            <a:ext cx="6197600" cy="3486150"/>
          </a:xfrm>
          <a:ln/>
        </p:spPr>
      </p:sp>
      <p:sp>
        <p:nvSpPr>
          <p:cNvPr id="64516" name="Rectangle 3"/>
          <p:cNvSpPr>
            <a:spLocks noGrp="1" noChangeArrowheads="1"/>
          </p:cNvSpPr>
          <p:nvPr>
            <p:ph type="body" idx="1"/>
          </p:nvPr>
        </p:nvSpPr>
        <p:spPr>
          <a:xfrm>
            <a:off x="934113" y="4416099"/>
            <a:ext cx="5142177" cy="4182457"/>
          </a:xfrm>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30F11CB8-0680-4BC0-BBD4-10AB2DA2E5E1}" type="slidenum">
              <a:rPr lang="en-US" smtClean="0"/>
              <a:pPr/>
              <a:t>37</a:t>
            </a:fld>
            <a:endParaRPr lang="en-US"/>
          </a:p>
        </p:txBody>
      </p:sp>
      <p:sp>
        <p:nvSpPr>
          <p:cNvPr id="65539" name="Rectangle 2"/>
          <p:cNvSpPr>
            <a:spLocks noGrp="1" noRot="1" noChangeAspect="1" noChangeArrowheads="1" noTextEdit="1"/>
          </p:cNvSpPr>
          <p:nvPr>
            <p:ph type="sldImg"/>
          </p:nvPr>
        </p:nvSpPr>
        <p:spPr>
          <a:xfrm>
            <a:off x="406400" y="696913"/>
            <a:ext cx="6197600" cy="3486150"/>
          </a:xfrm>
          <a:ln/>
        </p:spPr>
      </p:sp>
      <p:sp>
        <p:nvSpPr>
          <p:cNvPr id="65540" name="Rectangle 3"/>
          <p:cNvSpPr>
            <a:spLocks noGrp="1" noChangeArrowheads="1"/>
          </p:cNvSpPr>
          <p:nvPr>
            <p:ph type="body" idx="1"/>
          </p:nvPr>
        </p:nvSpPr>
        <p:spPr>
          <a:xfrm>
            <a:off x="934113" y="4416099"/>
            <a:ext cx="5142177" cy="4182457"/>
          </a:xfrm>
          <a:noFill/>
          <a:ln/>
        </p:spPr>
        <p:txBody>
          <a:bodyPr/>
          <a:lstStyle/>
          <a:p>
            <a:pPr eaLnBrk="1" hangingPunct="1"/>
            <a:r>
              <a:rPr lang="en-US"/>
              <a:t>I always walk through the argument on the left rather carefully; it gives some insight into the</a:t>
            </a:r>
          </a:p>
          <a:p>
            <a:pPr eaLnBrk="1" hangingPunct="1"/>
            <a:r>
              <a:rPr lang="en-US"/>
              <a:t>significance of impulse responses or point spread functions.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FBC0D556-2D4C-43D7-A143-10DF9A50ECA8}" type="slidenum">
              <a:rPr lang="en-US" smtClean="0"/>
              <a:pPr/>
              <a:t>38</a:t>
            </a:fld>
            <a:endParaRPr lang="en-US"/>
          </a:p>
        </p:txBody>
      </p:sp>
      <p:sp>
        <p:nvSpPr>
          <p:cNvPr id="67587" name="Rectangle 2"/>
          <p:cNvSpPr>
            <a:spLocks noGrp="1" noRot="1" noChangeAspect="1" noChangeArrowheads="1" noTextEdit="1"/>
          </p:cNvSpPr>
          <p:nvPr>
            <p:ph type="sldImg"/>
          </p:nvPr>
        </p:nvSpPr>
        <p:spPr>
          <a:xfrm>
            <a:off x="406400" y="696913"/>
            <a:ext cx="6197600" cy="3486150"/>
          </a:xfrm>
          <a:ln/>
        </p:spPr>
      </p:sp>
      <p:sp>
        <p:nvSpPr>
          <p:cNvPr id="67588" name="Rectangle 3"/>
          <p:cNvSpPr>
            <a:spLocks noGrp="1" noChangeArrowheads="1"/>
          </p:cNvSpPr>
          <p:nvPr>
            <p:ph type="body" idx="1"/>
          </p:nvPr>
        </p:nvSpPr>
        <p:spPr>
          <a:xfrm>
            <a:off x="934113" y="4416099"/>
            <a:ext cx="5142177" cy="4182457"/>
          </a:xfrm>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FBC0D556-2D4C-43D7-A143-10DF9A50ECA8}" type="slidenum">
              <a:rPr lang="en-US" smtClean="0"/>
              <a:pPr/>
              <a:t>39</a:t>
            </a:fld>
            <a:endParaRPr lang="en-US"/>
          </a:p>
        </p:txBody>
      </p:sp>
      <p:sp>
        <p:nvSpPr>
          <p:cNvPr id="67587" name="Rectangle 2"/>
          <p:cNvSpPr>
            <a:spLocks noGrp="1" noRot="1" noChangeAspect="1" noChangeArrowheads="1" noTextEdit="1"/>
          </p:cNvSpPr>
          <p:nvPr>
            <p:ph type="sldImg"/>
          </p:nvPr>
        </p:nvSpPr>
        <p:spPr>
          <a:xfrm>
            <a:off x="406400" y="696913"/>
            <a:ext cx="6197600" cy="3486150"/>
          </a:xfrm>
          <a:ln/>
        </p:spPr>
      </p:sp>
      <p:sp>
        <p:nvSpPr>
          <p:cNvPr id="67588" name="Rectangle 3"/>
          <p:cNvSpPr>
            <a:spLocks noGrp="1" noChangeArrowheads="1"/>
          </p:cNvSpPr>
          <p:nvPr>
            <p:ph type="body" idx="1"/>
          </p:nvPr>
        </p:nvSpPr>
        <p:spPr>
          <a:xfrm>
            <a:off x="934113" y="4416099"/>
            <a:ext cx="5142177" cy="4182457"/>
          </a:xfrm>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A6161CC4-F38B-4448-ABCF-6E7523585C6C}" type="slidenum">
              <a:rPr lang="en-US" smtClean="0"/>
              <a:pPr/>
              <a:t>41</a:t>
            </a:fld>
            <a:endParaRPr lang="en-US"/>
          </a:p>
        </p:txBody>
      </p:sp>
      <p:sp>
        <p:nvSpPr>
          <p:cNvPr id="71683" name="Rectangle 2"/>
          <p:cNvSpPr>
            <a:spLocks noGrp="1" noRot="1" noChangeAspect="1" noChangeArrowheads="1" noTextEdit="1"/>
          </p:cNvSpPr>
          <p:nvPr>
            <p:ph type="sldImg"/>
          </p:nvPr>
        </p:nvSpPr>
        <p:spPr>
          <a:xfrm>
            <a:off x="406400" y="696913"/>
            <a:ext cx="6197600" cy="3486150"/>
          </a:xfrm>
          <a:ln/>
        </p:spPr>
      </p:sp>
      <p:sp>
        <p:nvSpPr>
          <p:cNvPr id="71684" name="Rectangle 3"/>
          <p:cNvSpPr>
            <a:spLocks noGrp="1" noChangeArrowheads="1"/>
          </p:cNvSpPr>
          <p:nvPr>
            <p:ph type="body" idx="1"/>
          </p:nvPr>
        </p:nvSpPr>
        <p:spPr>
          <a:xfrm>
            <a:off x="934113" y="4416099"/>
            <a:ext cx="5142177" cy="4182457"/>
          </a:xfrm>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Now what expression?</a:t>
            </a:r>
          </a:p>
        </p:txBody>
      </p:sp>
      <p:sp>
        <p:nvSpPr>
          <p:cNvPr id="4" name="Slide Number Placeholder 3"/>
          <p:cNvSpPr>
            <a:spLocks noGrp="1"/>
          </p:cNvSpPr>
          <p:nvPr>
            <p:ph type="sldNum" sz="quarter" idx="5"/>
          </p:nvPr>
        </p:nvSpPr>
        <p:spPr/>
        <p:txBody>
          <a:bodyPr/>
          <a:lstStyle/>
          <a:p>
            <a:fld id="{2A8A4206-02EB-4F55-B83C-8E908C558B6E}" type="slidenum">
              <a:rPr lang="en-US" smtClean="0"/>
              <a:pPr/>
              <a:t>2</a:t>
            </a:fld>
            <a:endParaRPr lang="en-US"/>
          </a:p>
        </p:txBody>
      </p:sp>
    </p:spTree>
    <p:extLst>
      <p:ext uri="{BB962C8B-B14F-4D97-AF65-F5344CB8AC3E}">
        <p14:creationId xmlns:p14="http://schemas.microsoft.com/office/powerpoint/2010/main" val="2614652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70166B4A-7B24-4AAF-A9EB-F7140824BCA0}" type="slidenum">
              <a:rPr lang="en-US" smtClean="0"/>
              <a:pPr/>
              <a:t>42</a:t>
            </a:fld>
            <a:endParaRPr lang="en-US"/>
          </a:p>
        </p:txBody>
      </p:sp>
      <p:sp>
        <p:nvSpPr>
          <p:cNvPr id="72707" name="Rectangle 2"/>
          <p:cNvSpPr>
            <a:spLocks noGrp="1" noRot="1" noChangeAspect="1" noChangeArrowheads="1" noTextEdit="1"/>
          </p:cNvSpPr>
          <p:nvPr>
            <p:ph type="sldImg"/>
          </p:nvPr>
        </p:nvSpPr>
        <p:spPr>
          <a:xfrm>
            <a:off x="406400" y="696913"/>
            <a:ext cx="6197600" cy="3486150"/>
          </a:xfrm>
          <a:ln/>
        </p:spPr>
      </p:sp>
      <p:sp>
        <p:nvSpPr>
          <p:cNvPr id="72708" name="Rectangle 3"/>
          <p:cNvSpPr>
            <a:spLocks noGrp="1" noChangeArrowheads="1"/>
          </p:cNvSpPr>
          <p:nvPr>
            <p:ph type="body" idx="1"/>
          </p:nvPr>
        </p:nvSpPr>
        <p:spPr>
          <a:noFill/>
          <a:ln/>
        </p:spPr>
        <p:txBody>
          <a:bodyPr/>
          <a:lstStyle/>
          <a:p>
            <a:pPr eaLnBrk="1" hangingPunct="1"/>
            <a:r>
              <a:rPr lang="en-US"/>
              <a:t>Linear vs. quadratic in mask size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3C7B3A0A-D57B-4CAC-84DB-6D90894AFFCB}" type="slidenum">
              <a:rPr lang="en-US" smtClean="0"/>
              <a:pPr/>
              <a:t>43</a:t>
            </a:fld>
            <a:endParaRPr lang="en-US"/>
          </a:p>
        </p:txBody>
      </p:sp>
      <p:sp>
        <p:nvSpPr>
          <p:cNvPr id="84995" name="Rectangle 2"/>
          <p:cNvSpPr>
            <a:spLocks noGrp="1" noRot="1" noChangeAspect="1" noChangeArrowheads="1" noTextEdit="1"/>
          </p:cNvSpPr>
          <p:nvPr>
            <p:ph type="sldImg"/>
          </p:nvPr>
        </p:nvSpPr>
        <p:spPr>
          <a:xfrm>
            <a:off x="406400" y="696913"/>
            <a:ext cx="6197600" cy="3486150"/>
          </a:xfrm>
          <a:ln/>
        </p:spPr>
      </p:sp>
      <p:sp>
        <p:nvSpPr>
          <p:cNvPr id="849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9D72CDC3-69BE-411F-9C41-51A69F6ED2FC}" type="slidenum">
              <a:rPr lang="en-US" smtClean="0"/>
              <a:pPr/>
              <a:t>44</a:t>
            </a:fld>
            <a:endParaRPr lang="en-US"/>
          </a:p>
        </p:txBody>
      </p:sp>
      <p:sp>
        <p:nvSpPr>
          <p:cNvPr id="86019" name="Rectangle 2"/>
          <p:cNvSpPr>
            <a:spLocks noGrp="1" noRot="1" noChangeAspect="1" noChangeArrowheads="1" noTextEdit="1"/>
          </p:cNvSpPr>
          <p:nvPr>
            <p:ph type="sldImg"/>
          </p:nvPr>
        </p:nvSpPr>
        <p:spPr>
          <a:xfrm>
            <a:off x="406400" y="693738"/>
            <a:ext cx="6172200" cy="3471862"/>
          </a:xfrm>
          <a:ln/>
        </p:spPr>
      </p:sp>
      <p:sp>
        <p:nvSpPr>
          <p:cNvPr id="86020" name="Rectangle 3"/>
          <p:cNvSpPr>
            <a:spLocks noGrp="1" noChangeArrowheads="1"/>
          </p:cNvSpPr>
          <p:nvPr>
            <p:ph type="body" idx="1"/>
          </p:nvPr>
        </p:nvSpPr>
        <p:spPr>
          <a:xfrm>
            <a:off x="909770" y="4396116"/>
            <a:ext cx="5160433" cy="4240868"/>
          </a:xfrm>
          <a:noFill/>
          <a:ln/>
        </p:spPr>
        <p:txBody>
          <a:bodyPr/>
          <a:lstStyle/>
          <a:p>
            <a:pPr>
              <a:spcBef>
                <a:spcPct val="0"/>
              </a:spcBef>
            </a:pPr>
            <a:r>
              <a:rPr lang="en-US" dirty="0"/>
              <a:t>This slide derives a sharpen filter from the intuition in the previous slide – i.e., “sharpening is taking an image I, blurring it, subtracting the blurred image from I to get high-frequency edges, then scaling and adding those edges back to I to yield an image with emphasized edges).</a:t>
            </a:r>
          </a:p>
          <a:p>
            <a:pPr>
              <a:spcBef>
                <a:spcPct val="0"/>
              </a:spcBef>
            </a:pPr>
            <a:endParaRPr lang="en-US" dirty="0"/>
          </a:p>
          <a:p>
            <a:pPr>
              <a:spcBef>
                <a:spcPct val="0"/>
              </a:spcBef>
            </a:pPr>
            <a:r>
              <a:rPr lang="en-US" dirty="0"/>
              <a:t>f + a(f - f * g) = (1+a)f-</a:t>
            </a:r>
            <a:r>
              <a:rPr lang="en-US" dirty="0" err="1"/>
              <a:t>af</a:t>
            </a:r>
            <a:r>
              <a:rPr lang="en-US" dirty="0"/>
              <a:t>*g = f*((1+a)e-ag)</a:t>
            </a:r>
          </a:p>
          <a:p>
            <a:pPr eaLnBrk="1" hangingPunct="1"/>
            <a:endParaRPr lang="en-US" dirty="0"/>
          </a:p>
          <a:p>
            <a:pPr eaLnBrk="1" hangingPunct="1"/>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Note how in sharpened region of the image (also known as “unsharp mask filtered” image), the edges are transformed so that the image gets darker on one side and brighter on the other – in this way, the edge is emphasized. The sharpened image “anticipates” the edges.</a:t>
            </a:r>
          </a:p>
        </p:txBody>
      </p:sp>
      <p:sp>
        <p:nvSpPr>
          <p:cNvPr id="4" name="Slide Number Placeholder 3"/>
          <p:cNvSpPr>
            <a:spLocks noGrp="1"/>
          </p:cNvSpPr>
          <p:nvPr>
            <p:ph type="sldNum" sz="quarter" idx="5"/>
          </p:nvPr>
        </p:nvSpPr>
        <p:spPr/>
        <p:txBody>
          <a:bodyPr/>
          <a:lstStyle/>
          <a:p>
            <a:fld id="{2A8A4206-02EB-4F55-B83C-8E908C558B6E}" type="slidenum">
              <a:rPr lang="en-US" smtClean="0"/>
              <a:pPr/>
              <a:t>45</a:t>
            </a:fld>
            <a:endParaRPr lang="en-US"/>
          </a:p>
        </p:txBody>
      </p:sp>
    </p:spTree>
    <p:extLst>
      <p:ext uri="{BB962C8B-B14F-4D97-AF65-F5344CB8AC3E}">
        <p14:creationId xmlns:p14="http://schemas.microsoft.com/office/powerpoint/2010/main" val="3230996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Answer: No.</a:t>
            </a:r>
          </a:p>
        </p:txBody>
      </p:sp>
      <p:sp>
        <p:nvSpPr>
          <p:cNvPr id="4" name="Slide Number Placeholder 3"/>
          <p:cNvSpPr>
            <a:spLocks noGrp="1"/>
          </p:cNvSpPr>
          <p:nvPr>
            <p:ph type="sldNum" sz="quarter" idx="5"/>
          </p:nvPr>
        </p:nvSpPr>
        <p:spPr/>
        <p:txBody>
          <a:bodyPr/>
          <a:lstStyle/>
          <a:p>
            <a:fld id="{2A8A4206-02EB-4F55-B83C-8E908C558B6E}" type="slidenum">
              <a:rPr lang="en-US" smtClean="0"/>
              <a:pPr/>
              <a:t>48</a:t>
            </a:fld>
            <a:endParaRPr lang="en-US"/>
          </a:p>
        </p:txBody>
      </p:sp>
    </p:spTree>
    <p:extLst>
      <p:ext uri="{BB962C8B-B14F-4D97-AF65-F5344CB8AC3E}">
        <p14:creationId xmlns:p14="http://schemas.microsoft.com/office/powerpoint/2010/main" val="1670032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How about now?</a:t>
            </a:r>
          </a:p>
        </p:txBody>
      </p:sp>
      <p:sp>
        <p:nvSpPr>
          <p:cNvPr id="4" name="Slide Number Placeholder 3"/>
          <p:cNvSpPr>
            <a:spLocks noGrp="1"/>
          </p:cNvSpPr>
          <p:nvPr>
            <p:ph type="sldNum" sz="quarter" idx="5"/>
          </p:nvPr>
        </p:nvSpPr>
        <p:spPr/>
        <p:txBody>
          <a:bodyPr/>
          <a:lstStyle/>
          <a:p>
            <a:fld id="{2A8A4206-02EB-4F55-B83C-8E908C558B6E}" type="slidenum">
              <a:rPr lang="en-US" smtClean="0"/>
              <a:pPr/>
              <a:t>3</a:t>
            </a:fld>
            <a:endParaRPr lang="en-US"/>
          </a:p>
        </p:txBody>
      </p:sp>
    </p:spTree>
    <p:extLst>
      <p:ext uri="{BB962C8B-B14F-4D97-AF65-F5344CB8AC3E}">
        <p14:creationId xmlns:p14="http://schemas.microsoft.com/office/powerpoint/2010/main" val="1014475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First, we should talk about what an image is.</a:t>
            </a:r>
          </a:p>
        </p:txBody>
      </p:sp>
      <p:sp>
        <p:nvSpPr>
          <p:cNvPr id="4" name="Slide Number Placeholder 3"/>
          <p:cNvSpPr>
            <a:spLocks noGrp="1"/>
          </p:cNvSpPr>
          <p:nvPr>
            <p:ph type="sldNum" sz="quarter" idx="5"/>
          </p:nvPr>
        </p:nvSpPr>
        <p:spPr/>
        <p:txBody>
          <a:bodyPr/>
          <a:lstStyle/>
          <a:p>
            <a:fld id="{2A8A4206-02EB-4F55-B83C-8E908C558B6E}" type="slidenum">
              <a:rPr lang="en-US" smtClean="0"/>
              <a:pPr/>
              <a:t>9</a:t>
            </a:fld>
            <a:endParaRPr lang="en-US"/>
          </a:p>
        </p:txBody>
      </p:sp>
    </p:spTree>
    <p:extLst>
      <p:ext uri="{BB962C8B-B14F-4D97-AF65-F5344CB8AC3E}">
        <p14:creationId xmlns:p14="http://schemas.microsoft.com/office/powerpoint/2010/main" val="2617072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One way to think of an image is as a record of a set of light rays that bounce through space and hit a piece of light-sensitive film or a digital sensor.</a:t>
            </a:r>
          </a:p>
          <a:p>
            <a:endParaRPr lang="en-US" dirty="0"/>
          </a:p>
          <a:p>
            <a:r>
              <a:rPr lang="en-US" dirty="0"/>
              <a:t>Another way is to think of an image as just a grid of pixel values.</a:t>
            </a:r>
          </a:p>
          <a:p>
            <a:endParaRPr lang="en-US" dirty="0"/>
          </a:p>
          <a:p>
            <a:r>
              <a:rPr lang="en-US" dirty="0"/>
              <a:t>Another way is to think of an image as a response of our retinas to a light stimulus. In this class, we’ll focus on digital images. Later, we’ll come back to talk about how images are formed via the transmission of light through a scene.</a:t>
            </a:r>
          </a:p>
        </p:txBody>
      </p:sp>
      <p:sp>
        <p:nvSpPr>
          <p:cNvPr id="4" name="Slide Number Placeholder 3"/>
          <p:cNvSpPr>
            <a:spLocks noGrp="1"/>
          </p:cNvSpPr>
          <p:nvPr>
            <p:ph type="sldNum" sz="quarter" idx="5"/>
          </p:nvPr>
        </p:nvSpPr>
        <p:spPr/>
        <p:txBody>
          <a:bodyPr/>
          <a:lstStyle/>
          <a:p>
            <a:fld id="{2A8A4206-02EB-4F55-B83C-8E908C558B6E}" type="slidenum">
              <a:rPr lang="en-US" smtClean="0"/>
              <a:pPr/>
              <a:t>10</a:t>
            </a:fld>
            <a:endParaRPr lang="en-US"/>
          </a:p>
        </p:txBody>
      </p:sp>
    </p:spTree>
    <p:extLst>
      <p:ext uri="{BB962C8B-B14F-4D97-AF65-F5344CB8AC3E}">
        <p14:creationId xmlns:p14="http://schemas.microsoft.com/office/powerpoint/2010/main" val="3816626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8A4206-02EB-4F55-B83C-8E908C558B6E}" type="slidenum">
              <a:rPr lang="en-US" smtClean="0"/>
              <a:pPr/>
              <a:t>11</a:t>
            </a:fld>
            <a:endParaRPr lang="en-US"/>
          </a:p>
        </p:txBody>
      </p:sp>
    </p:spTree>
    <p:extLst>
      <p:ext uri="{BB962C8B-B14F-4D97-AF65-F5344CB8AC3E}">
        <p14:creationId xmlns:p14="http://schemas.microsoft.com/office/powerpoint/2010/main" val="2855924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[Instructors note.] Here I show two demos. </a:t>
            </a:r>
          </a:p>
          <a:p>
            <a:endParaRPr lang="en-US" dirty="0"/>
          </a:p>
          <a:p>
            <a:r>
              <a:rPr lang="en-US" dirty="0"/>
              <a:t>One is “snoop” (</a:t>
            </a:r>
            <a:r>
              <a:rPr lang="en-US" dirty="0">
                <a:hlinkClick r:id="rId3"/>
              </a:rPr>
              <a:t>https://www.csie.ntu.edu.tw/~cyy/projects/snoop/index.html</a:t>
            </a:r>
            <a:r>
              <a:rPr lang="en-US" dirty="0"/>
              <a:t>), which is a Windows utility for zooming into the screen and showing the pixel values as numbers. So you can see brighter pixels have values close to 255, and darker pixels have values closer to 0. (Probably there exists some similar </a:t>
            </a:r>
            <a:r>
              <a:rPr lang="en-US"/>
              <a:t>tool for Mac.)</a:t>
            </a:r>
            <a:endParaRPr lang="en-US" dirty="0"/>
          </a:p>
          <a:p>
            <a:endParaRPr lang="en-US" dirty="0"/>
          </a:p>
          <a:p>
            <a:r>
              <a:rPr lang="en-US" dirty="0"/>
              <a:t>The second demo is using </a:t>
            </a:r>
            <a:r>
              <a:rPr lang="en-US" dirty="0" err="1"/>
              <a:t>Meshlab</a:t>
            </a:r>
            <a:r>
              <a:rPr lang="en-US" dirty="0"/>
              <a:t> to open up a mesh that I’ve created to replicate an image, but where the “z” axis corresponds to intensity – really, just a visualization of the image as a function z = f(</a:t>
            </a:r>
            <a:r>
              <a:rPr lang="en-US" dirty="0" err="1"/>
              <a:t>x,y</a:t>
            </a:r>
            <a:r>
              <a:rPr lang="en-US" dirty="0"/>
              <a:t>). That mesh is here:</a:t>
            </a:r>
          </a:p>
          <a:p>
            <a:endParaRPr lang="en-US" dirty="0"/>
          </a:p>
          <a:p>
            <a:r>
              <a:rPr lang="en-US" dirty="0"/>
              <a:t>https://drive.google.com/open?id=1uJXcpQcWgRYlorrH_ctYn-yncEDvcxwV</a:t>
            </a:r>
          </a:p>
          <a:p>
            <a:endParaRPr lang="en-US" dirty="0"/>
          </a:p>
          <a:p>
            <a:r>
              <a:rPr lang="en-US" dirty="0"/>
              <a:t>If you look at it “head-on” it looks like the image of T100 above. If you move the viewpoint to the side, you see the image turn into hills and valleys. Bright regions are plateaus, dark regions are valleys, and “cliffs” represent edges in the image.</a:t>
            </a:r>
          </a:p>
        </p:txBody>
      </p:sp>
      <p:sp>
        <p:nvSpPr>
          <p:cNvPr id="4" name="Slide Number Placeholder 3"/>
          <p:cNvSpPr>
            <a:spLocks noGrp="1"/>
          </p:cNvSpPr>
          <p:nvPr>
            <p:ph type="sldNum" sz="quarter" idx="5"/>
          </p:nvPr>
        </p:nvSpPr>
        <p:spPr/>
        <p:txBody>
          <a:bodyPr/>
          <a:lstStyle/>
          <a:p>
            <a:fld id="{2A8A4206-02EB-4F55-B83C-8E908C558B6E}" type="slidenum">
              <a:rPr lang="en-US" smtClean="0"/>
              <a:pPr/>
              <a:t>12</a:t>
            </a:fld>
            <a:endParaRPr lang="en-US"/>
          </a:p>
        </p:txBody>
      </p:sp>
    </p:spTree>
    <p:extLst>
      <p:ext uri="{BB962C8B-B14F-4D97-AF65-F5344CB8AC3E}">
        <p14:creationId xmlns:p14="http://schemas.microsoft.com/office/powerpoint/2010/main" val="4215449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E85D5834-A80B-416B-92A6-65B22C8CD2BB}" type="slidenum">
              <a:rPr lang="en-US" smtClean="0"/>
              <a:pPr/>
              <a:t>16</a:t>
            </a:fld>
            <a:endParaRPr lang="en-US"/>
          </a:p>
        </p:txBody>
      </p:sp>
      <p:sp>
        <p:nvSpPr>
          <p:cNvPr id="47107" name="Rectangle 2"/>
          <p:cNvSpPr>
            <a:spLocks noGrp="1" noRot="1" noChangeAspect="1" noChangeArrowheads="1" noTextEdit="1"/>
          </p:cNvSpPr>
          <p:nvPr>
            <p:ph type="sldImg"/>
          </p:nvPr>
        </p:nvSpPr>
        <p:spPr>
          <a:xfrm>
            <a:off x="-6280150" y="0"/>
            <a:ext cx="16525875" cy="9296400"/>
          </a:xfrm>
          <a:ln/>
        </p:spPr>
      </p:sp>
      <p:sp>
        <p:nvSpPr>
          <p:cNvPr id="47108" name="Rectangle 3"/>
          <p:cNvSpPr>
            <a:spLocks noGrp="1" noChangeArrowheads="1"/>
          </p:cNvSpPr>
          <p:nvPr>
            <p:ph type="body" idx="1"/>
          </p:nvPr>
        </p:nvSpPr>
        <p:spPr>
          <a:xfrm>
            <a:off x="4197417" y="969914"/>
            <a:ext cx="2590866" cy="6780161"/>
          </a:xfrm>
          <a:noFill/>
          <a:ln/>
        </p:spPr>
        <p:txBody>
          <a:bodyPr/>
          <a:lstStyle/>
          <a:p>
            <a:pPr eaLnBrk="1" hangingPunct="1"/>
            <a:r>
              <a:rPr lang="en-US"/>
              <a:t>Answer:  take lots of images, average them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B6C6D3D-63F5-43F0-8220-69118B54FBAB}" type="slidenum">
              <a:rPr lang="en-US" smtClean="0"/>
              <a:pPr/>
              <a:t>30</a:t>
            </a:fld>
            <a:endParaRPr lang="en-US"/>
          </a:p>
        </p:txBody>
      </p:sp>
      <p:sp>
        <p:nvSpPr>
          <p:cNvPr id="57347" name="Rectangle 2"/>
          <p:cNvSpPr>
            <a:spLocks noGrp="1" noRot="1" noChangeAspect="1" noChangeArrowheads="1" noTextEdit="1"/>
          </p:cNvSpPr>
          <p:nvPr>
            <p:ph type="sldImg"/>
          </p:nvPr>
        </p:nvSpPr>
        <p:spPr>
          <a:xfrm>
            <a:off x="406400" y="696913"/>
            <a:ext cx="6197600" cy="3486150"/>
          </a:xfrm>
          <a:ln/>
        </p:spPr>
      </p:sp>
      <p:sp>
        <p:nvSpPr>
          <p:cNvPr id="57348" name="Rectangle 3"/>
          <p:cNvSpPr>
            <a:spLocks noGrp="1" noChangeArrowheads="1"/>
          </p:cNvSpPr>
          <p:nvPr>
            <p:ph type="body" idx="1"/>
          </p:nvPr>
        </p:nvSpPr>
        <p:spPr>
          <a:xfrm>
            <a:off x="934113" y="4416099"/>
            <a:ext cx="5142177" cy="4182457"/>
          </a:xfrm>
          <a:noFill/>
          <a:ln/>
        </p:spPr>
        <p:txBody>
          <a:body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6535FC9-4C7C-4839-AD87-B5CD13220982}" type="datetimeFigureOut">
              <a:rPr lang="en-US" smtClean="0"/>
              <a:pPr/>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535FC9-4C7C-4839-AD87-B5CD13220982}" type="datetimeFigureOut">
              <a:rPr lang="en-US" smtClean="0"/>
              <a:pPr/>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535FC9-4C7C-4839-AD87-B5CD13220982}" type="datetimeFigureOut">
              <a:rPr lang="en-US" smtClean="0"/>
              <a:pPr/>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535FC9-4C7C-4839-AD87-B5CD13220982}" type="datetimeFigureOut">
              <a:rPr lang="en-US" smtClean="0"/>
              <a:pPr/>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535FC9-4C7C-4839-AD87-B5CD13220982}" type="datetimeFigureOut">
              <a:rPr lang="en-US" smtClean="0"/>
              <a:pPr/>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535FC9-4C7C-4839-AD87-B5CD13220982}" type="datetimeFigureOut">
              <a:rPr lang="en-US" smtClean="0"/>
              <a:pPr/>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535FC9-4C7C-4839-AD87-B5CD13220982}" type="datetimeFigureOut">
              <a:rPr lang="en-US" smtClean="0"/>
              <a:pPr/>
              <a:t>2/10/2021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a:t>Click to edit Master title style</a:t>
            </a:r>
          </a:p>
        </p:txBody>
      </p:sp>
      <p:sp>
        <p:nvSpPr>
          <p:cNvPr id="3" name="Date Placeholder 2"/>
          <p:cNvSpPr>
            <a:spLocks noGrp="1"/>
          </p:cNvSpPr>
          <p:nvPr>
            <p:ph type="dt" sz="half" idx="10"/>
          </p:nvPr>
        </p:nvSpPr>
        <p:spPr/>
        <p:txBody>
          <a:bodyPr/>
          <a:lstStyle/>
          <a:p>
            <a:fld id="{46535FC9-4C7C-4839-AD87-B5CD13220982}" type="datetimeFigureOut">
              <a:rPr lang="en-US" smtClean="0"/>
              <a:pPr/>
              <a:t>2/10/2021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535FC9-4C7C-4839-AD87-B5CD13220982}" type="datetimeFigureOut">
              <a:rPr lang="en-US" smtClean="0"/>
              <a:pPr/>
              <a:t>2/10/2021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535FC9-4C7C-4839-AD87-B5CD13220982}" type="datetimeFigureOut">
              <a:rPr lang="en-US" smtClean="0"/>
              <a:pPr/>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535FC9-4C7C-4839-AD87-B5CD13220982}" type="datetimeFigureOut">
              <a:rPr lang="en-US" smtClean="0"/>
              <a:pPr/>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535FC9-4C7C-4839-AD87-B5CD13220982}" type="datetimeFigureOut">
              <a:rPr lang="en-US" smtClean="0"/>
              <a:pPr/>
              <a:t>2/10/2021</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1B2BE-37E8-49C8-A941-FB00A9E058C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jpeg"/><Relationship Id="rId5" Type="http://schemas.openxmlformats.org/officeDocument/2006/relationships/hyperlink" Target="http://olivalab.mit.edu/hybridimage.htm"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file:///C:\snavely\work\teaching\09Sp-CS1114\lectures\lec2\t100.pl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file:///c:\snavely\bin\snoop.exe" TargetMode="External"/><Relationship Id="rId5" Type="http://schemas.openxmlformats.org/officeDocument/2006/relationships/hyperlink" Target="file:///c:\snavely\bin\snoop" TargetMode="Externa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10.xml"/><Relationship Id="rId7" Type="http://schemas.openxmlformats.org/officeDocument/2006/relationships/notesSlide" Target="../notesSlides/notesSlide8.xml"/><Relationship Id="rId12" Type="http://schemas.openxmlformats.org/officeDocument/2006/relationships/image" Target="../media/image14.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2.xml"/><Relationship Id="rId11" Type="http://schemas.openxmlformats.org/officeDocument/2006/relationships/image" Target="../media/image13.png"/><Relationship Id="rId5" Type="http://schemas.openxmlformats.org/officeDocument/2006/relationships/tags" Target="../tags/tag12.xml"/><Relationship Id="rId10" Type="http://schemas.openxmlformats.org/officeDocument/2006/relationships/image" Target="../media/image12.png"/><Relationship Id="rId4" Type="http://schemas.openxmlformats.org/officeDocument/2006/relationships/tags" Target="../tags/tag11.xml"/><Relationship Id="rId9" Type="http://schemas.openxmlformats.org/officeDocument/2006/relationships/image" Target="../media/image11.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5.xml"/><Relationship Id="rId7" Type="http://schemas.openxmlformats.org/officeDocument/2006/relationships/image" Target="../media/image16.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5.png"/><Relationship Id="rId5" Type="http://schemas.openxmlformats.org/officeDocument/2006/relationships/slideLayout" Target="../slideLayouts/slideLayout2.xml"/><Relationship Id="rId10" Type="http://schemas.openxmlformats.org/officeDocument/2006/relationships/image" Target="../media/image19.png"/><Relationship Id="rId4" Type="http://schemas.openxmlformats.org/officeDocument/2006/relationships/tags" Target="../tags/tag16.xml"/><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hyperlink" Target="http://olivalab.mit.edu/hybridimage.htm" TargetMode="External"/><Relationship Id="rId5" Type="http://schemas.openxmlformats.org/officeDocument/2006/relationships/image" Target="../media/image1.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0.xml"/><Relationship Id="rId7" Type="http://schemas.openxmlformats.org/officeDocument/2006/relationships/image" Target="../media/image16.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25.png"/><Relationship Id="rId5" Type="http://schemas.openxmlformats.org/officeDocument/2006/relationships/slideLayout" Target="../slideLayouts/slideLayout2.xml"/><Relationship Id="rId4" Type="http://schemas.openxmlformats.org/officeDocument/2006/relationships/tags" Target="../tags/tag21.xml"/><Relationship Id="rId9"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hyperlink" Target="http://olivalab.mit.edu/hybridimage.htm" TargetMode="External"/><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14.xml"/><Relationship Id="rId7"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tags" Target="../tags/tag28.xml"/><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slideLayout" Target="../slideLayouts/slideLayout2.xml"/><Relationship Id="rId15" Type="http://schemas.openxmlformats.org/officeDocument/2006/relationships/image" Target="../media/image55.png"/><Relationship Id="rId10" Type="http://schemas.openxmlformats.org/officeDocument/2006/relationships/image" Target="../media/image50.png"/><Relationship Id="rId4" Type="http://schemas.openxmlformats.org/officeDocument/2006/relationships/tags" Target="../tags/tag29.xml"/><Relationship Id="rId9" Type="http://schemas.openxmlformats.org/officeDocument/2006/relationships/image" Target="../media/image49.png"/><Relationship Id="rId14" Type="http://schemas.openxmlformats.org/officeDocument/2006/relationships/image" Target="../media/image54.pn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hyperlink" Target="https://www.flickr.com/photos/geezaweezer/16089096376/"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44.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slideLayout" Target="../slideLayouts/slideLayout2.xml"/><Relationship Id="rId7" Type="http://schemas.openxmlformats.org/officeDocument/2006/relationships/image" Target="../media/image66.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65.png"/><Relationship Id="rId5" Type="http://schemas.openxmlformats.org/officeDocument/2006/relationships/oleObject" Target="../embeddings/oleObject3.bin"/><Relationship Id="rId10" Type="http://schemas.openxmlformats.org/officeDocument/2006/relationships/image" Target="../media/image69.png"/><Relationship Id="rId4" Type="http://schemas.openxmlformats.org/officeDocument/2006/relationships/notesSlide" Target="../notesSlides/notesSlide22.xml"/><Relationship Id="rId9" Type="http://schemas.openxmlformats.org/officeDocument/2006/relationships/image" Target="../media/image68.png"/></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2.png"/><Relationship Id="rId7" Type="http://schemas.openxmlformats.org/officeDocument/2006/relationships/image" Target="../media/image75.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hyperlink" Target="https://www.diyphotography.net/diy_create_your_own_bokeh/" TargetMode="External"/><Relationship Id="rId9" Type="http://schemas.openxmlformats.org/officeDocument/2006/relationships/image" Target="../media/image77.jpeg"/></Relationships>
</file>

<file path=ppt/slides/_rels/slide4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0.gi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828803"/>
            <a:ext cx="9220200" cy="1470025"/>
          </a:xfrm>
        </p:spPr>
        <p:txBody>
          <a:bodyPr>
            <a:normAutofit/>
          </a:bodyPr>
          <a:lstStyle/>
          <a:p>
            <a:r>
              <a:rPr lang="en-US" sz="3600" dirty="0"/>
              <a:t>Lecture 1: Images and image filtering</a:t>
            </a:r>
          </a:p>
        </p:txBody>
      </p:sp>
      <p:sp>
        <p:nvSpPr>
          <p:cNvPr id="6" name="Title 1"/>
          <p:cNvSpPr txBox="1">
            <a:spLocks/>
          </p:cNvSpPr>
          <p:nvPr/>
        </p:nvSpPr>
        <p:spPr>
          <a:xfrm>
            <a:off x="533400" y="150875"/>
            <a:ext cx="11049000" cy="839726"/>
          </a:xfrm>
          <a:prstGeom prst="rect">
            <a:avLst/>
          </a:prstGeom>
        </p:spPr>
        <p:txBody>
          <a:bodyPr vert="horz" lIns="91440" tIns="45720" rIns="91440" bIns="45720" rtlCol="0" anchor="ctr">
            <a:normAutofit/>
          </a:bodyPr>
          <a:lstStyle/>
          <a:p>
            <a:pPr>
              <a:spcBef>
                <a:spcPct val="0"/>
              </a:spcBef>
              <a:defRPr/>
            </a:pPr>
            <a:r>
              <a:rPr lang="en-US" sz="4000" b="1" dirty="0">
                <a:latin typeface="+mj-lt"/>
                <a:ea typeface="+mj-ea"/>
                <a:cs typeface="+mj-cs"/>
              </a:rPr>
              <a:t>CS5670: Intro to Computer Vision</a:t>
            </a:r>
          </a:p>
        </p:txBody>
      </p:sp>
      <p:sp>
        <p:nvSpPr>
          <p:cNvPr id="7" name="Subtitle 2"/>
          <p:cNvSpPr txBox="1">
            <a:spLocks/>
          </p:cNvSpPr>
          <p:nvPr/>
        </p:nvSpPr>
        <p:spPr>
          <a:xfrm>
            <a:off x="-152400" y="902525"/>
            <a:ext cx="4876800" cy="926275"/>
          </a:xfrm>
          <a:prstGeom prst="rect">
            <a:avLst/>
          </a:prstGeom>
        </p:spPr>
        <p:txBody>
          <a:bodyPr vert="horz" lIns="91440" tIns="45720" rIns="91440" bIns="45720" rtlCol="0">
            <a:normAutofit/>
          </a:bodyPr>
          <a:lstStyle/>
          <a:p>
            <a:pPr algn="ctr">
              <a:spcBef>
                <a:spcPct val="20000"/>
              </a:spcBef>
              <a:defRPr/>
            </a:pPr>
            <a:r>
              <a:rPr lang="en-US" sz="3200" dirty="0"/>
              <a:t>Noah Snavely</a:t>
            </a:r>
          </a:p>
        </p:txBody>
      </p:sp>
      <p:sp>
        <p:nvSpPr>
          <p:cNvPr id="8" name="Rectangle 7"/>
          <p:cNvSpPr/>
          <p:nvPr/>
        </p:nvSpPr>
        <p:spPr>
          <a:xfrm>
            <a:off x="0" y="1600200"/>
            <a:ext cx="12192000" cy="457200"/>
          </a:xfrm>
          <a:prstGeom prst="rect">
            <a:avLst/>
          </a:prstGeom>
          <a:solidFill>
            <a:schemeClr val="bg1">
              <a:lumMod val="65000"/>
            </a:schemeClr>
          </a:solidFill>
          <a:ln>
            <a:noFill/>
          </a:ln>
          <a:effectLst>
            <a:outerShdw blurRad="1016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3"/>
          <p:cNvSpPr>
            <a:spLocks noChangeArrowheads="1"/>
          </p:cNvSpPr>
          <p:nvPr>
            <p:custDataLst>
              <p:tags r:id="rId1"/>
            </p:custDataLst>
          </p:nvPr>
        </p:nvSpPr>
        <p:spPr bwMode="auto">
          <a:xfrm>
            <a:off x="3341944" y="6244608"/>
            <a:ext cx="5508111" cy="307777"/>
          </a:xfrm>
          <a:prstGeom prst="rect">
            <a:avLst/>
          </a:prstGeom>
          <a:noFill/>
          <a:ln w="9525">
            <a:noFill/>
            <a:miter lim="800000"/>
            <a:headEnd/>
            <a:tailEnd/>
          </a:ln>
          <a:effectLst/>
        </p:spPr>
        <p:txBody>
          <a:bodyPr wrap="none">
            <a:spAutoFit/>
          </a:bodyPr>
          <a:lstStyle/>
          <a:p>
            <a:pPr algn="ctr"/>
            <a:r>
              <a:rPr lang="en-US" sz="1400" dirty="0">
                <a:latin typeface="+mj-lt"/>
              </a:rPr>
              <a:t>Hybrid Images, Oliva et al., </a:t>
            </a:r>
            <a:r>
              <a:rPr lang="en-US" sz="1400" dirty="0">
                <a:latin typeface="+mj-lt"/>
                <a:hlinkClick r:id="rId5"/>
              </a:rPr>
              <a:t>http://olivalab.mit.edu/hybridimage.htm</a:t>
            </a:r>
            <a:endParaRPr lang="en-US" sz="1400" dirty="0">
              <a:latin typeface="+mj-lt"/>
            </a:endParaRPr>
          </a:p>
        </p:txBody>
      </p:sp>
      <p:pic>
        <p:nvPicPr>
          <p:cNvPr id="11" name="Picture 4" descr="group face hybrid"/>
          <p:cNvPicPr>
            <a:picLocks noChangeAspect="1" noChangeArrowheads="1"/>
          </p:cNvPicPr>
          <p:nvPr>
            <p:custDataLst>
              <p:tags r:id="rId2"/>
            </p:custDataLst>
          </p:nvPr>
        </p:nvPicPr>
        <p:blipFill>
          <a:blip r:embed="rId6" cstate="print"/>
          <a:srcRect/>
          <a:stretch>
            <a:fillRect/>
          </a:stretch>
        </p:blipFill>
        <p:spPr bwMode="auto">
          <a:xfrm>
            <a:off x="1817853" y="2909888"/>
            <a:ext cx="8446758" cy="333851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r="34503" b="17790"/>
          <a:stretch>
            <a:fillRect/>
          </a:stretch>
        </p:blipFill>
        <p:spPr bwMode="auto">
          <a:xfrm>
            <a:off x="1905000" y="1219200"/>
            <a:ext cx="4267200" cy="3733800"/>
          </a:xfrm>
          <a:prstGeom prst="rect">
            <a:avLst/>
          </a:prstGeom>
          <a:noFill/>
          <a:ln w="9525">
            <a:noFill/>
            <a:miter lim="800000"/>
            <a:headEnd/>
            <a:tailEnd/>
          </a:ln>
        </p:spPr>
      </p:pic>
      <p:pic>
        <p:nvPicPr>
          <p:cNvPr id="13316" name="Picture 4" descr="humaneye"/>
          <p:cNvPicPr>
            <a:picLocks noChangeAspect="1" noChangeArrowheads="1"/>
          </p:cNvPicPr>
          <p:nvPr/>
        </p:nvPicPr>
        <p:blipFill>
          <a:blip r:embed="rId4" cstate="print"/>
          <a:srcRect l="14894" r="17021"/>
          <a:stretch>
            <a:fillRect/>
          </a:stretch>
        </p:blipFill>
        <p:spPr bwMode="auto">
          <a:xfrm>
            <a:off x="7391400" y="4343400"/>
            <a:ext cx="2257510" cy="1981200"/>
          </a:xfrm>
          <a:prstGeom prst="rect">
            <a:avLst/>
          </a:prstGeom>
          <a:noFill/>
          <a:ln w="9525">
            <a:noFill/>
            <a:miter lim="800000"/>
            <a:headEnd/>
            <a:tailEnd/>
          </a:ln>
        </p:spPr>
      </p:pic>
      <p:pic>
        <p:nvPicPr>
          <p:cNvPr id="13317" name="Picture 5"/>
          <p:cNvPicPr>
            <a:picLocks noChangeAspect="1" noChangeArrowheads="1"/>
          </p:cNvPicPr>
          <p:nvPr/>
        </p:nvPicPr>
        <p:blipFill>
          <a:blip r:embed="rId5" cstate="print"/>
          <a:srcRect l="49847" b="18367"/>
          <a:stretch>
            <a:fillRect/>
          </a:stretch>
        </p:blipFill>
        <p:spPr bwMode="auto">
          <a:xfrm>
            <a:off x="7696200" y="1371600"/>
            <a:ext cx="1758950" cy="2057400"/>
          </a:xfrm>
          <a:prstGeom prst="rect">
            <a:avLst/>
          </a:prstGeom>
          <a:noFill/>
          <a:ln w="9525">
            <a:noFill/>
            <a:miter lim="800000"/>
            <a:headEnd/>
            <a:tailEnd/>
          </a:ln>
        </p:spPr>
      </p:pic>
      <p:sp>
        <p:nvSpPr>
          <p:cNvPr id="13318" name="Text Box 6"/>
          <p:cNvSpPr txBox="1">
            <a:spLocks noChangeArrowheads="1"/>
          </p:cNvSpPr>
          <p:nvPr/>
        </p:nvSpPr>
        <p:spPr bwMode="auto">
          <a:xfrm>
            <a:off x="7772403" y="3429000"/>
            <a:ext cx="1581587" cy="369332"/>
          </a:xfrm>
          <a:prstGeom prst="rect">
            <a:avLst/>
          </a:prstGeom>
          <a:noFill/>
          <a:ln w="9525">
            <a:noFill/>
            <a:miter lim="800000"/>
            <a:headEnd/>
            <a:tailEnd/>
          </a:ln>
        </p:spPr>
        <p:txBody>
          <a:bodyPr wrap="none">
            <a:spAutoFit/>
          </a:bodyPr>
          <a:lstStyle/>
          <a:p>
            <a:pPr eaLnBrk="0" hangingPunct="0"/>
            <a:r>
              <a:rPr lang="en-US" b="1" dirty="0">
                <a:cs typeface="Arial" charset="0"/>
              </a:rPr>
              <a:t>Digital Camera</a:t>
            </a:r>
          </a:p>
        </p:txBody>
      </p:sp>
      <p:sp>
        <p:nvSpPr>
          <p:cNvPr id="13319" name="Text Box 7"/>
          <p:cNvSpPr txBox="1">
            <a:spLocks noChangeArrowheads="1"/>
          </p:cNvSpPr>
          <p:nvPr/>
        </p:nvSpPr>
        <p:spPr bwMode="auto">
          <a:xfrm>
            <a:off x="8077200" y="6248400"/>
            <a:ext cx="910634" cy="369332"/>
          </a:xfrm>
          <a:prstGeom prst="rect">
            <a:avLst/>
          </a:prstGeom>
          <a:noFill/>
          <a:ln w="9525">
            <a:noFill/>
            <a:miter lim="800000"/>
            <a:headEnd/>
            <a:tailEnd/>
          </a:ln>
        </p:spPr>
        <p:txBody>
          <a:bodyPr wrap="none">
            <a:spAutoFit/>
          </a:bodyPr>
          <a:lstStyle/>
          <a:p>
            <a:pPr eaLnBrk="0" hangingPunct="0"/>
            <a:r>
              <a:rPr lang="en-US" b="1">
                <a:cs typeface="Arial" charset="0"/>
              </a:rPr>
              <a:t>The Eye</a:t>
            </a:r>
          </a:p>
        </p:txBody>
      </p:sp>
      <p:sp>
        <p:nvSpPr>
          <p:cNvPr id="13321" name="Text Box 9"/>
          <p:cNvSpPr txBox="1">
            <a:spLocks noChangeArrowheads="1"/>
          </p:cNvSpPr>
          <p:nvPr/>
        </p:nvSpPr>
        <p:spPr bwMode="auto">
          <a:xfrm>
            <a:off x="9312278" y="6504804"/>
            <a:ext cx="1584325" cy="276999"/>
          </a:xfrm>
          <a:prstGeom prst="rect">
            <a:avLst/>
          </a:prstGeom>
          <a:noFill/>
          <a:ln w="9525">
            <a:noFill/>
            <a:miter lim="800000"/>
            <a:headEnd/>
            <a:tailEnd/>
          </a:ln>
        </p:spPr>
        <p:txBody>
          <a:bodyPr wrap="square">
            <a:spAutoFit/>
          </a:bodyPr>
          <a:lstStyle/>
          <a:p>
            <a:r>
              <a:rPr lang="en-US" sz="1200" b="1" dirty="0">
                <a:latin typeface="Arial" charset="0"/>
              </a:rPr>
              <a:t>Source: A. Efros</a:t>
            </a:r>
          </a:p>
        </p:txBody>
      </p:sp>
      <p:sp>
        <p:nvSpPr>
          <p:cNvPr id="10" name="Oval 9"/>
          <p:cNvSpPr/>
          <p:nvPr/>
        </p:nvSpPr>
        <p:spPr>
          <a:xfrm>
            <a:off x="7162800" y="1066800"/>
            <a:ext cx="2743200" cy="2971800"/>
          </a:xfrm>
          <a:prstGeom prst="ellipse">
            <a:avLst/>
          </a:prstGeom>
          <a:noFill/>
          <a:ln w="190500">
            <a:solidFill>
              <a:srgbClr val="FF0000"/>
            </a:solid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858000" y="4343400"/>
            <a:ext cx="3352800" cy="22098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rot="5400000" flipH="1" flipV="1">
            <a:off x="6400800" y="4114800"/>
            <a:ext cx="1371600" cy="1066800"/>
          </a:xfrm>
          <a:prstGeom prst="straightConnector1">
            <a:avLst/>
          </a:prstGeom>
          <a:noFill/>
          <a:ln w="190500">
            <a:solidFill>
              <a:srgbClr val="FF0000"/>
            </a:solidFill>
            <a:tailEnd type="triangle"/>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14" name="TextBox 13"/>
          <p:cNvSpPr txBox="1"/>
          <p:nvPr/>
        </p:nvSpPr>
        <p:spPr>
          <a:xfrm>
            <a:off x="3643400" y="5334000"/>
            <a:ext cx="3595600" cy="400110"/>
          </a:xfrm>
          <a:prstGeom prst="rect">
            <a:avLst/>
          </a:prstGeom>
          <a:noFill/>
        </p:spPr>
        <p:txBody>
          <a:bodyPr wrap="none" rtlCol="0">
            <a:spAutoFit/>
          </a:bodyPr>
          <a:lstStyle/>
          <a:p>
            <a:r>
              <a:rPr lang="en-US" sz="2000" b="1" dirty="0"/>
              <a:t>We’ll focus on these in this class</a:t>
            </a:r>
          </a:p>
        </p:txBody>
      </p:sp>
      <p:sp>
        <p:nvSpPr>
          <p:cNvPr id="18" name="Freeform 17"/>
          <p:cNvSpPr/>
          <p:nvPr/>
        </p:nvSpPr>
        <p:spPr>
          <a:xfrm>
            <a:off x="2449286" y="5029203"/>
            <a:ext cx="1741714" cy="1338943"/>
          </a:xfrm>
          <a:custGeom>
            <a:avLst/>
            <a:gdLst>
              <a:gd name="connsiteX0" fmla="*/ 2383971 w 2383971"/>
              <a:gd name="connsiteY0" fmla="*/ 1338943 h 1338943"/>
              <a:gd name="connsiteX1" fmla="*/ 413657 w 2383971"/>
              <a:gd name="connsiteY1" fmla="*/ 881743 h 1338943"/>
              <a:gd name="connsiteX2" fmla="*/ 0 w 2383971"/>
              <a:gd name="connsiteY2" fmla="*/ 0 h 1338943"/>
            </a:gdLst>
            <a:ahLst/>
            <a:cxnLst>
              <a:cxn ang="0">
                <a:pos x="connsiteX0" y="connsiteY0"/>
              </a:cxn>
              <a:cxn ang="0">
                <a:pos x="connsiteX1" y="connsiteY1"/>
              </a:cxn>
              <a:cxn ang="0">
                <a:pos x="connsiteX2" y="connsiteY2"/>
              </a:cxn>
            </a:cxnLst>
            <a:rect l="l" t="t" r="r" b="b"/>
            <a:pathLst>
              <a:path w="2383971" h="1338943">
                <a:moveTo>
                  <a:pt x="2383971" y="1338943"/>
                </a:moveTo>
                <a:cubicBezTo>
                  <a:pt x="1597478" y="1221921"/>
                  <a:pt x="810986" y="1104900"/>
                  <a:pt x="413657" y="881743"/>
                </a:cubicBezTo>
                <a:cubicBezTo>
                  <a:pt x="16328" y="658586"/>
                  <a:pt x="8164" y="329293"/>
                  <a:pt x="0" y="0"/>
                </a:cubicBezTo>
              </a:path>
            </a:pathLst>
          </a:custGeom>
          <a:noFill/>
          <a:ln w="190500">
            <a:solidFill>
              <a:srgbClr val="FF0000"/>
            </a:solidFill>
            <a:tailEnd type="triangle"/>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191000" y="6172200"/>
            <a:ext cx="3122650" cy="400110"/>
          </a:xfrm>
          <a:prstGeom prst="rect">
            <a:avLst/>
          </a:prstGeom>
          <a:noFill/>
        </p:spPr>
        <p:txBody>
          <a:bodyPr wrap="none" rtlCol="0">
            <a:spAutoFit/>
          </a:bodyPr>
          <a:lstStyle/>
          <a:p>
            <a:r>
              <a:rPr lang="en-US" sz="2000" b="1" dirty="0"/>
              <a:t>(More on this process later)</a:t>
            </a:r>
          </a:p>
        </p:txBody>
      </p:sp>
      <p:sp>
        <p:nvSpPr>
          <p:cNvPr id="3" name="Title 2">
            <a:extLst>
              <a:ext uri="{FF2B5EF4-FFF2-40B4-BE49-F238E27FC236}">
                <a16:creationId xmlns:a16="http://schemas.microsoft.com/office/drawing/2014/main" id="{F88EBF34-78DB-4AB9-A4D8-23C418B30B60}"/>
              </a:ext>
            </a:extLst>
          </p:cNvPr>
          <p:cNvSpPr>
            <a:spLocks noGrp="1"/>
          </p:cNvSpPr>
          <p:nvPr>
            <p:ph type="title"/>
          </p:nvPr>
        </p:nvSpPr>
        <p:spPr/>
        <p:txBody>
          <a:bodyPr/>
          <a:lstStyle/>
          <a:p>
            <a:r>
              <a:rPr lang="en-US" dirty="0"/>
              <a:t>What is an image?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3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P spid="13319" grpId="0"/>
      <p:bldP spid="10" grpId="0" animBg="1"/>
      <p:bldP spid="11" grpId="0" animBg="1"/>
      <p:bldP spid="14" grpId="0"/>
      <p:bldP spid="18"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295400" y="1447800"/>
            <a:ext cx="9601200" cy="5011479"/>
          </a:xfrm>
        </p:spPr>
        <p:txBody>
          <a:bodyPr>
            <a:normAutofit lnSpcReduction="10000"/>
          </a:bodyPr>
          <a:lstStyle/>
          <a:p>
            <a:r>
              <a:rPr lang="en-US" dirty="0"/>
              <a:t>A grid (matrix) of intensity values</a:t>
            </a:r>
          </a:p>
          <a:p>
            <a:endParaRPr lang="en-US" dirty="0"/>
          </a:p>
          <a:p>
            <a:endParaRPr lang="en-US" dirty="0"/>
          </a:p>
          <a:p>
            <a:endParaRPr lang="en-US" dirty="0"/>
          </a:p>
          <a:p>
            <a:endParaRPr lang="en-US" dirty="0"/>
          </a:p>
          <a:p>
            <a:endParaRPr lang="en-US" dirty="0"/>
          </a:p>
          <a:p>
            <a:pPr marL="0" indent="0">
              <a:buNone/>
            </a:pPr>
            <a:endParaRPr lang="en-US" dirty="0"/>
          </a:p>
          <a:p>
            <a:pPr>
              <a:buNone/>
            </a:pPr>
            <a:endParaRPr lang="en-US" dirty="0"/>
          </a:p>
          <a:p>
            <a:pPr>
              <a:buNone/>
            </a:pPr>
            <a:r>
              <a:rPr lang="en-US" dirty="0"/>
              <a:t>	</a:t>
            </a:r>
            <a:r>
              <a:rPr lang="en-US" sz="2400" dirty="0"/>
              <a:t>(common to use one byte per value: 0 = black, 255 = white)</a:t>
            </a:r>
            <a:endParaRPr lang="en-US" dirty="0"/>
          </a:p>
        </p:txBody>
      </p:sp>
      <p:pic>
        <p:nvPicPr>
          <p:cNvPr id="3" name="Picture 5"/>
          <p:cNvPicPr>
            <a:picLocks noChangeAspect="1" noChangeArrowheads="1"/>
          </p:cNvPicPr>
          <p:nvPr/>
        </p:nvPicPr>
        <p:blipFill>
          <a:blip r:embed="rId3" cstate="print"/>
          <a:srcRect l="49847" b="18367"/>
          <a:stretch>
            <a:fillRect/>
          </a:stretch>
        </p:blipFill>
        <p:spPr bwMode="auto">
          <a:xfrm>
            <a:off x="2743200" y="2412928"/>
            <a:ext cx="2133600" cy="2495619"/>
          </a:xfrm>
          <a:prstGeom prst="rect">
            <a:avLst/>
          </a:prstGeom>
          <a:noFill/>
          <a:ln w="9525">
            <a:noFill/>
            <a:miter lim="800000"/>
            <a:headEnd/>
            <a:tailEnd/>
          </a:ln>
        </p:spPr>
      </p:pic>
      <p:sp>
        <p:nvSpPr>
          <p:cNvPr id="5" name="TextBox 4"/>
          <p:cNvSpPr txBox="1"/>
          <p:nvPr/>
        </p:nvSpPr>
        <p:spPr>
          <a:xfrm>
            <a:off x="5120080" y="2795175"/>
            <a:ext cx="747320" cy="1446550"/>
          </a:xfrm>
          <a:prstGeom prst="rect">
            <a:avLst/>
          </a:prstGeom>
          <a:noFill/>
          <a:effectLst/>
        </p:spPr>
        <p:txBody>
          <a:bodyPr wrap="none" rtlCol="0">
            <a:spAutoFit/>
          </a:bodyPr>
          <a:lstStyle/>
          <a:p>
            <a:r>
              <a:rPr lang="en-US" sz="8800" b="1" dirty="0"/>
              <a:t>=</a:t>
            </a:r>
          </a:p>
        </p:txBody>
      </p:sp>
      <p:graphicFrame>
        <p:nvGraphicFramePr>
          <p:cNvPr id="8" name="Table 7"/>
          <p:cNvGraphicFramePr>
            <a:graphicFrameLocks noGrp="1"/>
          </p:cNvGraphicFramePr>
          <p:nvPr>
            <p:extLst>
              <p:ext uri="{D42A27DB-BD31-4B8C-83A1-F6EECF244321}">
                <p14:modId xmlns:p14="http://schemas.microsoft.com/office/powerpoint/2010/main" val="3813741377"/>
              </p:ext>
            </p:extLst>
          </p:nvPr>
        </p:nvGraphicFramePr>
        <p:xfrm>
          <a:off x="6271652" y="2012942"/>
          <a:ext cx="3458700" cy="3625860"/>
        </p:xfrm>
        <a:graphic>
          <a:graphicData uri="http://schemas.openxmlformats.org/drawingml/2006/table">
            <a:tbl>
              <a:tblPr/>
              <a:tblGrid>
                <a:gridCol w="288225">
                  <a:extLst>
                    <a:ext uri="{9D8B030D-6E8A-4147-A177-3AD203B41FA5}">
                      <a16:colId xmlns:a16="http://schemas.microsoft.com/office/drawing/2014/main" val="20000"/>
                    </a:ext>
                  </a:extLst>
                </a:gridCol>
                <a:gridCol w="288225">
                  <a:extLst>
                    <a:ext uri="{9D8B030D-6E8A-4147-A177-3AD203B41FA5}">
                      <a16:colId xmlns:a16="http://schemas.microsoft.com/office/drawing/2014/main" val="20001"/>
                    </a:ext>
                  </a:extLst>
                </a:gridCol>
                <a:gridCol w="288225">
                  <a:extLst>
                    <a:ext uri="{9D8B030D-6E8A-4147-A177-3AD203B41FA5}">
                      <a16:colId xmlns:a16="http://schemas.microsoft.com/office/drawing/2014/main" val="20002"/>
                    </a:ext>
                  </a:extLst>
                </a:gridCol>
                <a:gridCol w="288225">
                  <a:extLst>
                    <a:ext uri="{9D8B030D-6E8A-4147-A177-3AD203B41FA5}">
                      <a16:colId xmlns:a16="http://schemas.microsoft.com/office/drawing/2014/main" val="20003"/>
                    </a:ext>
                  </a:extLst>
                </a:gridCol>
                <a:gridCol w="288225">
                  <a:extLst>
                    <a:ext uri="{9D8B030D-6E8A-4147-A177-3AD203B41FA5}">
                      <a16:colId xmlns:a16="http://schemas.microsoft.com/office/drawing/2014/main" val="20004"/>
                    </a:ext>
                  </a:extLst>
                </a:gridCol>
                <a:gridCol w="288225">
                  <a:extLst>
                    <a:ext uri="{9D8B030D-6E8A-4147-A177-3AD203B41FA5}">
                      <a16:colId xmlns:a16="http://schemas.microsoft.com/office/drawing/2014/main" val="20005"/>
                    </a:ext>
                  </a:extLst>
                </a:gridCol>
                <a:gridCol w="288225">
                  <a:extLst>
                    <a:ext uri="{9D8B030D-6E8A-4147-A177-3AD203B41FA5}">
                      <a16:colId xmlns:a16="http://schemas.microsoft.com/office/drawing/2014/main" val="20006"/>
                    </a:ext>
                  </a:extLst>
                </a:gridCol>
                <a:gridCol w="288225">
                  <a:extLst>
                    <a:ext uri="{9D8B030D-6E8A-4147-A177-3AD203B41FA5}">
                      <a16:colId xmlns:a16="http://schemas.microsoft.com/office/drawing/2014/main" val="20007"/>
                    </a:ext>
                  </a:extLst>
                </a:gridCol>
                <a:gridCol w="288225">
                  <a:extLst>
                    <a:ext uri="{9D8B030D-6E8A-4147-A177-3AD203B41FA5}">
                      <a16:colId xmlns:a16="http://schemas.microsoft.com/office/drawing/2014/main" val="20008"/>
                    </a:ext>
                  </a:extLst>
                </a:gridCol>
                <a:gridCol w="288225">
                  <a:extLst>
                    <a:ext uri="{9D8B030D-6E8A-4147-A177-3AD203B41FA5}">
                      <a16:colId xmlns:a16="http://schemas.microsoft.com/office/drawing/2014/main" val="20009"/>
                    </a:ext>
                  </a:extLst>
                </a:gridCol>
                <a:gridCol w="288225">
                  <a:extLst>
                    <a:ext uri="{9D8B030D-6E8A-4147-A177-3AD203B41FA5}">
                      <a16:colId xmlns:a16="http://schemas.microsoft.com/office/drawing/2014/main" val="20010"/>
                    </a:ext>
                  </a:extLst>
                </a:gridCol>
                <a:gridCol w="288225">
                  <a:extLst>
                    <a:ext uri="{9D8B030D-6E8A-4147-A177-3AD203B41FA5}">
                      <a16:colId xmlns:a16="http://schemas.microsoft.com/office/drawing/2014/main" val="20011"/>
                    </a:ext>
                  </a:extLst>
                </a:gridCol>
              </a:tblGrid>
              <a:tr h="258990">
                <a:tc>
                  <a:txBody>
                    <a:bodyPr/>
                    <a:lstStyle/>
                    <a:p>
                      <a:pPr algn="r" fontAlgn="b"/>
                      <a:r>
                        <a:rPr lang="en-US" sz="1000" b="1" i="0" u="none" strike="noStrike" dirty="0">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58990">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58990">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20</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0</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58990">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dirty="0">
                          <a:solidFill>
                            <a:srgbClr val="000000"/>
                          </a:solidFill>
                          <a:latin typeface="Calibri"/>
                        </a:rPr>
                        <a:t>75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75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75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58990">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75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95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dirty="0">
                          <a:solidFill>
                            <a:srgbClr val="000000"/>
                          </a:solidFill>
                          <a:latin typeface="Calibri"/>
                        </a:rPr>
                        <a:t>95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75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58990">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96</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127</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145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dirty="0">
                          <a:solidFill>
                            <a:srgbClr val="000000"/>
                          </a:solidFill>
                          <a:latin typeface="Calibri"/>
                        </a:rPr>
                        <a:t>175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58990">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127</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145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175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175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175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8990">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127</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145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200</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200</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dirty="0">
                          <a:solidFill>
                            <a:srgbClr val="000000"/>
                          </a:solidFill>
                          <a:latin typeface="Calibri"/>
                        </a:rPr>
                        <a:t>175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175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95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58990">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127</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145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200</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200</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175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175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95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47</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58990">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127</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145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145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175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127</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127</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95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47</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58990">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74</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127</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127</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127</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95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95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dirty="0">
                          <a:solidFill>
                            <a:srgbClr val="000000"/>
                          </a:solidFill>
                          <a:latin typeface="Calibri"/>
                        </a:rPr>
                        <a:t>95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47</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58990">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74</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74</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74</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74</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74</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74</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dirty="0">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58990">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dirty="0">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dirty="0">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58990">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dirty="0">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dirty="0">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10" name="Title 2">
            <a:extLst>
              <a:ext uri="{FF2B5EF4-FFF2-40B4-BE49-F238E27FC236}">
                <a16:creationId xmlns:a16="http://schemas.microsoft.com/office/drawing/2014/main" id="{D3E599C4-BB0D-4572-B1E7-90FF0E3A7297}"/>
              </a:ext>
            </a:extLst>
          </p:cNvPr>
          <p:cNvSpPr>
            <a:spLocks noGrp="1"/>
          </p:cNvSpPr>
          <p:nvPr>
            <p:ph type="title"/>
          </p:nvPr>
        </p:nvSpPr>
        <p:spPr>
          <a:xfrm>
            <a:off x="609600" y="274638"/>
            <a:ext cx="10972800" cy="1143000"/>
          </a:xfrm>
        </p:spPr>
        <p:txBody>
          <a:bodyPr/>
          <a:lstStyle/>
          <a:p>
            <a:r>
              <a:rPr lang="en-US" dirty="0"/>
              <a:t>What is an image?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17638"/>
            <a:ext cx="11201400" cy="5165724"/>
          </a:xfrm>
        </p:spPr>
        <p:txBody>
          <a:bodyPr>
            <a:normAutofit fontScale="92500" lnSpcReduction="20000"/>
          </a:bodyPr>
          <a:lstStyle/>
          <a:p>
            <a:pPr lvl="0">
              <a:defRPr/>
            </a:pPr>
            <a:r>
              <a:rPr lang="en-US" dirty="0"/>
              <a:t>Can think of a (grayscale) image as a </a:t>
            </a:r>
            <a:r>
              <a:rPr lang="en-US" b="1" dirty="0"/>
              <a:t>function</a:t>
            </a:r>
            <a:r>
              <a:rPr lang="en-US" dirty="0"/>
              <a:t> </a:t>
            </a:r>
            <a:r>
              <a:rPr lang="en-US" i="1" dirty="0"/>
              <a:t>f</a:t>
            </a:r>
            <a:r>
              <a:rPr lang="en-US" dirty="0"/>
              <a:t> from </a:t>
            </a:r>
            <a:r>
              <a:rPr lang="en-US" dirty="0">
                <a:latin typeface="Times New Roman" pitchFamily="18" charset="0"/>
              </a:rPr>
              <a:t>R</a:t>
            </a:r>
            <a:r>
              <a:rPr lang="en-US" baseline="30000" dirty="0">
                <a:latin typeface="Times New Roman" pitchFamily="18" charset="0"/>
              </a:rPr>
              <a:t>2</a:t>
            </a:r>
            <a:r>
              <a:rPr lang="en-US" dirty="0"/>
              <a:t> to </a:t>
            </a:r>
            <a:r>
              <a:rPr lang="en-US" dirty="0">
                <a:latin typeface="Times New Roman" pitchFamily="18" charset="0"/>
              </a:rPr>
              <a:t>R:</a:t>
            </a:r>
          </a:p>
          <a:p>
            <a:pPr lvl="1">
              <a:defRPr/>
            </a:pPr>
            <a:r>
              <a:rPr lang="en-US" sz="2600" i="1" dirty="0">
                <a:latin typeface="Times New Roman" pitchFamily="18" charset="0"/>
              </a:rPr>
              <a:t>f </a:t>
            </a:r>
            <a:r>
              <a:rPr lang="en-US" sz="2600" dirty="0">
                <a:latin typeface="Times New Roman" pitchFamily="18" charset="0"/>
              </a:rPr>
              <a:t>(</a:t>
            </a:r>
            <a:r>
              <a:rPr lang="en-US" sz="2600" i="1" dirty="0" err="1">
                <a:latin typeface="Times New Roman" pitchFamily="18" charset="0"/>
              </a:rPr>
              <a:t>x,y</a:t>
            </a:r>
            <a:r>
              <a:rPr lang="en-US" sz="2600" dirty="0">
                <a:latin typeface="Times New Roman" pitchFamily="18" charset="0"/>
              </a:rPr>
              <a:t>) </a:t>
            </a:r>
            <a:r>
              <a:rPr lang="en-US" sz="2600" dirty="0"/>
              <a:t>gives the </a:t>
            </a:r>
            <a:r>
              <a:rPr lang="en-US" sz="2600" b="1" dirty="0"/>
              <a:t>intensity</a:t>
            </a:r>
            <a:r>
              <a:rPr lang="en-US" sz="2600" dirty="0"/>
              <a:t> at position </a:t>
            </a:r>
            <a:r>
              <a:rPr lang="en-US" sz="2600" dirty="0">
                <a:latin typeface="Times New Roman" pitchFamily="18" charset="0"/>
              </a:rPr>
              <a:t>(</a:t>
            </a:r>
            <a:r>
              <a:rPr lang="en-US" sz="2600" i="1" dirty="0" err="1">
                <a:latin typeface="Times New Roman" pitchFamily="18" charset="0"/>
              </a:rPr>
              <a:t>x,y</a:t>
            </a:r>
            <a:r>
              <a:rPr lang="en-US" sz="2600" dirty="0">
                <a:latin typeface="Times New Roman" pitchFamily="18" charset="0"/>
              </a:rPr>
              <a:t>) </a:t>
            </a:r>
          </a:p>
          <a:p>
            <a:pPr lvl="1">
              <a:defRPr/>
            </a:pPr>
            <a:endParaRPr lang="en-US" dirty="0">
              <a:latin typeface="Times New Roman" pitchFamily="18" charset="0"/>
            </a:endParaRPr>
          </a:p>
          <a:p>
            <a:pPr lvl="1">
              <a:defRPr/>
            </a:pPr>
            <a:endParaRPr lang="en-US" dirty="0">
              <a:latin typeface="Times New Roman" pitchFamily="18" charset="0"/>
            </a:endParaRPr>
          </a:p>
          <a:p>
            <a:pPr lvl="1">
              <a:defRPr/>
            </a:pPr>
            <a:endParaRPr lang="en-US" dirty="0">
              <a:latin typeface="Times New Roman" pitchFamily="18" charset="0"/>
            </a:endParaRPr>
          </a:p>
          <a:p>
            <a:pPr lvl="1">
              <a:defRPr/>
            </a:pPr>
            <a:endParaRPr lang="en-US" dirty="0">
              <a:latin typeface="Times New Roman" pitchFamily="18" charset="0"/>
            </a:endParaRPr>
          </a:p>
          <a:p>
            <a:pPr lvl="1">
              <a:defRPr/>
            </a:pPr>
            <a:endParaRPr lang="en-US" dirty="0">
              <a:latin typeface="Times New Roman" pitchFamily="18" charset="0"/>
            </a:endParaRPr>
          </a:p>
          <a:p>
            <a:pPr lvl="1">
              <a:defRPr/>
            </a:pPr>
            <a:endParaRPr lang="en-US" dirty="0">
              <a:latin typeface="Times New Roman" pitchFamily="18" charset="0"/>
            </a:endParaRPr>
          </a:p>
          <a:p>
            <a:pPr lvl="1">
              <a:defRPr/>
            </a:pPr>
            <a:endParaRPr lang="en-US" dirty="0">
              <a:latin typeface="Times New Roman" pitchFamily="18" charset="0"/>
            </a:endParaRPr>
          </a:p>
          <a:p>
            <a:pPr lvl="1">
              <a:defRPr/>
            </a:pPr>
            <a:endParaRPr lang="en-US" dirty="0">
              <a:latin typeface="Times New Roman" pitchFamily="18" charset="0"/>
            </a:endParaRPr>
          </a:p>
          <a:p>
            <a:pPr lvl="1">
              <a:defRPr/>
            </a:pPr>
            <a:endParaRPr lang="en-US" dirty="0">
              <a:latin typeface="Times New Roman" pitchFamily="18" charset="0"/>
            </a:endParaRPr>
          </a:p>
          <a:p>
            <a:pPr lvl="1">
              <a:defRPr/>
            </a:pPr>
            <a:endParaRPr lang="en-US" dirty="0"/>
          </a:p>
          <a:p>
            <a:pPr lvl="1">
              <a:defRPr/>
            </a:pPr>
            <a:r>
              <a:rPr lang="en-US" sz="2600" dirty="0"/>
              <a:t>A </a:t>
            </a:r>
            <a:r>
              <a:rPr lang="en-US" sz="2600" b="1" dirty="0"/>
              <a:t>digital</a:t>
            </a:r>
            <a:r>
              <a:rPr lang="en-US" sz="2600" dirty="0"/>
              <a:t> image is a discrete (</a:t>
            </a:r>
            <a:r>
              <a:rPr lang="en-US" sz="2600" b="1" dirty="0"/>
              <a:t>sampled</a:t>
            </a:r>
            <a:r>
              <a:rPr lang="en-US" sz="2600" dirty="0"/>
              <a:t>, </a:t>
            </a:r>
            <a:r>
              <a:rPr lang="en-US" sz="2600" b="1" dirty="0"/>
              <a:t>quantized</a:t>
            </a:r>
            <a:r>
              <a:rPr lang="en-US" sz="2600" dirty="0"/>
              <a:t>) version of this function</a:t>
            </a:r>
            <a:endParaRPr lang="en-US" sz="2600" dirty="0">
              <a:latin typeface="Times New Roman" pitchFamily="18" charset="0"/>
            </a:endParaRPr>
          </a:p>
        </p:txBody>
      </p:sp>
      <p:pic>
        <p:nvPicPr>
          <p:cNvPr id="18435" name="Picture 3"/>
          <p:cNvPicPr>
            <a:picLocks noChangeAspect="1" noChangeArrowheads="1"/>
          </p:cNvPicPr>
          <p:nvPr/>
        </p:nvPicPr>
        <p:blipFill>
          <a:blip r:embed="rId3" cstate="print"/>
          <a:srcRect/>
          <a:stretch>
            <a:fillRect/>
          </a:stretch>
        </p:blipFill>
        <p:spPr bwMode="auto">
          <a:xfrm>
            <a:off x="6781800" y="3429000"/>
            <a:ext cx="2475214" cy="2117524"/>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2871230" y="2929482"/>
            <a:ext cx="2425959" cy="2286000"/>
          </a:xfrm>
          <a:prstGeom prst="rect">
            <a:avLst/>
          </a:prstGeom>
          <a:noFill/>
          <a:ln w="9525" cap="flat" cmpd="sng">
            <a:noFill/>
            <a:prstDash val="solid"/>
            <a:miter lim="800000"/>
            <a:headEnd/>
            <a:tailEnd/>
          </a:ln>
          <a:effectLst/>
        </p:spPr>
      </p:pic>
      <p:grpSp>
        <p:nvGrpSpPr>
          <p:cNvPr id="26" name="Group 25"/>
          <p:cNvGrpSpPr/>
          <p:nvPr/>
        </p:nvGrpSpPr>
        <p:grpSpPr>
          <a:xfrm>
            <a:off x="6592586" y="2563126"/>
            <a:ext cx="1524000" cy="1847910"/>
            <a:chOff x="5181600" y="3028890"/>
            <a:chExt cx="1524000" cy="1847910"/>
          </a:xfrm>
        </p:grpSpPr>
        <p:cxnSp>
          <p:nvCxnSpPr>
            <p:cNvPr id="9" name="Straight Arrow Connector 8"/>
            <p:cNvCxnSpPr/>
            <p:nvPr/>
          </p:nvCxnSpPr>
          <p:spPr>
            <a:xfrm>
              <a:off x="5562600" y="3961606"/>
              <a:ext cx="838200" cy="7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5143103" y="4152503"/>
              <a:ext cx="610394"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flipV="1">
              <a:off x="5181600" y="3580606"/>
              <a:ext cx="762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357256" y="3733800"/>
              <a:ext cx="228600" cy="400110"/>
            </a:xfrm>
            <a:prstGeom prst="rect">
              <a:avLst/>
            </a:prstGeom>
            <a:noFill/>
          </p:spPr>
          <p:txBody>
            <a:bodyPr wrap="square" rtlCol="0">
              <a:spAutoFit/>
            </a:bodyPr>
            <a:lstStyle/>
            <a:p>
              <a:r>
                <a:rPr lang="en-US" sz="2000" i="1" dirty="0">
                  <a:latin typeface="Times New Roman" pitchFamily="18" charset="0"/>
                  <a:cs typeface="Times New Roman" pitchFamily="18" charset="0"/>
                </a:rPr>
                <a:t>x</a:t>
              </a:r>
            </a:p>
          </p:txBody>
        </p:sp>
        <p:sp>
          <p:nvSpPr>
            <p:cNvPr id="21" name="TextBox 20"/>
            <p:cNvSpPr txBox="1"/>
            <p:nvPr/>
          </p:nvSpPr>
          <p:spPr>
            <a:xfrm>
              <a:off x="5181600" y="4476690"/>
              <a:ext cx="228600" cy="400110"/>
            </a:xfrm>
            <a:prstGeom prst="rect">
              <a:avLst/>
            </a:prstGeom>
            <a:noFill/>
          </p:spPr>
          <p:txBody>
            <a:bodyPr wrap="square" rtlCol="0">
              <a:spAutoFit/>
            </a:bodyPr>
            <a:lstStyle/>
            <a:p>
              <a:r>
                <a:rPr lang="en-US" sz="2000" i="1" dirty="0">
                  <a:latin typeface="Times New Roman" pitchFamily="18" charset="0"/>
                  <a:cs typeface="Times New Roman" pitchFamily="18" charset="0"/>
                </a:rPr>
                <a:t>y</a:t>
              </a:r>
            </a:p>
          </p:txBody>
        </p:sp>
        <p:sp>
          <p:nvSpPr>
            <p:cNvPr id="22" name="TextBox 21"/>
            <p:cNvSpPr txBox="1"/>
            <p:nvPr/>
          </p:nvSpPr>
          <p:spPr>
            <a:xfrm>
              <a:off x="5660572" y="3028890"/>
              <a:ext cx="1045028" cy="400110"/>
            </a:xfrm>
            <a:prstGeom prst="rect">
              <a:avLst/>
            </a:prstGeom>
            <a:noFill/>
          </p:spPr>
          <p:txBody>
            <a:bodyPr wrap="square" rtlCol="0">
              <a:spAutoFit/>
            </a:bodyPr>
            <a:lstStyle/>
            <a:p>
              <a:r>
                <a:rPr lang="en-US" sz="2000" i="1" dirty="0">
                  <a:latin typeface="Times New Roman" pitchFamily="18" charset="0"/>
                  <a:cs typeface="Times New Roman" pitchFamily="18" charset="0"/>
                </a:rPr>
                <a:t>f </a:t>
              </a:r>
              <a:r>
                <a:rPr lang="en-US" sz="2000" dirty="0">
                  <a:latin typeface="Times New Roman" pitchFamily="18" charset="0"/>
                  <a:cs typeface="Times New Roman" pitchFamily="18" charset="0"/>
                </a:rPr>
                <a:t>(</a:t>
              </a:r>
              <a:r>
                <a:rPr lang="en-US" sz="2000" i="1" dirty="0">
                  <a:latin typeface="Times New Roman" pitchFamily="18" charset="0"/>
                  <a:cs typeface="Times New Roman" pitchFamily="18" charset="0"/>
                </a:rPr>
                <a:t>x</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y</a:t>
              </a:r>
              <a:r>
                <a:rPr lang="en-US" sz="2000" dirty="0">
                  <a:latin typeface="Times New Roman" pitchFamily="18" charset="0"/>
                  <a:cs typeface="Times New Roman" pitchFamily="18" charset="0"/>
                </a:rPr>
                <a:t>)</a:t>
              </a:r>
              <a:endParaRPr lang="en-US" sz="2000" i="1" dirty="0">
                <a:latin typeface="Times New Roman" pitchFamily="18" charset="0"/>
                <a:cs typeface="Times New Roman" pitchFamily="18" charset="0"/>
              </a:endParaRPr>
            </a:p>
          </p:txBody>
        </p:sp>
      </p:grpSp>
      <p:sp>
        <p:nvSpPr>
          <p:cNvPr id="24" name="TextBox 23">
            <a:hlinkClick r:id="rId5" action="ppaction://hlinkfile"/>
          </p:cNvPr>
          <p:cNvSpPr txBox="1"/>
          <p:nvPr/>
        </p:nvSpPr>
        <p:spPr>
          <a:xfrm>
            <a:off x="3669587" y="5224046"/>
            <a:ext cx="697627" cy="338554"/>
          </a:xfrm>
          <a:prstGeom prst="rect">
            <a:avLst/>
          </a:prstGeom>
          <a:noFill/>
        </p:spPr>
        <p:txBody>
          <a:bodyPr wrap="none" rtlCol="0">
            <a:spAutoFit/>
          </a:bodyPr>
          <a:lstStyle/>
          <a:p>
            <a:pPr>
              <a:buNone/>
            </a:pPr>
            <a:r>
              <a:rPr lang="en-US" sz="1600" u="sng" dirty="0">
                <a:solidFill>
                  <a:srgbClr val="0033CC"/>
                </a:solidFill>
                <a:latin typeface="+mj-lt"/>
                <a:hlinkClick r:id="rId6" action="ppaction://hlinkfile"/>
              </a:rPr>
              <a:t>snoop</a:t>
            </a:r>
            <a:endParaRPr lang="en-US" sz="1600" u="sng" dirty="0">
              <a:solidFill>
                <a:srgbClr val="0033CC"/>
              </a:solidFill>
              <a:latin typeface="+mj-lt"/>
            </a:endParaRPr>
          </a:p>
        </p:txBody>
      </p:sp>
      <p:sp>
        <p:nvSpPr>
          <p:cNvPr id="25" name="TextBox 24">
            <a:hlinkClick r:id="rId7" action="ppaction://hlinkfile"/>
          </p:cNvPr>
          <p:cNvSpPr txBox="1"/>
          <p:nvPr/>
        </p:nvSpPr>
        <p:spPr>
          <a:xfrm>
            <a:off x="7772403" y="5562600"/>
            <a:ext cx="850489" cy="338554"/>
          </a:xfrm>
          <a:prstGeom prst="rect">
            <a:avLst/>
          </a:prstGeom>
          <a:noFill/>
        </p:spPr>
        <p:txBody>
          <a:bodyPr wrap="none" rtlCol="0">
            <a:spAutoFit/>
          </a:bodyPr>
          <a:lstStyle/>
          <a:p>
            <a:pPr>
              <a:buNone/>
            </a:pPr>
            <a:r>
              <a:rPr lang="en-US" sz="1600" u="sng" dirty="0">
                <a:solidFill>
                  <a:srgbClr val="0033CC"/>
                </a:solidFill>
                <a:latin typeface="+mj-lt"/>
              </a:rPr>
              <a:t>3D view</a:t>
            </a:r>
          </a:p>
        </p:txBody>
      </p:sp>
      <p:sp>
        <p:nvSpPr>
          <p:cNvPr id="17" name="Title 2">
            <a:extLst>
              <a:ext uri="{FF2B5EF4-FFF2-40B4-BE49-F238E27FC236}">
                <a16:creationId xmlns:a16="http://schemas.microsoft.com/office/drawing/2014/main" id="{3720B0A5-0D51-4E02-9E87-D74308939B5F}"/>
              </a:ext>
            </a:extLst>
          </p:cNvPr>
          <p:cNvSpPr>
            <a:spLocks noGrp="1"/>
          </p:cNvSpPr>
          <p:nvPr>
            <p:ph type="title"/>
          </p:nvPr>
        </p:nvSpPr>
        <p:spPr>
          <a:xfrm>
            <a:off x="609600" y="274638"/>
            <a:ext cx="10972800" cy="1143000"/>
          </a:xfrm>
        </p:spPr>
        <p:txBody>
          <a:bodyPr/>
          <a:lstStyle/>
          <a:p>
            <a:r>
              <a:rPr lang="en-US" dirty="0"/>
              <a:t>What is an image?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70037"/>
            <a:ext cx="10820400" cy="5211763"/>
          </a:xfrm>
        </p:spPr>
        <p:txBody>
          <a:bodyPr>
            <a:normAutofit/>
          </a:bodyPr>
          <a:lstStyle/>
          <a:p>
            <a:r>
              <a:rPr lang="en-US" dirty="0"/>
              <a:t>As with any function, we can apply operators to an image</a:t>
            </a:r>
          </a:p>
          <a:p>
            <a:endParaRPr lang="en-US" dirty="0"/>
          </a:p>
          <a:p>
            <a:endParaRPr lang="en-US" dirty="0"/>
          </a:p>
          <a:p>
            <a:endParaRPr lang="en-US" dirty="0"/>
          </a:p>
          <a:p>
            <a:endParaRPr lang="en-US" dirty="0"/>
          </a:p>
          <a:p>
            <a:endParaRPr lang="en-US" dirty="0"/>
          </a:p>
          <a:p>
            <a:r>
              <a:rPr lang="en-US" dirty="0"/>
              <a:t>Today we’ll talk about a special kind of operator, </a:t>
            </a:r>
            <a:r>
              <a:rPr lang="en-US" i="1" dirty="0"/>
              <a:t>convolution </a:t>
            </a:r>
            <a:r>
              <a:rPr lang="en-US" dirty="0"/>
              <a:t>(linear filtering)</a:t>
            </a:r>
          </a:p>
        </p:txBody>
      </p:sp>
      <p:grpSp>
        <p:nvGrpSpPr>
          <p:cNvPr id="8" name="Group 7"/>
          <p:cNvGrpSpPr/>
          <p:nvPr/>
        </p:nvGrpSpPr>
        <p:grpSpPr>
          <a:xfrm>
            <a:off x="2209800" y="2841014"/>
            <a:ext cx="3505200" cy="1775892"/>
            <a:chOff x="735462" y="3383891"/>
            <a:chExt cx="3250920" cy="1647062"/>
          </a:xfrm>
        </p:grpSpPr>
        <p:pic>
          <p:nvPicPr>
            <p:cNvPr id="4" name="Picture 3"/>
            <p:cNvPicPr>
              <a:picLocks noChangeAspect="1" noChangeArrowheads="1"/>
            </p:cNvPicPr>
            <p:nvPr/>
          </p:nvPicPr>
          <p:blipFill>
            <a:blip r:embed="rId2" cstate="print"/>
            <a:srcRect/>
            <a:stretch>
              <a:fillRect/>
            </a:stretch>
          </p:blipFill>
          <p:spPr bwMode="auto">
            <a:xfrm>
              <a:off x="735462" y="3383891"/>
              <a:ext cx="1269343" cy="1196112"/>
            </a:xfrm>
            <a:prstGeom prst="rect">
              <a:avLst/>
            </a:prstGeom>
            <a:noFill/>
            <a:ln w="9525" cap="flat" cmpd="sng">
              <a:solidFill>
                <a:schemeClr val="tx1"/>
              </a:solidFill>
              <a:prstDash val="solid"/>
              <a:miter lim="800000"/>
              <a:headEnd/>
              <a:tailEnd/>
            </a:ln>
            <a:effectLst>
              <a:outerShdw blurRad="50800" dist="38100" dir="2700000" algn="tl" rotWithShape="0">
                <a:prstClr val="black">
                  <a:alpha val="40000"/>
                </a:prstClr>
              </a:outerShdw>
            </a:effectLst>
          </p:spPr>
        </p:pic>
        <p:pic>
          <p:nvPicPr>
            <p:cNvPr id="5" name="Picture 2"/>
            <p:cNvPicPr>
              <a:picLocks noChangeAspect="1" noChangeArrowheads="1"/>
            </p:cNvPicPr>
            <p:nvPr/>
          </p:nvPicPr>
          <p:blipFill>
            <a:blip r:embed="rId3" cstate="print"/>
            <a:srcRect/>
            <a:stretch>
              <a:fillRect/>
            </a:stretch>
          </p:blipFill>
          <p:spPr bwMode="auto">
            <a:xfrm>
              <a:off x="2723142" y="3383891"/>
              <a:ext cx="1263240" cy="1190009"/>
            </a:xfrm>
            <a:prstGeom prst="rect">
              <a:avLst/>
            </a:prstGeom>
            <a:noFill/>
            <a:ln w="9525" cap="flat" cmpd="sng">
              <a:solidFill>
                <a:schemeClr val="tx1"/>
              </a:solidFill>
              <a:prstDash val="solid"/>
              <a:miter lim="800000"/>
              <a:headEnd/>
              <a:tailEnd/>
            </a:ln>
            <a:effectLst>
              <a:outerShdw blurRad="50800" dist="38100" dir="2700000" algn="tl" rotWithShape="0">
                <a:prstClr val="black">
                  <a:alpha val="40000"/>
                </a:prstClr>
              </a:outerShdw>
            </a:effectLst>
          </p:spPr>
        </p:pic>
        <p:sp>
          <p:nvSpPr>
            <p:cNvPr id="6" name="Right Arrow 5"/>
            <p:cNvSpPr/>
            <p:nvPr/>
          </p:nvSpPr>
          <p:spPr bwMode="auto">
            <a:xfrm>
              <a:off x="2201493" y="3782498"/>
              <a:ext cx="369333" cy="306616"/>
            </a:xfrm>
            <a:prstGeom prst="rightArrow">
              <a:avLst>
                <a:gd name="adj1" fmla="val 50000"/>
                <a:gd name="adj2" fmla="val 79508"/>
              </a:avLst>
            </a:prstGeom>
            <a:solidFill>
              <a:srgbClr val="4F81BD">
                <a:lumMod val="60000"/>
                <a:lumOff val="40000"/>
              </a:srgbClr>
            </a:solidFill>
            <a:ln w="25400" cap="flat" cmpd="sng" algn="ctr">
              <a:noFill/>
              <a:prstDash val="solid"/>
            </a:ln>
            <a:effectLst>
              <a:outerShdw blurRad="50800" dist="38100" dir="2700000" algn="tl" rotWithShape="0">
                <a:prstClr val="black">
                  <a:alpha val="40000"/>
                </a:prstClr>
              </a:outerShdw>
            </a:effectLst>
          </p:spPr>
          <p:txBody>
            <a:bodyPr anchor="ctr"/>
            <a:lstStyle/>
            <a:p>
              <a:pPr>
                <a:defRPr/>
              </a:pPr>
              <a:endParaRPr lang="en-US">
                <a:solidFill>
                  <a:prstClr val="white"/>
                </a:solidFill>
                <a:latin typeface="Calibri"/>
              </a:endParaRPr>
            </a:p>
          </p:txBody>
        </p:sp>
        <p:sp>
          <p:nvSpPr>
            <p:cNvPr id="7" name="Rectangle 6"/>
            <p:cNvSpPr/>
            <p:nvPr/>
          </p:nvSpPr>
          <p:spPr>
            <a:xfrm>
              <a:off x="838200" y="4659868"/>
              <a:ext cx="2971800" cy="371085"/>
            </a:xfrm>
            <a:prstGeom prst="rect">
              <a:avLst/>
            </a:prstGeom>
          </p:spPr>
          <p:txBody>
            <a:bodyPr wrap="square">
              <a:spAutoFit/>
            </a:bodyPr>
            <a:lstStyle/>
            <a:p>
              <a:pPr lvl="1">
                <a:buNone/>
              </a:pPr>
              <a:r>
                <a:rPr lang="en-US" sz="2000" dirty="0">
                  <a:ea typeface="Verdana" pitchFamily="34" charset="0"/>
                  <a:cs typeface="Verdana" pitchFamily="34" charset="0"/>
                </a:rPr>
                <a:t> </a:t>
              </a:r>
              <a:r>
                <a:rPr lang="en-US" sz="2000" i="1" dirty="0">
                  <a:latin typeface="Times New Roman" pitchFamily="18" charset="0"/>
                </a:rPr>
                <a:t>g </a:t>
              </a:r>
              <a:r>
                <a:rPr lang="en-US" sz="2000" dirty="0">
                  <a:latin typeface="Times New Roman" pitchFamily="18" charset="0"/>
                </a:rPr>
                <a:t>(</a:t>
              </a:r>
              <a:r>
                <a:rPr lang="en-US" sz="2000" i="1" dirty="0" err="1">
                  <a:latin typeface="Times New Roman" pitchFamily="18" charset="0"/>
                </a:rPr>
                <a:t>x,y</a:t>
              </a:r>
              <a:r>
                <a:rPr lang="en-US" sz="2000" dirty="0">
                  <a:latin typeface="Times New Roman" pitchFamily="18" charset="0"/>
                </a:rPr>
                <a:t>) </a:t>
              </a:r>
              <a:r>
                <a:rPr lang="en-US" sz="2000" i="1" dirty="0">
                  <a:latin typeface="Times New Roman" pitchFamily="18" charset="0"/>
                </a:rPr>
                <a:t>= f </a:t>
              </a:r>
              <a:r>
                <a:rPr lang="en-US" sz="2000" dirty="0">
                  <a:latin typeface="Times New Roman" pitchFamily="18" charset="0"/>
                </a:rPr>
                <a:t>(</a:t>
              </a:r>
              <a:r>
                <a:rPr lang="en-US" sz="2000" i="1" dirty="0" err="1">
                  <a:latin typeface="Times New Roman" pitchFamily="18" charset="0"/>
                </a:rPr>
                <a:t>x,y</a:t>
              </a:r>
              <a:r>
                <a:rPr lang="en-US" sz="2000" dirty="0">
                  <a:latin typeface="Times New Roman" pitchFamily="18" charset="0"/>
                </a:rPr>
                <a:t>) + </a:t>
              </a:r>
              <a:r>
                <a:rPr lang="en-US" sz="2000" dirty="0">
                  <a:latin typeface="Times New Roman" pitchFamily="18" charset="0"/>
                  <a:ea typeface="Verdana" pitchFamily="34" charset="0"/>
                  <a:cs typeface="Times New Roman" pitchFamily="18" charset="0"/>
                </a:rPr>
                <a:t>20</a:t>
              </a:r>
            </a:p>
          </p:txBody>
        </p:sp>
      </p:grpSp>
      <p:grpSp>
        <p:nvGrpSpPr>
          <p:cNvPr id="15" name="Group 14"/>
          <p:cNvGrpSpPr/>
          <p:nvPr/>
        </p:nvGrpSpPr>
        <p:grpSpPr>
          <a:xfrm>
            <a:off x="6400800" y="2841016"/>
            <a:ext cx="3509048" cy="1775891"/>
            <a:chOff x="4876800" y="2819400"/>
            <a:chExt cx="3509048" cy="1775891"/>
          </a:xfrm>
        </p:grpSpPr>
        <p:pic>
          <p:nvPicPr>
            <p:cNvPr id="10" name="Picture 9"/>
            <p:cNvPicPr>
              <a:picLocks noChangeAspect="1" noChangeArrowheads="1"/>
            </p:cNvPicPr>
            <p:nvPr/>
          </p:nvPicPr>
          <p:blipFill>
            <a:blip r:embed="rId2" cstate="print"/>
            <a:srcRect/>
            <a:stretch>
              <a:fillRect/>
            </a:stretch>
          </p:blipFill>
          <p:spPr bwMode="auto">
            <a:xfrm>
              <a:off x="4876800" y="2819400"/>
              <a:ext cx="1368628" cy="1289669"/>
            </a:xfrm>
            <a:prstGeom prst="rect">
              <a:avLst/>
            </a:prstGeom>
            <a:noFill/>
            <a:ln w="9525" cap="flat" cmpd="sng">
              <a:solidFill>
                <a:schemeClr val="tx1"/>
              </a:solidFill>
              <a:prstDash val="solid"/>
              <a:miter lim="800000"/>
              <a:headEnd/>
              <a:tailEnd/>
            </a:ln>
            <a:effectLst>
              <a:outerShdw blurRad="50800" dist="38100" dir="2700000" algn="tl" rotWithShape="0">
                <a:prstClr val="black">
                  <a:alpha val="40000"/>
                </a:prstClr>
              </a:outerShdw>
            </a:effectLst>
          </p:spPr>
        </p:pic>
        <p:sp>
          <p:nvSpPr>
            <p:cNvPr id="12" name="Right Arrow 11"/>
            <p:cNvSpPr/>
            <p:nvPr/>
          </p:nvSpPr>
          <p:spPr bwMode="auto">
            <a:xfrm>
              <a:off x="6457501" y="3249185"/>
              <a:ext cx="398221" cy="330599"/>
            </a:xfrm>
            <a:prstGeom prst="rightArrow">
              <a:avLst>
                <a:gd name="adj1" fmla="val 50000"/>
                <a:gd name="adj2" fmla="val 79508"/>
              </a:avLst>
            </a:prstGeom>
            <a:solidFill>
              <a:srgbClr val="4F81BD">
                <a:lumMod val="60000"/>
                <a:lumOff val="40000"/>
              </a:srgbClr>
            </a:solidFill>
            <a:ln w="25400" cap="flat" cmpd="sng" algn="ctr">
              <a:noFill/>
              <a:prstDash val="solid"/>
            </a:ln>
            <a:effectLst>
              <a:outerShdw blurRad="50800" dist="38100" dir="2700000" algn="tl" rotWithShape="0">
                <a:prstClr val="black">
                  <a:alpha val="40000"/>
                </a:prstClr>
              </a:outerShdw>
            </a:effectLst>
          </p:spPr>
          <p:txBody>
            <a:bodyPr anchor="ctr"/>
            <a:lstStyle/>
            <a:p>
              <a:pPr>
                <a:defRPr/>
              </a:pPr>
              <a:endParaRPr lang="en-US">
                <a:solidFill>
                  <a:prstClr val="white"/>
                </a:solidFill>
                <a:latin typeface="Calibri"/>
              </a:endParaRPr>
            </a:p>
          </p:txBody>
        </p:sp>
        <p:sp>
          <p:nvSpPr>
            <p:cNvPr id="13" name="Rectangle 12"/>
            <p:cNvSpPr/>
            <p:nvPr/>
          </p:nvSpPr>
          <p:spPr>
            <a:xfrm>
              <a:off x="5181600" y="4195181"/>
              <a:ext cx="3204248" cy="400110"/>
            </a:xfrm>
            <a:prstGeom prst="rect">
              <a:avLst/>
            </a:prstGeom>
          </p:spPr>
          <p:txBody>
            <a:bodyPr wrap="square">
              <a:spAutoFit/>
            </a:bodyPr>
            <a:lstStyle/>
            <a:p>
              <a:pPr lvl="1">
                <a:buNone/>
              </a:pPr>
              <a:r>
                <a:rPr lang="en-US" sz="2000" dirty="0">
                  <a:ea typeface="Verdana" pitchFamily="34" charset="0"/>
                  <a:cs typeface="Verdana" pitchFamily="34" charset="0"/>
                </a:rPr>
                <a:t> </a:t>
              </a:r>
              <a:r>
                <a:rPr lang="en-US" sz="2000" i="1" dirty="0">
                  <a:latin typeface="Times New Roman" pitchFamily="18" charset="0"/>
                </a:rPr>
                <a:t>g </a:t>
              </a:r>
              <a:r>
                <a:rPr lang="en-US" sz="2000" dirty="0">
                  <a:latin typeface="Times New Roman" pitchFamily="18" charset="0"/>
                </a:rPr>
                <a:t>(</a:t>
              </a:r>
              <a:r>
                <a:rPr lang="en-US" sz="2000" i="1" dirty="0" err="1">
                  <a:latin typeface="Times New Roman" pitchFamily="18" charset="0"/>
                </a:rPr>
                <a:t>x,y</a:t>
              </a:r>
              <a:r>
                <a:rPr lang="en-US" sz="2000" dirty="0">
                  <a:latin typeface="Times New Roman" pitchFamily="18" charset="0"/>
                </a:rPr>
                <a:t>) </a:t>
              </a:r>
              <a:r>
                <a:rPr lang="en-US" sz="2000" i="1" dirty="0">
                  <a:latin typeface="Times New Roman" pitchFamily="18" charset="0"/>
                </a:rPr>
                <a:t>= f </a:t>
              </a:r>
              <a:r>
                <a:rPr lang="en-US" sz="2000" dirty="0">
                  <a:latin typeface="Times New Roman" pitchFamily="18" charset="0"/>
                </a:rPr>
                <a:t>(-</a:t>
              </a:r>
              <a:r>
                <a:rPr lang="en-US" sz="2000" i="1" dirty="0" err="1">
                  <a:latin typeface="Times New Roman" pitchFamily="18" charset="0"/>
                </a:rPr>
                <a:t>x,y</a:t>
              </a:r>
              <a:r>
                <a:rPr lang="en-US" sz="2000" dirty="0">
                  <a:latin typeface="Times New Roman" pitchFamily="18" charset="0"/>
                </a:rPr>
                <a:t>)</a:t>
              </a:r>
              <a:endParaRPr lang="en-US" sz="2000" dirty="0">
                <a:latin typeface="Times New Roman" pitchFamily="18" charset="0"/>
                <a:ea typeface="Verdana" pitchFamily="34" charset="0"/>
                <a:cs typeface="Times New Roman" pitchFamily="18" charset="0"/>
              </a:endParaRPr>
            </a:p>
          </p:txBody>
        </p:sp>
        <p:pic>
          <p:nvPicPr>
            <p:cNvPr id="14" name="Picture 13"/>
            <p:cNvPicPr>
              <a:picLocks noChangeAspect="1" noChangeArrowheads="1"/>
            </p:cNvPicPr>
            <p:nvPr/>
          </p:nvPicPr>
          <p:blipFill>
            <a:blip r:embed="rId2" cstate="print"/>
            <a:srcRect/>
            <a:stretch>
              <a:fillRect/>
            </a:stretch>
          </p:blipFill>
          <p:spPr bwMode="auto">
            <a:xfrm flipH="1">
              <a:off x="7010400" y="2819400"/>
              <a:ext cx="1368628" cy="1289669"/>
            </a:xfrm>
            <a:prstGeom prst="rect">
              <a:avLst/>
            </a:prstGeom>
            <a:noFill/>
            <a:ln w="9525" cap="flat" cmpd="sng">
              <a:solidFill>
                <a:schemeClr val="tx1"/>
              </a:solidFill>
              <a:prstDash val="solid"/>
              <a:miter lim="800000"/>
              <a:headEnd/>
              <a:tailEnd/>
            </a:ln>
            <a:effectLst>
              <a:outerShdw blurRad="50800" dist="38100" dir="2700000" algn="tl" rotWithShape="0">
                <a:prstClr val="black">
                  <a:alpha val="40000"/>
                </a:prstClr>
              </a:outerShdw>
            </a:effectLst>
          </p:spPr>
        </p:pic>
      </p:grpSp>
      <p:sp>
        <p:nvSpPr>
          <p:cNvPr id="11" name="Title 10">
            <a:extLst>
              <a:ext uri="{FF2B5EF4-FFF2-40B4-BE49-F238E27FC236}">
                <a16:creationId xmlns:a16="http://schemas.microsoft.com/office/drawing/2014/main" id="{8514D931-7B41-4CE3-B96B-69D684444D14}"/>
              </a:ext>
            </a:extLst>
          </p:cNvPr>
          <p:cNvSpPr>
            <a:spLocks noGrp="1"/>
          </p:cNvSpPr>
          <p:nvPr>
            <p:ph type="title"/>
          </p:nvPr>
        </p:nvSpPr>
        <p:spPr/>
        <p:txBody>
          <a:bodyPr/>
          <a:lstStyle/>
          <a:p>
            <a:r>
              <a:rPr lang="en-US" dirty="0"/>
              <a:t>Image transformations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A644D4-0BC9-4C0E-9ADA-B3DFE2128EEB}"/>
              </a:ext>
            </a:extLst>
          </p:cNvPr>
          <p:cNvSpPr>
            <a:spLocks noGrp="1"/>
          </p:cNvSpPr>
          <p:nvPr>
            <p:ph type="title"/>
          </p:nvPr>
        </p:nvSpPr>
        <p:spPr/>
        <p:txBody>
          <a:bodyPr/>
          <a:lstStyle/>
          <a:p>
            <a:r>
              <a:rPr lang="en-US" dirty="0"/>
              <a:t>Filters</a:t>
            </a:r>
          </a:p>
        </p:txBody>
      </p:sp>
      <p:sp>
        <p:nvSpPr>
          <p:cNvPr id="3" name="Content Placeholder 2"/>
          <p:cNvSpPr>
            <a:spLocks noGrp="1"/>
          </p:cNvSpPr>
          <p:nvPr>
            <p:ph idx="1"/>
          </p:nvPr>
        </p:nvSpPr>
        <p:spPr/>
        <p:txBody>
          <a:bodyPr>
            <a:normAutofit fontScale="92500" lnSpcReduction="10000"/>
          </a:bodyPr>
          <a:lstStyle/>
          <a:p>
            <a:r>
              <a:rPr lang="en-US" dirty="0"/>
              <a:t>Filtering</a:t>
            </a:r>
          </a:p>
          <a:p>
            <a:pPr lvl="1"/>
            <a:r>
              <a:rPr lang="en-US" dirty="0"/>
              <a:t>Form a new image whose pixel values are a combination of the original pixel values</a:t>
            </a:r>
          </a:p>
          <a:p>
            <a:r>
              <a:rPr lang="en-US" dirty="0"/>
              <a:t>Why? </a:t>
            </a:r>
          </a:p>
          <a:p>
            <a:pPr lvl="1"/>
            <a:r>
              <a:rPr lang="en-US" dirty="0"/>
              <a:t>To get useful information from images</a:t>
            </a:r>
          </a:p>
          <a:p>
            <a:pPr lvl="2"/>
            <a:r>
              <a:rPr lang="en-US" dirty="0"/>
              <a:t>E.g., extract edges or contours (to understand shape)</a:t>
            </a:r>
          </a:p>
          <a:p>
            <a:pPr lvl="1"/>
            <a:r>
              <a:rPr lang="en-US" dirty="0"/>
              <a:t>To enhance the image</a:t>
            </a:r>
          </a:p>
          <a:p>
            <a:pPr lvl="2"/>
            <a:r>
              <a:rPr lang="en-US" dirty="0"/>
              <a:t>E.g., to remove noise</a:t>
            </a:r>
          </a:p>
          <a:p>
            <a:pPr lvl="2"/>
            <a:r>
              <a:rPr lang="en-US" dirty="0"/>
              <a:t>E.g., to sharpen and “enhance image” a la CSI</a:t>
            </a:r>
          </a:p>
          <a:p>
            <a:pPr lvl="1"/>
            <a:r>
              <a:rPr lang="en-US" dirty="0"/>
              <a:t>A key operator in Convolutional Neural Networks</a:t>
            </a:r>
          </a:p>
        </p:txBody>
      </p:sp>
    </p:spTree>
    <p:extLst>
      <p:ext uri="{BB962C8B-B14F-4D97-AF65-F5344CB8AC3E}">
        <p14:creationId xmlns:p14="http://schemas.microsoft.com/office/powerpoint/2010/main" val="78368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Canonical Image Processing problems</a:t>
            </a:r>
          </a:p>
        </p:txBody>
      </p:sp>
      <p:sp>
        <p:nvSpPr>
          <p:cNvPr id="3" name="Content Placeholder 2"/>
          <p:cNvSpPr>
            <a:spLocks noGrp="1"/>
          </p:cNvSpPr>
          <p:nvPr>
            <p:ph idx="1"/>
          </p:nvPr>
        </p:nvSpPr>
        <p:spPr/>
        <p:txBody>
          <a:bodyPr>
            <a:normAutofit/>
          </a:bodyPr>
          <a:lstStyle/>
          <a:p>
            <a:r>
              <a:rPr lang="en-US" sz="2400" dirty="0"/>
              <a:t>Image Restoration</a:t>
            </a:r>
          </a:p>
          <a:p>
            <a:pPr lvl="1"/>
            <a:r>
              <a:rPr lang="en-US" sz="2000" dirty="0" err="1"/>
              <a:t>denoising</a:t>
            </a:r>
            <a:endParaRPr lang="en-US" sz="2000" dirty="0"/>
          </a:p>
          <a:p>
            <a:pPr lvl="1"/>
            <a:r>
              <a:rPr lang="en-US" sz="2000" dirty="0" err="1"/>
              <a:t>deblurring</a:t>
            </a:r>
            <a:endParaRPr lang="en-US" sz="2000" dirty="0"/>
          </a:p>
          <a:p>
            <a:r>
              <a:rPr lang="en-US" sz="2400" dirty="0"/>
              <a:t>Image Compression</a:t>
            </a:r>
          </a:p>
          <a:p>
            <a:pPr lvl="1"/>
            <a:r>
              <a:rPr lang="en-US" sz="2000" dirty="0"/>
              <a:t>JPEG, JPEG2000, MPEG..</a:t>
            </a:r>
          </a:p>
          <a:p>
            <a:r>
              <a:rPr lang="en-US" sz="2400" dirty="0"/>
              <a:t>Computing Field Properties</a:t>
            </a:r>
          </a:p>
          <a:p>
            <a:pPr lvl="1"/>
            <a:r>
              <a:rPr lang="en-US" sz="2000" dirty="0"/>
              <a:t>optical flow</a:t>
            </a:r>
          </a:p>
          <a:p>
            <a:pPr lvl="1"/>
            <a:r>
              <a:rPr lang="en-US" sz="2000" dirty="0"/>
              <a:t>disparity</a:t>
            </a:r>
            <a:endParaRPr lang="en-US" sz="2400" dirty="0"/>
          </a:p>
          <a:p>
            <a:r>
              <a:rPr lang="en-US" sz="2400" dirty="0"/>
              <a:t>Locating Structural Features</a:t>
            </a:r>
          </a:p>
          <a:p>
            <a:pPr lvl="1"/>
            <a:r>
              <a:rPr lang="en-US" sz="2000" dirty="0"/>
              <a:t>corners</a:t>
            </a:r>
          </a:p>
          <a:p>
            <a:pPr lvl="1"/>
            <a:r>
              <a:rPr lang="en-US" sz="2000" dirty="0"/>
              <a:t>edges</a:t>
            </a:r>
          </a:p>
          <a:p>
            <a:pPr lvl="1"/>
            <a:endParaRPr lang="en-US" sz="2000" dirty="0"/>
          </a:p>
        </p:txBody>
      </p:sp>
    </p:spTree>
    <p:extLst>
      <p:ext uri="{BB962C8B-B14F-4D97-AF65-F5344CB8AC3E}">
        <p14:creationId xmlns:p14="http://schemas.microsoft.com/office/powerpoint/2010/main" val="117101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custDataLst>
              <p:tags r:id="rId1"/>
            </p:custDataLst>
          </p:nvPr>
        </p:nvSpPr>
        <p:spPr/>
        <p:txBody>
          <a:bodyPr/>
          <a:lstStyle/>
          <a:p>
            <a:r>
              <a:rPr lang="en-US" dirty="0"/>
              <a:t>Question: Noise reduction</a:t>
            </a:r>
          </a:p>
        </p:txBody>
      </p:sp>
      <p:sp>
        <p:nvSpPr>
          <p:cNvPr id="1031" name="Rectangle 7"/>
          <p:cNvSpPr>
            <a:spLocks noGrp="1" noChangeArrowheads="1"/>
          </p:cNvSpPr>
          <p:nvPr>
            <p:ph idx="1"/>
          </p:nvPr>
        </p:nvSpPr>
        <p:spPr>
          <a:noFill/>
        </p:spPr>
        <p:txBody>
          <a:bodyPr/>
          <a:lstStyle/>
          <a:p>
            <a:pPr>
              <a:lnSpc>
                <a:spcPct val="90000"/>
              </a:lnSpc>
            </a:pPr>
            <a:r>
              <a:rPr lang="en-US"/>
              <a:t>Given a camera and a still scene, how can you reduce noise?</a:t>
            </a:r>
          </a:p>
        </p:txBody>
      </p:sp>
      <p:graphicFrame>
        <p:nvGraphicFramePr>
          <p:cNvPr id="1026" name="Object 3"/>
          <p:cNvGraphicFramePr>
            <a:graphicFrameLocks noChangeAspect="1"/>
          </p:cNvGraphicFramePr>
          <p:nvPr>
            <p:custDataLst>
              <p:tags r:id="rId2"/>
            </p:custDataLst>
          </p:nvPr>
        </p:nvGraphicFramePr>
        <p:xfrm>
          <a:off x="1524000" y="3"/>
          <a:ext cx="1219200" cy="149225"/>
        </p:xfrm>
        <a:graphic>
          <a:graphicData uri="http://schemas.openxmlformats.org/presentationml/2006/ole">
            <mc:AlternateContent xmlns:mc="http://schemas.openxmlformats.org/markup-compatibility/2006">
              <mc:Choice xmlns:v="urn:schemas-microsoft-com:vml" Requires="v">
                <p:oleObj name="Equation" r:id="rId8" imgW="914400" imgH="198720" progId="">
                  <p:embed/>
                </p:oleObj>
              </mc:Choice>
              <mc:Fallback>
                <p:oleObj name="Equation" r:id="rId8" imgW="914400" imgH="198720" progId="">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3"/>
                        <a:ext cx="1219200" cy="149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0932" name="Picture 4" descr="image3"/>
          <p:cNvPicPr>
            <a:picLocks noChangeAspect="1" noChangeArrowheads="1"/>
          </p:cNvPicPr>
          <p:nvPr>
            <p:custDataLst>
              <p:tags r:id="rId3"/>
            </p:custDataLst>
          </p:nvPr>
        </p:nvPicPr>
        <p:blipFill>
          <a:blip r:embed="rId10" cstate="print">
            <a:lum bright="24000" contrast="30000"/>
          </a:blip>
          <a:srcRect/>
          <a:stretch>
            <a:fillRect/>
          </a:stretch>
        </p:blipFill>
        <p:spPr bwMode="auto">
          <a:xfrm>
            <a:off x="7315203" y="2408234"/>
            <a:ext cx="2690813" cy="3371850"/>
          </a:xfrm>
          <a:prstGeom prst="rect">
            <a:avLst/>
          </a:prstGeom>
          <a:noFill/>
          <a:ln w="9525">
            <a:noFill/>
            <a:miter lim="800000"/>
            <a:headEnd/>
            <a:tailEnd/>
          </a:ln>
        </p:spPr>
      </p:pic>
      <p:pic>
        <p:nvPicPr>
          <p:cNvPr id="1020933" name="Picture 5" descr="image4"/>
          <p:cNvPicPr>
            <a:picLocks noChangeAspect="1" noChangeArrowheads="1"/>
          </p:cNvPicPr>
          <p:nvPr>
            <p:custDataLst>
              <p:tags r:id="rId4"/>
            </p:custDataLst>
          </p:nvPr>
        </p:nvPicPr>
        <p:blipFill>
          <a:blip r:embed="rId11" cstate="print">
            <a:lum bright="24000" contrast="30000"/>
          </a:blip>
          <a:srcRect/>
          <a:stretch>
            <a:fillRect/>
          </a:stretch>
        </p:blipFill>
        <p:spPr bwMode="auto">
          <a:xfrm>
            <a:off x="2743203" y="2408234"/>
            <a:ext cx="2690813" cy="3371850"/>
          </a:xfrm>
          <a:prstGeom prst="rect">
            <a:avLst/>
          </a:prstGeom>
          <a:noFill/>
          <a:ln w="9525">
            <a:noFill/>
            <a:miter lim="800000"/>
            <a:headEnd/>
            <a:tailEnd/>
          </a:ln>
        </p:spPr>
      </p:pic>
      <p:pic>
        <p:nvPicPr>
          <p:cNvPr id="1020934" name="Picture 6" descr="avg12"/>
          <p:cNvPicPr>
            <a:picLocks noChangeAspect="1" noChangeArrowheads="1"/>
          </p:cNvPicPr>
          <p:nvPr>
            <p:custDataLst>
              <p:tags r:id="rId5"/>
            </p:custDataLst>
          </p:nvPr>
        </p:nvPicPr>
        <p:blipFill>
          <a:blip r:embed="rId12" cstate="print">
            <a:lum bright="24000" contrast="30000"/>
          </a:blip>
          <a:srcRect/>
          <a:stretch>
            <a:fillRect/>
          </a:stretch>
        </p:blipFill>
        <p:spPr bwMode="auto">
          <a:xfrm>
            <a:off x="4978403" y="2808287"/>
            <a:ext cx="2682875" cy="3363913"/>
          </a:xfrm>
          <a:prstGeom prst="rect">
            <a:avLst/>
          </a:prstGeom>
          <a:noFill/>
          <a:ln w="9525">
            <a:noFill/>
            <a:miter lim="800000"/>
            <a:headEnd/>
            <a:tailEnd/>
          </a:ln>
        </p:spPr>
      </p:pic>
      <p:sp>
        <p:nvSpPr>
          <p:cNvPr id="1020936" name="Text Box 8"/>
          <p:cNvSpPr txBox="1">
            <a:spLocks noChangeArrowheads="1"/>
          </p:cNvSpPr>
          <p:nvPr/>
        </p:nvSpPr>
        <p:spPr bwMode="auto">
          <a:xfrm>
            <a:off x="685800" y="5943600"/>
            <a:ext cx="3826625" cy="369332"/>
          </a:xfrm>
          <a:prstGeom prst="rect">
            <a:avLst/>
          </a:prstGeom>
          <a:noFill/>
          <a:ln w="9525">
            <a:noFill/>
            <a:miter lim="800000"/>
            <a:headEnd/>
            <a:tailEnd/>
          </a:ln>
        </p:spPr>
        <p:txBody>
          <a:bodyPr wrap="none">
            <a:spAutoFit/>
          </a:bodyPr>
          <a:lstStyle/>
          <a:p>
            <a:r>
              <a:rPr lang="en-US"/>
              <a:t>Take lots of images and average them! </a:t>
            </a:r>
          </a:p>
        </p:txBody>
      </p:sp>
      <p:sp>
        <p:nvSpPr>
          <p:cNvPr id="1020937" name="Rectangle 9"/>
          <p:cNvSpPr>
            <a:spLocks noChangeArrowheads="1"/>
          </p:cNvSpPr>
          <p:nvPr/>
        </p:nvSpPr>
        <p:spPr bwMode="auto">
          <a:xfrm>
            <a:off x="701672" y="6384925"/>
            <a:ext cx="2766398" cy="369332"/>
          </a:xfrm>
          <a:prstGeom prst="rect">
            <a:avLst/>
          </a:prstGeom>
          <a:noFill/>
          <a:ln w="9525">
            <a:noFill/>
            <a:miter lim="800000"/>
            <a:headEnd/>
            <a:tailEnd/>
          </a:ln>
        </p:spPr>
        <p:txBody>
          <a:bodyPr wrap="none">
            <a:spAutoFit/>
          </a:bodyPr>
          <a:lstStyle/>
          <a:p>
            <a:r>
              <a:rPr lang="en-US"/>
              <a:t>What’s the next best thing?</a:t>
            </a:r>
          </a:p>
        </p:txBody>
      </p:sp>
      <p:sp>
        <p:nvSpPr>
          <p:cNvPr id="1034" name="Text Box 10"/>
          <p:cNvSpPr txBox="1">
            <a:spLocks noChangeArrowheads="1"/>
          </p:cNvSpPr>
          <p:nvPr/>
        </p:nvSpPr>
        <p:spPr bwMode="auto">
          <a:xfrm>
            <a:off x="9144000" y="6553203"/>
            <a:ext cx="1280094" cy="307777"/>
          </a:xfrm>
          <a:prstGeom prst="rect">
            <a:avLst/>
          </a:prstGeom>
          <a:noFill/>
          <a:ln w="9525">
            <a:noFill/>
            <a:miter lim="800000"/>
            <a:headEnd/>
            <a:tailEnd/>
          </a:ln>
        </p:spPr>
        <p:txBody>
          <a:bodyPr wrap="none">
            <a:spAutoFit/>
          </a:bodyPr>
          <a:lstStyle/>
          <a:p>
            <a:r>
              <a:rPr lang="en-US" sz="1400" dirty="0"/>
              <a:t>Source: S. Seitz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09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09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09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09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09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0936" grpId="0"/>
      <p:bldP spid="102093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a:t>Image filtering</a:t>
            </a:r>
          </a:p>
        </p:txBody>
      </p:sp>
      <p:sp>
        <p:nvSpPr>
          <p:cNvPr id="33795" name="Rectangle 3"/>
          <p:cNvSpPr>
            <a:spLocks noGrp="1" noChangeArrowheads="1"/>
          </p:cNvSpPr>
          <p:nvPr>
            <p:ph idx="1"/>
          </p:nvPr>
        </p:nvSpPr>
        <p:spPr/>
        <p:txBody>
          <a:bodyPr>
            <a:normAutofit/>
          </a:bodyPr>
          <a:lstStyle/>
          <a:p>
            <a:pPr eaLnBrk="1" hangingPunct="1"/>
            <a:r>
              <a:rPr lang="en-US" dirty="0"/>
              <a:t>Modify the pixels in an image based on some function of a local neighborhood of each pixel</a:t>
            </a:r>
          </a:p>
          <a:p>
            <a:pPr eaLnBrk="1" hangingPunct="1">
              <a:buFontTx/>
              <a:buNone/>
            </a:pPr>
            <a:endParaRPr lang="en-US" dirty="0"/>
          </a:p>
        </p:txBody>
      </p:sp>
      <p:grpSp>
        <p:nvGrpSpPr>
          <p:cNvPr id="3" name="Group 5"/>
          <p:cNvGrpSpPr>
            <a:grpSpLocks/>
          </p:cNvGrpSpPr>
          <p:nvPr/>
        </p:nvGrpSpPr>
        <p:grpSpPr bwMode="auto">
          <a:xfrm>
            <a:off x="2813053" y="3352800"/>
            <a:ext cx="1241425" cy="1143000"/>
            <a:chOff x="2290" y="1920"/>
            <a:chExt cx="782" cy="720"/>
          </a:xfrm>
        </p:grpSpPr>
        <p:sp>
          <p:nvSpPr>
            <p:cNvPr id="33819" name="Rectangle 6"/>
            <p:cNvSpPr>
              <a:spLocks noChangeArrowheads="1"/>
            </p:cNvSpPr>
            <p:nvPr/>
          </p:nvSpPr>
          <p:spPr bwMode="auto">
            <a:xfrm>
              <a:off x="2304" y="1920"/>
              <a:ext cx="768" cy="720"/>
            </a:xfrm>
            <a:prstGeom prst="rect">
              <a:avLst/>
            </a:prstGeom>
            <a:noFill/>
            <a:ln w="9525">
              <a:solidFill>
                <a:schemeClr val="tx1"/>
              </a:solidFill>
              <a:miter lim="800000"/>
              <a:headEnd/>
              <a:tailEnd/>
            </a:ln>
          </p:spPr>
          <p:txBody>
            <a:bodyPr wrap="none" anchor="ctr"/>
            <a:lstStyle/>
            <a:p>
              <a:endParaRPr lang="en-US"/>
            </a:p>
          </p:txBody>
        </p:sp>
        <p:sp>
          <p:nvSpPr>
            <p:cNvPr id="33820" name="Line 7"/>
            <p:cNvSpPr>
              <a:spLocks noChangeShapeType="1"/>
            </p:cNvSpPr>
            <p:nvPr/>
          </p:nvSpPr>
          <p:spPr bwMode="auto">
            <a:xfrm>
              <a:off x="2565" y="1920"/>
              <a:ext cx="0" cy="720"/>
            </a:xfrm>
            <a:prstGeom prst="line">
              <a:avLst/>
            </a:prstGeom>
            <a:noFill/>
            <a:ln w="9525">
              <a:solidFill>
                <a:schemeClr val="tx1"/>
              </a:solidFill>
              <a:round/>
              <a:headEnd/>
              <a:tailEnd/>
            </a:ln>
          </p:spPr>
          <p:txBody>
            <a:bodyPr wrap="none" anchor="ctr"/>
            <a:lstStyle/>
            <a:p>
              <a:endParaRPr lang="en-US"/>
            </a:p>
          </p:txBody>
        </p:sp>
        <p:sp>
          <p:nvSpPr>
            <p:cNvPr id="33821" name="Line 8"/>
            <p:cNvSpPr>
              <a:spLocks noChangeShapeType="1"/>
            </p:cNvSpPr>
            <p:nvPr/>
          </p:nvSpPr>
          <p:spPr bwMode="auto">
            <a:xfrm>
              <a:off x="2825" y="1920"/>
              <a:ext cx="0" cy="720"/>
            </a:xfrm>
            <a:prstGeom prst="line">
              <a:avLst/>
            </a:prstGeom>
            <a:noFill/>
            <a:ln w="9525">
              <a:solidFill>
                <a:schemeClr val="tx1"/>
              </a:solidFill>
              <a:round/>
              <a:headEnd/>
              <a:tailEnd/>
            </a:ln>
          </p:spPr>
          <p:txBody>
            <a:bodyPr wrap="none" anchor="ctr"/>
            <a:lstStyle/>
            <a:p>
              <a:endParaRPr lang="en-US"/>
            </a:p>
          </p:txBody>
        </p:sp>
        <p:sp>
          <p:nvSpPr>
            <p:cNvPr id="33822" name="Line 9"/>
            <p:cNvSpPr>
              <a:spLocks noChangeShapeType="1"/>
            </p:cNvSpPr>
            <p:nvPr/>
          </p:nvSpPr>
          <p:spPr bwMode="auto">
            <a:xfrm>
              <a:off x="2304" y="2160"/>
              <a:ext cx="768" cy="0"/>
            </a:xfrm>
            <a:prstGeom prst="line">
              <a:avLst/>
            </a:prstGeom>
            <a:noFill/>
            <a:ln w="9525">
              <a:solidFill>
                <a:schemeClr val="tx1"/>
              </a:solidFill>
              <a:round/>
              <a:headEnd/>
              <a:tailEnd/>
            </a:ln>
          </p:spPr>
          <p:txBody>
            <a:bodyPr wrap="none" anchor="ctr"/>
            <a:lstStyle/>
            <a:p>
              <a:endParaRPr lang="en-US"/>
            </a:p>
          </p:txBody>
        </p:sp>
        <p:sp>
          <p:nvSpPr>
            <p:cNvPr id="33823" name="Line 10"/>
            <p:cNvSpPr>
              <a:spLocks noChangeShapeType="1"/>
            </p:cNvSpPr>
            <p:nvPr/>
          </p:nvSpPr>
          <p:spPr bwMode="auto">
            <a:xfrm>
              <a:off x="2304" y="2400"/>
              <a:ext cx="768" cy="0"/>
            </a:xfrm>
            <a:prstGeom prst="line">
              <a:avLst/>
            </a:prstGeom>
            <a:noFill/>
            <a:ln w="9525">
              <a:solidFill>
                <a:schemeClr val="tx1"/>
              </a:solidFill>
              <a:round/>
              <a:headEnd/>
              <a:tailEnd/>
            </a:ln>
          </p:spPr>
          <p:txBody>
            <a:bodyPr wrap="none" anchor="ctr"/>
            <a:lstStyle/>
            <a:p>
              <a:endParaRPr lang="en-US"/>
            </a:p>
          </p:txBody>
        </p:sp>
        <p:sp>
          <p:nvSpPr>
            <p:cNvPr id="33824" name="Text Box 11"/>
            <p:cNvSpPr txBox="1">
              <a:spLocks noChangeArrowheads="1"/>
            </p:cNvSpPr>
            <p:nvPr/>
          </p:nvSpPr>
          <p:spPr bwMode="auto">
            <a:xfrm>
              <a:off x="2591" y="2160"/>
              <a:ext cx="190" cy="233"/>
            </a:xfrm>
            <a:prstGeom prst="rect">
              <a:avLst/>
            </a:prstGeom>
            <a:noFill/>
            <a:ln w="9525">
              <a:noFill/>
              <a:miter lim="800000"/>
              <a:headEnd/>
              <a:tailEnd/>
            </a:ln>
          </p:spPr>
          <p:txBody>
            <a:bodyPr wrap="none">
              <a:spAutoFit/>
            </a:bodyPr>
            <a:lstStyle/>
            <a:p>
              <a:pPr algn="ctr" eaLnBrk="0" hangingPunct="0"/>
              <a:r>
                <a:rPr lang="en-US" dirty="0">
                  <a:cs typeface="Arial" charset="0"/>
                </a:rPr>
                <a:t>5</a:t>
              </a:r>
            </a:p>
          </p:txBody>
        </p:sp>
        <p:sp>
          <p:nvSpPr>
            <p:cNvPr id="33825" name="Text Box 12"/>
            <p:cNvSpPr txBox="1">
              <a:spLocks noChangeArrowheads="1"/>
            </p:cNvSpPr>
            <p:nvPr/>
          </p:nvSpPr>
          <p:spPr bwMode="auto">
            <a:xfrm>
              <a:off x="2856" y="2160"/>
              <a:ext cx="190" cy="233"/>
            </a:xfrm>
            <a:prstGeom prst="rect">
              <a:avLst/>
            </a:prstGeom>
            <a:noFill/>
            <a:ln w="9525">
              <a:noFill/>
              <a:miter lim="800000"/>
              <a:headEnd/>
              <a:tailEnd/>
            </a:ln>
          </p:spPr>
          <p:txBody>
            <a:bodyPr wrap="none">
              <a:spAutoFit/>
            </a:bodyPr>
            <a:lstStyle/>
            <a:p>
              <a:pPr algn="ctr" eaLnBrk="0" hangingPunct="0"/>
              <a:r>
                <a:rPr lang="en-US">
                  <a:cs typeface="Arial" charset="0"/>
                </a:rPr>
                <a:t>1</a:t>
              </a:r>
            </a:p>
          </p:txBody>
        </p:sp>
        <p:sp>
          <p:nvSpPr>
            <p:cNvPr id="33826" name="Text Box 13"/>
            <p:cNvSpPr txBox="1">
              <a:spLocks noChangeArrowheads="1"/>
            </p:cNvSpPr>
            <p:nvPr/>
          </p:nvSpPr>
          <p:spPr bwMode="auto">
            <a:xfrm>
              <a:off x="2327" y="2160"/>
              <a:ext cx="190" cy="233"/>
            </a:xfrm>
            <a:prstGeom prst="rect">
              <a:avLst/>
            </a:prstGeom>
            <a:noFill/>
            <a:ln w="9525">
              <a:noFill/>
              <a:miter lim="800000"/>
              <a:headEnd/>
              <a:tailEnd/>
            </a:ln>
          </p:spPr>
          <p:txBody>
            <a:bodyPr wrap="none">
              <a:spAutoFit/>
            </a:bodyPr>
            <a:lstStyle/>
            <a:p>
              <a:pPr algn="ctr" eaLnBrk="0" hangingPunct="0"/>
              <a:r>
                <a:rPr lang="en-US" dirty="0">
                  <a:cs typeface="Arial" charset="0"/>
                </a:rPr>
                <a:t>4</a:t>
              </a:r>
            </a:p>
          </p:txBody>
        </p:sp>
        <p:sp>
          <p:nvSpPr>
            <p:cNvPr id="33827" name="Text Box 14"/>
            <p:cNvSpPr txBox="1">
              <a:spLocks noChangeArrowheads="1"/>
            </p:cNvSpPr>
            <p:nvPr/>
          </p:nvSpPr>
          <p:spPr bwMode="auto">
            <a:xfrm>
              <a:off x="2591" y="2400"/>
              <a:ext cx="190" cy="233"/>
            </a:xfrm>
            <a:prstGeom prst="rect">
              <a:avLst/>
            </a:prstGeom>
            <a:noFill/>
            <a:ln w="9525">
              <a:noFill/>
              <a:miter lim="800000"/>
              <a:headEnd/>
              <a:tailEnd/>
            </a:ln>
          </p:spPr>
          <p:txBody>
            <a:bodyPr wrap="none">
              <a:spAutoFit/>
            </a:bodyPr>
            <a:lstStyle/>
            <a:p>
              <a:pPr algn="ctr" eaLnBrk="0" hangingPunct="0"/>
              <a:r>
                <a:rPr lang="en-US" dirty="0">
                  <a:cs typeface="Arial" charset="0"/>
                </a:rPr>
                <a:t>1</a:t>
              </a:r>
            </a:p>
          </p:txBody>
        </p:sp>
        <p:sp>
          <p:nvSpPr>
            <p:cNvPr id="33828" name="Text Box 15"/>
            <p:cNvSpPr txBox="1">
              <a:spLocks noChangeArrowheads="1"/>
            </p:cNvSpPr>
            <p:nvPr/>
          </p:nvSpPr>
          <p:spPr bwMode="auto">
            <a:xfrm>
              <a:off x="2856" y="2400"/>
              <a:ext cx="190" cy="233"/>
            </a:xfrm>
            <a:prstGeom prst="rect">
              <a:avLst/>
            </a:prstGeom>
            <a:noFill/>
            <a:ln w="9525">
              <a:noFill/>
              <a:miter lim="800000"/>
              <a:headEnd/>
              <a:tailEnd/>
            </a:ln>
          </p:spPr>
          <p:txBody>
            <a:bodyPr wrap="none">
              <a:spAutoFit/>
            </a:bodyPr>
            <a:lstStyle/>
            <a:p>
              <a:pPr algn="ctr" eaLnBrk="0" hangingPunct="0"/>
              <a:r>
                <a:rPr lang="en-US" dirty="0">
                  <a:cs typeface="Arial" charset="0"/>
                </a:rPr>
                <a:t>7</a:t>
              </a:r>
            </a:p>
          </p:txBody>
        </p:sp>
        <p:sp>
          <p:nvSpPr>
            <p:cNvPr id="33829" name="Text Box 16"/>
            <p:cNvSpPr txBox="1">
              <a:spLocks noChangeArrowheads="1"/>
            </p:cNvSpPr>
            <p:nvPr/>
          </p:nvSpPr>
          <p:spPr bwMode="auto">
            <a:xfrm>
              <a:off x="2327" y="2400"/>
              <a:ext cx="190" cy="233"/>
            </a:xfrm>
            <a:prstGeom prst="rect">
              <a:avLst/>
            </a:prstGeom>
            <a:noFill/>
            <a:ln w="9525">
              <a:noFill/>
              <a:miter lim="800000"/>
              <a:headEnd/>
              <a:tailEnd/>
            </a:ln>
          </p:spPr>
          <p:txBody>
            <a:bodyPr wrap="none">
              <a:spAutoFit/>
            </a:bodyPr>
            <a:lstStyle/>
            <a:p>
              <a:pPr algn="ctr" eaLnBrk="0" hangingPunct="0"/>
              <a:r>
                <a:rPr lang="en-US">
                  <a:cs typeface="Arial" charset="0"/>
                </a:rPr>
                <a:t>1</a:t>
              </a:r>
            </a:p>
          </p:txBody>
        </p:sp>
        <p:sp>
          <p:nvSpPr>
            <p:cNvPr id="33830" name="Line 17"/>
            <p:cNvSpPr>
              <a:spLocks noChangeShapeType="1"/>
            </p:cNvSpPr>
            <p:nvPr/>
          </p:nvSpPr>
          <p:spPr bwMode="auto">
            <a:xfrm>
              <a:off x="2304" y="1920"/>
              <a:ext cx="768" cy="0"/>
            </a:xfrm>
            <a:prstGeom prst="line">
              <a:avLst/>
            </a:prstGeom>
            <a:noFill/>
            <a:ln w="9525">
              <a:solidFill>
                <a:schemeClr val="tx1"/>
              </a:solidFill>
              <a:round/>
              <a:headEnd/>
              <a:tailEnd/>
            </a:ln>
          </p:spPr>
          <p:txBody>
            <a:bodyPr wrap="none" anchor="ctr"/>
            <a:lstStyle/>
            <a:p>
              <a:endParaRPr lang="en-US"/>
            </a:p>
          </p:txBody>
        </p:sp>
        <p:sp>
          <p:nvSpPr>
            <p:cNvPr id="33831" name="Line 18"/>
            <p:cNvSpPr>
              <a:spLocks noChangeShapeType="1"/>
            </p:cNvSpPr>
            <p:nvPr/>
          </p:nvSpPr>
          <p:spPr bwMode="auto">
            <a:xfrm>
              <a:off x="2304" y="2160"/>
              <a:ext cx="768" cy="0"/>
            </a:xfrm>
            <a:prstGeom prst="line">
              <a:avLst/>
            </a:prstGeom>
            <a:noFill/>
            <a:ln w="9525">
              <a:solidFill>
                <a:schemeClr val="tx1"/>
              </a:solidFill>
              <a:round/>
              <a:headEnd/>
              <a:tailEnd/>
            </a:ln>
          </p:spPr>
          <p:txBody>
            <a:bodyPr wrap="none" anchor="ctr"/>
            <a:lstStyle/>
            <a:p>
              <a:endParaRPr lang="en-US"/>
            </a:p>
          </p:txBody>
        </p:sp>
        <p:sp>
          <p:nvSpPr>
            <p:cNvPr id="33832" name="Text Box 19"/>
            <p:cNvSpPr txBox="1">
              <a:spLocks noChangeArrowheads="1"/>
            </p:cNvSpPr>
            <p:nvPr/>
          </p:nvSpPr>
          <p:spPr bwMode="auto">
            <a:xfrm>
              <a:off x="2591" y="1920"/>
              <a:ext cx="190" cy="233"/>
            </a:xfrm>
            <a:prstGeom prst="rect">
              <a:avLst/>
            </a:prstGeom>
            <a:noFill/>
            <a:ln w="9525">
              <a:noFill/>
              <a:miter lim="800000"/>
              <a:headEnd/>
              <a:tailEnd/>
            </a:ln>
          </p:spPr>
          <p:txBody>
            <a:bodyPr wrap="none">
              <a:spAutoFit/>
            </a:bodyPr>
            <a:lstStyle/>
            <a:p>
              <a:pPr algn="ctr" eaLnBrk="0" hangingPunct="0"/>
              <a:r>
                <a:rPr lang="en-US" dirty="0">
                  <a:cs typeface="Arial" charset="0"/>
                </a:rPr>
                <a:t>5</a:t>
              </a:r>
            </a:p>
          </p:txBody>
        </p:sp>
        <p:sp>
          <p:nvSpPr>
            <p:cNvPr id="33833" name="Text Box 20"/>
            <p:cNvSpPr txBox="1">
              <a:spLocks noChangeArrowheads="1"/>
            </p:cNvSpPr>
            <p:nvPr/>
          </p:nvSpPr>
          <p:spPr bwMode="auto">
            <a:xfrm>
              <a:off x="2856" y="1920"/>
              <a:ext cx="190" cy="233"/>
            </a:xfrm>
            <a:prstGeom prst="rect">
              <a:avLst/>
            </a:prstGeom>
            <a:noFill/>
            <a:ln w="9525">
              <a:noFill/>
              <a:miter lim="800000"/>
              <a:headEnd/>
              <a:tailEnd/>
            </a:ln>
          </p:spPr>
          <p:txBody>
            <a:bodyPr wrap="none">
              <a:spAutoFit/>
            </a:bodyPr>
            <a:lstStyle/>
            <a:p>
              <a:pPr algn="ctr" eaLnBrk="0" hangingPunct="0"/>
              <a:r>
                <a:rPr lang="en-US">
                  <a:cs typeface="Arial" charset="0"/>
                </a:rPr>
                <a:t>3</a:t>
              </a:r>
            </a:p>
          </p:txBody>
        </p:sp>
        <p:sp>
          <p:nvSpPr>
            <p:cNvPr id="33834" name="Text Box 21"/>
            <p:cNvSpPr txBox="1">
              <a:spLocks noChangeArrowheads="1"/>
            </p:cNvSpPr>
            <p:nvPr/>
          </p:nvSpPr>
          <p:spPr bwMode="auto">
            <a:xfrm>
              <a:off x="2290" y="1920"/>
              <a:ext cx="264" cy="233"/>
            </a:xfrm>
            <a:prstGeom prst="rect">
              <a:avLst/>
            </a:prstGeom>
            <a:noFill/>
            <a:ln w="9525">
              <a:noFill/>
              <a:miter lim="800000"/>
              <a:headEnd/>
              <a:tailEnd/>
            </a:ln>
          </p:spPr>
          <p:txBody>
            <a:bodyPr wrap="none">
              <a:spAutoFit/>
            </a:bodyPr>
            <a:lstStyle/>
            <a:p>
              <a:pPr algn="ctr" eaLnBrk="0" hangingPunct="0"/>
              <a:r>
                <a:rPr lang="en-US" dirty="0">
                  <a:cs typeface="Arial" charset="0"/>
                </a:rPr>
                <a:t>10</a:t>
              </a:r>
            </a:p>
          </p:txBody>
        </p:sp>
      </p:grpSp>
      <p:sp>
        <p:nvSpPr>
          <p:cNvPr id="33798" name="Text Box 22"/>
          <p:cNvSpPr txBox="1">
            <a:spLocks noChangeArrowheads="1"/>
          </p:cNvSpPr>
          <p:nvPr/>
        </p:nvSpPr>
        <p:spPr bwMode="auto">
          <a:xfrm>
            <a:off x="2590803" y="4572000"/>
            <a:ext cx="1754839" cy="369332"/>
          </a:xfrm>
          <a:prstGeom prst="rect">
            <a:avLst/>
          </a:prstGeom>
          <a:noFill/>
          <a:ln w="9525">
            <a:noFill/>
            <a:miter lim="800000"/>
            <a:headEnd/>
            <a:tailEnd/>
          </a:ln>
        </p:spPr>
        <p:txBody>
          <a:bodyPr wrap="none">
            <a:spAutoFit/>
          </a:bodyPr>
          <a:lstStyle/>
          <a:p>
            <a:pPr eaLnBrk="0" hangingPunct="0"/>
            <a:r>
              <a:rPr lang="en-US" dirty="0">
                <a:cs typeface="Arial" charset="0"/>
              </a:rPr>
              <a:t>Local image data</a:t>
            </a:r>
          </a:p>
        </p:txBody>
      </p:sp>
      <p:grpSp>
        <p:nvGrpSpPr>
          <p:cNvPr id="4" name="Group 23"/>
          <p:cNvGrpSpPr>
            <a:grpSpLocks/>
          </p:cNvGrpSpPr>
          <p:nvPr/>
        </p:nvGrpSpPr>
        <p:grpSpPr bwMode="auto">
          <a:xfrm>
            <a:off x="7331075" y="3352800"/>
            <a:ext cx="1295400" cy="1143000"/>
            <a:chOff x="2256" y="1920"/>
            <a:chExt cx="816" cy="720"/>
          </a:xfrm>
        </p:grpSpPr>
        <p:sp>
          <p:nvSpPr>
            <p:cNvPr id="33803" name="Rectangle 24"/>
            <p:cNvSpPr>
              <a:spLocks noChangeArrowheads="1"/>
            </p:cNvSpPr>
            <p:nvPr/>
          </p:nvSpPr>
          <p:spPr bwMode="auto">
            <a:xfrm>
              <a:off x="2304" y="1920"/>
              <a:ext cx="768" cy="720"/>
            </a:xfrm>
            <a:prstGeom prst="rect">
              <a:avLst/>
            </a:prstGeom>
            <a:noFill/>
            <a:ln w="9525">
              <a:solidFill>
                <a:schemeClr val="tx1"/>
              </a:solidFill>
              <a:miter lim="800000"/>
              <a:headEnd/>
              <a:tailEnd/>
            </a:ln>
          </p:spPr>
          <p:txBody>
            <a:bodyPr wrap="none" anchor="ctr"/>
            <a:lstStyle/>
            <a:p>
              <a:endParaRPr lang="en-US"/>
            </a:p>
          </p:txBody>
        </p:sp>
        <p:sp>
          <p:nvSpPr>
            <p:cNvPr id="33804" name="Line 25"/>
            <p:cNvSpPr>
              <a:spLocks noChangeShapeType="1"/>
            </p:cNvSpPr>
            <p:nvPr/>
          </p:nvSpPr>
          <p:spPr bwMode="auto">
            <a:xfrm>
              <a:off x="2544" y="1920"/>
              <a:ext cx="0" cy="720"/>
            </a:xfrm>
            <a:prstGeom prst="line">
              <a:avLst/>
            </a:prstGeom>
            <a:noFill/>
            <a:ln w="9525">
              <a:solidFill>
                <a:schemeClr val="tx1"/>
              </a:solidFill>
              <a:round/>
              <a:headEnd/>
              <a:tailEnd/>
            </a:ln>
          </p:spPr>
          <p:txBody>
            <a:bodyPr wrap="none" anchor="ctr"/>
            <a:lstStyle/>
            <a:p>
              <a:endParaRPr lang="en-US"/>
            </a:p>
          </p:txBody>
        </p:sp>
        <p:sp>
          <p:nvSpPr>
            <p:cNvPr id="33805" name="Line 26"/>
            <p:cNvSpPr>
              <a:spLocks noChangeShapeType="1"/>
            </p:cNvSpPr>
            <p:nvPr/>
          </p:nvSpPr>
          <p:spPr bwMode="auto">
            <a:xfrm>
              <a:off x="2832" y="1920"/>
              <a:ext cx="0" cy="720"/>
            </a:xfrm>
            <a:prstGeom prst="line">
              <a:avLst/>
            </a:prstGeom>
            <a:noFill/>
            <a:ln w="9525">
              <a:solidFill>
                <a:schemeClr val="tx1"/>
              </a:solidFill>
              <a:round/>
              <a:headEnd/>
              <a:tailEnd/>
            </a:ln>
          </p:spPr>
          <p:txBody>
            <a:bodyPr wrap="none" anchor="ctr"/>
            <a:lstStyle/>
            <a:p>
              <a:endParaRPr lang="en-US"/>
            </a:p>
          </p:txBody>
        </p:sp>
        <p:sp>
          <p:nvSpPr>
            <p:cNvPr id="33806" name="Line 27"/>
            <p:cNvSpPr>
              <a:spLocks noChangeShapeType="1"/>
            </p:cNvSpPr>
            <p:nvPr/>
          </p:nvSpPr>
          <p:spPr bwMode="auto">
            <a:xfrm>
              <a:off x="2304" y="2160"/>
              <a:ext cx="768" cy="0"/>
            </a:xfrm>
            <a:prstGeom prst="line">
              <a:avLst/>
            </a:prstGeom>
            <a:noFill/>
            <a:ln w="9525">
              <a:solidFill>
                <a:schemeClr val="tx1"/>
              </a:solidFill>
              <a:round/>
              <a:headEnd/>
              <a:tailEnd/>
            </a:ln>
          </p:spPr>
          <p:txBody>
            <a:bodyPr wrap="none" anchor="ctr"/>
            <a:lstStyle/>
            <a:p>
              <a:endParaRPr lang="en-US"/>
            </a:p>
          </p:txBody>
        </p:sp>
        <p:sp>
          <p:nvSpPr>
            <p:cNvPr id="33807" name="Line 28"/>
            <p:cNvSpPr>
              <a:spLocks noChangeShapeType="1"/>
            </p:cNvSpPr>
            <p:nvPr/>
          </p:nvSpPr>
          <p:spPr bwMode="auto">
            <a:xfrm>
              <a:off x="2304" y="2400"/>
              <a:ext cx="768" cy="0"/>
            </a:xfrm>
            <a:prstGeom prst="line">
              <a:avLst/>
            </a:prstGeom>
            <a:noFill/>
            <a:ln w="9525">
              <a:solidFill>
                <a:schemeClr val="tx1"/>
              </a:solidFill>
              <a:round/>
              <a:headEnd/>
              <a:tailEnd/>
            </a:ln>
          </p:spPr>
          <p:txBody>
            <a:bodyPr wrap="none" anchor="ctr"/>
            <a:lstStyle/>
            <a:p>
              <a:endParaRPr lang="en-US"/>
            </a:p>
          </p:txBody>
        </p:sp>
        <p:sp>
          <p:nvSpPr>
            <p:cNvPr id="33808" name="Text Box 29"/>
            <p:cNvSpPr txBox="1">
              <a:spLocks noChangeArrowheads="1"/>
            </p:cNvSpPr>
            <p:nvPr/>
          </p:nvSpPr>
          <p:spPr bwMode="auto">
            <a:xfrm>
              <a:off x="2582" y="2160"/>
              <a:ext cx="190" cy="233"/>
            </a:xfrm>
            <a:prstGeom prst="rect">
              <a:avLst/>
            </a:prstGeom>
            <a:noFill/>
            <a:ln w="9525">
              <a:noFill/>
              <a:miter lim="800000"/>
              <a:headEnd/>
              <a:tailEnd/>
            </a:ln>
          </p:spPr>
          <p:txBody>
            <a:bodyPr wrap="none">
              <a:spAutoFit/>
            </a:bodyPr>
            <a:lstStyle/>
            <a:p>
              <a:pPr eaLnBrk="0" hangingPunct="0"/>
              <a:r>
                <a:rPr lang="en-US">
                  <a:cs typeface="Arial" charset="0"/>
                </a:rPr>
                <a:t>7</a:t>
              </a:r>
            </a:p>
          </p:txBody>
        </p:sp>
        <p:sp>
          <p:nvSpPr>
            <p:cNvPr id="33809" name="Text Box 30"/>
            <p:cNvSpPr txBox="1">
              <a:spLocks noChangeArrowheads="1"/>
            </p:cNvSpPr>
            <p:nvPr/>
          </p:nvSpPr>
          <p:spPr bwMode="auto">
            <a:xfrm>
              <a:off x="2832" y="2160"/>
              <a:ext cx="116" cy="233"/>
            </a:xfrm>
            <a:prstGeom prst="rect">
              <a:avLst/>
            </a:prstGeom>
            <a:noFill/>
            <a:ln w="9525">
              <a:noFill/>
              <a:miter lim="800000"/>
              <a:headEnd/>
              <a:tailEnd/>
            </a:ln>
          </p:spPr>
          <p:txBody>
            <a:bodyPr wrap="none">
              <a:spAutoFit/>
            </a:bodyPr>
            <a:lstStyle/>
            <a:p>
              <a:pPr eaLnBrk="0" hangingPunct="0"/>
              <a:endParaRPr lang="en-US">
                <a:cs typeface="Arial" charset="0"/>
              </a:endParaRPr>
            </a:p>
          </p:txBody>
        </p:sp>
        <p:sp>
          <p:nvSpPr>
            <p:cNvPr id="33810" name="Text Box 31"/>
            <p:cNvSpPr txBox="1">
              <a:spLocks noChangeArrowheads="1"/>
            </p:cNvSpPr>
            <p:nvPr/>
          </p:nvSpPr>
          <p:spPr bwMode="auto">
            <a:xfrm>
              <a:off x="2352" y="2160"/>
              <a:ext cx="116" cy="233"/>
            </a:xfrm>
            <a:prstGeom prst="rect">
              <a:avLst/>
            </a:prstGeom>
            <a:noFill/>
            <a:ln w="9525">
              <a:noFill/>
              <a:miter lim="800000"/>
              <a:headEnd/>
              <a:tailEnd/>
            </a:ln>
          </p:spPr>
          <p:txBody>
            <a:bodyPr wrap="none">
              <a:spAutoFit/>
            </a:bodyPr>
            <a:lstStyle/>
            <a:p>
              <a:pPr eaLnBrk="0" hangingPunct="0"/>
              <a:endParaRPr lang="en-US">
                <a:cs typeface="Arial" charset="0"/>
              </a:endParaRPr>
            </a:p>
          </p:txBody>
        </p:sp>
        <p:sp>
          <p:nvSpPr>
            <p:cNvPr id="33811" name="Text Box 32"/>
            <p:cNvSpPr txBox="1">
              <a:spLocks noChangeArrowheads="1"/>
            </p:cNvSpPr>
            <p:nvPr/>
          </p:nvSpPr>
          <p:spPr bwMode="auto">
            <a:xfrm>
              <a:off x="2562" y="2400"/>
              <a:ext cx="116" cy="233"/>
            </a:xfrm>
            <a:prstGeom prst="rect">
              <a:avLst/>
            </a:prstGeom>
            <a:noFill/>
            <a:ln w="9525">
              <a:noFill/>
              <a:miter lim="800000"/>
              <a:headEnd/>
              <a:tailEnd/>
            </a:ln>
          </p:spPr>
          <p:txBody>
            <a:bodyPr wrap="none">
              <a:spAutoFit/>
            </a:bodyPr>
            <a:lstStyle/>
            <a:p>
              <a:pPr eaLnBrk="0" hangingPunct="0"/>
              <a:endParaRPr lang="en-US">
                <a:cs typeface="Arial" charset="0"/>
              </a:endParaRPr>
            </a:p>
          </p:txBody>
        </p:sp>
        <p:sp>
          <p:nvSpPr>
            <p:cNvPr id="33812" name="Text Box 33"/>
            <p:cNvSpPr txBox="1">
              <a:spLocks noChangeArrowheads="1"/>
            </p:cNvSpPr>
            <p:nvPr/>
          </p:nvSpPr>
          <p:spPr bwMode="auto">
            <a:xfrm>
              <a:off x="2812" y="2400"/>
              <a:ext cx="116" cy="233"/>
            </a:xfrm>
            <a:prstGeom prst="rect">
              <a:avLst/>
            </a:prstGeom>
            <a:noFill/>
            <a:ln w="9525">
              <a:noFill/>
              <a:miter lim="800000"/>
              <a:headEnd/>
              <a:tailEnd/>
            </a:ln>
          </p:spPr>
          <p:txBody>
            <a:bodyPr wrap="none">
              <a:spAutoFit/>
            </a:bodyPr>
            <a:lstStyle/>
            <a:p>
              <a:pPr eaLnBrk="0" hangingPunct="0"/>
              <a:endParaRPr lang="en-US">
                <a:cs typeface="Arial" charset="0"/>
              </a:endParaRPr>
            </a:p>
          </p:txBody>
        </p:sp>
        <p:sp>
          <p:nvSpPr>
            <p:cNvPr id="33813" name="Text Box 34"/>
            <p:cNvSpPr txBox="1">
              <a:spLocks noChangeArrowheads="1"/>
            </p:cNvSpPr>
            <p:nvPr/>
          </p:nvSpPr>
          <p:spPr bwMode="auto">
            <a:xfrm>
              <a:off x="2332" y="2400"/>
              <a:ext cx="116" cy="233"/>
            </a:xfrm>
            <a:prstGeom prst="rect">
              <a:avLst/>
            </a:prstGeom>
            <a:noFill/>
            <a:ln w="9525">
              <a:noFill/>
              <a:miter lim="800000"/>
              <a:headEnd/>
              <a:tailEnd/>
            </a:ln>
          </p:spPr>
          <p:txBody>
            <a:bodyPr wrap="none">
              <a:spAutoFit/>
            </a:bodyPr>
            <a:lstStyle/>
            <a:p>
              <a:pPr eaLnBrk="0" hangingPunct="0"/>
              <a:endParaRPr lang="en-US">
                <a:cs typeface="Arial" charset="0"/>
              </a:endParaRPr>
            </a:p>
          </p:txBody>
        </p:sp>
        <p:sp>
          <p:nvSpPr>
            <p:cNvPr id="33814" name="Line 35"/>
            <p:cNvSpPr>
              <a:spLocks noChangeShapeType="1"/>
            </p:cNvSpPr>
            <p:nvPr/>
          </p:nvSpPr>
          <p:spPr bwMode="auto">
            <a:xfrm>
              <a:off x="2304" y="1920"/>
              <a:ext cx="768" cy="0"/>
            </a:xfrm>
            <a:prstGeom prst="line">
              <a:avLst/>
            </a:prstGeom>
            <a:noFill/>
            <a:ln w="9525">
              <a:solidFill>
                <a:schemeClr val="tx1"/>
              </a:solidFill>
              <a:round/>
              <a:headEnd/>
              <a:tailEnd/>
            </a:ln>
          </p:spPr>
          <p:txBody>
            <a:bodyPr wrap="none" anchor="ctr"/>
            <a:lstStyle/>
            <a:p>
              <a:endParaRPr lang="en-US"/>
            </a:p>
          </p:txBody>
        </p:sp>
        <p:sp>
          <p:nvSpPr>
            <p:cNvPr id="33815" name="Line 36"/>
            <p:cNvSpPr>
              <a:spLocks noChangeShapeType="1"/>
            </p:cNvSpPr>
            <p:nvPr/>
          </p:nvSpPr>
          <p:spPr bwMode="auto">
            <a:xfrm>
              <a:off x="2304" y="2160"/>
              <a:ext cx="768" cy="0"/>
            </a:xfrm>
            <a:prstGeom prst="line">
              <a:avLst/>
            </a:prstGeom>
            <a:noFill/>
            <a:ln w="9525">
              <a:solidFill>
                <a:schemeClr val="tx1"/>
              </a:solidFill>
              <a:round/>
              <a:headEnd/>
              <a:tailEnd/>
            </a:ln>
          </p:spPr>
          <p:txBody>
            <a:bodyPr wrap="none" anchor="ctr"/>
            <a:lstStyle/>
            <a:p>
              <a:endParaRPr lang="en-US"/>
            </a:p>
          </p:txBody>
        </p:sp>
        <p:sp>
          <p:nvSpPr>
            <p:cNvPr id="33816" name="Text Box 37"/>
            <p:cNvSpPr txBox="1">
              <a:spLocks noChangeArrowheads="1"/>
            </p:cNvSpPr>
            <p:nvPr/>
          </p:nvSpPr>
          <p:spPr bwMode="auto">
            <a:xfrm>
              <a:off x="2582" y="1920"/>
              <a:ext cx="116" cy="233"/>
            </a:xfrm>
            <a:prstGeom prst="rect">
              <a:avLst/>
            </a:prstGeom>
            <a:noFill/>
            <a:ln w="9525">
              <a:noFill/>
              <a:miter lim="800000"/>
              <a:headEnd/>
              <a:tailEnd/>
            </a:ln>
          </p:spPr>
          <p:txBody>
            <a:bodyPr wrap="none">
              <a:spAutoFit/>
            </a:bodyPr>
            <a:lstStyle/>
            <a:p>
              <a:pPr eaLnBrk="0" hangingPunct="0"/>
              <a:endParaRPr lang="en-US">
                <a:cs typeface="Arial" charset="0"/>
              </a:endParaRPr>
            </a:p>
          </p:txBody>
        </p:sp>
        <p:sp>
          <p:nvSpPr>
            <p:cNvPr id="33817" name="Text Box 38"/>
            <p:cNvSpPr txBox="1">
              <a:spLocks noChangeArrowheads="1"/>
            </p:cNvSpPr>
            <p:nvPr/>
          </p:nvSpPr>
          <p:spPr bwMode="auto">
            <a:xfrm>
              <a:off x="2832" y="1920"/>
              <a:ext cx="116" cy="233"/>
            </a:xfrm>
            <a:prstGeom prst="rect">
              <a:avLst/>
            </a:prstGeom>
            <a:noFill/>
            <a:ln w="9525">
              <a:noFill/>
              <a:miter lim="800000"/>
              <a:headEnd/>
              <a:tailEnd/>
            </a:ln>
          </p:spPr>
          <p:txBody>
            <a:bodyPr wrap="none">
              <a:spAutoFit/>
            </a:bodyPr>
            <a:lstStyle/>
            <a:p>
              <a:pPr eaLnBrk="0" hangingPunct="0"/>
              <a:endParaRPr lang="en-US">
                <a:cs typeface="Arial" charset="0"/>
              </a:endParaRPr>
            </a:p>
          </p:txBody>
        </p:sp>
        <p:sp>
          <p:nvSpPr>
            <p:cNvPr id="33818" name="Text Box 39"/>
            <p:cNvSpPr txBox="1">
              <a:spLocks noChangeArrowheads="1"/>
            </p:cNvSpPr>
            <p:nvPr/>
          </p:nvSpPr>
          <p:spPr bwMode="auto">
            <a:xfrm>
              <a:off x="2256" y="1920"/>
              <a:ext cx="116" cy="233"/>
            </a:xfrm>
            <a:prstGeom prst="rect">
              <a:avLst/>
            </a:prstGeom>
            <a:noFill/>
            <a:ln w="9525">
              <a:noFill/>
              <a:miter lim="800000"/>
              <a:headEnd/>
              <a:tailEnd/>
            </a:ln>
          </p:spPr>
          <p:txBody>
            <a:bodyPr wrap="none">
              <a:spAutoFit/>
            </a:bodyPr>
            <a:lstStyle/>
            <a:p>
              <a:pPr eaLnBrk="0" hangingPunct="0"/>
              <a:endParaRPr lang="en-US">
                <a:cs typeface="Arial" charset="0"/>
              </a:endParaRPr>
            </a:p>
          </p:txBody>
        </p:sp>
      </p:grpSp>
      <p:sp>
        <p:nvSpPr>
          <p:cNvPr id="33800" name="Text Box 40"/>
          <p:cNvSpPr txBox="1">
            <a:spLocks noChangeArrowheads="1"/>
          </p:cNvSpPr>
          <p:nvPr/>
        </p:nvSpPr>
        <p:spPr bwMode="auto">
          <a:xfrm>
            <a:off x="7026278" y="4572000"/>
            <a:ext cx="2130263" cy="369332"/>
          </a:xfrm>
          <a:prstGeom prst="rect">
            <a:avLst/>
          </a:prstGeom>
          <a:noFill/>
          <a:ln w="9525">
            <a:noFill/>
            <a:miter lim="800000"/>
            <a:headEnd/>
            <a:tailEnd/>
          </a:ln>
        </p:spPr>
        <p:txBody>
          <a:bodyPr wrap="none">
            <a:spAutoFit/>
          </a:bodyPr>
          <a:lstStyle/>
          <a:p>
            <a:pPr eaLnBrk="0" hangingPunct="0"/>
            <a:r>
              <a:rPr lang="en-US">
                <a:cs typeface="Arial" charset="0"/>
              </a:rPr>
              <a:t>Modified image data</a:t>
            </a:r>
          </a:p>
        </p:txBody>
      </p:sp>
      <p:sp>
        <p:nvSpPr>
          <p:cNvPr id="33801" name="Line 41"/>
          <p:cNvSpPr>
            <a:spLocks noChangeShapeType="1"/>
          </p:cNvSpPr>
          <p:nvPr/>
        </p:nvSpPr>
        <p:spPr bwMode="auto">
          <a:xfrm>
            <a:off x="4968875" y="3962400"/>
            <a:ext cx="1295400" cy="0"/>
          </a:xfrm>
          <a:prstGeom prst="line">
            <a:avLst/>
          </a:prstGeom>
          <a:noFill/>
          <a:ln w="152400">
            <a:solidFill>
              <a:schemeClr val="accent2"/>
            </a:solidFill>
            <a:round/>
            <a:headEnd/>
            <a:tailEnd type="triangle" w="med" len="med"/>
          </a:ln>
          <a:effectLst>
            <a:outerShdw blurRad="50800" dist="38100" dir="2700000" algn="tl" rotWithShape="0">
              <a:prstClr val="black">
                <a:alpha val="40000"/>
              </a:prstClr>
            </a:outerShdw>
          </a:effectLst>
        </p:spPr>
        <p:txBody>
          <a:bodyPr/>
          <a:lstStyle/>
          <a:p>
            <a:endParaRPr lang="en-US"/>
          </a:p>
        </p:txBody>
      </p:sp>
      <p:sp>
        <p:nvSpPr>
          <p:cNvPr id="33802" name="Text Box 42"/>
          <p:cNvSpPr txBox="1">
            <a:spLocks noChangeArrowheads="1"/>
          </p:cNvSpPr>
          <p:nvPr/>
        </p:nvSpPr>
        <p:spPr bwMode="auto">
          <a:xfrm>
            <a:off x="4813300" y="3352800"/>
            <a:ext cx="1550424" cy="369332"/>
          </a:xfrm>
          <a:prstGeom prst="rect">
            <a:avLst/>
          </a:prstGeom>
          <a:noFill/>
          <a:ln w="9525">
            <a:noFill/>
            <a:miter lim="800000"/>
            <a:headEnd/>
            <a:tailEnd/>
          </a:ln>
        </p:spPr>
        <p:txBody>
          <a:bodyPr wrap="none">
            <a:spAutoFit/>
          </a:bodyPr>
          <a:lstStyle/>
          <a:p>
            <a:r>
              <a:rPr lang="en-US" dirty="0">
                <a:solidFill>
                  <a:schemeClr val="accent2"/>
                </a:solidFill>
                <a:cs typeface="Arial" charset="0"/>
              </a:rPr>
              <a:t>Some function</a:t>
            </a:r>
          </a:p>
        </p:txBody>
      </p:sp>
      <p:sp>
        <p:nvSpPr>
          <p:cNvPr id="43" name="Text Box 10"/>
          <p:cNvSpPr txBox="1">
            <a:spLocks noChangeArrowheads="1"/>
          </p:cNvSpPr>
          <p:nvPr/>
        </p:nvSpPr>
        <p:spPr bwMode="auto">
          <a:xfrm>
            <a:off x="9144000" y="6553203"/>
            <a:ext cx="1373068" cy="307777"/>
          </a:xfrm>
          <a:prstGeom prst="rect">
            <a:avLst/>
          </a:prstGeom>
          <a:noFill/>
          <a:ln w="9525">
            <a:noFill/>
            <a:miter lim="800000"/>
            <a:headEnd/>
            <a:tailEnd/>
          </a:ln>
        </p:spPr>
        <p:txBody>
          <a:bodyPr wrap="none">
            <a:spAutoFit/>
          </a:bodyPr>
          <a:lstStyle/>
          <a:p>
            <a:r>
              <a:rPr lang="en-US" sz="1400" dirty="0"/>
              <a:t>Source: L. Zhang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7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80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80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8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p:bldP spid="33800" grpId="0"/>
      <p:bldP spid="33801" grpId="0" animBg="1"/>
      <p:bldP spid="3380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80" name="Straight Arrow Connector 79"/>
          <p:cNvCxnSpPr>
            <a:stCxn id="61" idx="3"/>
            <a:endCxn id="34845" idx="1"/>
          </p:cNvCxnSpPr>
          <p:nvPr/>
        </p:nvCxnSpPr>
        <p:spPr>
          <a:xfrm>
            <a:off x="3929742" y="4991100"/>
            <a:ext cx="1175658" cy="1588"/>
          </a:xfrm>
          <a:prstGeom prst="straightConnector1">
            <a:avLst/>
          </a:prstGeom>
          <a:ln w="28575">
            <a:solidFill>
              <a:schemeClr val="tx1"/>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818" name="Rectangle 2"/>
          <p:cNvSpPr>
            <a:spLocks noGrp="1" noChangeArrowheads="1"/>
          </p:cNvSpPr>
          <p:nvPr>
            <p:ph type="title"/>
          </p:nvPr>
        </p:nvSpPr>
        <p:spPr/>
        <p:txBody>
          <a:bodyPr/>
          <a:lstStyle/>
          <a:p>
            <a:pPr eaLnBrk="1" hangingPunct="1"/>
            <a:r>
              <a:rPr lang="en-US" dirty="0"/>
              <a:t>Linear filtering</a:t>
            </a:r>
          </a:p>
        </p:txBody>
      </p:sp>
      <p:sp>
        <p:nvSpPr>
          <p:cNvPr id="814083" name="Rectangle 3"/>
          <p:cNvSpPr>
            <a:spLocks noGrp="1" noChangeArrowheads="1"/>
          </p:cNvSpPr>
          <p:nvPr>
            <p:ph idx="1"/>
          </p:nvPr>
        </p:nvSpPr>
        <p:spPr/>
        <p:txBody>
          <a:bodyPr>
            <a:normAutofit/>
          </a:bodyPr>
          <a:lstStyle/>
          <a:p>
            <a:pPr eaLnBrk="1" hangingPunct="1"/>
            <a:r>
              <a:rPr lang="en-US" sz="2800" dirty="0"/>
              <a:t>One simple version of filtering:  linear filtering (cross-correlation, convolution)</a:t>
            </a:r>
          </a:p>
          <a:p>
            <a:pPr lvl="1" eaLnBrk="1" hangingPunct="1"/>
            <a:r>
              <a:rPr lang="en-US" sz="2400" dirty="0"/>
              <a:t>Replace each pixel by a linear combination (a weighted sum) of its neighbors</a:t>
            </a:r>
          </a:p>
          <a:p>
            <a:pPr eaLnBrk="1" hangingPunct="1"/>
            <a:r>
              <a:rPr lang="en-US" sz="2800" dirty="0"/>
              <a:t>The prescription for the linear combination is called the “kernel” (or “mask”, “filter”)</a:t>
            </a:r>
          </a:p>
          <a:p>
            <a:pPr eaLnBrk="1" hangingPunct="1"/>
            <a:endParaRPr lang="en-US" sz="2800" dirty="0"/>
          </a:p>
          <a:p>
            <a:pPr eaLnBrk="1" hangingPunct="1"/>
            <a:endParaRPr lang="en-US" sz="2800" dirty="0"/>
          </a:p>
          <a:p>
            <a:pPr eaLnBrk="1" hangingPunct="1"/>
            <a:endParaRPr lang="en-US" sz="2800" dirty="0"/>
          </a:p>
          <a:p>
            <a:pPr eaLnBrk="1" hangingPunct="1"/>
            <a:endParaRPr lang="en-US" sz="2800" dirty="0"/>
          </a:p>
        </p:txBody>
      </p:sp>
      <p:grpSp>
        <p:nvGrpSpPr>
          <p:cNvPr id="4" name="Group 22"/>
          <p:cNvGrpSpPr>
            <a:grpSpLocks/>
          </p:cNvGrpSpPr>
          <p:nvPr/>
        </p:nvGrpSpPr>
        <p:grpSpPr bwMode="auto">
          <a:xfrm>
            <a:off x="5105403" y="4419600"/>
            <a:ext cx="1271588" cy="1143000"/>
            <a:chOff x="4896" y="1392"/>
            <a:chExt cx="801" cy="720"/>
          </a:xfrm>
        </p:grpSpPr>
        <p:sp>
          <p:nvSpPr>
            <p:cNvPr id="34843" name="Text Box 23"/>
            <p:cNvSpPr txBox="1">
              <a:spLocks noChangeArrowheads="1"/>
            </p:cNvSpPr>
            <p:nvPr/>
          </p:nvSpPr>
          <p:spPr bwMode="auto">
            <a:xfrm>
              <a:off x="5397" y="1872"/>
              <a:ext cx="300" cy="233"/>
            </a:xfrm>
            <a:prstGeom prst="rect">
              <a:avLst/>
            </a:prstGeom>
            <a:noFill/>
            <a:ln w="9525">
              <a:noFill/>
              <a:miter lim="800000"/>
              <a:headEnd/>
              <a:tailEnd/>
            </a:ln>
          </p:spPr>
          <p:txBody>
            <a:bodyPr wrap="none">
              <a:spAutoFit/>
            </a:bodyPr>
            <a:lstStyle/>
            <a:p>
              <a:pPr algn="ctr" eaLnBrk="0" hangingPunct="0"/>
              <a:r>
                <a:rPr lang="en-US" dirty="0">
                  <a:cs typeface="Arial" charset="0"/>
                </a:rPr>
                <a:t>0.5</a:t>
              </a:r>
            </a:p>
          </p:txBody>
        </p:sp>
        <p:grpSp>
          <p:nvGrpSpPr>
            <p:cNvPr id="5" name="Group 24"/>
            <p:cNvGrpSpPr>
              <a:grpSpLocks/>
            </p:cNvGrpSpPr>
            <p:nvPr/>
          </p:nvGrpSpPr>
          <p:grpSpPr bwMode="auto">
            <a:xfrm>
              <a:off x="4896" y="1392"/>
              <a:ext cx="768" cy="720"/>
              <a:chOff x="4896" y="1392"/>
              <a:chExt cx="768" cy="720"/>
            </a:xfrm>
          </p:grpSpPr>
          <p:sp>
            <p:nvSpPr>
              <p:cNvPr id="34845" name="Rectangle 25"/>
              <p:cNvSpPr>
                <a:spLocks noChangeArrowheads="1"/>
              </p:cNvSpPr>
              <p:nvPr/>
            </p:nvSpPr>
            <p:spPr bwMode="auto">
              <a:xfrm>
                <a:off x="4896" y="1392"/>
                <a:ext cx="768" cy="720"/>
              </a:xfrm>
              <a:prstGeom prst="rect">
                <a:avLst/>
              </a:prstGeom>
              <a:noFill/>
              <a:ln w="9525">
                <a:solidFill>
                  <a:schemeClr val="tx1"/>
                </a:solidFill>
                <a:miter lim="800000"/>
                <a:headEnd/>
                <a:tailEnd/>
              </a:ln>
            </p:spPr>
            <p:txBody>
              <a:bodyPr wrap="none" anchor="ctr"/>
              <a:lstStyle/>
              <a:p>
                <a:endParaRPr lang="en-US"/>
              </a:p>
            </p:txBody>
          </p:sp>
          <p:sp>
            <p:nvSpPr>
              <p:cNvPr id="34846" name="Line 26"/>
              <p:cNvSpPr>
                <a:spLocks noChangeShapeType="1"/>
              </p:cNvSpPr>
              <p:nvPr/>
            </p:nvSpPr>
            <p:spPr bwMode="auto">
              <a:xfrm>
                <a:off x="5136" y="1392"/>
                <a:ext cx="0" cy="720"/>
              </a:xfrm>
              <a:prstGeom prst="line">
                <a:avLst/>
              </a:prstGeom>
              <a:noFill/>
              <a:ln w="9525">
                <a:solidFill>
                  <a:schemeClr val="tx1"/>
                </a:solidFill>
                <a:round/>
                <a:headEnd/>
                <a:tailEnd/>
              </a:ln>
            </p:spPr>
            <p:txBody>
              <a:bodyPr wrap="none" anchor="ctr"/>
              <a:lstStyle/>
              <a:p>
                <a:endParaRPr lang="en-US"/>
              </a:p>
            </p:txBody>
          </p:sp>
          <p:sp>
            <p:nvSpPr>
              <p:cNvPr id="34847" name="Line 27"/>
              <p:cNvSpPr>
                <a:spLocks noChangeShapeType="1"/>
              </p:cNvSpPr>
              <p:nvPr/>
            </p:nvSpPr>
            <p:spPr bwMode="auto">
              <a:xfrm>
                <a:off x="5424" y="1392"/>
                <a:ext cx="0" cy="720"/>
              </a:xfrm>
              <a:prstGeom prst="line">
                <a:avLst/>
              </a:prstGeom>
              <a:noFill/>
              <a:ln w="9525">
                <a:solidFill>
                  <a:schemeClr val="tx1"/>
                </a:solidFill>
                <a:round/>
                <a:headEnd/>
                <a:tailEnd/>
              </a:ln>
            </p:spPr>
            <p:txBody>
              <a:bodyPr wrap="none" anchor="ctr"/>
              <a:lstStyle/>
              <a:p>
                <a:endParaRPr lang="en-US"/>
              </a:p>
            </p:txBody>
          </p:sp>
          <p:sp>
            <p:nvSpPr>
              <p:cNvPr id="34848" name="Line 28"/>
              <p:cNvSpPr>
                <a:spLocks noChangeShapeType="1"/>
              </p:cNvSpPr>
              <p:nvPr/>
            </p:nvSpPr>
            <p:spPr bwMode="auto">
              <a:xfrm>
                <a:off x="4896" y="1632"/>
                <a:ext cx="768" cy="0"/>
              </a:xfrm>
              <a:prstGeom prst="line">
                <a:avLst/>
              </a:prstGeom>
              <a:noFill/>
              <a:ln w="9525">
                <a:solidFill>
                  <a:schemeClr val="tx1"/>
                </a:solidFill>
                <a:round/>
                <a:headEnd/>
                <a:tailEnd/>
              </a:ln>
            </p:spPr>
            <p:txBody>
              <a:bodyPr wrap="none" anchor="ctr"/>
              <a:lstStyle/>
              <a:p>
                <a:endParaRPr lang="en-US"/>
              </a:p>
            </p:txBody>
          </p:sp>
          <p:sp>
            <p:nvSpPr>
              <p:cNvPr id="34849" name="Line 29"/>
              <p:cNvSpPr>
                <a:spLocks noChangeShapeType="1"/>
              </p:cNvSpPr>
              <p:nvPr/>
            </p:nvSpPr>
            <p:spPr bwMode="auto">
              <a:xfrm>
                <a:off x="4896" y="1872"/>
                <a:ext cx="768" cy="0"/>
              </a:xfrm>
              <a:prstGeom prst="line">
                <a:avLst/>
              </a:prstGeom>
              <a:noFill/>
              <a:ln w="9525">
                <a:solidFill>
                  <a:schemeClr val="tx1"/>
                </a:solidFill>
                <a:round/>
                <a:headEnd/>
                <a:tailEnd/>
              </a:ln>
            </p:spPr>
            <p:txBody>
              <a:bodyPr wrap="none" anchor="ctr"/>
              <a:lstStyle/>
              <a:p>
                <a:endParaRPr lang="en-US"/>
              </a:p>
            </p:txBody>
          </p:sp>
          <p:sp>
            <p:nvSpPr>
              <p:cNvPr id="34850" name="Text Box 30"/>
              <p:cNvSpPr txBox="1">
                <a:spLocks noChangeArrowheads="1"/>
              </p:cNvSpPr>
              <p:nvPr/>
            </p:nvSpPr>
            <p:spPr bwMode="auto">
              <a:xfrm>
                <a:off x="5115" y="1632"/>
                <a:ext cx="329" cy="233"/>
              </a:xfrm>
              <a:prstGeom prst="rect">
                <a:avLst/>
              </a:prstGeom>
              <a:noFill/>
              <a:ln w="9525">
                <a:noFill/>
                <a:miter lim="800000"/>
                <a:headEnd/>
                <a:tailEnd/>
              </a:ln>
            </p:spPr>
            <p:txBody>
              <a:bodyPr wrap="square">
                <a:spAutoFit/>
              </a:bodyPr>
              <a:lstStyle/>
              <a:p>
                <a:pPr algn="ctr" eaLnBrk="0" hangingPunct="0"/>
                <a:r>
                  <a:rPr lang="en-US" dirty="0">
                    <a:cs typeface="Arial" charset="0"/>
                  </a:rPr>
                  <a:t>0.5</a:t>
                </a:r>
              </a:p>
            </p:txBody>
          </p:sp>
          <p:sp>
            <p:nvSpPr>
              <p:cNvPr id="34851" name="Text Box 31"/>
              <p:cNvSpPr txBox="1">
                <a:spLocks noChangeArrowheads="1"/>
              </p:cNvSpPr>
              <p:nvPr/>
            </p:nvSpPr>
            <p:spPr bwMode="auto">
              <a:xfrm>
                <a:off x="5452" y="1632"/>
                <a:ext cx="190" cy="233"/>
              </a:xfrm>
              <a:prstGeom prst="rect">
                <a:avLst/>
              </a:prstGeom>
              <a:noFill/>
              <a:ln w="9525">
                <a:noFill/>
                <a:miter lim="800000"/>
                <a:headEnd/>
                <a:tailEnd/>
              </a:ln>
            </p:spPr>
            <p:txBody>
              <a:bodyPr wrap="none">
                <a:spAutoFit/>
              </a:bodyPr>
              <a:lstStyle/>
              <a:p>
                <a:pPr algn="ctr" eaLnBrk="0" hangingPunct="0"/>
                <a:r>
                  <a:rPr lang="en-US">
                    <a:cs typeface="Arial" charset="0"/>
                  </a:rPr>
                  <a:t>0</a:t>
                </a:r>
              </a:p>
            </p:txBody>
          </p:sp>
          <p:sp>
            <p:nvSpPr>
              <p:cNvPr id="34852" name="Text Box 32"/>
              <p:cNvSpPr txBox="1">
                <a:spLocks noChangeArrowheads="1"/>
              </p:cNvSpPr>
              <p:nvPr/>
            </p:nvSpPr>
            <p:spPr bwMode="auto">
              <a:xfrm>
                <a:off x="4913" y="1632"/>
                <a:ext cx="190" cy="233"/>
              </a:xfrm>
              <a:prstGeom prst="rect">
                <a:avLst/>
              </a:prstGeom>
              <a:noFill/>
              <a:ln w="9525">
                <a:noFill/>
                <a:miter lim="800000"/>
                <a:headEnd/>
                <a:tailEnd/>
              </a:ln>
            </p:spPr>
            <p:txBody>
              <a:bodyPr wrap="none">
                <a:spAutoFit/>
              </a:bodyPr>
              <a:lstStyle/>
              <a:p>
                <a:pPr eaLnBrk="0" hangingPunct="0"/>
                <a:r>
                  <a:rPr lang="en-US" dirty="0">
                    <a:cs typeface="Arial" charset="0"/>
                  </a:rPr>
                  <a:t>0</a:t>
                </a:r>
              </a:p>
            </p:txBody>
          </p:sp>
          <p:sp>
            <p:nvSpPr>
              <p:cNvPr id="34853" name="Text Box 33"/>
              <p:cNvSpPr txBox="1">
                <a:spLocks noChangeArrowheads="1"/>
              </p:cNvSpPr>
              <p:nvPr/>
            </p:nvSpPr>
            <p:spPr bwMode="auto">
              <a:xfrm>
                <a:off x="5185" y="1872"/>
                <a:ext cx="190" cy="233"/>
              </a:xfrm>
              <a:prstGeom prst="rect">
                <a:avLst/>
              </a:prstGeom>
              <a:noFill/>
              <a:ln w="9525">
                <a:noFill/>
                <a:miter lim="800000"/>
                <a:headEnd/>
                <a:tailEnd/>
              </a:ln>
            </p:spPr>
            <p:txBody>
              <a:bodyPr wrap="none">
                <a:spAutoFit/>
              </a:bodyPr>
              <a:lstStyle/>
              <a:p>
                <a:pPr algn="ctr" eaLnBrk="0" hangingPunct="0"/>
                <a:r>
                  <a:rPr lang="en-US" dirty="0">
                    <a:cs typeface="Arial" charset="0"/>
                  </a:rPr>
                  <a:t>1</a:t>
                </a:r>
              </a:p>
            </p:txBody>
          </p:sp>
          <p:sp>
            <p:nvSpPr>
              <p:cNvPr id="34854" name="Text Box 34"/>
              <p:cNvSpPr txBox="1">
                <a:spLocks noChangeArrowheads="1"/>
              </p:cNvSpPr>
              <p:nvPr/>
            </p:nvSpPr>
            <p:spPr bwMode="auto">
              <a:xfrm>
                <a:off x="4913" y="1872"/>
                <a:ext cx="190" cy="233"/>
              </a:xfrm>
              <a:prstGeom prst="rect">
                <a:avLst/>
              </a:prstGeom>
              <a:noFill/>
              <a:ln w="9525">
                <a:noFill/>
                <a:miter lim="800000"/>
                <a:headEnd/>
                <a:tailEnd/>
              </a:ln>
            </p:spPr>
            <p:txBody>
              <a:bodyPr wrap="none">
                <a:spAutoFit/>
              </a:bodyPr>
              <a:lstStyle/>
              <a:p>
                <a:pPr eaLnBrk="0" hangingPunct="0"/>
                <a:r>
                  <a:rPr lang="en-US" dirty="0">
                    <a:cs typeface="Arial" charset="0"/>
                  </a:rPr>
                  <a:t>0</a:t>
                </a:r>
              </a:p>
            </p:txBody>
          </p:sp>
          <p:sp>
            <p:nvSpPr>
              <p:cNvPr id="34855" name="Line 35"/>
              <p:cNvSpPr>
                <a:spLocks noChangeShapeType="1"/>
              </p:cNvSpPr>
              <p:nvPr/>
            </p:nvSpPr>
            <p:spPr bwMode="auto">
              <a:xfrm>
                <a:off x="4896" y="1632"/>
                <a:ext cx="768" cy="0"/>
              </a:xfrm>
              <a:prstGeom prst="line">
                <a:avLst/>
              </a:prstGeom>
              <a:noFill/>
              <a:ln w="9525">
                <a:solidFill>
                  <a:schemeClr val="tx1"/>
                </a:solidFill>
                <a:round/>
                <a:headEnd/>
                <a:tailEnd/>
              </a:ln>
            </p:spPr>
            <p:txBody>
              <a:bodyPr wrap="none" anchor="ctr"/>
              <a:lstStyle/>
              <a:p>
                <a:endParaRPr lang="en-US"/>
              </a:p>
            </p:txBody>
          </p:sp>
          <p:sp>
            <p:nvSpPr>
              <p:cNvPr id="34856" name="Text Box 36"/>
              <p:cNvSpPr txBox="1">
                <a:spLocks noChangeArrowheads="1"/>
              </p:cNvSpPr>
              <p:nvPr/>
            </p:nvSpPr>
            <p:spPr bwMode="auto">
              <a:xfrm>
                <a:off x="5185" y="1392"/>
                <a:ext cx="190" cy="233"/>
              </a:xfrm>
              <a:prstGeom prst="rect">
                <a:avLst/>
              </a:prstGeom>
              <a:noFill/>
              <a:ln w="9525">
                <a:noFill/>
                <a:miter lim="800000"/>
                <a:headEnd/>
                <a:tailEnd/>
              </a:ln>
            </p:spPr>
            <p:txBody>
              <a:bodyPr wrap="none">
                <a:spAutoFit/>
              </a:bodyPr>
              <a:lstStyle/>
              <a:p>
                <a:pPr algn="ctr" eaLnBrk="0" hangingPunct="0"/>
                <a:r>
                  <a:rPr lang="en-US" dirty="0">
                    <a:cs typeface="Arial" charset="0"/>
                  </a:rPr>
                  <a:t>0</a:t>
                </a:r>
              </a:p>
            </p:txBody>
          </p:sp>
          <p:sp>
            <p:nvSpPr>
              <p:cNvPr id="34857" name="Text Box 37"/>
              <p:cNvSpPr txBox="1">
                <a:spLocks noChangeArrowheads="1"/>
              </p:cNvSpPr>
              <p:nvPr/>
            </p:nvSpPr>
            <p:spPr bwMode="auto">
              <a:xfrm>
                <a:off x="5452" y="1392"/>
                <a:ext cx="190" cy="233"/>
              </a:xfrm>
              <a:prstGeom prst="rect">
                <a:avLst/>
              </a:prstGeom>
              <a:noFill/>
              <a:ln w="9525">
                <a:noFill/>
                <a:miter lim="800000"/>
                <a:headEnd/>
                <a:tailEnd/>
              </a:ln>
            </p:spPr>
            <p:txBody>
              <a:bodyPr wrap="none">
                <a:spAutoFit/>
              </a:bodyPr>
              <a:lstStyle/>
              <a:p>
                <a:pPr algn="ctr" eaLnBrk="0" hangingPunct="0"/>
                <a:r>
                  <a:rPr lang="en-US">
                    <a:cs typeface="Arial" charset="0"/>
                  </a:rPr>
                  <a:t>0</a:t>
                </a:r>
              </a:p>
            </p:txBody>
          </p:sp>
          <p:sp>
            <p:nvSpPr>
              <p:cNvPr id="34858" name="Text Box 38"/>
              <p:cNvSpPr txBox="1">
                <a:spLocks noChangeArrowheads="1"/>
              </p:cNvSpPr>
              <p:nvPr/>
            </p:nvSpPr>
            <p:spPr bwMode="auto">
              <a:xfrm>
                <a:off x="4913" y="1392"/>
                <a:ext cx="190" cy="233"/>
              </a:xfrm>
              <a:prstGeom prst="rect">
                <a:avLst/>
              </a:prstGeom>
              <a:noFill/>
              <a:ln w="9525">
                <a:noFill/>
                <a:miter lim="800000"/>
                <a:headEnd/>
                <a:tailEnd/>
              </a:ln>
            </p:spPr>
            <p:txBody>
              <a:bodyPr wrap="none">
                <a:spAutoFit/>
              </a:bodyPr>
              <a:lstStyle/>
              <a:p>
                <a:pPr eaLnBrk="0" hangingPunct="0"/>
                <a:r>
                  <a:rPr lang="en-US" dirty="0">
                    <a:cs typeface="Arial" charset="0"/>
                  </a:rPr>
                  <a:t>0</a:t>
                </a:r>
              </a:p>
            </p:txBody>
          </p:sp>
        </p:grpSp>
      </p:grpSp>
      <p:sp>
        <p:nvSpPr>
          <p:cNvPr id="34824" name="Text Box 40"/>
          <p:cNvSpPr txBox="1">
            <a:spLocks noChangeArrowheads="1"/>
          </p:cNvSpPr>
          <p:nvPr/>
        </p:nvSpPr>
        <p:spPr bwMode="auto">
          <a:xfrm>
            <a:off x="5334003" y="5638800"/>
            <a:ext cx="767133" cy="369332"/>
          </a:xfrm>
          <a:prstGeom prst="rect">
            <a:avLst/>
          </a:prstGeom>
          <a:noFill/>
          <a:ln w="9525">
            <a:noFill/>
            <a:miter lim="800000"/>
            <a:headEnd/>
            <a:tailEnd/>
          </a:ln>
        </p:spPr>
        <p:txBody>
          <a:bodyPr wrap="none">
            <a:spAutoFit/>
          </a:bodyPr>
          <a:lstStyle/>
          <a:p>
            <a:pPr eaLnBrk="0" hangingPunct="0"/>
            <a:r>
              <a:rPr lang="en-US">
                <a:cs typeface="Arial" charset="0"/>
              </a:rPr>
              <a:t>kernel</a:t>
            </a:r>
          </a:p>
        </p:txBody>
      </p:sp>
      <p:grpSp>
        <p:nvGrpSpPr>
          <p:cNvPr id="6" name="Group 41"/>
          <p:cNvGrpSpPr>
            <a:grpSpLocks/>
          </p:cNvGrpSpPr>
          <p:nvPr/>
        </p:nvGrpSpPr>
        <p:grpSpPr bwMode="auto">
          <a:xfrm>
            <a:off x="7543800" y="4419600"/>
            <a:ext cx="1295400" cy="1143000"/>
            <a:chOff x="2256" y="1920"/>
            <a:chExt cx="816" cy="720"/>
          </a:xfrm>
        </p:grpSpPr>
        <p:sp>
          <p:nvSpPr>
            <p:cNvPr id="34827" name="Rectangle 42"/>
            <p:cNvSpPr>
              <a:spLocks noChangeArrowheads="1"/>
            </p:cNvSpPr>
            <p:nvPr/>
          </p:nvSpPr>
          <p:spPr bwMode="auto">
            <a:xfrm>
              <a:off x="2304" y="1920"/>
              <a:ext cx="768" cy="720"/>
            </a:xfrm>
            <a:prstGeom prst="rect">
              <a:avLst/>
            </a:prstGeom>
            <a:noFill/>
            <a:ln w="9525">
              <a:solidFill>
                <a:schemeClr val="tx1"/>
              </a:solidFill>
              <a:miter lim="800000"/>
              <a:headEnd/>
              <a:tailEnd/>
            </a:ln>
          </p:spPr>
          <p:txBody>
            <a:bodyPr wrap="none" anchor="ctr"/>
            <a:lstStyle/>
            <a:p>
              <a:endParaRPr lang="en-US"/>
            </a:p>
          </p:txBody>
        </p:sp>
        <p:sp>
          <p:nvSpPr>
            <p:cNvPr id="34828" name="Line 43"/>
            <p:cNvSpPr>
              <a:spLocks noChangeShapeType="1"/>
            </p:cNvSpPr>
            <p:nvPr/>
          </p:nvSpPr>
          <p:spPr bwMode="auto">
            <a:xfrm>
              <a:off x="2544" y="1920"/>
              <a:ext cx="0" cy="720"/>
            </a:xfrm>
            <a:prstGeom prst="line">
              <a:avLst/>
            </a:prstGeom>
            <a:noFill/>
            <a:ln w="9525">
              <a:solidFill>
                <a:schemeClr val="tx1"/>
              </a:solidFill>
              <a:round/>
              <a:headEnd/>
              <a:tailEnd/>
            </a:ln>
          </p:spPr>
          <p:txBody>
            <a:bodyPr wrap="none" anchor="ctr"/>
            <a:lstStyle/>
            <a:p>
              <a:endParaRPr lang="en-US"/>
            </a:p>
          </p:txBody>
        </p:sp>
        <p:sp>
          <p:nvSpPr>
            <p:cNvPr id="34829" name="Line 44"/>
            <p:cNvSpPr>
              <a:spLocks noChangeShapeType="1"/>
            </p:cNvSpPr>
            <p:nvPr/>
          </p:nvSpPr>
          <p:spPr bwMode="auto">
            <a:xfrm>
              <a:off x="2832" y="1920"/>
              <a:ext cx="0" cy="720"/>
            </a:xfrm>
            <a:prstGeom prst="line">
              <a:avLst/>
            </a:prstGeom>
            <a:noFill/>
            <a:ln w="9525">
              <a:solidFill>
                <a:schemeClr val="tx1"/>
              </a:solidFill>
              <a:round/>
              <a:headEnd/>
              <a:tailEnd/>
            </a:ln>
          </p:spPr>
          <p:txBody>
            <a:bodyPr wrap="none" anchor="ctr"/>
            <a:lstStyle/>
            <a:p>
              <a:endParaRPr lang="en-US"/>
            </a:p>
          </p:txBody>
        </p:sp>
        <p:sp>
          <p:nvSpPr>
            <p:cNvPr id="34830" name="Line 45"/>
            <p:cNvSpPr>
              <a:spLocks noChangeShapeType="1"/>
            </p:cNvSpPr>
            <p:nvPr/>
          </p:nvSpPr>
          <p:spPr bwMode="auto">
            <a:xfrm>
              <a:off x="2304" y="2160"/>
              <a:ext cx="768" cy="0"/>
            </a:xfrm>
            <a:prstGeom prst="line">
              <a:avLst/>
            </a:prstGeom>
            <a:noFill/>
            <a:ln w="9525">
              <a:solidFill>
                <a:schemeClr val="tx1"/>
              </a:solidFill>
              <a:round/>
              <a:headEnd/>
              <a:tailEnd/>
            </a:ln>
          </p:spPr>
          <p:txBody>
            <a:bodyPr wrap="none" anchor="ctr"/>
            <a:lstStyle/>
            <a:p>
              <a:endParaRPr lang="en-US"/>
            </a:p>
          </p:txBody>
        </p:sp>
        <p:sp>
          <p:nvSpPr>
            <p:cNvPr id="34831" name="Line 46"/>
            <p:cNvSpPr>
              <a:spLocks noChangeShapeType="1"/>
            </p:cNvSpPr>
            <p:nvPr/>
          </p:nvSpPr>
          <p:spPr bwMode="auto">
            <a:xfrm>
              <a:off x="2304" y="2400"/>
              <a:ext cx="768" cy="0"/>
            </a:xfrm>
            <a:prstGeom prst="line">
              <a:avLst/>
            </a:prstGeom>
            <a:noFill/>
            <a:ln w="9525">
              <a:solidFill>
                <a:schemeClr val="tx1"/>
              </a:solidFill>
              <a:round/>
              <a:headEnd/>
              <a:tailEnd/>
            </a:ln>
          </p:spPr>
          <p:txBody>
            <a:bodyPr wrap="none" anchor="ctr"/>
            <a:lstStyle/>
            <a:p>
              <a:endParaRPr lang="en-US"/>
            </a:p>
          </p:txBody>
        </p:sp>
        <p:sp>
          <p:nvSpPr>
            <p:cNvPr id="34832" name="Text Box 47"/>
            <p:cNvSpPr txBox="1">
              <a:spLocks noChangeArrowheads="1"/>
            </p:cNvSpPr>
            <p:nvPr/>
          </p:nvSpPr>
          <p:spPr bwMode="auto">
            <a:xfrm>
              <a:off x="2582" y="2160"/>
              <a:ext cx="190" cy="233"/>
            </a:xfrm>
            <a:prstGeom prst="rect">
              <a:avLst/>
            </a:prstGeom>
            <a:noFill/>
            <a:ln w="9525">
              <a:noFill/>
              <a:miter lim="800000"/>
              <a:headEnd/>
              <a:tailEnd/>
            </a:ln>
          </p:spPr>
          <p:txBody>
            <a:bodyPr wrap="none">
              <a:spAutoFit/>
            </a:bodyPr>
            <a:lstStyle/>
            <a:p>
              <a:pPr eaLnBrk="0" hangingPunct="0"/>
              <a:r>
                <a:rPr lang="en-US" dirty="0">
                  <a:cs typeface="Arial" charset="0"/>
                </a:rPr>
                <a:t>8</a:t>
              </a:r>
            </a:p>
          </p:txBody>
        </p:sp>
        <p:sp>
          <p:nvSpPr>
            <p:cNvPr id="34833" name="Text Box 48"/>
            <p:cNvSpPr txBox="1">
              <a:spLocks noChangeArrowheads="1"/>
            </p:cNvSpPr>
            <p:nvPr/>
          </p:nvSpPr>
          <p:spPr bwMode="auto">
            <a:xfrm>
              <a:off x="2832" y="2160"/>
              <a:ext cx="116" cy="233"/>
            </a:xfrm>
            <a:prstGeom prst="rect">
              <a:avLst/>
            </a:prstGeom>
            <a:noFill/>
            <a:ln w="9525">
              <a:noFill/>
              <a:miter lim="800000"/>
              <a:headEnd/>
              <a:tailEnd/>
            </a:ln>
          </p:spPr>
          <p:txBody>
            <a:bodyPr wrap="none">
              <a:spAutoFit/>
            </a:bodyPr>
            <a:lstStyle/>
            <a:p>
              <a:pPr eaLnBrk="0" hangingPunct="0"/>
              <a:endParaRPr lang="en-US">
                <a:cs typeface="Arial" charset="0"/>
              </a:endParaRPr>
            </a:p>
          </p:txBody>
        </p:sp>
        <p:sp>
          <p:nvSpPr>
            <p:cNvPr id="34834" name="Text Box 49"/>
            <p:cNvSpPr txBox="1">
              <a:spLocks noChangeArrowheads="1"/>
            </p:cNvSpPr>
            <p:nvPr/>
          </p:nvSpPr>
          <p:spPr bwMode="auto">
            <a:xfrm>
              <a:off x="2352" y="2160"/>
              <a:ext cx="116" cy="233"/>
            </a:xfrm>
            <a:prstGeom prst="rect">
              <a:avLst/>
            </a:prstGeom>
            <a:noFill/>
            <a:ln w="9525">
              <a:noFill/>
              <a:miter lim="800000"/>
              <a:headEnd/>
              <a:tailEnd/>
            </a:ln>
          </p:spPr>
          <p:txBody>
            <a:bodyPr wrap="none">
              <a:spAutoFit/>
            </a:bodyPr>
            <a:lstStyle/>
            <a:p>
              <a:pPr eaLnBrk="0" hangingPunct="0"/>
              <a:endParaRPr lang="en-US">
                <a:cs typeface="Arial" charset="0"/>
              </a:endParaRPr>
            </a:p>
          </p:txBody>
        </p:sp>
        <p:sp>
          <p:nvSpPr>
            <p:cNvPr id="34835" name="Text Box 50"/>
            <p:cNvSpPr txBox="1">
              <a:spLocks noChangeArrowheads="1"/>
            </p:cNvSpPr>
            <p:nvPr/>
          </p:nvSpPr>
          <p:spPr bwMode="auto">
            <a:xfrm>
              <a:off x="2562" y="2400"/>
              <a:ext cx="116" cy="233"/>
            </a:xfrm>
            <a:prstGeom prst="rect">
              <a:avLst/>
            </a:prstGeom>
            <a:noFill/>
            <a:ln w="9525">
              <a:noFill/>
              <a:miter lim="800000"/>
              <a:headEnd/>
              <a:tailEnd/>
            </a:ln>
          </p:spPr>
          <p:txBody>
            <a:bodyPr wrap="none">
              <a:spAutoFit/>
            </a:bodyPr>
            <a:lstStyle/>
            <a:p>
              <a:pPr eaLnBrk="0" hangingPunct="0"/>
              <a:endParaRPr lang="en-US">
                <a:cs typeface="Arial" charset="0"/>
              </a:endParaRPr>
            </a:p>
          </p:txBody>
        </p:sp>
        <p:sp>
          <p:nvSpPr>
            <p:cNvPr id="34836" name="Text Box 51"/>
            <p:cNvSpPr txBox="1">
              <a:spLocks noChangeArrowheads="1"/>
            </p:cNvSpPr>
            <p:nvPr/>
          </p:nvSpPr>
          <p:spPr bwMode="auto">
            <a:xfrm>
              <a:off x="2812" y="2400"/>
              <a:ext cx="116" cy="233"/>
            </a:xfrm>
            <a:prstGeom prst="rect">
              <a:avLst/>
            </a:prstGeom>
            <a:noFill/>
            <a:ln w="9525">
              <a:noFill/>
              <a:miter lim="800000"/>
              <a:headEnd/>
              <a:tailEnd/>
            </a:ln>
          </p:spPr>
          <p:txBody>
            <a:bodyPr wrap="none">
              <a:spAutoFit/>
            </a:bodyPr>
            <a:lstStyle/>
            <a:p>
              <a:pPr eaLnBrk="0" hangingPunct="0"/>
              <a:endParaRPr lang="en-US">
                <a:cs typeface="Arial" charset="0"/>
              </a:endParaRPr>
            </a:p>
          </p:txBody>
        </p:sp>
        <p:sp>
          <p:nvSpPr>
            <p:cNvPr id="34837" name="Text Box 52"/>
            <p:cNvSpPr txBox="1">
              <a:spLocks noChangeArrowheads="1"/>
            </p:cNvSpPr>
            <p:nvPr/>
          </p:nvSpPr>
          <p:spPr bwMode="auto">
            <a:xfrm>
              <a:off x="2332" y="2400"/>
              <a:ext cx="116" cy="233"/>
            </a:xfrm>
            <a:prstGeom prst="rect">
              <a:avLst/>
            </a:prstGeom>
            <a:noFill/>
            <a:ln w="9525">
              <a:noFill/>
              <a:miter lim="800000"/>
              <a:headEnd/>
              <a:tailEnd/>
            </a:ln>
          </p:spPr>
          <p:txBody>
            <a:bodyPr wrap="none">
              <a:spAutoFit/>
            </a:bodyPr>
            <a:lstStyle/>
            <a:p>
              <a:pPr eaLnBrk="0" hangingPunct="0"/>
              <a:endParaRPr lang="en-US">
                <a:cs typeface="Arial" charset="0"/>
              </a:endParaRPr>
            </a:p>
          </p:txBody>
        </p:sp>
        <p:sp>
          <p:nvSpPr>
            <p:cNvPr id="34838" name="Line 53"/>
            <p:cNvSpPr>
              <a:spLocks noChangeShapeType="1"/>
            </p:cNvSpPr>
            <p:nvPr/>
          </p:nvSpPr>
          <p:spPr bwMode="auto">
            <a:xfrm>
              <a:off x="2304" y="1920"/>
              <a:ext cx="768" cy="0"/>
            </a:xfrm>
            <a:prstGeom prst="line">
              <a:avLst/>
            </a:prstGeom>
            <a:noFill/>
            <a:ln w="9525">
              <a:solidFill>
                <a:schemeClr val="tx1"/>
              </a:solidFill>
              <a:round/>
              <a:headEnd/>
              <a:tailEnd/>
            </a:ln>
          </p:spPr>
          <p:txBody>
            <a:bodyPr wrap="none" anchor="ctr"/>
            <a:lstStyle/>
            <a:p>
              <a:endParaRPr lang="en-US"/>
            </a:p>
          </p:txBody>
        </p:sp>
        <p:sp>
          <p:nvSpPr>
            <p:cNvPr id="34839" name="Line 54"/>
            <p:cNvSpPr>
              <a:spLocks noChangeShapeType="1"/>
            </p:cNvSpPr>
            <p:nvPr/>
          </p:nvSpPr>
          <p:spPr bwMode="auto">
            <a:xfrm>
              <a:off x="2304" y="2160"/>
              <a:ext cx="768" cy="0"/>
            </a:xfrm>
            <a:prstGeom prst="line">
              <a:avLst/>
            </a:prstGeom>
            <a:noFill/>
            <a:ln w="9525">
              <a:solidFill>
                <a:schemeClr val="tx1"/>
              </a:solidFill>
              <a:round/>
              <a:headEnd/>
              <a:tailEnd/>
            </a:ln>
          </p:spPr>
          <p:txBody>
            <a:bodyPr wrap="none" anchor="ctr"/>
            <a:lstStyle/>
            <a:p>
              <a:endParaRPr lang="en-US"/>
            </a:p>
          </p:txBody>
        </p:sp>
        <p:sp>
          <p:nvSpPr>
            <p:cNvPr id="34840" name="Text Box 55"/>
            <p:cNvSpPr txBox="1">
              <a:spLocks noChangeArrowheads="1"/>
            </p:cNvSpPr>
            <p:nvPr/>
          </p:nvSpPr>
          <p:spPr bwMode="auto">
            <a:xfrm>
              <a:off x="2582" y="1920"/>
              <a:ext cx="116" cy="233"/>
            </a:xfrm>
            <a:prstGeom prst="rect">
              <a:avLst/>
            </a:prstGeom>
            <a:noFill/>
            <a:ln w="9525">
              <a:noFill/>
              <a:miter lim="800000"/>
              <a:headEnd/>
              <a:tailEnd/>
            </a:ln>
          </p:spPr>
          <p:txBody>
            <a:bodyPr wrap="none">
              <a:spAutoFit/>
            </a:bodyPr>
            <a:lstStyle/>
            <a:p>
              <a:pPr eaLnBrk="0" hangingPunct="0"/>
              <a:endParaRPr lang="en-US">
                <a:cs typeface="Arial" charset="0"/>
              </a:endParaRPr>
            </a:p>
          </p:txBody>
        </p:sp>
        <p:sp>
          <p:nvSpPr>
            <p:cNvPr id="34841" name="Text Box 56"/>
            <p:cNvSpPr txBox="1">
              <a:spLocks noChangeArrowheads="1"/>
            </p:cNvSpPr>
            <p:nvPr/>
          </p:nvSpPr>
          <p:spPr bwMode="auto">
            <a:xfrm>
              <a:off x="2832" y="1920"/>
              <a:ext cx="116" cy="233"/>
            </a:xfrm>
            <a:prstGeom prst="rect">
              <a:avLst/>
            </a:prstGeom>
            <a:noFill/>
            <a:ln w="9525">
              <a:noFill/>
              <a:miter lim="800000"/>
              <a:headEnd/>
              <a:tailEnd/>
            </a:ln>
          </p:spPr>
          <p:txBody>
            <a:bodyPr wrap="none">
              <a:spAutoFit/>
            </a:bodyPr>
            <a:lstStyle/>
            <a:p>
              <a:pPr eaLnBrk="0" hangingPunct="0"/>
              <a:endParaRPr lang="en-US">
                <a:cs typeface="Arial" charset="0"/>
              </a:endParaRPr>
            </a:p>
          </p:txBody>
        </p:sp>
        <p:sp>
          <p:nvSpPr>
            <p:cNvPr id="34842" name="Text Box 57"/>
            <p:cNvSpPr txBox="1">
              <a:spLocks noChangeArrowheads="1"/>
            </p:cNvSpPr>
            <p:nvPr/>
          </p:nvSpPr>
          <p:spPr bwMode="auto">
            <a:xfrm>
              <a:off x="2256" y="1920"/>
              <a:ext cx="116" cy="233"/>
            </a:xfrm>
            <a:prstGeom prst="rect">
              <a:avLst/>
            </a:prstGeom>
            <a:noFill/>
            <a:ln w="9525">
              <a:noFill/>
              <a:miter lim="800000"/>
              <a:headEnd/>
              <a:tailEnd/>
            </a:ln>
          </p:spPr>
          <p:txBody>
            <a:bodyPr wrap="none">
              <a:spAutoFit/>
            </a:bodyPr>
            <a:lstStyle/>
            <a:p>
              <a:pPr eaLnBrk="0" hangingPunct="0"/>
              <a:endParaRPr lang="en-US">
                <a:cs typeface="Arial" charset="0"/>
              </a:endParaRPr>
            </a:p>
          </p:txBody>
        </p:sp>
      </p:grpSp>
      <p:sp>
        <p:nvSpPr>
          <p:cNvPr id="34826" name="Text Box 58"/>
          <p:cNvSpPr txBox="1">
            <a:spLocks noChangeArrowheads="1"/>
          </p:cNvSpPr>
          <p:nvPr/>
        </p:nvSpPr>
        <p:spPr bwMode="auto">
          <a:xfrm>
            <a:off x="7262815" y="5638800"/>
            <a:ext cx="2130263" cy="369332"/>
          </a:xfrm>
          <a:prstGeom prst="rect">
            <a:avLst/>
          </a:prstGeom>
          <a:noFill/>
          <a:ln w="9525">
            <a:noFill/>
            <a:miter lim="800000"/>
            <a:headEnd/>
            <a:tailEnd/>
          </a:ln>
        </p:spPr>
        <p:txBody>
          <a:bodyPr wrap="none">
            <a:spAutoFit/>
          </a:bodyPr>
          <a:lstStyle/>
          <a:p>
            <a:pPr eaLnBrk="0" hangingPunct="0"/>
            <a:r>
              <a:rPr lang="en-US">
                <a:cs typeface="Arial" charset="0"/>
              </a:rPr>
              <a:t>Modified image data</a:t>
            </a:r>
          </a:p>
        </p:txBody>
      </p:sp>
      <p:sp>
        <p:nvSpPr>
          <p:cNvPr id="59" name="Text Box 10"/>
          <p:cNvSpPr txBox="1">
            <a:spLocks noChangeArrowheads="1"/>
          </p:cNvSpPr>
          <p:nvPr/>
        </p:nvSpPr>
        <p:spPr bwMode="auto">
          <a:xfrm>
            <a:off x="9144000" y="6553203"/>
            <a:ext cx="1373068" cy="307777"/>
          </a:xfrm>
          <a:prstGeom prst="rect">
            <a:avLst/>
          </a:prstGeom>
          <a:noFill/>
          <a:ln w="9525">
            <a:noFill/>
            <a:miter lim="800000"/>
            <a:headEnd/>
            <a:tailEnd/>
          </a:ln>
        </p:spPr>
        <p:txBody>
          <a:bodyPr wrap="none">
            <a:spAutoFit/>
          </a:bodyPr>
          <a:lstStyle/>
          <a:p>
            <a:r>
              <a:rPr lang="en-US" sz="1400" dirty="0"/>
              <a:t>Source: L. Zhang</a:t>
            </a:r>
          </a:p>
        </p:txBody>
      </p:sp>
      <p:sp>
        <p:nvSpPr>
          <p:cNvPr id="34823" name="Text Box 39"/>
          <p:cNvSpPr txBox="1">
            <a:spLocks noChangeArrowheads="1"/>
          </p:cNvSpPr>
          <p:nvPr/>
        </p:nvSpPr>
        <p:spPr bwMode="auto">
          <a:xfrm>
            <a:off x="2438401" y="5638800"/>
            <a:ext cx="1828800" cy="369332"/>
          </a:xfrm>
          <a:prstGeom prst="rect">
            <a:avLst/>
          </a:prstGeom>
          <a:noFill/>
          <a:ln w="9525">
            <a:noFill/>
            <a:miter lim="800000"/>
            <a:headEnd/>
            <a:tailEnd/>
          </a:ln>
        </p:spPr>
        <p:txBody>
          <a:bodyPr wrap="square">
            <a:spAutoFit/>
          </a:bodyPr>
          <a:lstStyle/>
          <a:p>
            <a:pPr eaLnBrk="0" hangingPunct="0"/>
            <a:r>
              <a:rPr lang="en-US" dirty="0">
                <a:cs typeface="Arial" charset="0"/>
              </a:rPr>
              <a:t>Local image data</a:t>
            </a:r>
          </a:p>
        </p:txBody>
      </p:sp>
      <p:grpSp>
        <p:nvGrpSpPr>
          <p:cNvPr id="60" name="Group 5"/>
          <p:cNvGrpSpPr>
            <a:grpSpLocks/>
          </p:cNvGrpSpPr>
          <p:nvPr/>
        </p:nvGrpSpPr>
        <p:grpSpPr bwMode="auto">
          <a:xfrm>
            <a:off x="2688320" y="4419600"/>
            <a:ext cx="1241425" cy="1143000"/>
            <a:chOff x="2290" y="1920"/>
            <a:chExt cx="782" cy="720"/>
          </a:xfrm>
        </p:grpSpPr>
        <p:sp>
          <p:nvSpPr>
            <p:cNvPr id="61" name="Rectangle 6"/>
            <p:cNvSpPr>
              <a:spLocks noChangeArrowheads="1"/>
            </p:cNvSpPr>
            <p:nvPr/>
          </p:nvSpPr>
          <p:spPr bwMode="auto">
            <a:xfrm>
              <a:off x="2304" y="1920"/>
              <a:ext cx="768" cy="720"/>
            </a:xfrm>
            <a:prstGeom prst="rect">
              <a:avLst/>
            </a:prstGeom>
            <a:noFill/>
            <a:ln w="9525">
              <a:solidFill>
                <a:schemeClr val="tx1"/>
              </a:solidFill>
              <a:miter lim="800000"/>
              <a:headEnd/>
              <a:tailEnd/>
            </a:ln>
          </p:spPr>
          <p:txBody>
            <a:bodyPr wrap="none" anchor="ctr"/>
            <a:lstStyle/>
            <a:p>
              <a:endParaRPr lang="en-US"/>
            </a:p>
          </p:txBody>
        </p:sp>
        <p:sp>
          <p:nvSpPr>
            <p:cNvPr id="62" name="Line 7"/>
            <p:cNvSpPr>
              <a:spLocks noChangeShapeType="1"/>
            </p:cNvSpPr>
            <p:nvPr/>
          </p:nvSpPr>
          <p:spPr bwMode="auto">
            <a:xfrm>
              <a:off x="2565" y="1920"/>
              <a:ext cx="0" cy="720"/>
            </a:xfrm>
            <a:prstGeom prst="line">
              <a:avLst/>
            </a:prstGeom>
            <a:noFill/>
            <a:ln w="9525">
              <a:solidFill>
                <a:schemeClr val="tx1"/>
              </a:solidFill>
              <a:round/>
              <a:headEnd/>
              <a:tailEnd/>
            </a:ln>
          </p:spPr>
          <p:txBody>
            <a:bodyPr wrap="none" anchor="ctr"/>
            <a:lstStyle/>
            <a:p>
              <a:endParaRPr lang="en-US"/>
            </a:p>
          </p:txBody>
        </p:sp>
        <p:sp>
          <p:nvSpPr>
            <p:cNvPr id="63" name="Line 8"/>
            <p:cNvSpPr>
              <a:spLocks noChangeShapeType="1"/>
            </p:cNvSpPr>
            <p:nvPr/>
          </p:nvSpPr>
          <p:spPr bwMode="auto">
            <a:xfrm>
              <a:off x="2825" y="1920"/>
              <a:ext cx="0" cy="720"/>
            </a:xfrm>
            <a:prstGeom prst="line">
              <a:avLst/>
            </a:prstGeom>
            <a:noFill/>
            <a:ln w="9525">
              <a:solidFill>
                <a:schemeClr val="tx1"/>
              </a:solidFill>
              <a:round/>
              <a:headEnd/>
              <a:tailEnd/>
            </a:ln>
          </p:spPr>
          <p:txBody>
            <a:bodyPr wrap="none" anchor="ctr"/>
            <a:lstStyle/>
            <a:p>
              <a:endParaRPr lang="en-US"/>
            </a:p>
          </p:txBody>
        </p:sp>
        <p:sp>
          <p:nvSpPr>
            <p:cNvPr id="64" name="Line 9"/>
            <p:cNvSpPr>
              <a:spLocks noChangeShapeType="1"/>
            </p:cNvSpPr>
            <p:nvPr/>
          </p:nvSpPr>
          <p:spPr bwMode="auto">
            <a:xfrm>
              <a:off x="2304" y="2160"/>
              <a:ext cx="768" cy="0"/>
            </a:xfrm>
            <a:prstGeom prst="line">
              <a:avLst/>
            </a:prstGeom>
            <a:noFill/>
            <a:ln w="9525">
              <a:solidFill>
                <a:schemeClr val="tx1"/>
              </a:solidFill>
              <a:round/>
              <a:headEnd/>
              <a:tailEnd/>
            </a:ln>
          </p:spPr>
          <p:txBody>
            <a:bodyPr wrap="none" anchor="ctr"/>
            <a:lstStyle/>
            <a:p>
              <a:endParaRPr lang="en-US"/>
            </a:p>
          </p:txBody>
        </p:sp>
        <p:sp>
          <p:nvSpPr>
            <p:cNvPr id="65" name="Line 10"/>
            <p:cNvSpPr>
              <a:spLocks noChangeShapeType="1"/>
            </p:cNvSpPr>
            <p:nvPr/>
          </p:nvSpPr>
          <p:spPr bwMode="auto">
            <a:xfrm>
              <a:off x="2304" y="2400"/>
              <a:ext cx="768" cy="0"/>
            </a:xfrm>
            <a:prstGeom prst="line">
              <a:avLst/>
            </a:prstGeom>
            <a:noFill/>
            <a:ln w="9525">
              <a:solidFill>
                <a:schemeClr val="tx1"/>
              </a:solidFill>
              <a:round/>
              <a:headEnd/>
              <a:tailEnd/>
            </a:ln>
          </p:spPr>
          <p:txBody>
            <a:bodyPr wrap="none" anchor="ctr"/>
            <a:lstStyle/>
            <a:p>
              <a:endParaRPr lang="en-US"/>
            </a:p>
          </p:txBody>
        </p:sp>
        <p:sp>
          <p:nvSpPr>
            <p:cNvPr id="66" name="Text Box 11"/>
            <p:cNvSpPr txBox="1">
              <a:spLocks noChangeArrowheads="1"/>
            </p:cNvSpPr>
            <p:nvPr/>
          </p:nvSpPr>
          <p:spPr bwMode="auto">
            <a:xfrm>
              <a:off x="2591" y="2160"/>
              <a:ext cx="190" cy="233"/>
            </a:xfrm>
            <a:prstGeom prst="rect">
              <a:avLst/>
            </a:prstGeom>
            <a:noFill/>
            <a:ln w="9525">
              <a:noFill/>
              <a:miter lim="800000"/>
              <a:headEnd/>
              <a:tailEnd/>
            </a:ln>
          </p:spPr>
          <p:txBody>
            <a:bodyPr wrap="none">
              <a:spAutoFit/>
            </a:bodyPr>
            <a:lstStyle/>
            <a:p>
              <a:pPr algn="ctr" eaLnBrk="0" hangingPunct="0"/>
              <a:r>
                <a:rPr lang="en-US" dirty="0">
                  <a:cs typeface="Arial" charset="0"/>
                </a:rPr>
                <a:t>6</a:t>
              </a:r>
            </a:p>
          </p:txBody>
        </p:sp>
        <p:sp>
          <p:nvSpPr>
            <p:cNvPr id="67" name="Text Box 12"/>
            <p:cNvSpPr txBox="1">
              <a:spLocks noChangeArrowheads="1"/>
            </p:cNvSpPr>
            <p:nvPr/>
          </p:nvSpPr>
          <p:spPr bwMode="auto">
            <a:xfrm>
              <a:off x="2856" y="2160"/>
              <a:ext cx="190" cy="233"/>
            </a:xfrm>
            <a:prstGeom prst="rect">
              <a:avLst/>
            </a:prstGeom>
            <a:noFill/>
            <a:ln w="9525">
              <a:noFill/>
              <a:miter lim="800000"/>
              <a:headEnd/>
              <a:tailEnd/>
            </a:ln>
          </p:spPr>
          <p:txBody>
            <a:bodyPr wrap="none">
              <a:spAutoFit/>
            </a:bodyPr>
            <a:lstStyle/>
            <a:p>
              <a:pPr algn="ctr" eaLnBrk="0" hangingPunct="0"/>
              <a:r>
                <a:rPr lang="en-US">
                  <a:cs typeface="Arial" charset="0"/>
                </a:rPr>
                <a:t>1</a:t>
              </a:r>
            </a:p>
          </p:txBody>
        </p:sp>
        <p:sp>
          <p:nvSpPr>
            <p:cNvPr id="68" name="Text Box 13"/>
            <p:cNvSpPr txBox="1">
              <a:spLocks noChangeArrowheads="1"/>
            </p:cNvSpPr>
            <p:nvPr/>
          </p:nvSpPr>
          <p:spPr bwMode="auto">
            <a:xfrm>
              <a:off x="2327" y="2160"/>
              <a:ext cx="190" cy="233"/>
            </a:xfrm>
            <a:prstGeom prst="rect">
              <a:avLst/>
            </a:prstGeom>
            <a:noFill/>
            <a:ln w="9525">
              <a:noFill/>
              <a:miter lim="800000"/>
              <a:headEnd/>
              <a:tailEnd/>
            </a:ln>
          </p:spPr>
          <p:txBody>
            <a:bodyPr wrap="none">
              <a:spAutoFit/>
            </a:bodyPr>
            <a:lstStyle/>
            <a:p>
              <a:pPr algn="ctr" eaLnBrk="0" hangingPunct="0"/>
              <a:r>
                <a:rPr lang="en-US" dirty="0">
                  <a:cs typeface="Arial" charset="0"/>
                </a:rPr>
                <a:t>4</a:t>
              </a:r>
            </a:p>
          </p:txBody>
        </p:sp>
        <p:sp>
          <p:nvSpPr>
            <p:cNvPr id="69" name="Text Box 14"/>
            <p:cNvSpPr txBox="1">
              <a:spLocks noChangeArrowheads="1"/>
            </p:cNvSpPr>
            <p:nvPr/>
          </p:nvSpPr>
          <p:spPr bwMode="auto">
            <a:xfrm>
              <a:off x="2591" y="2400"/>
              <a:ext cx="190" cy="233"/>
            </a:xfrm>
            <a:prstGeom prst="rect">
              <a:avLst/>
            </a:prstGeom>
            <a:noFill/>
            <a:ln w="9525">
              <a:noFill/>
              <a:miter lim="800000"/>
              <a:headEnd/>
              <a:tailEnd/>
            </a:ln>
          </p:spPr>
          <p:txBody>
            <a:bodyPr wrap="none">
              <a:spAutoFit/>
            </a:bodyPr>
            <a:lstStyle/>
            <a:p>
              <a:pPr algn="ctr" eaLnBrk="0" hangingPunct="0"/>
              <a:r>
                <a:rPr lang="en-US" dirty="0">
                  <a:cs typeface="Arial" charset="0"/>
                </a:rPr>
                <a:t>1</a:t>
              </a:r>
            </a:p>
          </p:txBody>
        </p:sp>
        <p:sp>
          <p:nvSpPr>
            <p:cNvPr id="70" name="Text Box 15"/>
            <p:cNvSpPr txBox="1">
              <a:spLocks noChangeArrowheads="1"/>
            </p:cNvSpPr>
            <p:nvPr/>
          </p:nvSpPr>
          <p:spPr bwMode="auto">
            <a:xfrm>
              <a:off x="2856" y="2400"/>
              <a:ext cx="190" cy="233"/>
            </a:xfrm>
            <a:prstGeom prst="rect">
              <a:avLst/>
            </a:prstGeom>
            <a:noFill/>
            <a:ln w="9525">
              <a:noFill/>
              <a:miter lim="800000"/>
              <a:headEnd/>
              <a:tailEnd/>
            </a:ln>
          </p:spPr>
          <p:txBody>
            <a:bodyPr wrap="none">
              <a:spAutoFit/>
            </a:bodyPr>
            <a:lstStyle/>
            <a:p>
              <a:pPr algn="ctr" eaLnBrk="0" hangingPunct="0"/>
              <a:r>
                <a:rPr lang="en-US" dirty="0">
                  <a:cs typeface="Arial" charset="0"/>
                </a:rPr>
                <a:t>8</a:t>
              </a:r>
            </a:p>
          </p:txBody>
        </p:sp>
        <p:sp>
          <p:nvSpPr>
            <p:cNvPr id="71" name="Text Box 16"/>
            <p:cNvSpPr txBox="1">
              <a:spLocks noChangeArrowheads="1"/>
            </p:cNvSpPr>
            <p:nvPr/>
          </p:nvSpPr>
          <p:spPr bwMode="auto">
            <a:xfrm>
              <a:off x="2327" y="2400"/>
              <a:ext cx="190" cy="233"/>
            </a:xfrm>
            <a:prstGeom prst="rect">
              <a:avLst/>
            </a:prstGeom>
            <a:noFill/>
            <a:ln w="9525">
              <a:noFill/>
              <a:miter lim="800000"/>
              <a:headEnd/>
              <a:tailEnd/>
            </a:ln>
          </p:spPr>
          <p:txBody>
            <a:bodyPr wrap="none">
              <a:spAutoFit/>
            </a:bodyPr>
            <a:lstStyle/>
            <a:p>
              <a:pPr algn="ctr" eaLnBrk="0" hangingPunct="0"/>
              <a:r>
                <a:rPr lang="en-US">
                  <a:cs typeface="Arial" charset="0"/>
                </a:rPr>
                <a:t>1</a:t>
              </a:r>
            </a:p>
          </p:txBody>
        </p:sp>
        <p:sp>
          <p:nvSpPr>
            <p:cNvPr id="72" name="Line 17"/>
            <p:cNvSpPr>
              <a:spLocks noChangeShapeType="1"/>
            </p:cNvSpPr>
            <p:nvPr/>
          </p:nvSpPr>
          <p:spPr bwMode="auto">
            <a:xfrm>
              <a:off x="2304" y="1920"/>
              <a:ext cx="768" cy="0"/>
            </a:xfrm>
            <a:prstGeom prst="line">
              <a:avLst/>
            </a:prstGeom>
            <a:noFill/>
            <a:ln w="9525">
              <a:solidFill>
                <a:schemeClr val="tx1"/>
              </a:solidFill>
              <a:round/>
              <a:headEnd/>
              <a:tailEnd/>
            </a:ln>
          </p:spPr>
          <p:txBody>
            <a:bodyPr wrap="none" anchor="ctr"/>
            <a:lstStyle/>
            <a:p>
              <a:endParaRPr lang="en-US"/>
            </a:p>
          </p:txBody>
        </p:sp>
        <p:sp>
          <p:nvSpPr>
            <p:cNvPr id="73" name="Line 18"/>
            <p:cNvSpPr>
              <a:spLocks noChangeShapeType="1"/>
            </p:cNvSpPr>
            <p:nvPr/>
          </p:nvSpPr>
          <p:spPr bwMode="auto">
            <a:xfrm>
              <a:off x="2304" y="2160"/>
              <a:ext cx="768" cy="0"/>
            </a:xfrm>
            <a:prstGeom prst="line">
              <a:avLst/>
            </a:prstGeom>
            <a:noFill/>
            <a:ln w="9525">
              <a:solidFill>
                <a:schemeClr val="tx1"/>
              </a:solidFill>
              <a:round/>
              <a:headEnd/>
              <a:tailEnd/>
            </a:ln>
          </p:spPr>
          <p:txBody>
            <a:bodyPr wrap="none" anchor="ctr"/>
            <a:lstStyle/>
            <a:p>
              <a:endParaRPr lang="en-US"/>
            </a:p>
          </p:txBody>
        </p:sp>
        <p:sp>
          <p:nvSpPr>
            <p:cNvPr id="74" name="Text Box 19"/>
            <p:cNvSpPr txBox="1">
              <a:spLocks noChangeArrowheads="1"/>
            </p:cNvSpPr>
            <p:nvPr/>
          </p:nvSpPr>
          <p:spPr bwMode="auto">
            <a:xfrm>
              <a:off x="2591" y="1920"/>
              <a:ext cx="190" cy="233"/>
            </a:xfrm>
            <a:prstGeom prst="rect">
              <a:avLst/>
            </a:prstGeom>
            <a:noFill/>
            <a:ln w="9525">
              <a:noFill/>
              <a:miter lim="800000"/>
              <a:headEnd/>
              <a:tailEnd/>
            </a:ln>
          </p:spPr>
          <p:txBody>
            <a:bodyPr wrap="none">
              <a:spAutoFit/>
            </a:bodyPr>
            <a:lstStyle/>
            <a:p>
              <a:pPr algn="ctr" eaLnBrk="0" hangingPunct="0"/>
              <a:r>
                <a:rPr lang="en-US" dirty="0">
                  <a:cs typeface="Arial" charset="0"/>
                </a:rPr>
                <a:t>5</a:t>
              </a:r>
            </a:p>
          </p:txBody>
        </p:sp>
        <p:sp>
          <p:nvSpPr>
            <p:cNvPr id="75" name="Text Box 20"/>
            <p:cNvSpPr txBox="1">
              <a:spLocks noChangeArrowheads="1"/>
            </p:cNvSpPr>
            <p:nvPr/>
          </p:nvSpPr>
          <p:spPr bwMode="auto">
            <a:xfrm>
              <a:off x="2856" y="1920"/>
              <a:ext cx="190" cy="233"/>
            </a:xfrm>
            <a:prstGeom prst="rect">
              <a:avLst/>
            </a:prstGeom>
            <a:noFill/>
            <a:ln w="9525">
              <a:noFill/>
              <a:miter lim="800000"/>
              <a:headEnd/>
              <a:tailEnd/>
            </a:ln>
          </p:spPr>
          <p:txBody>
            <a:bodyPr wrap="none">
              <a:spAutoFit/>
            </a:bodyPr>
            <a:lstStyle/>
            <a:p>
              <a:pPr algn="ctr" eaLnBrk="0" hangingPunct="0"/>
              <a:r>
                <a:rPr lang="en-US">
                  <a:cs typeface="Arial" charset="0"/>
                </a:rPr>
                <a:t>3</a:t>
              </a:r>
            </a:p>
          </p:txBody>
        </p:sp>
        <p:sp>
          <p:nvSpPr>
            <p:cNvPr id="76" name="Text Box 21"/>
            <p:cNvSpPr txBox="1">
              <a:spLocks noChangeArrowheads="1"/>
            </p:cNvSpPr>
            <p:nvPr/>
          </p:nvSpPr>
          <p:spPr bwMode="auto">
            <a:xfrm>
              <a:off x="2290" y="1920"/>
              <a:ext cx="264" cy="233"/>
            </a:xfrm>
            <a:prstGeom prst="rect">
              <a:avLst/>
            </a:prstGeom>
            <a:noFill/>
            <a:ln w="9525">
              <a:noFill/>
              <a:miter lim="800000"/>
              <a:headEnd/>
              <a:tailEnd/>
            </a:ln>
          </p:spPr>
          <p:txBody>
            <a:bodyPr wrap="none">
              <a:spAutoFit/>
            </a:bodyPr>
            <a:lstStyle/>
            <a:p>
              <a:pPr algn="ctr" eaLnBrk="0" hangingPunct="0"/>
              <a:r>
                <a:rPr lang="en-US" dirty="0">
                  <a:cs typeface="Arial" charset="0"/>
                </a:rPr>
                <a:t>10</a:t>
              </a:r>
            </a:p>
          </p:txBody>
        </p:sp>
      </p:grpSp>
      <p:cxnSp>
        <p:nvCxnSpPr>
          <p:cNvPr id="83" name="Straight Arrow Connector 82"/>
          <p:cNvCxnSpPr>
            <a:stCxn id="34845" idx="3"/>
            <a:endCxn id="34827" idx="1"/>
          </p:cNvCxnSpPr>
          <p:nvPr/>
        </p:nvCxnSpPr>
        <p:spPr>
          <a:xfrm>
            <a:off x="6324600" y="4991100"/>
            <a:ext cx="1295400" cy="1588"/>
          </a:xfrm>
          <a:prstGeom prst="straightConnector1">
            <a:avLst/>
          </a:prstGeom>
          <a:ln w="28575">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408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8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8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4083" grpId="0" build="p" autoUpdateAnimBg="0"/>
      <p:bldP spid="34824" grpId="0"/>
      <p:bldP spid="34826" grpId="0"/>
      <p:bldP spid="348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Cross-correlation</a:t>
            </a:r>
          </a:p>
        </p:txBody>
      </p:sp>
      <p:sp>
        <p:nvSpPr>
          <p:cNvPr id="8" name="Rectangle 10"/>
          <p:cNvSpPr>
            <a:spLocks noChangeArrowheads="1"/>
          </p:cNvSpPr>
          <p:nvPr>
            <p:custDataLst>
              <p:tags r:id="rId1"/>
            </p:custDataLst>
          </p:nvPr>
        </p:nvSpPr>
        <p:spPr bwMode="auto">
          <a:xfrm>
            <a:off x="2435220" y="4122858"/>
            <a:ext cx="7200900" cy="609600"/>
          </a:xfrm>
          <a:prstGeom prst="rect">
            <a:avLst/>
          </a:prstGeom>
          <a:noFill/>
          <a:ln w="9525">
            <a:noFill/>
            <a:miter lim="800000"/>
            <a:headEnd/>
            <a:tailEnd/>
          </a:ln>
          <a:effectLst/>
        </p:spPr>
        <p:txBody>
          <a:bodyPr/>
          <a:lstStyle/>
          <a:p>
            <a:pPr marL="342900" indent="-342900">
              <a:spcBef>
                <a:spcPct val="50000"/>
              </a:spcBef>
              <a:spcAft>
                <a:spcPct val="50000"/>
              </a:spcAft>
            </a:pPr>
            <a:r>
              <a:rPr lang="en-US" sz="2800" dirty="0"/>
              <a:t>This is called a </a:t>
            </a:r>
            <a:r>
              <a:rPr lang="en-US" sz="2800" b="1" dirty="0"/>
              <a:t>cross-correlation</a:t>
            </a:r>
            <a:r>
              <a:rPr lang="en-US" sz="2800" dirty="0"/>
              <a:t> operation:</a:t>
            </a:r>
          </a:p>
          <a:p>
            <a:pPr marL="342900" indent="-342900">
              <a:spcBef>
                <a:spcPct val="50000"/>
              </a:spcBef>
              <a:spcAft>
                <a:spcPct val="50000"/>
              </a:spcAft>
            </a:pPr>
            <a:endParaRPr lang="en-US" sz="2800" dirty="0"/>
          </a:p>
        </p:txBody>
      </p:sp>
      <p:pic>
        <p:nvPicPr>
          <p:cNvPr id="9" name="Picture 11" descr="Edittex"/>
          <p:cNvPicPr>
            <a:picLocks noChangeAspect="1" noChangeArrowheads="1"/>
          </p:cNvPicPr>
          <p:nvPr>
            <p:custDataLst>
              <p:tags r:id="rId2"/>
            </p:custDataLst>
          </p:nvPr>
        </p:nvPicPr>
        <p:blipFill>
          <a:blip r:embed="rId6" cstate="print"/>
          <a:srcRect/>
          <a:stretch>
            <a:fillRect/>
          </a:stretch>
        </p:blipFill>
        <p:spPr bwMode="auto">
          <a:xfrm>
            <a:off x="3931916" y="4790904"/>
            <a:ext cx="3535684" cy="549618"/>
          </a:xfrm>
          <a:prstGeom prst="rect">
            <a:avLst/>
          </a:prstGeom>
          <a:noFill/>
          <a:ln w="9525">
            <a:noFill/>
            <a:miter lim="800000"/>
            <a:headEnd/>
            <a:tailEnd/>
          </a:ln>
          <a:effectLst/>
        </p:spPr>
      </p:pic>
      <p:sp>
        <p:nvSpPr>
          <p:cNvPr id="7" name="Rectangle 10"/>
          <p:cNvSpPr>
            <a:spLocks noChangeArrowheads="1"/>
          </p:cNvSpPr>
          <p:nvPr>
            <p:custDataLst>
              <p:tags r:id="rId3"/>
            </p:custDataLst>
          </p:nvPr>
        </p:nvSpPr>
        <p:spPr bwMode="auto">
          <a:xfrm>
            <a:off x="865414" y="1447800"/>
            <a:ext cx="9116786" cy="5181600"/>
          </a:xfrm>
          <a:prstGeom prst="rect">
            <a:avLst/>
          </a:prstGeom>
          <a:noFill/>
          <a:ln w="9525">
            <a:noFill/>
            <a:miter lim="800000"/>
            <a:headEnd/>
            <a:tailEnd/>
          </a:ln>
          <a:effectLst/>
        </p:spPr>
        <p:txBody>
          <a:bodyPr/>
          <a:lstStyle/>
          <a:p>
            <a:pPr marL="342900" indent="-342900">
              <a:spcBef>
                <a:spcPct val="50000"/>
              </a:spcBef>
              <a:spcAft>
                <a:spcPct val="50000"/>
              </a:spcAft>
            </a:pPr>
            <a:r>
              <a:rPr lang="en-US" sz="3200" dirty="0"/>
              <a:t>Let      be the image,      be the kernel (of size 	2</a:t>
            </a:r>
            <a:r>
              <a:rPr lang="en-US" sz="3200" i="1" dirty="0"/>
              <a:t>k</a:t>
            </a:r>
            <a:r>
              <a:rPr lang="en-US" sz="3200" dirty="0"/>
              <a:t>+1 x 2</a:t>
            </a:r>
            <a:r>
              <a:rPr lang="en-US" sz="3200" i="1" dirty="0"/>
              <a:t>k</a:t>
            </a:r>
            <a:r>
              <a:rPr lang="en-US" sz="3200" dirty="0"/>
              <a:t>+1), and      be the output image</a:t>
            </a:r>
          </a:p>
          <a:p>
            <a:pPr marL="342900" indent="-342900">
              <a:spcBef>
                <a:spcPct val="50000"/>
              </a:spcBef>
              <a:spcAft>
                <a:spcPct val="50000"/>
              </a:spcAft>
            </a:pPr>
            <a:endParaRPr lang="en-US" sz="3200" dirty="0"/>
          </a:p>
          <a:p>
            <a:pPr marL="342900" indent="-342900">
              <a:spcBef>
                <a:spcPct val="50000"/>
              </a:spcBef>
              <a:spcAft>
                <a:spcPct val="50000"/>
              </a:spcAft>
            </a:pPr>
            <a:endParaRPr lang="en-US" sz="4000" dirty="0"/>
          </a:p>
          <a:p>
            <a:pPr marL="457200" indent="-457200">
              <a:spcBef>
                <a:spcPct val="50000"/>
              </a:spcBef>
              <a:spcAft>
                <a:spcPct val="50000"/>
              </a:spcAft>
              <a:buFont typeface="Arial" pitchFamily="34" charset="0"/>
              <a:buChar char="•"/>
            </a:pPr>
            <a:endParaRPr lang="en-US" sz="1400" dirty="0"/>
          </a:p>
          <a:p>
            <a:pPr marL="457200" indent="-457200">
              <a:spcBef>
                <a:spcPct val="50000"/>
              </a:spcBef>
              <a:spcAft>
                <a:spcPct val="50000"/>
              </a:spcAft>
              <a:buFont typeface="Arial" pitchFamily="34" charset="0"/>
              <a:buChar char="•"/>
            </a:pPr>
            <a:r>
              <a:rPr lang="en-US" sz="2800" dirty="0"/>
              <a:t>Can think of as a “dot product” between local neighborhood and kernel for each pixel</a:t>
            </a:r>
          </a:p>
        </p:txBody>
      </p:sp>
      <p:pic>
        <p:nvPicPr>
          <p:cNvPr id="40961" name="Picture 1"/>
          <p:cNvPicPr>
            <a:picLocks noChangeAspect="1" noChangeArrowheads="1"/>
          </p:cNvPicPr>
          <p:nvPr/>
        </p:nvPicPr>
        <p:blipFill>
          <a:blip r:embed="rId7" cstate="print"/>
          <a:srcRect/>
          <a:stretch>
            <a:fillRect/>
          </a:stretch>
        </p:blipFill>
        <p:spPr bwMode="auto">
          <a:xfrm>
            <a:off x="5230585" y="2035416"/>
            <a:ext cx="386443" cy="381000"/>
          </a:xfrm>
          <a:prstGeom prst="rect">
            <a:avLst/>
          </a:prstGeom>
          <a:noFill/>
          <a:ln w="9525">
            <a:noFill/>
            <a:miter lim="800000"/>
            <a:headEnd/>
            <a:tailEnd/>
          </a:ln>
        </p:spPr>
      </p:pic>
      <p:pic>
        <p:nvPicPr>
          <p:cNvPr id="40962" name="Picture 2"/>
          <p:cNvPicPr>
            <a:picLocks noChangeAspect="1" noChangeArrowheads="1"/>
          </p:cNvPicPr>
          <p:nvPr/>
        </p:nvPicPr>
        <p:blipFill>
          <a:blip r:embed="rId8" cstate="print"/>
          <a:srcRect/>
          <a:stretch>
            <a:fillRect/>
          </a:stretch>
        </p:blipFill>
        <p:spPr bwMode="auto">
          <a:xfrm>
            <a:off x="4724400" y="1570328"/>
            <a:ext cx="439208" cy="381000"/>
          </a:xfrm>
          <a:prstGeom prst="rect">
            <a:avLst/>
          </a:prstGeom>
          <a:noFill/>
          <a:ln w="9525">
            <a:noFill/>
            <a:miter lim="800000"/>
            <a:headEnd/>
            <a:tailEnd/>
          </a:ln>
        </p:spPr>
      </p:pic>
      <p:pic>
        <p:nvPicPr>
          <p:cNvPr id="40963" name="Picture 3"/>
          <p:cNvPicPr>
            <a:picLocks noChangeAspect="1" noChangeArrowheads="1"/>
          </p:cNvPicPr>
          <p:nvPr/>
        </p:nvPicPr>
        <p:blipFill>
          <a:blip r:embed="rId9" cstate="print"/>
          <a:srcRect/>
          <a:stretch>
            <a:fillRect/>
          </a:stretch>
        </p:blipFill>
        <p:spPr bwMode="auto">
          <a:xfrm>
            <a:off x="1676400" y="1570328"/>
            <a:ext cx="381000" cy="321972"/>
          </a:xfrm>
          <a:prstGeom prst="rect">
            <a:avLst/>
          </a:prstGeom>
          <a:noFill/>
          <a:ln w="9525">
            <a:noFill/>
            <a:miter lim="800000"/>
            <a:headEnd/>
            <a:tailEnd/>
          </a:ln>
        </p:spPr>
      </p:pic>
      <p:pic>
        <p:nvPicPr>
          <p:cNvPr id="6" name="Picture 8" descr="Edittex"/>
          <p:cNvPicPr>
            <a:picLocks noChangeAspect="1" noChangeArrowheads="1"/>
          </p:cNvPicPr>
          <p:nvPr>
            <p:custDataLst>
              <p:tags r:id="rId4"/>
            </p:custDataLst>
          </p:nvPr>
        </p:nvPicPr>
        <p:blipFill>
          <a:blip r:embed="rId10" cstate="print"/>
          <a:srcRect/>
          <a:stretch>
            <a:fillRect/>
          </a:stretch>
        </p:blipFill>
        <p:spPr bwMode="auto">
          <a:xfrm>
            <a:off x="1828800" y="2660649"/>
            <a:ext cx="7848600" cy="115443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828803"/>
            <a:ext cx="9220200" cy="1470025"/>
          </a:xfrm>
        </p:spPr>
        <p:txBody>
          <a:bodyPr>
            <a:normAutofit/>
          </a:bodyPr>
          <a:lstStyle/>
          <a:p>
            <a:r>
              <a:rPr lang="en-US" sz="3600" dirty="0"/>
              <a:t>Lecture 1: Images and image filtering</a:t>
            </a:r>
          </a:p>
        </p:txBody>
      </p:sp>
      <p:sp>
        <p:nvSpPr>
          <p:cNvPr id="8" name="Rectangle 7"/>
          <p:cNvSpPr/>
          <p:nvPr/>
        </p:nvSpPr>
        <p:spPr>
          <a:xfrm>
            <a:off x="-76200" y="1600200"/>
            <a:ext cx="12344400" cy="457200"/>
          </a:xfrm>
          <a:prstGeom prst="rect">
            <a:avLst/>
          </a:prstGeom>
          <a:solidFill>
            <a:schemeClr val="bg1">
              <a:lumMod val="65000"/>
            </a:schemeClr>
          </a:solidFill>
          <a:ln>
            <a:noFill/>
          </a:ln>
          <a:effectLst>
            <a:outerShdw blurRad="1016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descr="group face hybrid"/>
          <p:cNvPicPr>
            <a:picLocks noChangeAspect="1" noChangeArrowheads="1"/>
          </p:cNvPicPr>
          <p:nvPr>
            <p:custDataLst>
              <p:tags r:id="rId1"/>
            </p:custDataLst>
          </p:nvPr>
        </p:nvPicPr>
        <p:blipFill>
          <a:blip r:embed="rId5" cstate="print"/>
          <a:srcRect/>
          <a:stretch>
            <a:fillRect/>
          </a:stretch>
        </p:blipFill>
        <p:spPr bwMode="auto">
          <a:xfrm>
            <a:off x="5529264" y="4376792"/>
            <a:ext cx="1023936" cy="404704"/>
          </a:xfrm>
          <a:prstGeom prst="rect">
            <a:avLst/>
          </a:prstGeom>
          <a:noFill/>
        </p:spPr>
      </p:pic>
      <p:sp>
        <p:nvSpPr>
          <p:cNvPr id="12" name="Rectangle 3">
            <a:extLst>
              <a:ext uri="{FF2B5EF4-FFF2-40B4-BE49-F238E27FC236}">
                <a16:creationId xmlns:a16="http://schemas.microsoft.com/office/drawing/2014/main" id="{85DC5358-8596-4446-8B26-589E8B1F29D2}"/>
              </a:ext>
            </a:extLst>
          </p:cNvPr>
          <p:cNvSpPr>
            <a:spLocks noChangeArrowheads="1"/>
          </p:cNvSpPr>
          <p:nvPr>
            <p:custDataLst>
              <p:tags r:id="rId2"/>
            </p:custDataLst>
          </p:nvPr>
        </p:nvSpPr>
        <p:spPr bwMode="auto">
          <a:xfrm>
            <a:off x="3341944" y="6244608"/>
            <a:ext cx="5508111" cy="307777"/>
          </a:xfrm>
          <a:prstGeom prst="rect">
            <a:avLst/>
          </a:prstGeom>
          <a:noFill/>
          <a:ln w="9525">
            <a:noFill/>
            <a:miter lim="800000"/>
            <a:headEnd/>
            <a:tailEnd/>
          </a:ln>
          <a:effectLst/>
        </p:spPr>
        <p:txBody>
          <a:bodyPr wrap="none">
            <a:spAutoFit/>
          </a:bodyPr>
          <a:lstStyle/>
          <a:p>
            <a:pPr algn="ctr"/>
            <a:r>
              <a:rPr lang="en-US" sz="1400" dirty="0">
                <a:latin typeface="+mj-lt"/>
              </a:rPr>
              <a:t>Hybrid Images, Oliva et al., </a:t>
            </a:r>
            <a:r>
              <a:rPr lang="en-US" sz="1400" dirty="0">
                <a:latin typeface="+mj-lt"/>
                <a:hlinkClick r:id="rId6"/>
              </a:rPr>
              <a:t>http://olivalab.mit.edu/hybridimage.htm</a:t>
            </a:r>
            <a:endParaRPr lang="en-US" sz="1400" dirty="0">
              <a:latin typeface="+mj-lt"/>
            </a:endParaRPr>
          </a:p>
        </p:txBody>
      </p:sp>
      <p:sp>
        <p:nvSpPr>
          <p:cNvPr id="13" name="Title 1">
            <a:extLst>
              <a:ext uri="{FF2B5EF4-FFF2-40B4-BE49-F238E27FC236}">
                <a16:creationId xmlns:a16="http://schemas.microsoft.com/office/drawing/2014/main" id="{64134ECC-9316-4AF6-A58A-3A577161A33A}"/>
              </a:ext>
            </a:extLst>
          </p:cNvPr>
          <p:cNvSpPr txBox="1">
            <a:spLocks/>
          </p:cNvSpPr>
          <p:nvPr/>
        </p:nvSpPr>
        <p:spPr>
          <a:xfrm>
            <a:off x="533400" y="150875"/>
            <a:ext cx="11049000" cy="839726"/>
          </a:xfrm>
          <a:prstGeom prst="rect">
            <a:avLst/>
          </a:prstGeom>
        </p:spPr>
        <p:txBody>
          <a:bodyPr vert="horz" lIns="91440" tIns="45720" rIns="91440" bIns="45720" rtlCol="0" anchor="ctr">
            <a:normAutofit/>
          </a:bodyPr>
          <a:lstStyle/>
          <a:p>
            <a:pPr>
              <a:spcBef>
                <a:spcPct val="0"/>
              </a:spcBef>
              <a:defRPr/>
            </a:pPr>
            <a:r>
              <a:rPr lang="en-US" sz="4000" b="1" dirty="0">
                <a:latin typeface="+mj-lt"/>
                <a:ea typeface="+mj-ea"/>
                <a:cs typeface="+mj-cs"/>
              </a:rPr>
              <a:t>CS5670: Intro to Computer Vision</a:t>
            </a:r>
          </a:p>
        </p:txBody>
      </p:sp>
      <p:sp>
        <p:nvSpPr>
          <p:cNvPr id="14" name="Subtitle 2">
            <a:extLst>
              <a:ext uri="{FF2B5EF4-FFF2-40B4-BE49-F238E27FC236}">
                <a16:creationId xmlns:a16="http://schemas.microsoft.com/office/drawing/2014/main" id="{CC31DF11-A221-4229-8BF8-2BCFA7572A3C}"/>
              </a:ext>
            </a:extLst>
          </p:cNvPr>
          <p:cNvSpPr txBox="1">
            <a:spLocks/>
          </p:cNvSpPr>
          <p:nvPr/>
        </p:nvSpPr>
        <p:spPr>
          <a:xfrm>
            <a:off x="-152400" y="902525"/>
            <a:ext cx="4876800" cy="926275"/>
          </a:xfrm>
          <a:prstGeom prst="rect">
            <a:avLst/>
          </a:prstGeom>
        </p:spPr>
        <p:txBody>
          <a:bodyPr vert="horz" lIns="91440" tIns="45720" rIns="91440" bIns="45720" rtlCol="0">
            <a:normAutofit/>
          </a:bodyPr>
          <a:lstStyle/>
          <a:p>
            <a:pPr algn="ctr">
              <a:spcBef>
                <a:spcPct val="20000"/>
              </a:spcBef>
              <a:defRPr/>
            </a:pPr>
            <a:r>
              <a:rPr lang="en-US" sz="3200" dirty="0"/>
              <a:t>Noah Snavely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Convolution</a:t>
            </a:r>
          </a:p>
        </p:txBody>
      </p:sp>
      <p:sp>
        <p:nvSpPr>
          <p:cNvPr id="3" name="Content Placeholder 2"/>
          <p:cNvSpPr>
            <a:spLocks noGrp="1"/>
          </p:cNvSpPr>
          <p:nvPr>
            <p:ph idx="1"/>
          </p:nvPr>
        </p:nvSpPr>
        <p:spPr>
          <a:xfrm>
            <a:off x="838200" y="1447800"/>
            <a:ext cx="10515600" cy="5181600"/>
          </a:xfrm>
        </p:spPr>
        <p:txBody>
          <a:bodyPr>
            <a:normAutofit/>
          </a:bodyPr>
          <a:lstStyle/>
          <a:p>
            <a:r>
              <a:rPr lang="en-US" dirty="0"/>
              <a:t>Same as cross-correlation, except that the kernel is “flipped” (horizontally and vertically)</a:t>
            </a:r>
          </a:p>
          <a:p>
            <a:endParaRPr lang="en-US" dirty="0"/>
          </a:p>
          <a:p>
            <a:endParaRPr lang="en-US" dirty="0"/>
          </a:p>
          <a:p>
            <a:endParaRPr lang="en-US" dirty="0"/>
          </a:p>
          <a:p>
            <a:endParaRPr lang="en-US" dirty="0"/>
          </a:p>
          <a:p>
            <a:endParaRPr lang="en-US" dirty="0"/>
          </a:p>
          <a:p>
            <a:r>
              <a:rPr lang="en-US" dirty="0"/>
              <a:t>Convolution is </a:t>
            </a:r>
            <a:r>
              <a:rPr lang="en-US" b="1" dirty="0"/>
              <a:t>commutative</a:t>
            </a:r>
            <a:r>
              <a:rPr lang="en-US" dirty="0"/>
              <a:t> and </a:t>
            </a:r>
            <a:r>
              <a:rPr lang="en-US" b="1" dirty="0"/>
              <a:t>associative</a:t>
            </a:r>
          </a:p>
        </p:txBody>
      </p:sp>
      <p:sp>
        <p:nvSpPr>
          <p:cNvPr id="5" name="Rectangle 10"/>
          <p:cNvSpPr>
            <a:spLocks noChangeArrowheads="1"/>
          </p:cNvSpPr>
          <p:nvPr>
            <p:custDataLst>
              <p:tags r:id="rId1"/>
            </p:custDataLst>
          </p:nvPr>
        </p:nvSpPr>
        <p:spPr bwMode="auto">
          <a:xfrm>
            <a:off x="3086100" y="4092575"/>
            <a:ext cx="7200900" cy="609600"/>
          </a:xfrm>
          <a:prstGeom prst="rect">
            <a:avLst/>
          </a:prstGeom>
          <a:noFill/>
          <a:ln w="9525">
            <a:noFill/>
            <a:miter lim="800000"/>
            <a:headEnd/>
            <a:tailEnd/>
          </a:ln>
          <a:effectLst/>
        </p:spPr>
        <p:txBody>
          <a:bodyPr/>
          <a:lstStyle/>
          <a:p>
            <a:pPr marL="342900" indent="-342900">
              <a:spcBef>
                <a:spcPct val="50000"/>
              </a:spcBef>
              <a:spcAft>
                <a:spcPct val="50000"/>
              </a:spcAft>
            </a:pPr>
            <a:r>
              <a:rPr lang="en-US" sz="2800" dirty="0"/>
              <a:t>This is called a </a:t>
            </a:r>
            <a:r>
              <a:rPr lang="en-US" sz="2800" b="1" dirty="0"/>
              <a:t>convolution</a:t>
            </a:r>
            <a:r>
              <a:rPr lang="en-US" sz="2800" dirty="0"/>
              <a:t> operation:</a:t>
            </a:r>
          </a:p>
        </p:txBody>
      </p:sp>
      <p:pic>
        <p:nvPicPr>
          <p:cNvPr id="46084" name="Picture 4"/>
          <p:cNvPicPr>
            <a:picLocks noChangeAspect="1" noChangeArrowheads="1"/>
          </p:cNvPicPr>
          <p:nvPr/>
        </p:nvPicPr>
        <p:blipFill>
          <a:blip r:embed="rId3" cstate="print"/>
          <a:srcRect/>
          <a:stretch>
            <a:fillRect/>
          </a:stretch>
        </p:blipFill>
        <p:spPr bwMode="auto">
          <a:xfrm>
            <a:off x="2286000" y="2581214"/>
            <a:ext cx="7291836" cy="1304985"/>
          </a:xfrm>
          <a:prstGeom prst="rect">
            <a:avLst/>
          </a:prstGeom>
          <a:noFill/>
          <a:ln w="9525">
            <a:noFill/>
            <a:miter lim="800000"/>
            <a:headEnd/>
            <a:tailEnd/>
          </a:ln>
        </p:spPr>
      </p:pic>
      <p:pic>
        <p:nvPicPr>
          <p:cNvPr id="46085" name="Picture 5"/>
          <p:cNvPicPr>
            <a:picLocks noChangeAspect="1" noChangeArrowheads="1"/>
          </p:cNvPicPr>
          <p:nvPr/>
        </p:nvPicPr>
        <p:blipFill>
          <a:blip r:embed="rId4" cstate="print"/>
          <a:srcRect/>
          <a:stretch>
            <a:fillRect/>
          </a:stretch>
        </p:blipFill>
        <p:spPr bwMode="auto">
          <a:xfrm>
            <a:off x="4267200" y="4629150"/>
            <a:ext cx="3219450" cy="781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1D Demo</a:t>
            </a: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a:t>Convolution</a:t>
            </a:r>
          </a:p>
        </p:txBody>
      </p:sp>
      <p:sp>
        <p:nvSpPr>
          <p:cNvPr id="1035" name="Rectangle 5"/>
          <p:cNvSpPr>
            <a:spLocks noChangeArrowheads="1"/>
          </p:cNvSpPr>
          <p:nvPr/>
        </p:nvSpPr>
        <p:spPr bwMode="auto">
          <a:xfrm>
            <a:off x="4876800" y="2590800"/>
            <a:ext cx="2362200" cy="2362200"/>
          </a:xfrm>
          <a:prstGeom prst="rect">
            <a:avLst/>
          </a:prstGeom>
          <a:noFill/>
          <a:ln w="9525">
            <a:solidFill>
              <a:schemeClr val="tx1"/>
            </a:solidFill>
            <a:miter lim="800000"/>
            <a:headEnd/>
            <a:tailEnd/>
          </a:ln>
        </p:spPr>
        <p:txBody>
          <a:bodyPr wrap="none" anchor="ctr"/>
          <a:lstStyle/>
          <a:p>
            <a:pPr algn="ctr"/>
            <a:endParaRPr lang="en-US">
              <a:latin typeface="Arial" charset="0"/>
              <a:cs typeface="Arial" charset="0"/>
            </a:endParaRPr>
          </a:p>
        </p:txBody>
      </p:sp>
      <p:pic>
        <p:nvPicPr>
          <p:cNvPr id="815111" name="Picture 7" descr="tmp"/>
          <p:cNvPicPr>
            <a:picLocks noChangeAspect="1" noChangeArrowheads="1"/>
          </p:cNvPicPr>
          <p:nvPr/>
        </p:nvPicPr>
        <p:blipFill>
          <a:blip r:embed="rId2" cstate="print"/>
          <a:stretch>
            <a:fillRect/>
          </a:stretch>
        </p:blipFill>
        <p:spPr bwMode="auto">
          <a:xfrm>
            <a:off x="2674144" y="2681288"/>
            <a:ext cx="747712" cy="747712"/>
          </a:xfrm>
          <a:prstGeom prst="rect">
            <a:avLst/>
          </a:prstGeom>
          <a:noFill/>
          <a:ln w="9525">
            <a:noFill/>
            <a:miter lim="800000"/>
            <a:headEnd/>
            <a:tailEnd/>
          </a:ln>
        </p:spPr>
      </p:pic>
      <p:pic>
        <p:nvPicPr>
          <p:cNvPr id="815112" name="Picture 8" descr="tmp"/>
          <p:cNvPicPr>
            <a:picLocks noChangeAspect="1" noChangeArrowheads="1"/>
          </p:cNvPicPr>
          <p:nvPr/>
        </p:nvPicPr>
        <p:blipFill>
          <a:blip r:embed="rId3" cstate="print"/>
          <a:stretch>
            <a:fillRect/>
          </a:stretch>
        </p:blipFill>
        <p:spPr bwMode="auto">
          <a:xfrm>
            <a:off x="2674146" y="2667003"/>
            <a:ext cx="747713" cy="747713"/>
          </a:xfrm>
          <a:prstGeom prst="rect">
            <a:avLst/>
          </a:prstGeom>
          <a:noFill/>
          <a:ln w="9525">
            <a:noFill/>
            <a:miter lim="800000"/>
            <a:headEnd/>
            <a:tailEnd/>
          </a:ln>
        </p:spPr>
      </p:pic>
      <p:pic>
        <p:nvPicPr>
          <p:cNvPr id="1033" name="Picture 10" descr="tmp"/>
          <p:cNvPicPr>
            <a:picLocks noChangeAspect="1" noChangeArrowheads="1"/>
          </p:cNvPicPr>
          <p:nvPr/>
        </p:nvPicPr>
        <p:blipFill>
          <a:blip r:embed="rId4" cstate="print"/>
          <a:stretch>
            <a:fillRect/>
          </a:stretch>
        </p:blipFill>
        <p:spPr bwMode="auto">
          <a:xfrm>
            <a:off x="2674148" y="2681290"/>
            <a:ext cx="747713" cy="747713"/>
          </a:xfrm>
          <a:prstGeom prst="rect">
            <a:avLst/>
          </a:prstGeom>
          <a:noFill/>
          <a:ln w="9525">
            <a:noFill/>
            <a:miter lim="800000"/>
            <a:headEnd/>
            <a:tailEnd/>
          </a:ln>
        </p:spPr>
      </p:pic>
      <p:sp>
        <p:nvSpPr>
          <p:cNvPr id="1034" name="Rectangle 11"/>
          <p:cNvSpPr>
            <a:spLocks noChangeArrowheads="1"/>
          </p:cNvSpPr>
          <p:nvPr/>
        </p:nvSpPr>
        <p:spPr bwMode="auto">
          <a:xfrm>
            <a:off x="1143000" y="4343400"/>
            <a:ext cx="1143000" cy="1219200"/>
          </a:xfrm>
          <a:prstGeom prst="rect">
            <a:avLst/>
          </a:prstGeom>
          <a:solidFill>
            <a:schemeClr val="bg1"/>
          </a:solidFill>
          <a:ln w="9525">
            <a:noFill/>
            <a:miter lim="800000"/>
            <a:headEnd/>
            <a:tailEnd/>
          </a:ln>
        </p:spPr>
        <p:txBody>
          <a:bodyPr wrap="none" anchor="ctr"/>
          <a:lstStyle/>
          <a:p>
            <a:endParaRPr lang="en-US"/>
          </a:p>
        </p:txBody>
      </p:sp>
      <p:pic>
        <p:nvPicPr>
          <p:cNvPr id="815116" name="Picture 12" descr="tmp"/>
          <p:cNvPicPr>
            <a:picLocks noChangeAspect="1" noChangeArrowheads="1"/>
          </p:cNvPicPr>
          <p:nvPr/>
        </p:nvPicPr>
        <p:blipFill>
          <a:blip r:embed="rId4" cstate="print"/>
          <a:stretch>
            <a:fillRect/>
          </a:stretch>
        </p:blipFill>
        <p:spPr bwMode="auto">
          <a:xfrm>
            <a:off x="4883946" y="2590803"/>
            <a:ext cx="747713" cy="747713"/>
          </a:xfrm>
          <a:prstGeom prst="rect">
            <a:avLst/>
          </a:prstGeom>
          <a:noFill/>
          <a:ln w="9525">
            <a:noFill/>
            <a:miter lim="800000"/>
            <a:headEnd/>
            <a:tailEnd/>
          </a:ln>
        </p:spPr>
      </p:pic>
      <p:pic>
        <p:nvPicPr>
          <p:cNvPr id="14" name="Picture 3"/>
          <p:cNvPicPr>
            <a:picLocks noChangeAspect="1" noChangeArrowheads="1"/>
          </p:cNvPicPr>
          <p:nvPr/>
        </p:nvPicPr>
        <p:blipFill>
          <a:blip r:embed="rId5" cstate="print"/>
          <a:srcRect/>
          <a:stretch>
            <a:fillRect/>
          </a:stretch>
        </p:blipFill>
        <p:spPr bwMode="auto">
          <a:xfrm>
            <a:off x="5867400" y="3581400"/>
            <a:ext cx="381000" cy="321972"/>
          </a:xfrm>
          <a:prstGeom prst="rect">
            <a:avLst/>
          </a:prstGeom>
          <a:noFill/>
          <a:ln w="9525">
            <a:noFill/>
            <a:miter lim="800000"/>
            <a:headEnd/>
            <a:tailEnd/>
          </a:ln>
        </p:spPr>
      </p:pic>
      <p:sp>
        <p:nvSpPr>
          <p:cNvPr id="10" name="Text Box 10"/>
          <p:cNvSpPr txBox="1">
            <a:spLocks noChangeArrowheads="1"/>
          </p:cNvSpPr>
          <p:nvPr/>
        </p:nvSpPr>
        <p:spPr bwMode="auto">
          <a:xfrm>
            <a:off x="8763000" y="6553203"/>
            <a:ext cx="1928220" cy="307777"/>
          </a:xfrm>
          <a:prstGeom prst="rect">
            <a:avLst/>
          </a:prstGeom>
          <a:noFill/>
          <a:ln w="9525">
            <a:noFill/>
            <a:miter lim="800000"/>
            <a:headEnd/>
            <a:tailEnd/>
          </a:ln>
        </p:spPr>
        <p:txBody>
          <a:bodyPr wrap="none">
            <a:spAutoFit/>
          </a:bodyPr>
          <a:lstStyle/>
          <a:p>
            <a:r>
              <a:rPr lang="en-US" sz="1400"/>
              <a:t>Adapted from </a:t>
            </a:r>
            <a:r>
              <a:rPr lang="en-US" sz="1400" dirty="0"/>
              <a:t>F. Durand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51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51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51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3.61111E-6 5.78035E-8 C 0.06945 -0.00579 0.10608 -0.0037 0.19306 -0.00232 C 0.20105 0.01387 0.19861 0.00647 0.20174 0.01872 C 0.20052 0.03583 0.2007 0.05317 0.19827 0.07005 C 0.19584 0.08739 0.17796 0.08924 0.16841 0.09341 C 0.13785 0.09179 0.11563 0.08855 0.08594 0.08647 C 0.06146 0.08716 0.0099 0.06982 -0.01927 0.09572 C -0.02239 0.10843 -0.02517 0.11676 -0.01927 0.13317 C -0.01927 0.13317 -0.00607 0.13895 -0.00347 0.14011 C -0.00173 0.14104 0.00174 0.14265 0.00174 0.14265 C 0.04983 0.20369 0.16754 0.15005 0.19827 0.14959 C 0.20348 0.15028 0.21025 0.14682 0.21407 0.1519 C 0.2191 0.15861 0.21528 0.17086 0.21754 0.17988 C 0.21598 0.18843 0.2165 0.19861 0.21233 0.20554 C 0.20452 0.21895 0.18525 0.23352 0.17205 0.23375 C 0.11129 0.23514 0.05035 0.23537 -0.01041 0.23606 C -0.01371 0.24023 -0.02274 0.2608 -0.01215 0.26173 C 0.01875 0.26473 0.04983 0.26335 0.08073 0.26404 C 0.13855 0.27028 0.0948 0.26635 0.21233 0.26635 " pathEditMode="relative" ptsTypes="ffffffffffffffffffA">
                                      <p:cBhvr>
                                        <p:cTn id="22" dur="2000" fill="hold"/>
                                        <p:tgtEl>
                                          <p:spTgt spid="81511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 filtering</a:t>
            </a:r>
          </a:p>
        </p:txBody>
      </p:sp>
      <p:graphicFrame>
        <p:nvGraphicFramePr>
          <p:cNvPr id="12" name="Group 381"/>
          <p:cNvGraphicFramePr>
            <a:graphicFrameLocks noGrp="1"/>
          </p:cNvGraphicFramePr>
          <p:nvPr>
            <p:custDataLst>
              <p:tags r:id="rId1"/>
            </p:custDataLst>
          </p:nvPr>
        </p:nvGraphicFramePr>
        <p:xfrm>
          <a:off x="3657598" y="2125657"/>
          <a:ext cx="3124202" cy="2692840"/>
        </p:xfrm>
        <a:graphic>
          <a:graphicData uri="http://schemas.openxmlformats.org/drawingml/2006/table">
            <a:tbl>
              <a:tblPr/>
              <a:tblGrid>
                <a:gridCol w="312676">
                  <a:extLst>
                    <a:ext uri="{9D8B030D-6E8A-4147-A177-3AD203B41FA5}">
                      <a16:colId xmlns:a16="http://schemas.microsoft.com/office/drawing/2014/main" val="20000"/>
                    </a:ext>
                  </a:extLst>
                </a:gridCol>
                <a:gridCol w="312675">
                  <a:extLst>
                    <a:ext uri="{9D8B030D-6E8A-4147-A177-3AD203B41FA5}">
                      <a16:colId xmlns:a16="http://schemas.microsoft.com/office/drawing/2014/main" val="20001"/>
                    </a:ext>
                  </a:extLst>
                </a:gridCol>
                <a:gridCol w="311399">
                  <a:extLst>
                    <a:ext uri="{9D8B030D-6E8A-4147-A177-3AD203B41FA5}">
                      <a16:colId xmlns:a16="http://schemas.microsoft.com/office/drawing/2014/main" val="20002"/>
                    </a:ext>
                  </a:extLst>
                </a:gridCol>
                <a:gridCol w="312676">
                  <a:extLst>
                    <a:ext uri="{9D8B030D-6E8A-4147-A177-3AD203B41FA5}">
                      <a16:colId xmlns:a16="http://schemas.microsoft.com/office/drawing/2014/main" val="20003"/>
                    </a:ext>
                  </a:extLst>
                </a:gridCol>
                <a:gridCol w="312675">
                  <a:extLst>
                    <a:ext uri="{9D8B030D-6E8A-4147-A177-3AD203B41FA5}">
                      <a16:colId xmlns:a16="http://schemas.microsoft.com/office/drawing/2014/main" val="20004"/>
                    </a:ext>
                  </a:extLst>
                </a:gridCol>
                <a:gridCol w="312676">
                  <a:extLst>
                    <a:ext uri="{9D8B030D-6E8A-4147-A177-3AD203B41FA5}">
                      <a16:colId xmlns:a16="http://schemas.microsoft.com/office/drawing/2014/main" val="20005"/>
                    </a:ext>
                  </a:extLst>
                </a:gridCol>
                <a:gridCol w="312675">
                  <a:extLst>
                    <a:ext uri="{9D8B030D-6E8A-4147-A177-3AD203B41FA5}">
                      <a16:colId xmlns:a16="http://schemas.microsoft.com/office/drawing/2014/main" val="20006"/>
                    </a:ext>
                  </a:extLst>
                </a:gridCol>
                <a:gridCol w="311399">
                  <a:extLst>
                    <a:ext uri="{9D8B030D-6E8A-4147-A177-3AD203B41FA5}">
                      <a16:colId xmlns:a16="http://schemas.microsoft.com/office/drawing/2014/main" val="20007"/>
                    </a:ext>
                  </a:extLst>
                </a:gridCol>
                <a:gridCol w="312676">
                  <a:extLst>
                    <a:ext uri="{9D8B030D-6E8A-4147-A177-3AD203B41FA5}">
                      <a16:colId xmlns:a16="http://schemas.microsoft.com/office/drawing/2014/main" val="20008"/>
                    </a:ext>
                  </a:extLst>
                </a:gridCol>
                <a:gridCol w="312675">
                  <a:extLst>
                    <a:ext uri="{9D8B030D-6E8A-4147-A177-3AD203B41FA5}">
                      <a16:colId xmlns:a16="http://schemas.microsoft.com/office/drawing/2014/main" val="20009"/>
                    </a:ext>
                  </a:extLst>
                </a:gridCol>
              </a:tblGrid>
              <a:tr h="269284">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dirty="0">
                          <a:ln>
                            <a:noFill/>
                          </a:ln>
                          <a:solidFill>
                            <a:schemeClr val="tx1"/>
                          </a:solidFill>
                          <a:effectLst/>
                          <a:latin typeface="Myriad Roman" pitchFamily="34" charset="0"/>
                        </a:rPr>
                        <a:t>0</a:t>
                      </a:r>
                    </a:p>
                  </a:txBody>
                  <a:tcPr marL="0" marR="0" marT="36754" marB="36754"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dirty="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dirty="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extLst>
                  <a:ext uri="{0D108BD9-81ED-4DB2-BD59-A6C34878D82A}">
                    <a16:rowId xmlns:a16="http://schemas.microsoft.com/office/drawing/2014/main" val="10000"/>
                  </a:ext>
                </a:extLst>
              </a:tr>
              <a:tr h="269284">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extLst>
                  <a:ext uri="{0D108BD9-81ED-4DB2-BD59-A6C34878D82A}">
                    <a16:rowId xmlns:a16="http://schemas.microsoft.com/office/drawing/2014/main" val="10001"/>
                  </a:ext>
                </a:extLst>
              </a:tr>
              <a:tr h="269284">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extLst>
                  <a:ext uri="{0D108BD9-81ED-4DB2-BD59-A6C34878D82A}">
                    <a16:rowId xmlns:a16="http://schemas.microsoft.com/office/drawing/2014/main" val="10002"/>
                  </a:ext>
                </a:extLst>
              </a:tr>
              <a:tr h="269284">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extLst>
                  <a:ext uri="{0D108BD9-81ED-4DB2-BD59-A6C34878D82A}">
                    <a16:rowId xmlns:a16="http://schemas.microsoft.com/office/drawing/2014/main" val="10003"/>
                  </a:ext>
                </a:extLst>
              </a:tr>
              <a:tr h="269284">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dirty="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extLst>
                  <a:ext uri="{0D108BD9-81ED-4DB2-BD59-A6C34878D82A}">
                    <a16:rowId xmlns:a16="http://schemas.microsoft.com/office/drawing/2014/main" val="10004"/>
                  </a:ext>
                </a:extLst>
              </a:tr>
              <a:tr h="269284">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extLst>
                  <a:ext uri="{0D108BD9-81ED-4DB2-BD59-A6C34878D82A}">
                    <a16:rowId xmlns:a16="http://schemas.microsoft.com/office/drawing/2014/main" val="10005"/>
                  </a:ext>
                </a:extLst>
              </a:tr>
              <a:tr h="269284">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extLst>
                  <a:ext uri="{0D108BD9-81ED-4DB2-BD59-A6C34878D82A}">
                    <a16:rowId xmlns:a16="http://schemas.microsoft.com/office/drawing/2014/main" val="10006"/>
                  </a:ext>
                </a:extLst>
              </a:tr>
              <a:tr h="269284">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extLst>
                  <a:ext uri="{0D108BD9-81ED-4DB2-BD59-A6C34878D82A}">
                    <a16:rowId xmlns:a16="http://schemas.microsoft.com/office/drawing/2014/main" val="10007"/>
                  </a:ext>
                </a:extLst>
              </a:tr>
              <a:tr h="269284">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dirty="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extLst>
                  <a:ext uri="{0D108BD9-81ED-4DB2-BD59-A6C34878D82A}">
                    <a16:rowId xmlns:a16="http://schemas.microsoft.com/office/drawing/2014/main" val="10008"/>
                  </a:ext>
                </a:extLst>
              </a:tr>
              <a:tr h="269284">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dirty="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dirty="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dirty="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808080"/>
                    </a:solidFill>
                  </a:tcPr>
                </a:tc>
                <a:extLst>
                  <a:ext uri="{0D108BD9-81ED-4DB2-BD59-A6C34878D82A}">
                    <a16:rowId xmlns:a16="http://schemas.microsoft.com/office/drawing/2014/main" val="10009"/>
                  </a:ext>
                </a:extLst>
              </a:tr>
            </a:tbl>
          </a:graphicData>
        </a:graphic>
      </p:graphicFrame>
      <p:graphicFrame>
        <p:nvGraphicFramePr>
          <p:cNvPr id="16" name="Table 15"/>
          <p:cNvGraphicFramePr>
            <a:graphicFrameLocks noGrp="1"/>
          </p:cNvGraphicFramePr>
          <p:nvPr/>
        </p:nvGraphicFramePr>
        <p:xfrm>
          <a:off x="1992130" y="2971803"/>
          <a:ext cx="979673" cy="844869"/>
        </p:xfrm>
        <a:graphic>
          <a:graphicData uri="http://schemas.openxmlformats.org/drawingml/2006/table">
            <a:tbl>
              <a:tblPr/>
              <a:tblGrid>
                <a:gridCol w="327003">
                  <a:extLst>
                    <a:ext uri="{9D8B030D-6E8A-4147-A177-3AD203B41FA5}">
                      <a16:colId xmlns:a16="http://schemas.microsoft.com/office/drawing/2014/main" val="20000"/>
                    </a:ext>
                  </a:extLst>
                </a:gridCol>
                <a:gridCol w="327002">
                  <a:extLst>
                    <a:ext uri="{9D8B030D-6E8A-4147-A177-3AD203B41FA5}">
                      <a16:colId xmlns:a16="http://schemas.microsoft.com/office/drawing/2014/main" val="20001"/>
                    </a:ext>
                  </a:extLst>
                </a:gridCol>
                <a:gridCol w="325668">
                  <a:extLst>
                    <a:ext uri="{9D8B030D-6E8A-4147-A177-3AD203B41FA5}">
                      <a16:colId xmlns:a16="http://schemas.microsoft.com/office/drawing/2014/main" val="20002"/>
                    </a:ext>
                  </a:extLst>
                </a:gridCol>
              </a:tblGrid>
              <a:tr h="281623">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200" b="0" i="0" u="none" strike="noStrike" cap="none" normalizeH="0" baseline="0" dirty="0">
                          <a:ln>
                            <a:noFill/>
                          </a:ln>
                          <a:solidFill>
                            <a:schemeClr val="tx1"/>
                          </a:solidFill>
                          <a:effectLst/>
                          <a:latin typeface="Myriad Roman" pitchFamily="34" charset="0"/>
                        </a:rPr>
                        <a:t>1</a:t>
                      </a:r>
                    </a:p>
                  </a:txBody>
                  <a:tcPr marL="0" marR="0" marT="38439" marB="38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200" b="0" i="0" u="none" strike="noStrike" cap="none" normalizeH="0" baseline="0" dirty="0">
                          <a:ln>
                            <a:noFill/>
                          </a:ln>
                          <a:solidFill>
                            <a:schemeClr val="tx1"/>
                          </a:solidFill>
                          <a:effectLst/>
                          <a:latin typeface="Myriad Roman" pitchFamily="34" charset="0"/>
                        </a:rPr>
                        <a:t>1</a:t>
                      </a:r>
                    </a:p>
                  </a:txBody>
                  <a:tcPr marL="0" marR="0" marT="38439" marB="38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200" b="0" i="0" u="none" strike="noStrike" cap="none" normalizeH="0" baseline="0" dirty="0">
                          <a:ln>
                            <a:noFill/>
                          </a:ln>
                          <a:solidFill>
                            <a:schemeClr val="tx1"/>
                          </a:solidFill>
                          <a:effectLst/>
                          <a:latin typeface="Myriad Roman" pitchFamily="34" charset="0"/>
                        </a:rPr>
                        <a:t>1</a:t>
                      </a:r>
                    </a:p>
                  </a:txBody>
                  <a:tcPr marL="0" marR="0" marT="38439" marB="38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1623">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200" b="0" i="0" u="none" strike="noStrike" cap="none" normalizeH="0" baseline="0" dirty="0">
                          <a:ln>
                            <a:noFill/>
                          </a:ln>
                          <a:solidFill>
                            <a:schemeClr val="tx1"/>
                          </a:solidFill>
                          <a:effectLst/>
                          <a:latin typeface="Myriad Roman" pitchFamily="34" charset="0"/>
                        </a:rPr>
                        <a:t>1</a:t>
                      </a:r>
                    </a:p>
                  </a:txBody>
                  <a:tcPr marL="0" marR="0" marT="38439" marB="38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200" b="0" i="0" u="none" strike="noStrike" cap="none" normalizeH="0" baseline="0" dirty="0">
                          <a:ln>
                            <a:noFill/>
                          </a:ln>
                          <a:solidFill>
                            <a:schemeClr val="tx1"/>
                          </a:solidFill>
                          <a:effectLst/>
                          <a:latin typeface="Myriad Roman" pitchFamily="34" charset="0"/>
                        </a:rPr>
                        <a:t>1</a:t>
                      </a:r>
                    </a:p>
                  </a:txBody>
                  <a:tcPr marL="0" marR="0" marT="38439" marB="38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200" b="0" i="0" u="none" strike="noStrike" cap="none" normalizeH="0" baseline="0" dirty="0">
                          <a:ln>
                            <a:noFill/>
                          </a:ln>
                          <a:solidFill>
                            <a:schemeClr val="tx1"/>
                          </a:solidFill>
                          <a:effectLst/>
                          <a:latin typeface="Myriad Roman" pitchFamily="34" charset="0"/>
                        </a:rPr>
                        <a:t>1</a:t>
                      </a:r>
                    </a:p>
                  </a:txBody>
                  <a:tcPr marL="0" marR="0" marT="38439" marB="38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1623">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200" b="0" i="0" u="none" strike="noStrike" cap="none" normalizeH="0" baseline="0" dirty="0">
                          <a:ln>
                            <a:noFill/>
                          </a:ln>
                          <a:solidFill>
                            <a:schemeClr val="tx1"/>
                          </a:solidFill>
                          <a:effectLst/>
                          <a:latin typeface="Myriad Roman" pitchFamily="34" charset="0"/>
                        </a:rPr>
                        <a:t>1</a:t>
                      </a:r>
                    </a:p>
                  </a:txBody>
                  <a:tcPr marL="0" marR="0" marT="38439" marB="38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200" b="0" i="0" u="none" strike="noStrike" cap="none" normalizeH="0" baseline="0" dirty="0">
                          <a:ln>
                            <a:noFill/>
                          </a:ln>
                          <a:solidFill>
                            <a:schemeClr val="tx1"/>
                          </a:solidFill>
                          <a:effectLst/>
                          <a:latin typeface="Myriad Roman" pitchFamily="34" charset="0"/>
                        </a:rPr>
                        <a:t>1</a:t>
                      </a:r>
                    </a:p>
                  </a:txBody>
                  <a:tcPr marL="0" marR="0" marT="38439" marB="38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200" b="0" i="0" u="none" strike="noStrike" cap="none" normalizeH="0" baseline="0" dirty="0">
                          <a:ln>
                            <a:noFill/>
                          </a:ln>
                          <a:solidFill>
                            <a:schemeClr val="tx1"/>
                          </a:solidFill>
                          <a:effectLst/>
                          <a:latin typeface="Myriad Roman" pitchFamily="34" charset="0"/>
                        </a:rPr>
                        <a:t>1</a:t>
                      </a:r>
                    </a:p>
                  </a:txBody>
                  <a:tcPr marL="0" marR="0" marT="38439" marB="38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7" name="TextBox 16"/>
          <p:cNvSpPr txBox="1"/>
          <p:nvPr/>
        </p:nvSpPr>
        <p:spPr>
          <a:xfrm>
            <a:off x="2941336" y="2819399"/>
            <a:ext cx="1064607" cy="1446550"/>
          </a:xfrm>
          <a:prstGeom prst="rect">
            <a:avLst/>
          </a:prstGeom>
          <a:noFill/>
        </p:spPr>
        <p:txBody>
          <a:bodyPr wrap="square" rtlCol="0">
            <a:spAutoFit/>
          </a:bodyPr>
          <a:lstStyle/>
          <a:p>
            <a:r>
              <a:rPr lang="en-US" sz="8800" dirty="0">
                <a:latin typeface="Times New Roman" pitchFamily="18" charset="0"/>
                <a:cs typeface="Times New Roman" pitchFamily="18" charset="0"/>
              </a:rPr>
              <a:t>*</a:t>
            </a:r>
          </a:p>
        </p:txBody>
      </p:sp>
      <p:pic>
        <p:nvPicPr>
          <p:cNvPr id="21506" name="Picture 2"/>
          <p:cNvPicPr>
            <a:picLocks noChangeAspect="1" noChangeArrowheads="1"/>
          </p:cNvPicPr>
          <p:nvPr/>
        </p:nvPicPr>
        <p:blipFill>
          <a:blip r:embed="rId6" cstate="print"/>
          <a:srcRect/>
          <a:stretch>
            <a:fillRect/>
          </a:stretch>
        </p:blipFill>
        <p:spPr bwMode="auto">
          <a:xfrm>
            <a:off x="1665558" y="3015345"/>
            <a:ext cx="202047" cy="757237"/>
          </a:xfrm>
          <a:prstGeom prst="rect">
            <a:avLst/>
          </a:prstGeom>
          <a:noFill/>
          <a:ln w="9525">
            <a:noFill/>
            <a:miter lim="800000"/>
            <a:headEnd/>
            <a:tailEnd/>
          </a:ln>
        </p:spPr>
      </p:pic>
      <p:sp>
        <p:nvSpPr>
          <p:cNvPr id="20" name="TextBox 19"/>
          <p:cNvSpPr txBox="1"/>
          <p:nvPr/>
        </p:nvSpPr>
        <p:spPr>
          <a:xfrm>
            <a:off x="6705600" y="2743203"/>
            <a:ext cx="644728" cy="1200329"/>
          </a:xfrm>
          <a:prstGeom prst="rect">
            <a:avLst/>
          </a:prstGeom>
          <a:noFill/>
        </p:spPr>
        <p:txBody>
          <a:bodyPr wrap="none" rtlCol="0">
            <a:spAutoFit/>
          </a:bodyPr>
          <a:lstStyle/>
          <a:p>
            <a:r>
              <a:rPr lang="en-US" sz="7200" dirty="0"/>
              <a:t>=</a:t>
            </a:r>
          </a:p>
        </p:txBody>
      </p:sp>
      <p:graphicFrame>
        <p:nvGraphicFramePr>
          <p:cNvPr id="21" name="Group 128"/>
          <p:cNvGraphicFramePr>
            <a:graphicFrameLocks noGrp="1"/>
          </p:cNvGraphicFramePr>
          <p:nvPr>
            <p:custDataLst>
              <p:tags r:id="rId2"/>
            </p:custDataLst>
          </p:nvPr>
        </p:nvGraphicFramePr>
        <p:xfrm>
          <a:off x="7467600" y="2133600"/>
          <a:ext cx="3094218" cy="2667000"/>
        </p:xfrm>
        <a:graphic>
          <a:graphicData uri="http://schemas.openxmlformats.org/drawingml/2006/table">
            <a:tbl>
              <a:tblPr/>
              <a:tblGrid>
                <a:gridCol w="309675">
                  <a:extLst>
                    <a:ext uri="{9D8B030D-6E8A-4147-A177-3AD203B41FA5}">
                      <a16:colId xmlns:a16="http://schemas.microsoft.com/office/drawing/2014/main" val="20000"/>
                    </a:ext>
                  </a:extLst>
                </a:gridCol>
                <a:gridCol w="309674">
                  <a:extLst>
                    <a:ext uri="{9D8B030D-6E8A-4147-A177-3AD203B41FA5}">
                      <a16:colId xmlns:a16="http://schemas.microsoft.com/office/drawing/2014/main" val="20001"/>
                    </a:ext>
                  </a:extLst>
                </a:gridCol>
                <a:gridCol w="308411">
                  <a:extLst>
                    <a:ext uri="{9D8B030D-6E8A-4147-A177-3AD203B41FA5}">
                      <a16:colId xmlns:a16="http://schemas.microsoft.com/office/drawing/2014/main" val="20002"/>
                    </a:ext>
                  </a:extLst>
                </a:gridCol>
                <a:gridCol w="309675">
                  <a:extLst>
                    <a:ext uri="{9D8B030D-6E8A-4147-A177-3AD203B41FA5}">
                      <a16:colId xmlns:a16="http://schemas.microsoft.com/office/drawing/2014/main" val="20003"/>
                    </a:ext>
                  </a:extLst>
                </a:gridCol>
                <a:gridCol w="309674">
                  <a:extLst>
                    <a:ext uri="{9D8B030D-6E8A-4147-A177-3AD203B41FA5}">
                      <a16:colId xmlns:a16="http://schemas.microsoft.com/office/drawing/2014/main" val="20004"/>
                    </a:ext>
                  </a:extLst>
                </a:gridCol>
                <a:gridCol w="309675">
                  <a:extLst>
                    <a:ext uri="{9D8B030D-6E8A-4147-A177-3AD203B41FA5}">
                      <a16:colId xmlns:a16="http://schemas.microsoft.com/office/drawing/2014/main" val="20005"/>
                    </a:ext>
                  </a:extLst>
                </a:gridCol>
                <a:gridCol w="309674">
                  <a:extLst>
                    <a:ext uri="{9D8B030D-6E8A-4147-A177-3AD203B41FA5}">
                      <a16:colId xmlns:a16="http://schemas.microsoft.com/office/drawing/2014/main" val="20006"/>
                    </a:ext>
                  </a:extLst>
                </a:gridCol>
                <a:gridCol w="308411">
                  <a:extLst>
                    <a:ext uri="{9D8B030D-6E8A-4147-A177-3AD203B41FA5}">
                      <a16:colId xmlns:a16="http://schemas.microsoft.com/office/drawing/2014/main" val="20007"/>
                    </a:ext>
                  </a:extLst>
                </a:gridCol>
                <a:gridCol w="309675">
                  <a:extLst>
                    <a:ext uri="{9D8B030D-6E8A-4147-A177-3AD203B41FA5}">
                      <a16:colId xmlns:a16="http://schemas.microsoft.com/office/drawing/2014/main" val="20008"/>
                    </a:ext>
                  </a:extLst>
                </a:gridCol>
                <a:gridCol w="309674">
                  <a:extLst>
                    <a:ext uri="{9D8B030D-6E8A-4147-A177-3AD203B41FA5}">
                      <a16:colId xmlns:a16="http://schemas.microsoft.com/office/drawing/2014/main" val="20009"/>
                    </a:ext>
                  </a:extLst>
                </a:gridCol>
              </a:tblGrid>
              <a:tr h="266700">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6700">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10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20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30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30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30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20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10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6700">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20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40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60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60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60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40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20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6700">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30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60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60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30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6700">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30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50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80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80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60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30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66700">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30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50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80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80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60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30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dirty="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66700">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20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30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50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50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60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40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20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66700">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10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20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30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30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30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30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20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10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66700">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10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10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10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66700">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dirty="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22" name="Rectangle 252"/>
          <p:cNvSpPr>
            <a:spLocks noChangeArrowheads="1"/>
          </p:cNvSpPr>
          <p:nvPr>
            <p:custDataLst>
              <p:tags r:id="rId3"/>
            </p:custDataLst>
          </p:nvPr>
        </p:nvSpPr>
        <p:spPr bwMode="auto">
          <a:xfrm>
            <a:off x="8077203" y="3990878"/>
            <a:ext cx="303355" cy="265436"/>
          </a:xfrm>
          <a:prstGeom prst="rect">
            <a:avLst/>
          </a:prstGeom>
          <a:noFill/>
          <a:ln w="38100">
            <a:solidFill>
              <a:srgbClr val="FF0000"/>
            </a:solidFill>
            <a:miter lim="800000"/>
            <a:headEnd/>
            <a:tailEnd/>
          </a:ln>
          <a:effectLst/>
        </p:spPr>
        <p:txBody>
          <a:bodyPr wrap="none" anchor="ctr"/>
          <a:lstStyle/>
          <a:p>
            <a:endParaRPr lang="en-US"/>
          </a:p>
        </p:txBody>
      </p:sp>
      <p:sp>
        <p:nvSpPr>
          <p:cNvPr id="23" name="Rectangle 251"/>
          <p:cNvSpPr>
            <a:spLocks noChangeArrowheads="1"/>
          </p:cNvSpPr>
          <p:nvPr>
            <p:custDataLst>
              <p:tags r:id="rId4"/>
            </p:custDataLst>
          </p:nvPr>
        </p:nvSpPr>
        <p:spPr bwMode="auto">
          <a:xfrm>
            <a:off x="3962398" y="3748118"/>
            <a:ext cx="957942" cy="823882"/>
          </a:xfrm>
          <a:prstGeom prst="rect">
            <a:avLst/>
          </a:prstGeom>
          <a:noFill/>
          <a:ln w="38100">
            <a:solidFill>
              <a:srgbClr val="FF0000"/>
            </a:solidFill>
            <a:miter lim="800000"/>
            <a:headEnd/>
            <a:tailEnd/>
          </a:ln>
          <a:effectLst/>
        </p:spPr>
        <p:txBody>
          <a:bodyPr wrap="none" anchor="ctr"/>
          <a:lstStyle/>
          <a:p>
            <a:endParaRPr lang="en-US"/>
          </a:p>
        </p:txBody>
      </p:sp>
      <p:pic>
        <p:nvPicPr>
          <p:cNvPr id="14" name="Picture 1"/>
          <p:cNvPicPr>
            <a:picLocks noChangeAspect="1" noChangeArrowheads="1"/>
          </p:cNvPicPr>
          <p:nvPr/>
        </p:nvPicPr>
        <p:blipFill>
          <a:blip r:embed="rId7" cstate="print"/>
          <a:srcRect/>
          <a:stretch>
            <a:fillRect/>
          </a:stretch>
        </p:blipFill>
        <p:spPr bwMode="auto">
          <a:xfrm>
            <a:off x="8763003" y="4887687"/>
            <a:ext cx="462643" cy="456127"/>
          </a:xfrm>
          <a:prstGeom prst="rect">
            <a:avLst/>
          </a:prstGeom>
          <a:noFill/>
          <a:ln w="9525">
            <a:noFill/>
            <a:miter lim="800000"/>
            <a:headEnd/>
            <a:tailEnd/>
          </a:ln>
        </p:spPr>
      </p:pic>
      <p:pic>
        <p:nvPicPr>
          <p:cNvPr id="15" name="Picture 2"/>
          <p:cNvPicPr>
            <a:picLocks noChangeAspect="1" noChangeArrowheads="1"/>
          </p:cNvPicPr>
          <p:nvPr/>
        </p:nvPicPr>
        <p:blipFill>
          <a:blip r:embed="rId8" cstate="print"/>
          <a:srcRect/>
          <a:stretch>
            <a:fillRect/>
          </a:stretch>
        </p:blipFill>
        <p:spPr bwMode="auto">
          <a:xfrm>
            <a:off x="2155411" y="3925527"/>
            <a:ext cx="525812" cy="456126"/>
          </a:xfrm>
          <a:prstGeom prst="rect">
            <a:avLst/>
          </a:prstGeom>
          <a:noFill/>
          <a:ln w="9525">
            <a:noFill/>
            <a:miter lim="800000"/>
            <a:headEnd/>
            <a:tailEnd/>
          </a:ln>
        </p:spPr>
      </p:pic>
      <p:pic>
        <p:nvPicPr>
          <p:cNvPr id="18" name="Picture 3"/>
          <p:cNvPicPr>
            <a:picLocks noChangeAspect="1" noChangeArrowheads="1"/>
          </p:cNvPicPr>
          <p:nvPr/>
        </p:nvPicPr>
        <p:blipFill>
          <a:blip r:embed="rId9" cstate="print"/>
          <a:srcRect/>
          <a:stretch>
            <a:fillRect/>
          </a:stretch>
        </p:blipFill>
        <p:spPr bwMode="auto">
          <a:xfrm>
            <a:off x="4953001" y="4953000"/>
            <a:ext cx="456127" cy="385460"/>
          </a:xfrm>
          <a:prstGeom prst="rect">
            <a:avLst/>
          </a:prstGeom>
          <a:noFill/>
          <a:ln w="9525">
            <a:noFill/>
            <a:miter lim="800000"/>
            <a:headEnd/>
            <a:tailEnd/>
          </a:ln>
        </p:spPr>
      </p:pic>
      <p:grpSp>
        <p:nvGrpSpPr>
          <p:cNvPr id="34" name="Group 33"/>
          <p:cNvGrpSpPr/>
          <p:nvPr/>
        </p:nvGrpSpPr>
        <p:grpSpPr>
          <a:xfrm>
            <a:off x="1556658" y="2971800"/>
            <a:ext cx="1382482" cy="838200"/>
            <a:chOff x="32658" y="2971800"/>
            <a:chExt cx="1382482" cy="838200"/>
          </a:xfrm>
        </p:grpSpPr>
        <p:sp>
          <p:nvSpPr>
            <p:cNvPr id="19" name="Rectangle 18"/>
            <p:cNvSpPr/>
            <p:nvPr/>
          </p:nvSpPr>
          <p:spPr>
            <a:xfrm>
              <a:off x="522514" y="3037114"/>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22514" y="3320144"/>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33400" y="3592288"/>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38200" y="3603170"/>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838200" y="3309258"/>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849086" y="3037114"/>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175658" y="3037114"/>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186540" y="3320142"/>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175656" y="3603170"/>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2658" y="2971800"/>
              <a:ext cx="381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2"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1-25 at 1.59.30 PM.png"/>
          <p:cNvPicPr>
            <a:picLocks noChangeAspect="1"/>
          </p:cNvPicPr>
          <p:nvPr/>
        </p:nvPicPr>
        <p:blipFill rotWithShape="1">
          <a:blip r:embed="rId2" cstate="print">
            <a:extLst>
              <a:ext uri="{28A0092B-C50C-407E-A947-70E740481C1C}">
                <a14:useLocalDpi xmlns:a14="http://schemas.microsoft.com/office/drawing/2010/main" val="0"/>
              </a:ext>
            </a:extLst>
          </a:blip>
          <a:srcRect l="13565" t="26016" r="13767" b="21084"/>
          <a:stretch/>
        </p:blipFill>
        <p:spPr>
          <a:xfrm>
            <a:off x="2764367" y="1772188"/>
            <a:ext cx="6644813" cy="3603450"/>
          </a:xfrm>
          <a:prstGeom prst="rect">
            <a:avLst/>
          </a:prstGeom>
        </p:spPr>
      </p:pic>
      <p:sp>
        <p:nvSpPr>
          <p:cNvPr id="3" name="Title 1"/>
          <p:cNvSpPr>
            <a:spLocks noGrp="1"/>
          </p:cNvSpPr>
          <p:nvPr>
            <p:ph type="title"/>
          </p:nvPr>
        </p:nvSpPr>
        <p:spPr>
          <a:xfrm>
            <a:off x="1981200" y="274638"/>
            <a:ext cx="8229600" cy="1143000"/>
          </a:xfrm>
        </p:spPr>
        <p:txBody>
          <a:bodyPr>
            <a:normAutofit fontScale="90000"/>
          </a:bodyPr>
          <a:lstStyle/>
          <a:p>
            <a:r>
              <a:rPr lang="en-US" dirty="0"/>
              <a:t>Mean filtering/Moving average</a:t>
            </a:r>
          </a:p>
        </p:txBody>
      </p:sp>
    </p:spTree>
    <p:extLst>
      <p:ext uri="{BB962C8B-B14F-4D97-AF65-F5344CB8AC3E}">
        <p14:creationId xmlns:p14="http://schemas.microsoft.com/office/powerpoint/2010/main" val="2308010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1-25 at 1.59.37 PM.png"/>
          <p:cNvPicPr>
            <a:picLocks noChangeAspect="1"/>
          </p:cNvPicPr>
          <p:nvPr/>
        </p:nvPicPr>
        <p:blipFill rotWithShape="1">
          <a:blip r:embed="rId2" cstate="print">
            <a:extLst>
              <a:ext uri="{28A0092B-C50C-407E-A947-70E740481C1C}">
                <a14:useLocalDpi xmlns:a14="http://schemas.microsoft.com/office/drawing/2010/main" val="0"/>
              </a:ext>
            </a:extLst>
          </a:blip>
          <a:srcRect l="16567" t="23904" r="13132" b="24414"/>
          <a:stretch/>
        </p:blipFill>
        <p:spPr>
          <a:xfrm>
            <a:off x="3044924" y="1639277"/>
            <a:ext cx="6423318" cy="3544377"/>
          </a:xfrm>
          <a:prstGeom prst="rect">
            <a:avLst/>
          </a:prstGeom>
        </p:spPr>
      </p:pic>
      <p:sp>
        <p:nvSpPr>
          <p:cNvPr id="3" name="Title 1"/>
          <p:cNvSpPr>
            <a:spLocks noGrp="1"/>
          </p:cNvSpPr>
          <p:nvPr>
            <p:ph type="title"/>
          </p:nvPr>
        </p:nvSpPr>
        <p:spPr>
          <a:xfrm>
            <a:off x="1981200" y="274638"/>
            <a:ext cx="8229600" cy="1143000"/>
          </a:xfrm>
        </p:spPr>
        <p:txBody>
          <a:bodyPr>
            <a:normAutofit fontScale="90000"/>
          </a:bodyPr>
          <a:lstStyle/>
          <a:p>
            <a:r>
              <a:rPr lang="en-US" dirty="0"/>
              <a:t>Mean filtering/Moving average</a:t>
            </a:r>
          </a:p>
        </p:txBody>
      </p:sp>
    </p:spTree>
    <p:extLst>
      <p:ext uri="{BB962C8B-B14F-4D97-AF65-F5344CB8AC3E}">
        <p14:creationId xmlns:p14="http://schemas.microsoft.com/office/powerpoint/2010/main" val="3641727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1-25 at 1.59.42 PM.png"/>
          <p:cNvPicPr>
            <a:picLocks noChangeAspect="1"/>
          </p:cNvPicPr>
          <p:nvPr/>
        </p:nvPicPr>
        <p:blipFill rotWithShape="1">
          <a:blip r:embed="rId2" cstate="print">
            <a:extLst>
              <a:ext uri="{28A0092B-C50C-407E-A947-70E740481C1C}">
                <a14:useLocalDpi xmlns:a14="http://schemas.microsoft.com/office/drawing/2010/main" val="0"/>
              </a:ext>
            </a:extLst>
          </a:blip>
          <a:srcRect l="16485" t="24549" r="13860" b="24199"/>
          <a:stretch/>
        </p:blipFill>
        <p:spPr>
          <a:xfrm>
            <a:off x="3030157" y="1683581"/>
            <a:ext cx="6364254" cy="3514841"/>
          </a:xfrm>
          <a:prstGeom prst="rect">
            <a:avLst/>
          </a:prstGeom>
        </p:spPr>
      </p:pic>
      <p:sp>
        <p:nvSpPr>
          <p:cNvPr id="3" name="Title 1"/>
          <p:cNvSpPr>
            <a:spLocks noGrp="1"/>
          </p:cNvSpPr>
          <p:nvPr>
            <p:ph type="title"/>
          </p:nvPr>
        </p:nvSpPr>
        <p:spPr>
          <a:xfrm>
            <a:off x="1981200" y="274638"/>
            <a:ext cx="8229600" cy="1143000"/>
          </a:xfrm>
        </p:spPr>
        <p:txBody>
          <a:bodyPr>
            <a:normAutofit fontScale="90000"/>
          </a:bodyPr>
          <a:lstStyle/>
          <a:p>
            <a:r>
              <a:rPr lang="en-US" dirty="0"/>
              <a:t>Mean filtering/Moving average</a:t>
            </a:r>
          </a:p>
        </p:txBody>
      </p:sp>
    </p:spTree>
    <p:extLst>
      <p:ext uri="{BB962C8B-B14F-4D97-AF65-F5344CB8AC3E}">
        <p14:creationId xmlns:p14="http://schemas.microsoft.com/office/powerpoint/2010/main" val="1023962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1-25 at 1.59.48 PM.png"/>
          <p:cNvPicPr>
            <a:picLocks noChangeAspect="1"/>
          </p:cNvPicPr>
          <p:nvPr/>
        </p:nvPicPr>
        <p:blipFill rotWithShape="1">
          <a:blip r:embed="rId2" cstate="print">
            <a:extLst>
              <a:ext uri="{28A0092B-C50C-407E-A947-70E740481C1C}">
                <a14:useLocalDpi xmlns:a14="http://schemas.microsoft.com/office/drawing/2010/main" val="0"/>
              </a:ext>
            </a:extLst>
          </a:blip>
          <a:srcRect l="16406" t="23257" r="13616" b="24199"/>
          <a:stretch/>
        </p:blipFill>
        <p:spPr>
          <a:xfrm>
            <a:off x="3030158" y="1594973"/>
            <a:ext cx="6393786" cy="3603449"/>
          </a:xfrm>
          <a:prstGeom prst="rect">
            <a:avLst/>
          </a:prstGeom>
        </p:spPr>
      </p:pic>
      <p:sp>
        <p:nvSpPr>
          <p:cNvPr id="3" name="Title 1"/>
          <p:cNvSpPr>
            <a:spLocks noGrp="1"/>
          </p:cNvSpPr>
          <p:nvPr>
            <p:ph type="title"/>
          </p:nvPr>
        </p:nvSpPr>
        <p:spPr>
          <a:xfrm>
            <a:off x="1981200" y="274638"/>
            <a:ext cx="8229600" cy="1143000"/>
          </a:xfrm>
        </p:spPr>
        <p:txBody>
          <a:bodyPr>
            <a:normAutofit fontScale="90000"/>
          </a:bodyPr>
          <a:lstStyle/>
          <a:p>
            <a:r>
              <a:rPr lang="en-US" dirty="0"/>
              <a:t>Mean filtering/Moving average</a:t>
            </a:r>
          </a:p>
        </p:txBody>
      </p:sp>
    </p:spTree>
    <p:extLst>
      <p:ext uri="{BB962C8B-B14F-4D97-AF65-F5344CB8AC3E}">
        <p14:creationId xmlns:p14="http://schemas.microsoft.com/office/powerpoint/2010/main" val="7992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1-25 at 1.59.53 PM.png"/>
          <p:cNvPicPr>
            <a:picLocks noChangeAspect="1"/>
          </p:cNvPicPr>
          <p:nvPr/>
        </p:nvPicPr>
        <p:blipFill rotWithShape="1">
          <a:blip r:embed="rId2" cstate="print">
            <a:extLst>
              <a:ext uri="{28A0092B-C50C-407E-A947-70E740481C1C}">
                <a14:useLocalDpi xmlns:a14="http://schemas.microsoft.com/office/drawing/2010/main" val="0"/>
              </a:ext>
            </a:extLst>
          </a:blip>
          <a:srcRect l="14951" t="24765" r="11676" b="24415"/>
          <a:stretch/>
        </p:blipFill>
        <p:spPr>
          <a:xfrm>
            <a:off x="2897264" y="1698349"/>
            <a:ext cx="6703877" cy="3485305"/>
          </a:xfrm>
          <a:prstGeom prst="rect">
            <a:avLst/>
          </a:prstGeom>
        </p:spPr>
      </p:pic>
      <p:sp>
        <p:nvSpPr>
          <p:cNvPr id="3" name="Title 1"/>
          <p:cNvSpPr>
            <a:spLocks noGrp="1"/>
          </p:cNvSpPr>
          <p:nvPr>
            <p:ph type="title"/>
          </p:nvPr>
        </p:nvSpPr>
        <p:spPr>
          <a:xfrm>
            <a:off x="1981200" y="274638"/>
            <a:ext cx="8229600" cy="1143000"/>
          </a:xfrm>
        </p:spPr>
        <p:txBody>
          <a:bodyPr>
            <a:normAutofit fontScale="90000"/>
          </a:bodyPr>
          <a:lstStyle/>
          <a:p>
            <a:r>
              <a:rPr lang="en-US" dirty="0"/>
              <a:t>Mean filtering/Moving average</a:t>
            </a:r>
          </a:p>
        </p:txBody>
      </p:sp>
    </p:spTree>
    <p:extLst>
      <p:ext uri="{BB962C8B-B14F-4D97-AF65-F5344CB8AC3E}">
        <p14:creationId xmlns:p14="http://schemas.microsoft.com/office/powerpoint/2010/main" val="2367655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1-25 at 1.59.58 PM.png"/>
          <p:cNvPicPr>
            <a:picLocks noChangeAspect="1"/>
          </p:cNvPicPr>
          <p:nvPr/>
        </p:nvPicPr>
        <p:blipFill rotWithShape="1">
          <a:blip r:embed="rId2" cstate="print">
            <a:extLst>
              <a:ext uri="{28A0092B-C50C-407E-A947-70E740481C1C}">
                <a14:useLocalDpi xmlns:a14="http://schemas.microsoft.com/office/drawing/2010/main" val="0"/>
              </a:ext>
            </a:extLst>
          </a:blip>
          <a:srcRect l="16891" t="24980" r="12000" b="23984"/>
          <a:stretch/>
        </p:blipFill>
        <p:spPr>
          <a:xfrm>
            <a:off x="3074456" y="1713115"/>
            <a:ext cx="6497150" cy="3500074"/>
          </a:xfrm>
          <a:prstGeom prst="rect">
            <a:avLst/>
          </a:prstGeom>
        </p:spPr>
      </p:pic>
      <p:sp>
        <p:nvSpPr>
          <p:cNvPr id="3" name="Title 1"/>
          <p:cNvSpPr>
            <a:spLocks noGrp="1"/>
          </p:cNvSpPr>
          <p:nvPr>
            <p:ph type="title"/>
          </p:nvPr>
        </p:nvSpPr>
        <p:spPr>
          <a:xfrm>
            <a:off x="1981200" y="274638"/>
            <a:ext cx="8229600" cy="1143000"/>
          </a:xfrm>
        </p:spPr>
        <p:txBody>
          <a:bodyPr>
            <a:normAutofit fontScale="90000"/>
          </a:bodyPr>
          <a:lstStyle/>
          <a:p>
            <a:r>
              <a:rPr lang="en-US" dirty="0"/>
              <a:t>Mean filtering/Moving average</a:t>
            </a:r>
          </a:p>
        </p:txBody>
      </p:sp>
    </p:spTree>
    <p:extLst>
      <p:ext uri="{BB962C8B-B14F-4D97-AF65-F5344CB8AC3E}">
        <p14:creationId xmlns:p14="http://schemas.microsoft.com/office/powerpoint/2010/main" val="818892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1600200"/>
            <a:ext cx="12649200" cy="457200"/>
          </a:xfrm>
          <a:prstGeom prst="rect">
            <a:avLst/>
          </a:prstGeom>
          <a:solidFill>
            <a:schemeClr val="bg1">
              <a:lumMod val="65000"/>
            </a:schemeClr>
          </a:solidFill>
          <a:ln>
            <a:noFill/>
          </a:ln>
          <a:effectLst>
            <a:outerShdw blurRad="1016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custDataLst>
              <p:tags r:id="rId1"/>
            </p:custDataLst>
          </p:nvPr>
        </p:nvPicPr>
        <p:blipFill>
          <a:blip r:embed="rId5" cstate="print"/>
          <a:srcRect/>
          <a:stretch>
            <a:fillRect/>
          </a:stretch>
        </p:blipFill>
        <p:spPr bwMode="auto">
          <a:xfrm>
            <a:off x="2938466" y="3352800"/>
            <a:ext cx="6205537" cy="2451100"/>
          </a:xfrm>
          <a:prstGeom prst="rect">
            <a:avLst/>
          </a:prstGeom>
          <a:noFill/>
          <a:ln w="9525">
            <a:noFill/>
            <a:miter lim="800000"/>
            <a:headEnd/>
            <a:tailEnd/>
          </a:ln>
          <a:effectLst/>
        </p:spPr>
      </p:pic>
      <p:sp>
        <p:nvSpPr>
          <p:cNvPr id="15" name="Title 1"/>
          <p:cNvSpPr txBox="1">
            <a:spLocks/>
          </p:cNvSpPr>
          <p:nvPr/>
        </p:nvSpPr>
        <p:spPr>
          <a:xfrm>
            <a:off x="1066800" y="1828803"/>
            <a:ext cx="9220200" cy="1470025"/>
          </a:xfrm>
          <a:prstGeom prst="rect">
            <a:avLst/>
          </a:prstGeom>
        </p:spPr>
        <p:txBody>
          <a:bodyPr vert="horz" lIns="91440" tIns="45720" rIns="91440" bIns="45720" rtlCol="0" anchor="ctr">
            <a:normAutofit/>
          </a:bodyPr>
          <a:lstStyle/>
          <a:p>
            <a:pPr algn="ctr">
              <a:spcBef>
                <a:spcPct val="0"/>
              </a:spcBef>
              <a:defRPr/>
            </a:pPr>
            <a:r>
              <a:rPr lang="en-US" sz="3600">
                <a:latin typeface="+mj-lt"/>
                <a:ea typeface="+mj-ea"/>
                <a:cs typeface="+mj-cs"/>
              </a:rPr>
              <a:t>Lecture 1: Images and image filtering</a:t>
            </a:r>
            <a:endParaRPr lang="en-US" sz="3600" dirty="0">
              <a:latin typeface="+mj-lt"/>
              <a:ea typeface="+mj-ea"/>
              <a:cs typeface="+mj-cs"/>
            </a:endParaRPr>
          </a:p>
        </p:txBody>
      </p:sp>
      <p:sp>
        <p:nvSpPr>
          <p:cNvPr id="11" name="Rectangle 3">
            <a:extLst>
              <a:ext uri="{FF2B5EF4-FFF2-40B4-BE49-F238E27FC236}">
                <a16:creationId xmlns:a16="http://schemas.microsoft.com/office/drawing/2014/main" id="{7F7399CE-D84C-4F59-A3F3-08258F896DA1}"/>
              </a:ext>
            </a:extLst>
          </p:cNvPr>
          <p:cNvSpPr>
            <a:spLocks noChangeArrowheads="1"/>
          </p:cNvSpPr>
          <p:nvPr>
            <p:custDataLst>
              <p:tags r:id="rId2"/>
            </p:custDataLst>
          </p:nvPr>
        </p:nvSpPr>
        <p:spPr bwMode="auto">
          <a:xfrm>
            <a:off x="3341944" y="6244608"/>
            <a:ext cx="5508111" cy="307777"/>
          </a:xfrm>
          <a:prstGeom prst="rect">
            <a:avLst/>
          </a:prstGeom>
          <a:noFill/>
          <a:ln w="9525">
            <a:noFill/>
            <a:miter lim="800000"/>
            <a:headEnd/>
            <a:tailEnd/>
          </a:ln>
          <a:effectLst/>
        </p:spPr>
        <p:txBody>
          <a:bodyPr wrap="none">
            <a:spAutoFit/>
          </a:bodyPr>
          <a:lstStyle/>
          <a:p>
            <a:pPr algn="ctr"/>
            <a:r>
              <a:rPr lang="en-US" sz="1400" dirty="0">
                <a:latin typeface="+mj-lt"/>
              </a:rPr>
              <a:t>Hybrid Images, Oliva et al., </a:t>
            </a:r>
            <a:r>
              <a:rPr lang="en-US" sz="1400" dirty="0">
                <a:latin typeface="+mj-lt"/>
                <a:hlinkClick r:id="rId6"/>
              </a:rPr>
              <a:t>http://olivalab.mit.edu/hybridimage.htm</a:t>
            </a:r>
            <a:endParaRPr lang="en-US" sz="1400" dirty="0">
              <a:latin typeface="+mj-lt"/>
            </a:endParaRPr>
          </a:p>
        </p:txBody>
      </p:sp>
      <p:sp>
        <p:nvSpPr>
          <p:cNvPr id="12" name="Title 1">
            <a:extLst>
              <a:ext uri="{FF2B5EF4-FFF2-40B4-BE49-F238E27FC236}">
                <a16:creationId xmlns:a16="http://schemas.microsoft.com/office/drawing/2014/main" id="{2923C685-08FD-4DCC-9297-BAA5946C45E2}"/>
              </a:ext>
            </a:extLst>
          </p:cNvPr>
          <p:cNvSpPr txBox="1">
            <a:spLocks/>
          </p:cNvSpPr>
          <p:nvPr/>
        </p:nvSpPr>
        <p:spPr>
          <a:xfrm>
            <a:off x="533400" y="150875"/>
            <a:ext cx="11049000" cy="839726"/>
          </a:xfrm>
          <a:prstGeom prst="rect">
            <a:avLst/>
          </a:prstGeom>
        </p:spPr>
        <p:txBody>
          <a:bodyPr vert="horz" lIns="91440" tIns="45720" rIns="91440" bIns="45720" rtlCol="0" anchor="ctr">
            <a:normAutofit/>
          </a:bodyPr>
          <a:lstStyle/>
          <a:p>
            <a:pPr>
              <a:spcBef>
                <a:spcPct val="0"/>
              </a:spcBef>
              <a:defRPr/>
            </a:pPr>
            <a:r>
              <a:rPr lang="en-US" sz="4000" b="1" dirty="0">
                <a:latin typeface="+mj-lt"/>
                <a:ea typeface="+mj-ea"/>
                <a:cs typeface="+mj-cs"/>
              </a:rPr>
              <a:t>CS5670: Intro to Computer Vision</a:t>
            </a:r>
          </a:p>
        </p:txBody>
      </p:sp>
      <p:sp>
        <p:nvSpPr>
          <p:cNvPr id="14" name="Subtitle 2">
            <a:extLst>
              <a:ext uri="{FF2B5EF4-FFF2-40B4-BE49-F238E27FC236}">
                <a16:creationId xmlns:a16="http://schemas.microsoft.com/office/drawing/2014/main" id="{CC92BAE1-8978-479F-B372-4C39B78CD6FE}"/>
              </a:ext>
            </a:extLst>
          </p:cNvPr>
          <p:cNvSpPr txBox="1">
            <a:spLocks/>
          </p:cNvSpPr>
          <p:nvPr/>
        </p:nvSpPr>
        <p:spPr>
          <a:xfrm>
            <a:off x="-152400" y="902525"/>
            <a:ext cx="4876800" cy="926275"/>
          </a:xfrm>
          <a:prstGeom prst="rect">
            <a:avLst/>
          </a:prstGeom>
        </p:spPr>
        <p:txBody>
          <a:bodyPr vert="horz" lIns="91440" tIns="45720" rIns="91440" bIns="45720" rtlCol="0">
            <a:normAutofit/>
          </a:bodyPr>
          <a:lstStyle/>
          <a:p>
            <a:pPr algn="ctr">
              <a:spcBef>
                <a:spcPct val="20000"/>
              </a:spcBef>
              <a:defRPr/>
            </a:pPr>
            <a:r>
              <a:rPr lang="en-US" sz="3200" dirty="0"/>
              <a:t>Noah Snavely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Linear filters: examples</a:t>
            </a:r>
          </a:p>
        </p:txBody>
      </p:sp>
      <p:grpSp>
        <p:nvGrpSpPr>
          <p:cNvPr id="2" name="Group 3"/>
          <p:cNvGrpSpPr>
            <a:grpSpLocks/>
          </p:cNvGrpSpPr>
          <p:nvPr/>
        </p:nvGrpSpPr>
        <p:grpSpPr bwMode="auto">
          <a:xfrm>
            <a:off x="5410200" y="2971800"/>
            <a:ext cx="1225550" cy="1295400"/>
            <a:chOff x="144" y="144"/>
            <a:chExt cx="1152" cy="1136"/>
          </a:xfrm>
        </p:grpSpPr>
        <p:sp>
          <p:nvSpPr>
            <p:cNvPr id="18441" name="Rectangle 4"/>
            <p:cNvSpPr>
              <a:spLocks noChangeArrowheads="1"/>
            </p:cNvSpPr>
            <p:nvPr/>
          </p:nvSpPr>
          <p:spPr bwMode="auto">
            <a:xfrm>
              <a:off x="912"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2" name="Rectangle 5"/>
            <p:cNvSpPr>
              <a:spLocks noChangeArrowheads="1"/>
            </p:cNvSpPr>
            <p:nvPr/>
          </p:nvSpPr>
          <p:spPr bwMode="auto">
            <a:xfrm>
              <a:off x="528"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3" name="Rectangle 6"/>
            <p:cNvSpPr>
              <a:spLocks noChangeArrowheads="1"/>
            </p:cNvSpPr>
            <p:nvPr/>
          </p:nvSpPr>
          <p:spPr bwMode="auto">
            <a:xfrm>
              <a:off x="144"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4" name="Rectangle 7"/>
            <p:cNvSpPr>
              <a:spLocks noChangeArrowheads="1"/>
            </p:cNvSpPr>
            <p:nvPr/>
          </p:nvSpPr>
          <p:spPr bwMode="auto">
            <a:xfrm>
              <a:off x="912"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5" name="Rectangle 8"/>
            <p:cNvSpPr>
              <a:spLocks noChangeArrowheads="1"/>
            </p:cNvSpPr>
            <p:nvPr/>
          </p:nvSpPr>
          <p:spPr bwMode="auto">
            <a:xfrm>
              <a:off x="528"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18446" name="Rectangle 9"/>
            <p:cNvSpPr>
              <a:spLocks noChangeArrowheads="1"/>
            </p:cNvSpPr>
            <p:nvPr/>
          </p:nvSpPr>
          <p:spPr bwMode="auto">
            <a:xfrm>
              <a:off x="144"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7" name="Rectangle 10"/>
            <p:cNvSpPr>
              <a:spLocks noChangeArrowheads="1"/>
            </p:cNvSpPr>
            <p:nvPr/>
          </p:nvSpPr>
          <p:spPr bwMode="auto">
            <a:xfrm>
              <a:off x="912"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8" name="Rectangle 11"/>
            <p:cNvSpPr>
              <a:spLocks noChangeArrowheads="1"/>
            </p:cNvSpPr>
            <p:nvPr/>
          </p:nvSpPr>
          <p:spPr bwMode="auto">
            <a:xfrm>
              <a:off x="528"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9" name="Rectangle 12"/>
            <p:cNvSpPr>
              <a:spLocks noChangeArrowheads="1"/>
            </p:cNvSpPr>
            <p:nvPr/>
          </p:nvSpPr>
          <p:spPr bwMode="auto">
            <a:xfrm>
              <a:off x="144"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50" name="Line 13"/>
            <p:cNvSpPr>
              <a:spLocks noChangeShapeType="1"/>
            </p:cNvSpPr>
            <p:nvPr/>
          </p:nvSpPr>
          <p:spPr bwMode="auto">
            <a:xfrm>
              <a:off x="144" y="144"/>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18451" name="Line 14"/>
            <p:cNvSpPr>
              <a:spLocks noChangeShapeType="1"/>
            </p:cNvSpPr>
            <p:nvPr/>
          </p:nvSpPr>
          <p:spPr bwMode="auto">
            <a:xfrm>
              <a:off x="144" y="523"/>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18452" name="Line 15"/>
            <p:cNvSpPr>
              <a:spLocks noChangeShapeType="1"/>
            </p:cNvSpPr>
            <p:nvPr/>
          </p:nvSpPr>
          <p:spPr bwMode="auto">
            <a:xfrm>
              <a:off x="144" y="901"/>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18453" name="Line 16"/>
            <p:cNvSpPr>
              <a:spLocks noChangeShapeType="1"/>
            </p:cNvSpPr>
            <p:nvPr/>
          </p:nvSpPr>
          <p:spPr bwMode="auto">
            <a:xfrm>
              <a:off x="144" y="1280"/>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18454" name="Line 17"/>
            <p:cNvSpPr>
              <a:spLocks noChangeShapeType="1"/>
            </p:cNvSpPr>
            <p:nvPr/>
          </p:nvSpPr>
          <p:spPr bwMode="auto">
            <a:xfrm>
              <a:off x="144" y="144"/>
              <a:ext cx="0" cy="1136"/>
            </a:xfrm>
            <a:prstGeom prst="line">
              <a:avLst/>
            </a:prstGeom>
            <a:noFill/>
            <a:ln w="28575" cap="sq">
              <a:solidFill>
                <a:schemeClr val="tx1"/>
              </a:solidFill>
              <a:round/>
              <a:headEnd/>
              <a:tailEnd/>
            </a:ln>
          </p:spPr>
          <p:txBody>
            <a:bodyPr lIns="0" tIns="0" rIns="0" bIns="0" anchor="ctr" anchorCtr="1"/>
            <a:lstStyle/>
            <a:p>
              <a:endParaRPr lang="en-US"/>
            </a:p>
          </p:txBody>
        </p:sp>
        <p:sp>
          <p:nvSpPr>
            <p:cNvPr id="18455" name="Line 18"/>
            <p:cNvSpPr>
              <a:spLocks noChangeShapeType="1"/>
            </p:cNvSpPr>
            <p:nvPr/>
          </p:nvSpPr>
          <p:spPr bwMode="auto">
            <a:xfrm>
              <a:off x="528"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18456" name="Line 19"/>
            <p:cNvSpPr>
              <a:spLocks noChangeShapeType="1"/>
            </p:cNvSpPr>
            <p:nvPr/>
          </p:nvSpPr>
          <p:spPr bwMode="auto">
            <a:xfrm>
              <a:off x="912"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18457" name="Line 20"/>
            <p:cNvSpPr>
              <a:spLocks noChangeShapeType="1"/>
            </p:cNvSpPr>
            <p:nvPr/>
          </p:nvSpPr>
          <p:spPr bwMode="auto">
            <a:xfrm>
              <a:off x="1296" y="144"/>
              <a:ext cx="0" cy="1136"/>
            </a:xfrm>
            <a:prstGeom prst="line">
              <a:avLst/>
            </a:prstGeom>
            <a:noFill/>
            <a:ln w="28575" cap="sq">
              <a:solidFill>
                <a:schemeClr val="tx1"/>
              </a:solidFill>
              <a:round/>
              <a:headEnd/>
              <a:tailEnd/>
            </a:ln>
          </p:spPr>
          <p:txBody>
            <a:bodyPr lIns="0" tIns="0" rIns="0" bIns="0" anchor="ctr" anchorCtr="1"/>
            <a:lstStyle/>
            <a:p>
              <a:endParaRPr lang="en-US"/>
            </a:p>
          </p:txBody>
        </p:sp>
      </p:grpSp>
      <p:sp>
        <p:nvSpPr>
          <p:cNvPr id="18437" name="Text Box 23"/>
          <p:cNvSpPr txBox="1">
            <a:spLocks noChangeArrowheads="1"/>
          </p:cNvSpPr>
          <p:nvPr/>
        </p:nvSpPr>
        <p:spPr bwMode="auto">
          <a:xfrm>
            <a:off x="2881126" y="4611022"/>
            <a:ext cx="990977" cy="369332"/>
          </a:xfrm>
          <a:prstGeom prst="rect">
            <a:avLst/>
          </a:prstGeom>
          <a:noFill/>
          <a:ln w="9525">
            <a:noFill/>
            <a:miter lim="800000"/>
            <a:headEnd/>
            <a:tailEnd/>
          </a:ln>
        </p:spPr>
        <p:txBody>
          <a:bodyPr wrap="none">
            <a:spAutoFit/>
          </a:bodyPr>
          <a:lstStyle/>
          <a:p>
            <a:pPr algn="ctr"/>
            <a:r>
              <a:rPr lang="en-US">
                <a:latin typeface="+mj-lt"/>
              </a:rPr>
              <a:t>Original</a:t>
            </a:r>
          </a:p>
        </p:txBody>
      </p:sp>
      <p:pic>
        <p:nvPicPr>
          <p:cNvPr id="18439" name="Picture 25"/>
          <p:cNvPicPr>
            <a:picLocks noChangeAspect="1" noChangeArrowheads="1"/>
          </p:cNvPicPr>
          <p:nvPr/>
        </p:nvPicPr>
        <p:blipFill>
          <a:blip r:embed="rId3" cstate="print"/>
          <a:srcRect/>
          <a:stretch>
            <a:fillRect/>
          </a:stretch>
        </p:blipFill>
        <p:spPr bwMode="auto">
          <a:xfrm>
            <a:off x="2438403" y="2667003"/>
            <a:ext cx="1876425" cy="1857375"/>
          </a:xfrm>
          <a:prstGeom prst="rect">
            <a:avLst/>
          </a:prstGeom>
          <a:noFill/>
          <a:ln w="38100">
            <a:solidFill>
              <a:schemeClr val="tx1"/>
            </a:solidFill>
            <a:miter lim="800000"/>
            <a:headEnd/>
            <a:tailEnd/>
          </a:ln>
        </p:spPr>
      </p:pic>
      <p:sp>
        <p:nvSpPr>
          <p:cNvPr id="18440" name="Text Box 26"/>
          <p:cNvSpPr txBox="1">
            <a:spLocks noChangeArrowheads="1"/>
          </p:cNvSpPr>
          <p:nvPr/>
        </p:nvSpPr>
        <p:spPr bwMode="auto">
          <a:xfrm>
            <a:off x="8991603" y="6553203"/>
            <a:ext cx="1345689" cy="307777"/>
          </a:xfrm>
          <a:prstGeom prst="rect">
            <a:avLst/>
          </a:prstGeom>
          <a:noFill/>
          <a:ln w="9525">
            <a:noFill/>
            <a:miter lim="800000"/>
            <a:headEnd/>
            <a:tailEnd/>
          </a:ln>
        </p:spPr>
        <p:txBody>
          <a:bodyPr wrap="none">
            <a:spAutoFit/>
          </a:bodyPr>
          <a:lstStyle/>
          <a:p>
            <a:r>
              <a:rPr lang="en-US" sz="1400"/>
              <a:t>Source: D. Lowe</a:t>
            </a:r>
          </a:p>
        </p:txBody>
      </p:sp>
      <p:sp>
        <p:nvSpPr>
          <p:cNvPr id="26" name="TextBox 25"/>
          <p:cNvSpPr txBox="1"/>
          <p:nvPr/>
        </p:nvSpPr>
        <p:spPr>
          <a:xfrm>
            <a:off x="4539345" y="3027478"/>
            <a:ext cx="748923" cy="1446550"/>
          </a:xfrm>
          <a:prstGeom prst="rect">
            <a:avLst/>
          </a:prstGeom>
          <a:noFill/>
        </p:spPr>
        <p:txBody>
          <a:bodyPr wrap="square" rtlCol="0">
            <a:spAutoFit/>
          </a:bodyPr>
          <a:lstStyle/>
          <a:p>
            <a:r>
              <a:rPr lang="en-US" sz="8800" dirty="0">
                <a:latin typeface="Times New Roman" pitchFamily="18" charset="0"/>
                <a:cs typeface="Times New Roman" pitchFamily="18" charset="0"/>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Linear filters: examples</a:t>
            </a:r>
          </a:p>
        </p:txBody>
      </p:sp>
      <p:grpSp>
        <p:nvGrpSpPr>
          <p:cNvPr id="2" name="Group 3"/>
          <p:cNvGrpSpPr>
            <a:grpSpLocks/>
          </p:cNvGrpSpPr>
          <p:nvPr/>
        </p:nvGrpSpPr>
        <p:grpSpPr bwMode="auto">
          <a:xfrm>
            <a:off x="5410200" y="2971800"/>
            <a:ext cx="1225550" cy="1295400"/>
            <a:chOff x="144" y="144"/>
            <a:chExt cx="1152" cy="1136"/>
          </a:xfrm>
        </p:grpSpPr>
        <p:sp>
          <p:nvSpPr>
            <p:cNvPr id="18441" name="Rectangle 4"/>
            <p:cNvSpPr>
              <a:spLocks noChangeArrowheads="1"/>
            </p:cNvSpPr>
            <p:nvPr/>
          </p:nvSpPr>
          <p:spPr bwMode="auto">
            <a:xfrm>
              <a:off x="912"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2" name="Rectangle 5"/>
            <p:cNvSpPr>
              <a:spLocks noChangeArrowheads="1"/>
            </p:cNvSpPr>
            <p:nvPr/>
          </p:nvSpPr>
          <p:spPr bwMode="auto">
            <a:xfrm>
              <a:off x="528"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3" name="Rectangle 6"/>
            <p:cNvSpPr>
              <a:spLocks noChangeArrowheads="1"/>
            </p:cNvSpPr>
            <p:nvPr/>
          </p:nvSpPr>
          <p:spPr bwMode="auto">
            <a:xfrm>
              <a:off x="144"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4" name="Rectangle 7"/>
            <p:cNvSpPr>
              <a:spLocks noChangeArrowheads="1"/>
            </p:cNvSpPr>
            <p:nvPr/>
          </p:nvSpPr>
          <p:spPr bwMode="auto">
            <a:xfrm>
              <a:off x="912"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5" name="Rectangle 8"/>
            <p:cNvSpPr>
              <a:spLocks noChangeArrowheads="1"/>
            </p:cNvSpPr>
            <p:nvPr/>
          </p:nvSpPr>
          <p:spPr bwMode="auto">
            <a:xfrm>
              <a:off x="528"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18446" name="Rectangle 9"/>
            <p:cNvSpPr>
              <a:spLocks noChangeArrowheads="1"/>
            </p:cNvSpPr>
            <p:nvPr/>
          </p:nvSpPr>
          <p:spPr bwMode="auto">
            <a:xfrm>
              <a:off x="144"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7" name="Rectangle 10"/>
            <p:cNvSpPr>
              <a:spLocks noChangeArrowheads="1"/>
            </p:cNvSpPr>
            <p:nvPr/>
          </p:nvSpPr>
          <p:spPr bwMode="auto">
            <a:xfrm>
              <a:off x="912"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8" name="Rectangle 11"/>
            <p:cNvSpPr>
              <a:spLocks noChangeArrowheads="1"/>
            </p:cNvSpPr>
            <p:nvPr/>
          </p:nvSpPr>
          <p:spPr bwMode="auto">
            <a:xfrm>
              <a:off x="528"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9" name="Rectangle 12"/>
            <p:cNvSpPr>
              <a:spLocks noChangeArrowheads="1"/>
            </p:cNvSpPr>
            <p:nvPr/>
          </p:nvSpPr>
          <p:spPr bwMode="auto">
            <a:xfrm>
              <a:off x="144"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50" name="Line 13"/>
            <p:cNvSpPr>
              <a:spLocks noChangeShapeType="1"/>
            </p:cNvSpPr>
            <p:nvPr/>
          </p:nvSpPr>
          <p:spPr bwMode="auto">
            <a:xfrm>
              <a:off x="144" y="144"/>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18451" name="Line 14"/>
            <p:cNvSpPr>
              <a:spLocks noChangeShapeType="1"/>
            </p:cNvSpPr>
            <p:nvPr/>
          </p:nvSpPr>
          <p:spPr bwMode="auto">
            <a:xfrm>
              <a:off x="144" y="523"/>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18452" name="Line 15"/>
            <p:cNvSpPr>
              <a:spLocks noChangeShapeType="1"/>
            </p:cNvSpPr>
            <p:nvPr/>
          </p:nvSpPr>
          <p:spPr bwMode="auto">
            <a:xfrm>
              <a:off x="144" y="901"/>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18453" name="Line 16"/>
            <p:cNvSpPr>
              <a:spLocks noChangeShapeType="1"/>
            </p:cNvSpPr>
            <p:nvPr/>
          </p:nvSpPr>
          <p:spPr bwMode="auto">
            <a:xfrm>
              <a:off x="144" y="1280"/>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18454" name="Line 17"/>
            <p:cNvSpPr>
              <a:spLocks noChangeShapeType="1"/>
            </p:cNvSpPr>
            <p:nvPr/>
          </p:nvSpPr>
          <p:spPr bwMode="auto">
            <a:xfrm>
              <a:off x="144" y="144"/>
              <a:ext cx="0" cy="1136"/>
            </a:xfrm>
            <a:prstGeom prst="line">
              <a:avLst/>
            </a:prstGeom>
            <a:noFill/>
            <a:ln w="28575" cap="sq">
              <a:solidFill>
                <a:schemeClr val="tx1"/>
              </a:solidFill>
              <a:round/>
              <a:headEnd/>
              <a:tailEnd/>
            </a:ln>
          </p:spPr>
          <p:txBody>
            <a:bodyPr lIns="0" tIns="0" rIns="0" bIns="0" anchor="ctr" anchorCtr="1"/>
            <a:lstStyle/>
            <a:p>
              <a:endParaRPr lang="en-US"/>
            </a:p>
          </p:txBody>
        </p:sp>
        <p:sp>
          <p:nvSpPr>
            <p:cNvPr id="18455" name="Line 18"/>
            <p:cNvSpPr>
              <a:spLocks noChangeShapeType="1"/>
            </p:cNvSpPr>
            <p:nvPr/>
          </p:nvSpPr>
          <p:spPr bwMode="auto">
            <a:xfrm>
              <a:off x="528"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18456" name="Line 19"/>
            <p:cNvSpPr>
              <a:spLocks noChangeShapeType="1"/>
            </p:cNvSpPr>
            <p:nvPr/>
          </p:nvSpPr>
          <p:spPr bwMode="auto">
            <a:xfrm>
              <a:off x="912"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18457" name="Line 20"/>
            <p:cNvSpPr>
              <a:spLocks noChangeShapeType="1"/>
            </p:cNvSpPr>
            <p:nvPr/>
          </p:nvSpPr>
          <p:spPr bwMode="auto">
            <a:xfrm>
              <a:off x="1296" y="144"/>
              <a:ext cx="0" cy="1136"/>
            </a:xfrm>
            <a:prstGeom prst="line">
              <a:avLst/>
            </a:prstGeom>
            <a:noFill/>
            <a:ln w="28575" cap="sq">
              <a:solidFill>
                <a:schemeClr val="tx1"/>
              </a:solidFill>
              <a:round/>
              <a:headEnd/>
              <a:tailEnd/>
            </a:ln>
          </p:spPr>
          <p:txBody>
            <a:bodyPr lIns="0" tIns="0" rIns="0" bIns="0" anchor="ctr" anchorCtr="1"/>
            <a:lstStyle/>
            <a:p>
              <a:endParaRPr lang="en-US"/>
            </a:p>
          </p:txBody>
        </p:sp>
      </p:grpSp>
      <p:pic>
        <p:nvPicPr>
          <p:cNvPr id="18436" name="Picture 22"/>
          <p:cNvPicPr>
            <a:picLocks noChangeAspect="1" noChangeArrowheads="1"/>
          </p:cNvPicPr>
          <p:nvPr/>
        </p:nvPicPr>
        <p:blipFill>
          <a:blip r:embed="rId3" cstate="print"/>
          <a:srcRect/>
          <a:stretch>
            <a:fillRect/>
          </a:stretch>
        </p:blipFill>
        <p:spPr bwMode="auto">
          <a:xfrm>
            <a:off x="7772403" y="2667003"/>
            <a:ext cx="1876425" cy="1857375"/>
          </a:xfrm>
          <a:prstGeom prst="rect">
            <a:avLst/>
          </a:prstGeom>
          <a:noFill/>
          <a:ln w="38100">
            <a:solidFill>
              <a:schemeClr val="tx1"/>
            </a:solidFill>
            <a:miter lim="800000"/>
            <a:headEnd/>
            <a:tailEnd/>
          </a:ln>
        </p:spPr>
      </p:pic>
      <p:sp>
        <p:nvSpPr>
          <p:cNvPr id="18437" name="Text Box 23"/>
          <p:cNvSpPr txBox="1">
            <a:spLocks noChangeArrowheads="1"/>
          </p:cNvSpPr>
          <p:nvPr/>
        </p:nvSpPr>
        <p:spPr bwMode="auto">
          <a:xfrm>
            <a:off x="2881126" y="4611022"/>
            <a:ext cx="990977" cy="369332"/>
          </a:xfrm>
          <a:prstGeom prst="rect">
            <a:avLst/>
          </a:prstGeom>
          <a:noFill/>
          <a:ln w="9525">
            <a:noFill/>
            <a:miter lim="800000"/>
            <a:headEnd/>
            <a:tailEnd/>
          </a:ln>
        </p:spPr>
        <p:txBody>
          <a:bodyPr wrap="none">
            <a:spAutoFit/>
          </a:bodyPr>
          <a:lstStyle/>
          <a:p>
            <a:pPr algn="ctr"/>
            <a:r>
              <a:rPr lang="en-US">
                <a:latin typeface="+mj-lt"/>
              </a:rPr>
              <a:t>Original</a:t>
            </a:r>
          </a:p>
        </p:txBody>
      </p:sp>
      <p:sp>
        <p:nvSpPr>
          <p:cNvPr id="18438" name="Text Box 24"/>
          <p:cNvSpPr txBox="1">
            <a:spLocks noChangeArrowheads="1"/>
          </p:cNvSpPr>
          <p:nvPr/>
        </p:nvSpPr>
        <p:spPr bwMode="auto">
          <a:xfrm>
            <a:off x="7643815" y="4648200"/>
            <a:ext cx="2133600" cy="369332"/>
          </a:xfrm>
          <a:prstGeom prst="rect">
            <a:avLst/>
          </a:prstGeom>
          <a:noFill/>
          <a:ln w="9525">
            <a:noFill/>
            <a:miter lim="800000"/>
            <a:headEnd/>
            <a:tailEnd/>
          </a:ln>
        </p:spPr>
        <p:txBody>
          <a:bodyPr>
            <a:spAutoFit/>
          </a:bodyPr>
          <a:lstStyle/>
          <a:p>
            <a:pPr algn="ctr"/>
            <a:r>
              <a:rPr lang="en-US" dirty="0">
                <a:latin typeface="+mj-lt"/>
              </a:rPr>
              <a:t>Identical image</a:t>
            </a:r>
          </a:p>
        </p:txBody>
      </p:sp>
      <p:pic>
        <p:nvPicPr>
          <p:cNvPr id="18439" name="Picture 25"/>
          <p:cNvPicPr>
            <a:picLocks noChangeAspect="1" noChangeArrowheads="1"/>
          </p:cNvPicPr>
          <p:nvPr/>
        </p:nvPicPr>
        <p:blipFill>
          <a:blip r:embed="rId3" cstate="print"/>
          <a:srcRect/>
          <a:stretch>
            <a:fillRect/>
          </a:stretch>
        </p:blipFill>
        <p:spPr bwMode="auto">
          <a:xfrm>
            <a:off x="2438403" y="2667003"/>
            <a:ext cx="1876425" cy="1857375"/>
          </a:xfrm>
          <a:prstGeom prst="rect">
            <a:avLst/>
          </a:prstGeom>
          <a:noFill/>
          <a:ln w="38100">
            <a:solidFill>
              <a:schemeClr val="tx1"/>
            </a:solidFill>
            <a:miter lim="800000"/>
            <a:headEnd/>
            <a:tailEnd/>
          </a:ln>
        </p:spPr>
      </p:pic>
      <p:sp>
        <p:nvSpPr>
          <p:cNvPr id="18440" name="Text Box 26"/>
          <p:cNvSpPr txBox="1">
            <a:spLocks noChangeArrowheads="1"/>
          </p:cNvSpPr>
          <p:nvPr/>
        </p:nvSpPr>
        <p:spPr bwMode="auto">
          <a:xfrm>
            <a:off x="8991603" y="6553203"/>
            <a:ext cx="1345689" cy="307777"/>
          </a:xfrm>
          <a:prstGeom prst="rect">
            <a:avLst/>
          </a:prstGeom>
          <a:noFill/>
          <a:ln w="9525">
            <a:noFill/>
            <a:miter lim="800000"/>
            <a:headEnd/>
            <a:tailEnd/>
          </a:ln>
        </p:spPr>
        <p:txBody>
          <a:bodyPr wrap="none">
            <a:spAutoFit/>
          </a:bodyPr>
          <a:lstStyle/>
          <a:p>
            <a:r>
              <a:rPr lang="en-US" sz="1400"/>
              <a:t>Source: D. Lowe</a:t>
            </a:r>
          </a:p>
        </p:txBody>
      </p:sp>
      <p:sp>
        <p:nvSpPr>
          <p:cNvPr id="26" name="TextBox 25"/>
          <p:cNvSpPr txBox="1"/>
          <p:nvPr/>
        </p:nvSpPr>
        <p:spPr>
          <a:xfrm>
            <a:off x="4539345" y="3027478"/>
            <a:ext cx="748923" cy="1446550"/>
          </a:xfrm>
          <a:prstGeom prst="rect">
            <a:avLst/>
          </a:prstGeom>
          <a:noFill/>
        </p:spPr>
        <p:txBody>
          <a:bodyPr wrap="square" rtlCol="0">
            <a:spAutoFit/>
          </a:bodyPr>
          <a:lstStyle/>
          <a:p>
            <a:r>
              <a:rPr lang="en-US" sz="8800" dirty="0">
                <a:latin typeface="Times New Roman" pitchFamily="18" charset="0"/>
                <a:cs typeface="Times New Roman" pitchFamily="18" charset="0"/>
              </a:rPr>
              <a:t>*</a:t>
            </a:r>
          </a:p>
        </p:txBody>
      </p:sp>
      <p:sp>
        <p:nvSpPr>
          <p:cNvPr id="27" name="TextBox 26"/>
          <p:cNvSpPr txBox="1"/>
          <p:nvPr/>
        </p:nvSpPr>
        <p:spPr>
          <a:xfrm>
            <a:off x="6934200" y="2971803"/>
            <a:ext cx="567784" cy="1015663"/>
          </a:xfrm>
          <a:prstGeom prst="rect">
            <a:avLst/>
          </a:prstGeom>
          <a:noFill/>
        </p:spPr>
        <p:txBody>
          <a:bodyPr wrap="none" rtlCol="0">
            <a:spAutoFit/>
          </a:bodyPr>
          <a:lstStyle/>
          <a:p>
            <a:r>
              <a:rPr lang="en-US" sz="6000" dirty="0">
                <a:cs typeface="Times New Roman" pitchFamily="18" charset="0"/>
              </a:rPr>
              <a:t>=</a:t>
            </a:r>
          </a:p>
        </p:txBody>
      </p:sp>
    </p:spTree>
    <p:extLst>
      <p:ext uri="{BB962C8B-B14F-4D97-AF65-F5344CB8AC3E}">
        <p14:creationId xmlns:p14="http://schemas.microsoft.com/office/powerpoint/2010/main" val="33811860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t>Linear filters: examples</a:t>
            </a:r>
          </a:p>
        </p:txBody>
      </p:sp>
      <p:grpSp>
        <p:nvGrpSpPr>
          <p:cNvPr id="2" name="Group 3"/>
          <p:cNvGrpSpPr>
            <a:grpSpLocks/>
          </p:cNvGrpSpPr>
          <p:nvPr/>
        </p:nvGrpSpPr>
        <p:grpSpPr bwMode="auto">
          <a:xfrm>
            <a:off x="5410200" y="2971800"/>
            <a:ext cx="1225550" cy="1295400"/>
            <a:chOff x="144" y="144"/>
            <a:chExt cx="1152" cy="1136"/>
          </a:xfrm>
        </p:grpSpPr>
        <p:sp>
          <p:nvSpPr>
            <p:cNvPr id="20490" name="Rectangle 4"/>
            <p:cNvSpPr>
              <a:spLocks noChangeArrowheads="1"/>
            </p:cNvSpPr>
            <p:nvPr/>
          </p:nvSpPr>
          <p:spPr bwMode="auto">
            <a:xfrm>
              <a:off x="912"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0491" name="Rectangle 5"/>
            <p:cNvSpPr>
              <a:spLocks noChangeArrowheads="1"/>
            </p:cNvSpPr>
            <p:nvPr/>
          </p:nvSpPr>
          <p:spPr bwMode="auto">
            <a:xfrm>
              <a:off x="528"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0492" name="Rectangle 6"/>
            <p:cNvSpPr>
              <a:spLocks noChangeArrowheads="1"/>
            </p:cNvSpPr>
            <p:nvPr/>
          </p:nvSpPr>
          <p:spPr bwMode="auto">
            <a:xfrm>
              <a:off x="144"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0493" name="Rectangle 7"/>
            <p:cNvSpPr>
              <a:spLocks noChangeArrowheads="1"/>
            </p:cNvSpPr>
            <p:nvPr/>
          </p:nvSpPr>
          <p:spPr bwMode="auto">
            <a:xfrm>
              <a:off x="912"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dirty="0"/>
                <a:t>0</a:t>
              </a:r>
            </a:p>
          </p:txBody>
        </p:sp>
        <p:sp>
          <p:nvSpPr>
            <p:cNvPr id="20494" name="Rectangle 8"/>
            <p:cNvSpPr>
              <a:spLocks noChangeArrowheads="1"/>
            </p:cNvSpPr>
            <p:nvPr/>
          </p:nvSpPr>
          <p:spPr bwMode="auto">
            <a:xfrm>
              <a:off x="528"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0495" name="Rectangle 9"/>
            <p:cNvSpPr>
              <a:spLocks noChangeArrowheads="1"/>
            </p:cNvSpPr>
            <p:nvPr/>
          </p:nvSpPr>
          <p:spPr bwMode="auto">
            <a:xfrm>
              <a:off x="144"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dirty="0"/>
                <a:t>1</a:t>
              </a:r>
            </a:p>
          </p:txBody>
        </p:sp>
        <p:sp>
          <p:nvSpPr>
            <p:cNvPr id="20496" name="Rectangle 10"/>
            <p:cNvSpPr>
              <a:spLocks noChangeArrowheads="1"/>
            </p:cNvSpPr>
            <p:nvPr/>
          </p:nvSpPr>
          <p:spPr bwMode="auto">
            <a:xfrm>
              <a:off x="912"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0497" name="Rectangle 11"/>
            <p:cNvSpPr>
              <a:spLocks noChangeArrowheads="1"/>
            </p:cNvSpPr>
            <p:nvPr/>
          </p:nvSpPr>
          <p:spPr bwMode="auto">
            <a:xfrm>
              <a:off x="528"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0498" name="Rectangle 12"/>
            <p:cNvSpPr>
              <a:spLocks noChangeArrowheads="1"/>
            </p:cNvSpPr>
            <p:nvPr/>
          </p:nvSpPr>
          <p:spPr bwMode="auto">
            <a:xfrm>
              <a:off x="144"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0499" name="Line 13"/>
            <p:cNvSpPr>
              <a:spLocks noChangeShapeType="1"/>
            </p:cNvSpPr>
            <p:nvPr/>
          </p:nvSpPr>
          <p:spPr bwMode="auto">
            <a:xfrm>
              <a:off x="144" y="144"/>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0500" name="Line 14"/>
            <p:cNvSpPr>
              <a:spLocks noChangeShapeType="1"/>
            </p:cNvSpPr>
            <p:nvPr/>
          </p:nvSpPr>
          <p:spPr bwMode="auto">
            <a:xfrm>
              <a:off x="144" y="523"/>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0501" name="Line 15"/>
            <p:cNvSpPr>
              <a:spLocks noChangeShapeType="1"/>
            </p:cNvSpPr>
            <p:nvPr/>
          </p:nvSpPr>
          <p:spPr bwMode="auto">
            <a:xfrm>
              <a:off x="144" y="901"/>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0502" name="Line 16"/>
            <p:cNvSpPr>
              <a:spLocks noChangeShapeType="1"/>
            </p:cNvSpPr>
            <p:nvPr/>
          </p:nvSpPr>
          <p:spPr bwMode="auto">
            <a:xfrm>
              <a:off x="144" y="1280"/>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0503" name="Line 17"/>
            <p:cNvSpPr>
              <a:spLocks noChangeShapeType="1"/>
            </p:cNvSpPr>
            <p:nvPr/>
          </p:nvSpPr>
          <p:spPr bwMode="auto">
            <a:xfrm>
              <a:off x="144" y="144"/>
              <a:ext cx="0" cy="1136"/>
            </a:xfrm>
            <a:prstGeom prst="line">
              <a:avLst/>
            </a:prstGeom>
            <a:noFill/>
            <a:ln w="28575" cap="sq">
              <a:solidFill>
                <a:schemeClr val="tx1"/>
              </a:solidFill>
              <a:round/>
              <a:headEnd/>
              <a:tailEnd/>
            </a:ln>
          </p:spPr>
          <p:txBody>
            <a:bodyPr lIns="0" tIns="0" rIns="0" bIns="0" anchor="ctr" anchorCtr="1"/>
            <a:lstStyle/>
            <a:p>
              <a:endParaRPr lang="en-US"/>
            </a:p>
          </p:txBody>
        </p:sp>
        <p:sp>
          <p:nvSpPr>
            <p:cNvPr id="20504" name="Line 18"/>
            <p:cNvSpPr>
              <a:spLocks noChangeShapeType="1"/>
            </p:cNvSpPr>
            <p:nvPr/>
          </p:nvSpPr>
          <p:spPr bwMode="auto">
            <a:xfrm>
              <a:off x="528"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0505" name="Line 19"/>
            <p:cNvSpPr>
              <a:spLocks noChangeShapeType="1"/>
            </p:cNvSpPr>
            <p:nvPr/>
          </p:nvSpPr>
          <p:spPr bwMode="auto">
            <a:xfrm>
              <a:off x="912"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0506" name="Line 20"/>
            <p:cNvSpPr>
              <a:spLocks noChangeShapeType="1"/>
            </p:cNvSpPr>
            <p:nvPr/>
          </p:nvSpPr>
          <p:spPr bwMode="auto">
            <a:xfrm>
              <a:off x="1296" y="144"/>
              <a:ext cx="0" cy="1136"/>
            </a:xfrm>
            <a:prstGeom prst="line">
              <a:avLst/>
            </a:prstGeom>
            <a:noFill/>
            <a:ln w="28575" cap="sq">
              <a:solidFill>
                <a:schemeClr val="tx1"/>
              </a:solidFill>
              <a:round/>
              <a:headEnd/>
              <a:tailEnd/>
            </a:ln>
          </p:spPr>
          <p:txBody>
            <a:bodyPr lIns="0" tIns="0" rIns="0" bIns="0" anchor="ctr" anchorCtr="1"/>
            <a:lstStyle/>
            <a:p>
              <a:endParaRPr lang="en-US"/>
            </a:p>
          </p:txBody>
        </p:sp>
      </p:grpSp>
      <p:pic>
        <p:nvPicPr>
          <p:cNvPr id="20484" name="Picture 21"/>
          <p:cNvPicPr>
            <a:picLocks noChangeAspect="1" noChangeArrowheads="1"/>
          </p:cNvPicPr>
          <p:nvPr/>
        </p:nvPicPr>
        <p:blipFill>
          <a:blip r:embed="rId3" cstate="print"/>
          <a:srcRect/>
          <a:stretch>
            <a:fillRect/>
          </a:stretch>
        </p:blipFill>
        <p:spPr bwMode="auto">
          <a:xfrm>
            <a:off x="2438403" y="2667003"/>
            <a:ext cx="1876425" cy="1857375"/>
          </a:xfrm>
          <a:prstGeom prst="rect">
            <a:avLst/>
          </a:prstGeom>
          <a:noFill/>
          <a:ln w="38100">
            <a:solidFill>
              <a:schemeClr val="tx1"/>
            </a:solidFill>
            <a:miter lim="800000"/>
            <a:headEnd/>
            <a:tailEnd/>
          </a:ln>
        </p:spPr>
      </p:pic>
      <p:sp>
        <p:nvSpPr>
          <p:cNvPr id="20485" name="Text Box 22"/>
          <p:cNvSpPr txBox="1">
            <a:spLocks noChangeArrowheads="1"/>
          </p:cNvSpPr>
          <p:nvPr/>
        </p:nvSpPr>
        <p:spPr bwMode="auto">
          <a:xfrm>
            <a:off x="2881126" y="4572000"/>
            <a:ext cx="990977" cy="369332"/>
          </a:xfrm>
          <a:prstGeom prst="rect">
            <a:avLst/>
          </a:prstGeom>
          <a:noFill/>
          <a:ln w="9525">
            <a:noFill/>
            <a:miter lim="800000"/>
            <a:headEnd/>
            <a:tailEnd/>
          </a:ln>
        </p:spPr>
        <p:txBody>
          <a:bodyPr wrap="none">
            <a:spAutoFit/>
          </a:bodyPr>
          <a:lstStyle/>
          <a:p>
            <a:pPr algn="ctr"/>
            <a:r>
              <a:rPr lang="en-US" dirty="0">
                <a:latin typeface="+mj-lt"/>
              </a:rPr>
              <a:t>Original</a:t>
            </a:r>
          </a:p>
        </p:txBody>
      </p:sp>
      <p:sp>
        <p:nvSpPr>
          <p:cNvPr id="20489" name="Text Box 26"/>
          <p:cNvSpPr txBox="1">
            <a:spLocks noChangeArrowheads="1"/>
          </p:cNvSpPr>
          <p:nvPr/>
        </p:nvSpPr>
        <p:spPr bwMode="auto">
          <a:xfrm>
            <a:off x="8991603" y="6553203"/>
            <a:ext cx="1345689" cy="307777"/>
          </a:xfrm>
          <a:prstGeom prst="rect">
            <a:avLst/>
          </a:prstGeom>
          <a:noFill/>
          <a:ln w="9525">
            <a:noFill/>
            <a:miter lim="800000"/>
            <a:headEnd/>
            <a:tailEnd/>
          </a:ln>
        </p:spPr>
        <p:txBody>
          <a:bodyPr wrap="none">
            <a:spAutoFit/>
          </a:bodyPr>
          <a:lstStyle/>
          <a:p>
            <a:r>
              <a:rPr lang="en-US" sz="1400"/>
              <a:t>Source: D. Lowe</a:t>
            </a:r>
          </a:p>
        </p:txBody>
      </p:sp>
      <p:sp>
        <p:nvSpPr>
          <p:cNvPr id="27" name="TextBox 26"/>
          <p:cNvSpPr txBox="1"/>
          <p:nvPr/>
        </p:nvSpPr>
        <p:spPr>
          <a:xfrm>
            <a:off x="4539345" y="3027478"/>
            <a:ext cx="748923" cy="1446550"/>
          </a:xfrm>
          <a:prstGeom prst="rect">
            <a:avLst/>
          </a:prstGeom>
          <a:noFill/>
        </p:spPr>
        <p:txBody>
          <a:bodyPr wrap="square" rtlCol="0">
            <a:spAutoFit/>
          </a:bodyPr>
          <a:lstStyle/>
          <a:p>
            <a:r>
              <a:rPr lang="en-US" sz="8800" dirty="0">
                <a:latin typeface="Times New Roman" pitchFamily="18" charset="0"/>
                <a:cs typeface="Times New Roman" pitchFamily="18" charset="0"/>
              </a:rPr>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t>Linear filters: examples</a:t>
            </a:r>
          </a:p>
        </p:txBody>
      </p:sp>
      <p:grpSp>
        <p:nvGrpSpPr>
          <p:cNvPr id="2" name="Group 3"/>
          <p:cNvGrpSpPr>
            <a:grpSpLocks/>
          </p:cNvGrpSpPr>
          <p:nvPr/>
        </p:nvGrpSpPr>
        <p:grpSpPr bwMode="auto">
          <a:xfrm>
            <a:off x="5410200" y="2971800"/>
            <a:ext cx="1225550" cy="1295400"/>
            <a:chOff x="144" y="144"/>
            <a:chExt cx="1152" cy="1136"/>
          </a:xfrm>
        </p:grpSpPr>
        <p:sp>
          <p:nvSpPr>
            <p:cNvPr id="20490" name="Rectangle 4"/>
            <p:cNvSpPr>
              <a:spLocks noChangeArrowheads="1"/>
            </p:cNvSpPr>
            <p:nvPr/>
          </p:nvSpPr>
          <p:spPr bwMode="auto">
            <a:xfrm>
              <a:off x="912"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0491" name="Rectangle 5"/>
            <p:cNvSpPr>
              <a:spLocks noChangeArrowheads="1"/>
            </p:cNvSpPr>
            <p:nvPr/>
          </p:nvSpPr>
          <p:spPr bwMode="auto">
            <a:xfrm>
              <a:off x="528"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0492" name="Rectangle 6"/>
            <p:cNvSpPr>
              <a:spLocks noChangeArrowheads="1"/>
            </p:cNvSpPr>
            <p:nvPr/>
          </p:nvSpPr>
          <p:spPr bwMode="auto">
            <a:xfrm>
              <a:off x="144"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0493" name="Rectangle 7"/>
            <p:cNvSpPr>
              <a:spLocks noChangeArrowheads="1"/>
            </p:cNvSpPr>
            <p:nvPr/>
          </p:nvSpPr>
          <p:spPr bwMode="auto">
            <a:xfrm>
              <a:off x="912"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dirty="0"/>
                <a:t>0</a:t>
              </a:r>
            </a:p>
          </p:txBody>
        </p:sp>
        <p:sp>
          <p:nvSpPr>
            <p:cNvPr id="20494" name="Rectangle 8"/>
            <p:cNvSpPr>
              <a:spLocks noChangeArrowheads="1"/>
            </p:cNvSpPr>
            <p:nvPr/>
          </p:nvSpPr>
          <p:spPr bwMode="auto">
            <a:xfrm>
              <a:off x="528"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0495" name="Rectangle 9"/>
            <p:cNvSpPr>
              <a:spLocks noChangeArrowheads="1"/>
            </p:cNvSpPr>
            <p:nvPr/>
          </p:nvSpPr>
          <p:spPr bwMode="auto">
            <a:xfrm>
              <a:off x="144"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dirty="0"/>
                <a:t>1</a:t>
              </a:r>
            </a:p>
          </p:txBody>
        </p:sp>
        <p:sp>
          <p:nvSpPr>
            <p:cNvPr id="20496" name="Rectangle 10"/>
            <p:cNvSpPr>
              <a:spLocks noChangeArrowheads="1"/>
            </p:cNvSpPr>
            <p:nvPr/>
          </p:nvSpPr>
          <p:spPr bwMode="auto">
            <a:xfrm>
              <a:off x="912"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0497" name="Rectangle 11"/>
            <p:cNvSpPr>
              <a:spLocks noChangeArrowheads="1"/>
            </p:cNvSpPr>
            <p:nvPr/>
          </p:nvSpPr>
          <p:spPr bwMode="auto">
            <a:xfrm>
              <a:off x="528"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0498" name="Rectangle 12"/>
            <p:cNvSpPr>
              <a:spLocks noChangeArrowheads="1"/>
            </p:cNvSpPr>
            <p:nvPr/>
          </p:nvSpPr>
          <p:spPr bwMode="auto">
            <a:xfrm>
              <a:off x="144"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0499" name="Line 13"/>
            <p:cNvSpPr>
              <a:spLocks noChangeShapeType="1"/>
            </p:cNvSpPr>
            <p:nvPr/>
          </p:nvSpPr>
          <p:spPr bwMode="auto">
            <a:xfrm>
              <a:off x="144" y="144"/>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0500" name="Line 14"/>
            <p:cNvSpPr>
              <a:spLocks noChangeShapeType="1"/>
            </p:cNvSpPr>
            <p:nvPr/>
          </p:nvSpPr>
          <p:spPr bwMode="auto">
            <a:xfrm>
              <a:off x="144" y="523"/>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0501" name="Line 15"/>
            <p:cNvSpPr>
              <a:spLocks noChangeShapeType="1"/>
            </p:cNvSpPr>
            <p:nvPr/>
          </p:nvSpPr>
          <p:spPr bwMode="auto">
            <a:xfrm>
              <a:off x="144" y="901"/>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0502" name="Line 16"/>
            <p:cNvSpPr>
              <a:spLocks noChangeShapeType="1"/>
            </p:cNvSpPr>
            <p:nvPr/>
          </p:nvSpPr>
          <p:spPr bwMode="auto">
            <a:xfrm>
              <a:off x="144" y="1280"/>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0503" name="Line 17"/>
            <p:cNvSpPr>
              <a:spLocks noChangeShapeType="1"/>
            </p:cNvSpPr>
            <p:nvPr/>
          </p:nvSpPr>
          <p:spPr bwMode="auto">
            <a:xfrm>
              <a:off x="144" y="144"/>
              <a:ext cx="0" cy="1136"/>
            </a:xfrm>
            <a:prstGeom prst="line">
              <a:avLst/>
            </a:prstGeom>
            <a:noFill/>
            <a:ln w="28575" cap="sq">
              <a:solidFill>
                <a:schemeClr val="tx1"/>
              </a:solidFill>
              <a:round/>
              <a:headEnd/>
              <a:tailEnd/>
            </a:ln>
          </p:spPr>
          <p:txBody>
            <a:bodyPr lIns="0" tIns="0" rIns="0" bIns="0" anchor="ctr" anchorCtr="1"/>
            <a:lstStyle/>
            <a:p>
              <a:endParaRPr lang="en-US"/>
            </a:p>
          </p:txBody>
        </p:sp>
        <p:sp>
          <p:nvSpPr>
            <p:cNvPr id="20504" name="Line 18"/>
            <p:cNvSpPr>
              <a:spLocks noChangeShapeType="1"/>
            </p:cNvSpPr>
            <p:nvPr/>
          </p:nvSpPr>
          <p:spPr bwMode="auto">
            <a:xfrm>
              <a:off x="528"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0505" name="Line 19"/>
            <p:cNvSpPr>
              <a:spLocks noChangeShapeType="1"/>
            </p:cNvSpPr>
            <p:nvPr/>
          </p:nvSpPr>
          <p:spPr bwMode="auto">
            <a:xfrm>
              <a:off x="912"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0506" name="Line 20"/>
            <p:cNvSpPr>
              <a:spLocks noChangeShapeType="1"/>
            </p:cNvSpPr>
            <p:nvPr/>
          </p:nvSpPr>
          <p:spPr bwMode="auto">
            <a:xfrm>
              <a:off x="1296" y="144"/>
              <a:ext cx="0" cy="1136"/>
            </a:xfrm>
            <a:prstGeom prst="line">
              <a:avLst/>
            </a:prstGeom>
            <a:noFill/>
            <a:ln w="28575" cap="sq">
              <a:solidFill>
                <a:schemeClr val="tx1"/>
              </a:solidFill>
              <a:round/>
              <a:headEnd/>
              <a:tailEnd/>
            </a:ln>
          </p:spPr>
          <p:txBody>
            <a:bodyPr lIns="0" tIns="0" rIns="0" bIns="0" anchor="ctr" anchorCtr="1"/>
            <a:lstStyle/>
            <a:p>
              <a:endParaRPr lang="en-US"/>
            </a:p>
          </p:txBody>
        </p:sp>
      </p:grpSp>
      <p:pic>
        <p:nvPicPr>
          <p:cNvPr id="20484" name="Picture 21"/>
          <p:cNvPicPr>
            <a:picLocks noChangeAspect="1" noChangeArrowheads="1"/>
          </p:cNvPicPr>
          <p:nvPr/>
        </p:nvPicPr>
        <p:blipFill>
          <a:blip r:embed="rId3" cstate="print"/>
          <a:srcRect/>
          <a:stretch>
            <a:fillRect/>
          </a:stretch>
        </p:blipFill>
        <p:spPr bwMode="auto">
          <a:xfrm>
            <a:off x="2438403" y="2667003"/>
            <a:ext cx="1876425" cy="1857375"/>
          </a:xfrm>
          <a:prstGeom prst="rect">
            <a:avLst/>
          </a:prstGeom>
          <a:noFill/>
          <a:ln w="38100">
            <a:solidFill>
              <a:schemeClr val="tx1"/>
            </a:solidFill>
            <a:miter lim="800000"/>
            <a:headEnd/>
            <a:tailEnd/>
          </a:ln>
        </p:spPr>
      </p:pic>
      <p:sp>
        <p:nvSpPr>
          <p:cNvPr id="20485" name="Text Box 22"/>
          <p:cNvSpPr txBox="1">
            <a:spLocks noChangeArrowheads="1"/>
          </p:cNvSpPr>
          <p:nvPr/>
        </p:nvSpPr>
        <p:spPr bwMode="auto">
          <a:xfrm>
            <a:off x="2881126" y="4572000"/>
            <a:ext cx="990977" cy="369332"/>
          </a:xfrm>
          <a:prstGeom prst="rect">
            <a:avLst/>
          </a:prstGeom>
          <a:noFill/>
          <a:ln w="9525">
            <a:noFill/>
            <a:miter lim="800000"/>
            <a:headEnd/>
            <a:tailEnd/>
          </a:ln>
        </p:spPr>
        <p:txBody>
          <a:bodyPr wrap="none">
            <a:spAutoFit/>
          </a:bodyPr>
          <a:lstStyle/>
          <a:p>
            <a:pPr algn="ctr"/>
            <a:r>
              <a:rPr lang="en-US" dirty="0">
                <a:latin typeface="+mj-lt"/>
              </a:rPr>
              <a:t>Original</a:t>
            </a:r>
          </a:p>
        </p:txBody>
      </p:sp>
      <p:pic>
        <p:nvPicPr>
          <p:cNvPr id="20486" name="Picture 23"/>
          <p:cNvPicPr>
            <a:picLocks noChangeAspect="1" noChangeArrowheads="1"/>
          </p:cNvPicPr>
          <p:nvPr/>
        </p:nvPicPr>
        <p:blipFill>
          <a:blip r:embed="rId3" cstate="print"/>
          <a:srcRect l="8000"/>
          <a:stretch>
            <a:fillRect/>
          </a:stretch>
        </p:blipFill>
        <p:spPr bwMode="auto">
          <a:xfrm>
            <a:off x="8001000" y="2667003"/>
            <a:ext cx="1828800" cy="1857375"/>
          </a:xfrm>
          <a:prstGeom prst="rect">
            <a:avLst/>
          </a:prstGeom>
          <a:noFill/>
          <a:ln w="38100">
            <a:noFill/>
            <a:miter lim="800000"/>
            <a:headEnd/>
            <a:tailEnd/>
          </a:ln>
        </p:spPr>
      </p:pic>
      <p:sp>
        <p:nvSpPr>
          <p:cNvPr id="20487" name="Rectangle 24"/>
          <p:cNvSpPr>
            <a:spLocks noChangeArrowheads="1"/>
          </p:cNvSpPr>
          <p:nvPr/>
        </p:nvSpPr>
        <p:spPr bwMode="auto">
          <a:xfrm>
            <a:off x="8001000" y="2667000"/>
            <a:ext cx="1905000" cy="1828800"/>
          </a:xfrm>
          <a:prstGeom prst="rect">
            <a:avLst/>
          </a:prstGeom>
          <a:noFill/>
          <a:ln w="38100">
            <a:solidFill>
              <a:schemeClr val="tx1"/>
            </a:solidFill>
            <a:miter lim="800000"/>
            <a:headEnd/>
            <a:tailEnd/>
          </a:ln>
        </p:spPr>
        <p:txBody>
          <a:bodyPr wrap="none" anchor="ctr"/>
          <a:lstStyle/>
          <a:p>
            <a:endParaRPr lang="en-US"/>
          </a:p>
        </p:txBody>
      </p:sp>
      <p:sp>
        <p:nvSpPr>
          <p:cNvPr id="20488" name="Text Box 25"/>
          <p:cNvSpPr txBox="1">
            <a:spLocks noChangeArrowheads="1"/>
          </p:cNvSpPr>
          <p:nvPr/>
        </p:nvSpPr>
        <p:spPr bwMode="auto">
          <a:xfrm>
            <a:off x="7749888" y="4572000"/>
            <a:ext cx="2331024" cy="369332"/>
          </a:xfrm>
          <a:prstGeom prst="rect">
            <a:avLst/>
          </a:prstGeom>
          <a:noFill/>
          <a:ln w="9525">
            <a:noFill/>
            <a:miter lim="800000"/>
            <a:headEnd/>
            <a:tailEnd/>
          </a:ln>
        </p:spPr>
        <p:txBody>
          <a:bodyPr wrap="none">
            <a:spAutoFit/>
          </a:bodyPr>
          <a:lstStyle/>
          <a:p>
            <a:pPr algn="ctr"/>
            <a:r>
              <a:rPr lang="en-US" dirty="0">
                <a:latin typeface="+mj-lt"/>
              </a:rPr>
              <a:t>Shifted left by 1 pixel</a:t>
            </a:r>
          </a:p>
        </p:txBody>
      </p:sp>
      <p:sp>
        <p:nvSpPr>
          <p:cNvPr id="20489" name="Text Box 26"/>
          <p:cNvSpPr txBox="1">
            <a:spLocks noChangeArrowheads="1"/>
          </p:cNvSpPr>
          <p:nvPr/>
        </p:nvSpPr>
        <p:spPr bwMode="auto">
          <a:xfrm>
            <a:off x="8991603" y="6553203"/>
            <a:ext cx="1345689" cy="307777"/>
          </a:xfrm>
          <a:prstGeom prst="rect">
            <a:avLst/>
          </a:prstGeom>
          <a:noFill/>
          <a:ln w="9525">
            <a:noFill/>
            <a:miter lim="800000"/>
            <a:headEnd/>
            <a:tailEnd/>
          </a:ln>
        </p:spPr>
        <p:txBody>
          <a:bodyPr wrap="none">
            <a:spAutoFit/>
          </a:bodyPr>
          <a:lstStyle/>
          <a:p>
            <a:r>
              <a:rPr lang="en-US" sz="1400" dirty="0"/>
              <a:t>Source: D. Lowe</a:t>
            </a:r>
          </a:p>
        </p:txBody>
      </p:sp>
      <p:sp>
        <p:nvSpPr>
          <p:cNvPr id="27" name="TextBox 26"/>
          <p:cNvSpPr txBox="1"/>
          <p:nvPr/>
        </p:nvSpPr>
        <p:spPr>
          <a:xfrm>
            <a:off x="4539345" y="3027478"/>
            <a:ext cx="748923" cy="1446550"/>
          </a:xfrm>
          <a:prstGeom prst="rect">
            <a:avLst/>
          </a:prstGeom>
          <a:noFill/>
        </p:spPr>
        <p:txBody>
          <a:bodyPr wrap="square" rtlCol="0">
            <a:spAutoFit/>
          </a:bodyPr>
          <a:lstStyle/>
          <a:p>
            <a:r>
              <a:rPr lang="en-US" sz="8800" dirty="0">
                <a:latin typeface="Times New Roman" pitchFamily="18" charset="0"/>
                <a:cs typeface="Times New Roman" pitchFamily="18" charset="0"/>
              </a:rPr>
              <a:t>*</a:t>
            </a:r>
          </a:p>
        </p:txBody>
      </p:sp>
      <p:sp>
        <p:nvSpPr>
          <p:cNvPr id="28" name="TextBox 27"/>
          <p:cNvSpPr txBox="1"/>
          <p:nvPr/>
        </p:nvSpPr>
        <p:spPr>
          <a:xfrm>
            <a:off x="6934200" y="2971803"/>
            <a:ext cx="567784" cy="1015663"/>
          </a:xfrm>
          <a:prstGeom prst="rect">
            <a:avLst/>
          </a:prstGeom>
          <a:noFill/>
        </p:spPr>
        <p:txBody>
          <a:bodyPr wrap="none" rtlCol="0">
            <a:spAutoFit/>
          </a:bodyPr>
          <a:lstStyle/>
          <a:p>
            <a:r>
              <a:rPr lang="en-US" sz="6000" dirty="0">
                <a:cs typeface="Times New Roman" pitchFamily="18" charset="0"/>
              </a:rPr>
              <a:t>=</a:t>
            </a:r>
          </a:p>
        </p:txBody>
      </p:sp>
    </p:spTree>
    <p:extLst>
      <p:ext uri="{BB962C8B-B14F-4D97-AF65-F5344CB8AC3E}">
        <p14:creationId xmlns:p14="http://schemas.microsoft.com/office/powerpoint/2010/main" val="17624934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a:t>Linear filters: examples</a:t>
            </a:r>
          </a:p>
        </p:txBody>
      </p:sp>
      <p:pic>
        <p:nvPicPr>
          <p:cNvPr id="22531" name="Picture 3"/>
          <p:cNvPicPr>
            <a:picLocks noChangeAspect="1" noChangeArrowheads="1"/>
          </p:cNvPicPr>
          <p:nvPr/>
        </p:nvPicPr>
        <p:blipFill>
          <a:blip r:embed="rId4" cstate="print"/>
          <a:srcRect/>
          <a:stretch>
            <a:fillRect/>
          </a:stretch>
        </p:blipFill>
        <p:spPr bwMode="auto">
          <a:xfrm>
            <a:off x="2438403" y="2667003"/>
            <a:ext cx="1876425" cy="1857375"/>
          </a:xfrm>
          <a:prstGeom prst="rect">
            <a:avLst/>
          </a:prstGeom>
          <a:noFill/>
          <a:ln w="38100">
            <a:solidFill>
              <a:schemeClr val="tx1"/>
            </a:solidFill>
            <a:miter lim="800000"/>
            <a:headEnd/>
            <a:tailEnd/>
          </a:ln>
        </p:spPr>
      </p:pic>
      <p:sp>
        <p:nvSpPr>
          <p:cNvPr id="22532" name="Text Box 4"/>
          <p:cNvSpPr txBox="1">
            <a:spLocks noChangeArrowheads="1"/>
          </p:cNvSpPr>
          <p:nvPr/>
        </p:nvSpPr>
        <p:spPr bwMode="auto">
          <a:xfrm>
            <a:off x="2877168" y="4572000"/>
            <a:ext cx="990977" cy="369332"/>
          </a:xfrm>
          <a:prstGeom prst="rect">
            <a:avLst/>
          </a:prstGeom>
          <a:noFill/>
          <a:ln w="9525">
            <a:noFill/>
            <a:miter lim="800000"/>
            <a:headEnd/>
            <a:tailEnd/>
          </a:ln>
        </p:spPr>
        <p:txBody>
          <a:bodyPr wrap="none">
            <a:spAutoFit/>
          </a:bodyPr>
          <a:lstStyle/>
          <a:p>
            <a:pPr algn="ctr"/>
            <a:r>
              <a:rPr lang="en-US" dirty="0">
                <a:latin typeface="+mj-lt"/>
              </a:rPr>
              <a:t>Original</a:t>
            </a:r>
          </a:p>
        </p:txBody>
      </p:sp>
      <p:grpSp>
        <p:nvGrpSpPr>
          <p:cNvPr id="2" name="Group 5"/>
          <p:cNvGrpSpPr>
            <a:grpSpLocks/>
          </p:cNvGrpSpPr>
          <p:nvPr/>
        </p:nvGrpSpPr>
        <p:grpSpPr bwMode="auto">
          <a:xfrm>
            <a:off x="5334000" y="2917372"/>
            <a:ext cx="1676400" cy="1295400"/>
            <a:chOff x="3799" y="2064"/>
            <a:chExt cx="1433" cy="1136"/>
          </a:xfrm>
        </p:grpSpPr>
        <p:grpSp>
          <p:nvGrpSpPr>
            <p:cNvPr id="3" name="Group 6"/>
            <p:cNvGrpSpPr>
              <a:grpSpLocks/>
            </p:cNvGrpSpPr>
            <p:nvPr/>
          </p:nvGrpSpPr>
          <p:grpSpPr bwMode="auto">
            <a:xfrm>
              <a:off x="4080" y="2064"/>
              <a:ext cx="1152" cy="1136"/>
              <a:chOff x="144" y="144"/>
              <a:chExt cx="1152" cy="1136"/>
            </a:xfrm>
          </p:grpSpPr>
          <p:sp>
            <p:nvSpPr>
              <p:cNvPr id="22539" name="Rectangle 7"/>
              <p:cNvSpPr>
                <a:spLocks noChangeArrowheads="1"/>
              </p:cNvSpPr>
              <p:nvPr/>
            </p:nvSpPr>
            <p:spPr bwMode="auto">
              <a:xfrm>
                <a:off x="912"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2540" name="Rectangle 8"/>
              <p:cNvSpPr>
                <a:spLocks noChangeArrowheads="1"/>
              </p:cNvSpPr>
              <p:nvPr/>
            </p:nvSpPr>
            <p:spPr bwMode="auto">
              <a:xfrm>
                <a:off x="528"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dirty="0"/>
                  <a:t>1</a:t>
                </a:r>
              </a:p>
            </p:txBody>
          </p:sp>
          <p:sp>
            <p:nvSpPr>
              <p:cNvPr id="22541" name="Rectangle 9"/>
              <p:cNvSpPr>
                <a:spLocks noChangeArrowheads="1"/>
              </p:cNvSpPr>
              <p:nvPr/>
            </p:nvSpPr>
            <p:spPr bwMode="auto">
              <a:xfrm>
                <a:off x="144"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2542" name="Rectangle 10"/>
              <p:cNvSpPr>
                <a:spLocks noChangeArrowheads="1"/>
              </p:cNvSpPr>
              <p:nvPr/>
            </p:nvSpPr>
            <p:spPr bwMode="auto">
              <a:xfrm>
                <a:off x="912"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2543" name="Rectangle 11"/>
              <p:cNvSpPr>
                <a:spLocks noChangeArrowheads="1"/>
              </p:cNvSpPr>
              <p:nvPr/>
            </p:nvSpPr>
            <p:spPr bwMode="auto">
              <a:xfrm>
                <a:off x="528"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2544" name="Rectangle 12"/>
              <p:cNvSpPr>
                <a:spLocks noChangeArrowheads="1"/>
              </p:cNvSpPr>
              <p:nvPr/>
            </p:nvSpPr>
            <p:spPr bwMode="auto">
              <a:xfrm>
                <a:off x="144"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2545" name="Rectangle 13"/>
              <p:cNvSpPr>
                <a:spLocks noChangeArrowheads="1"/>
              </p:cNvSpPr>
              <p:nvPr/>
            </p:nvSpPr>
            <p:spPr bwMode="auto">
              <a:xfrm>
                <a:off x="912"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2546" name="Rectangle 14"/>
              <p:cNvSpPr>
                <a:spLocks noChangeArrowheads="1"/>
              </p:cNvSpPr>
              <p:nvPr/>
            </p:nvSpPr>
            <p:spPr bwMode="auto">
              <a:xfrm>
                <a:off x="528"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2547" name="Rectangle 15"/>
              <p:cNvSpPr>
                <a:spLocks noChangeArrowheads="1"/>
              </p:cNvSpPr>
              <p:nvPr/>
            </p:nvSpPr>
            <p:spPr bwMode="auto">
              <a:xfrm>
                <a:off x="144"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2548" name="Line 16"/>
              <p:cNvSpPr>
                <a:spLocks noChangeShapeType="1"/>
              </p:cNvSpPr>
              <p:nvPr/>
            </p:nvSpPr>
            <p:spPr bwMode="auto">
              <a:xfrm>
                <a:off x="144" y="144"/>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2549" name="Line 17"/>
              <p:cNvSpPr>
                <a:spLocks noChangeShapeType="1"/>
              </p:cNvSpPr>
              <p:nvPr/>
            </p:nvSpPr>
            <p:spPr bwMode="auto">
              <a:xfrm>
                <a:off x="144" y="523"/>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2550" name="Line 18"/>
              <p:cNvSpPr>
                <a:spLocks noChangeShapeType="1"/>
              </p:cNvSpPr>
              <p:nvPr/>
            </p:nvSpPr>
            <p:spPr bwMode="auto">
              <a:xfrm>
                <a:off x="144" y="901"/>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2551" name="Line 19"/>
              <p:cNvSpPr>
                <a:spLocks noChangeShapeType="1"/>
              </p:cNvSpPr>
              <p:nvPr/>
            </p:nvSpPr>
            <p:spPr bwMode="auto">
              <a:xfrm>
                <a:off x="144" y="1280"/>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2552" name="Line 20"/>
              <p:cNvSpPr>
                <a:spLocks noChangeShapeType="1"/>
              </p:cNvSpPr>
              <p:nvPr/>
            </p:nvSpPr>
            <p:spPr bwMode="auto">
              <a:xfrm>
                <a:off x="144" y="144"/>
                <a:ext cx="0" cy="1136"/>
              </a:xfrm>
              <a:prstGeom prst="line">
                <a:avLst/>
              </a:prstGeom>
              <a:noFill/>
              <a:ln w="28575" cap="sq">
                <a:solidFill>
                  <a:schemeClr val="tx1"/>
                </a:solidFill>
                <a:round/>
                <a:headEnd/>
                <a:tailEnd/>
              </a:ln>
            </p:spPr>
            <p:txBody>
              <a:bodyPr lIns="0" tIns="0" rIns="0" bIns="0" anchor="ctr" anchorCtr="1"/>
              <a:lstStyle/>
              <a:p>
                <a:endParaRPr lang="en-US"/>
              </a:p>
            </p:txBody>
          </p:sp>
          <p:sp>
            <p:nvSpPr>
              <p:cNvPr id="22553" name="Line 21"/>
              <p:cNvSpPr>
                <a:spLocks noChangeShapeType="1"/>
              </p:cNvSpPr>
              <p:nvPr/>
            </p:nvSpPr>
            <p:spPr bwMode="auto">
              <a:xfrm>
                <a:off x="528"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2554" name="Line 22"/>
              <p:cNvSpPr>
                <a:spLocks noChangeShapeType="1"/>
              </p:cNvSpPr>
              <p:nvPr/>
            </p:nvSpPr>
            <p:spPr bwMode="auto">
              <a:xfrm>
                <a:off x="912"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2555" name="Line 23"/>
              <p:cNvSpPr>
                <a:spLocks noChangeShapeType="1"/>
              </p:cNvSpPr>
              <p:nvPr/>
            </p:nvSpPr>
            <p:spPr bwMode="auto">
              <a:xfrm>
                <a:off x="1296" y="144"/>
                <a:ext cx="0" cy="1136"/>
              </a:xfrm>
              <a:prstGeom prst="line">
                <a:avLst/>
              </a:prstGeom>
              <a:noFill/>
              <a:ln w="28575" cap="sq">
                <a:solidFill>
                  <a:schemeClr val="tx1"/>
                </a:solidFill>
                <a:round/>
                <a:headEnd/>
                <a:tailEnd/>
              </a:ln>
            </p:spPr>
            <p:txBody>
              <a:bodyPr lIns="0" tIns="0" rIns="0" bIns="0" anchor="ctr" anchorCtr="1"/>
              <a:lstStyle/>
              <a:p>
                <a:endParaRPr lang="en-US"/>
              </a:p>
            </p:txBody>
          </p:sp>
        </p:grpSp>
        <p:pic>
          <p:nvPicPr>
            <p:cNvPr id="22538" name="Picture 24" descr="txp_fig"/>
            <p:cNvPicPr>
              <a:picLocks noChangeAspect="1" noChangeArrowheads="1"/>
            </p:cNvPicPr>
            <p:nvPr>
              <p:custDataLst>
                <p:tags r:id="rId1"/>
              </p:custDataLst>
            </p:nvPr>
          </p:nvPicPr>
          <p:blipFill>
            <a:blip r:embed="rId5" cstate="print">
              <a:clrChange>
                <a:clrFrom>
                  <a:srgbClr val="FFFFFF"/>
                </a:clrFrom>
                <a:clrTo>
                  <a:srgbClr val="FFFFFF">
                    <a:alpha val="0"/>
                  </a:srgbClr>
                </a:clrTo>
              </a:clrChange>
            </a:blip>
            <a:srcRect/>
            <a:stretch>
              <a:fillRect/>
            </a:stretch>
          </p:blipFill>
          <p:spPr bwMode="auto">
            <a:xfrm>
              <a:off x="3799" y="2352"/>
              <a:ext cx="192" cy="576"/>
            </a:xfrm>
            <a:prstGeom prst="rect">
              <a:avLst/>
            </a:prstGeom>
            <a:noFill/>
            <a:ln w="9525">
              <a:noFill/>
              <a:miter lim="800000"/>
              <a:headEnd/>
              <a:tailEnd/>
            </a:ln>
          </p:spPr>
        </p:pic>
      </p:grpSp>
      <p:pic>
        <p:nvPicPr>
          <p:cNvPr id="22534" name="Picture 25"/>
          <p:cNvPicPr>
            <a:picLocks noChangeAspect="1" noChangeArrowheads="1"/>
          </p:cNvPicPr>
          <p:nvPr/>
        </p:nvPicPr>
        <p:blipFill>
          <a:blip r:embed="rId6" cstate="print"/>
          <a:srcRect/>
          <a:stretch>
            <a:fillRect/>
          </a:stretch>
        </p:blipFill>
        <p:spPr bwMode="auto">
          <a:xfrm>
            <a:off x="8001003" y="2667000"/>
            <a:ext cx="1857375" cy="1866900"/>
          </a:xfrm>
          <a:prstGeom prst="rect">
            <a:avLst/>
          </a:prstGeom>
          <a:noFill/>
          <a:ln w="38100">
            <a:solidFill>
              <a:schemeClr val="tx1"/>
            </a:solidFill>
            <a:miter lim="800000"/>
            <a:headEnd/>
            <a:tailEnd/>
          </a:ln>
        </p:spPr>
      </p:pic>
      <p:sp>
        <p:nvSpPr>
          <p:cNvPr id="22535" name="Text Box 26"/>
          <p:cNvSpPr txBox="1">
            <a:spLocks noChangeArrowheads="1"/>
          </p:cNvSpPr>
          <p:nvPr/>
        </p:nvSpPr>
        <p:spPr bwMode="auto">
          <a:xfrm>
            <a:off x="7625270" y="4659868"/>
            <a:ext cx="2712022" cy="369332"/>
          </a:xfrm>
          <a:prstGeom prst="rect">
            <a:avLst/>
          </a:prstGeom>
          <a:noFill/>
          <a:ln w="9525">
            <a:noFill/>
            <a:miter lim="800000"/>
            <a:headEnd/>
            <a:tailEnd/>
          </a:ln>
        </p:spPr>
        <p:txBody>
          <a:bodyPr wrap="square">
            <a:spAutoFit/>
          </a:bodyPr>
          <a:lstStyle/>
          <a:p>
            <a:pPr algn="ctr"/>
            <a:r>
              <a:rPr lang="en-US" dirty="0">
                <a:latin typeface="+mj-lt"/>
              </a:rPr>
              <a:t>Blur (with a mean filter)</a:t>
            </a:r>
          </a:p>
        </p:txBody>
      </p:sp>
      <p:sp>
        <p:nvSpPr>
          <p:cNvPr id="22536" name="Text Box 27"/>
          <p:cNvSpPr txBox="1">
            <a:spLocks noChangeArrowheads="1"/>
          </p:cNvSpPr>
          <p:nvPr/>
        </p:nvSpPr>
        <p:spPr bwMode="auto">
          <a:xfrm>
            <a:off x="8991603" y="6553203"/>
            <a:ext cx="1345689" cy="307777"/>
          </a:xfrm>
          <a:prstGeom prst="rect">
            <a:avLst/>
          </a:prstGeom>
          <a:noFill/>
          <a:ln w="9525">
            <a:noFill/>
            <a:miter lim="800000"/>
            <a:headEnd/>
            <a:tailEnd/>
          </a:ln>
        </p:spPr>
        <p:txBody>
          <a:bodyPr wrap="none">
            <a:spAutoFit/>
          </a:bodyPr>
          <a:lstStyle/>
          <a:p>
            <a:r>
              <a:rPr lang="en-US" sz="1400"/>
              <a:t>Source: D. Lowe</a:t>
            </a:r>
          </a:p>
        </p:txBody>
      </p:sp>
      <p:sp>
        <p:nvSpPr>
          <p:cNvPr id="28" name="TextBox 27"/>
          <p:cNvSpPr txBox="1"/>
          <p:nvPr/>
        </p:nvSpPr>
        <p:spPr>
          <a:xfrm>
            <a:off x="4495803" y="3027478"/>
            <a:ext cx="748923" cy="1446550"/>
          </a:xfrm>
          <a:prstGeom prst="rect">
            <a:avLst/>
          </a:prstGeom>
          <a:noFill/>
        </p:spPr>
        <p:txBody>
          <a:bodyPr wrap="square" rtlCol="0">
            <a:spAutoFit/>
          </a:bodyPr>
          <a:lstStyle/>
          <a:p>
            <a:r>
              <a:rPr lang="en-US" sz="8800" dirty="0">
                <a:latin typeface="Times New Roman" pitchFamily="18" charset="0"/>
                <a:cs typeface="Times New Roman" pitchFamily="18" charset="0"/>
              </a:rPr>
              <a:t>*</a:t>
            </a:r>
          </a:p>
        </p:txBody>
      </p:sp>
      <p:sp>
        <p:nvSpPr>
          <p:cNvPr id="29" name="TextBox 28"/>
          <p:cNvSpPr txBox="1"/>
          <p:nvPr/>
        </p:nvSpPr>
        <p:spPr>
          <a:xfrm>
            <a:off x="7204616" y="2971803"/>
            <a:ext cx="567784" cy="1015663"/>
          </a:xfrm>
          <a:prstGeom prst="rect">
            <a:avLst/>
          </a:prstGeom>
          <a:noFill/>
        </p:spPr>
        <p:txBody>
          <a:bodyPr wrap="none" rtlCol="0">
            <a:spAutoFit/>
          </a:bodyPr>
          <a:lstStyle/>
          <a:p>
            <a:r>
              <a:rPr lang="en-US" sz="6000" dirty="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p:bldP spid="2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a:t>Linear filters: examples</a:t>
            </a:r>
          </a:p>
        </p:txBody>
      </p:sp>
      <p:pic>
        <p:nvPicPr>
          <p:cNvPr id="24579" name="Picture 3"/>
          <p:cNvPicPr>
            <a:picLocks noChangeAspect="1" noChangeArrowheads="1"/>
          </p:cNvPicPr>
          <p:nvPr/>
        </p:nvPicPr>
        <p:blipFill>
          <a:blip r:embed="rId4" cstate="print"/>
          <a:srcRect/>
          <a:stretch>
            <a:fillRect/>
          </a:stretch>
        </p:blipFill>
        <p:spPr bwMode="auto">
          <a:xfrm>
            <a:off x="1628778" y="2590803"/>
            <a:ext cx="1876425" cy="1857375"/>
          </a:xfrm>
          <a:prstGeom prst="rect">
            <a:avLst/>
          </a:prstGeom>
          <a:noFill/>
          <a:ln w="38100">
            <a:solidFill>
              <a:schemeClr val="tx1"/>
            </a:solidFill>
            <a:miter lim="800000"/>
            <a:headEnd/>
            <a:tailEnd/>
          </a:ln>
        </p:spPr>
      </p:pic>
      <p:sp>
        <p:nvSpPr>
          <p:cNvPr id="24580" name="Text Box 4"/>
          <p:cNvSpPr txBox="1">
            <a:spLocks noChangeArrowheads="1"/>
          </p:cNvSpPr>
          <p:nvPr/>
        </p:nvSpPr>
        <p:spPr bwMode="auto">
          <a:xfrm>
            <a:off x="2133600" y="4558102"/>
            <a:ext cx="990977" cy="369332"/>
          </a:xfrm>
          <a:prstGeom prst="rect">
            <a:avLst/>
          </a:prstGeom>
          <a:noFill/>
          <a:ln w="9525">
            <a:noFill/>
            <a:miter lim="800000"/>
            <a:headEnd/>
            <a:tailEnd/>
          </a:ln>
        </p:spPr>
        <p:txBody>
          <a:bodyPr wrap="none">
            <a:spAutoFit/>
          </a:bodyPr>
          <a:lstStyle/>
          <a:p>
            <a:pPr algn="ctr"/>
            <a:r>
              <a:rPr lang="en-US" dirty="0">
                <a:latin typeface="+mj-lt"/>
              </a:rPr>
              <a:t>Original</a:t>
            </a:r>
          </a:p>
        </p:txBody>
      </p:sp>
      <p:grpSp>
        <p:nvGrpSpPr>
          <p:cNvPr id="51" name="Group 50"/>
          <p:cNvGrpSpPr/>
          <p:nvPr/>
        </p:nvGrpSpPr>
        <p:grpSpPr>
          <a:xfrm>
            <a:off x="4191000" y="2667003"/>
            <a:ext cx="3795352" cy="1545773"/>
            <a:chOff x="2667000" y="2667000"/>
            <a:chExt cx="3795352" cy="1545773"/>
          </a:xfrm>
        </p:grpSpPr>
        <p:pic>
          <p:nvPicPr>
            <p:cNvPr id="44035" name="Picture 3"/>
            <p:cNvPicPr>
              <a:picLocks noChangeAspect="1" noChangeArrowheads="1"/>
            </p:cNvPicPr>
            <p:nvPr/>
          </p:nvPicPr>
          <p:blipFill>
            <a:blip r:embed="rId5" cstate="print"/>
            <a:srcRect/>
            <a:stretch>
              <a:fillRect/>
            </a:stretch>
          </p:blipFill>
          <p:spPr bwMode="auto">
            <a:xfrm>
              <a:off x="6019800" y="2721433"/>
              <a:ext cx="442552" cy="1491340"/>
            </a:xfrm>
            <a:prstGeom prst="rect">
              <a:avLst/>
            </a:prstGeom>
            <a:noFill/>
            <a:ln w="9525">
              <a:noFill/>
              <a:miter lim="800000"/>
              <a:headEnd/>
              <a:tailEnd/>
            </a:ln>
          </p:spPr>
        </p:pic>
        <p:pic>
          <p:nvPicPr>
            <p:cNvPr id="44034" name="Picture 2"/>
            <p:cNvPicPr>
              <a:picLocks noChangeAspect="1" noChangeArrowheads="1"/>
            </p:cNvPicPr>
            <p:nvPr/>
          </p:nvPicPr>
          <p:blipFill>
            <a:blip r:embed="rId6" cstate="print"/>
            <a:srcRect/>
            <a:stretch>
              <a:fillRect/>
            </a:stretch>
          </p:blipFill>
          <p:spPr bwMode="auto">
            <a:xfrm>
              <a:off x="2667000" y="2667000"/>
              <a:ext cx="410072" cy="1524000"/>
            </a:xfrm>
            <a:prstGeom prst="rect">
              <a:avLst/>
            </a:prstGeom>
            <a:noFill/>
            <a:ln w="9525">
              <a:noFill/>
              <a:miter lim="800000"/>
              <a:headEnd/>
              <a:tailEnd/>
            </a:ln>
          </p:spPr>
        </p:pic>
        <p:grpSp>
          <p:nvGrpSpPr>
            <p:cNvPr id="2" name="Group 5"/>
            <p:cNvGrpSpPr>
              <a:grpSpLocks/>
            </p:cNvGrpSpPr>
            <p:nvPr/>
          </p:nvGrpSpPr>
          <p:grpSpPr bwMode="auto">
            <a:xfrm>
              <a:off x="4724400" y="2895600"/>
              <a:ext cx="1371600" cy="1066800"/>
              <a:chOff x="3799" y="2064"/>
              <a:chExt cx="1433" cy="1136"/>
            </a:xfrm>
          </p:grpSpPr>
          <p:grpSp>
            <p:nvGrpSpPr>
              <p:cNvPr id="3" name="Group 6"/>
              <p:cNvGrpSpPr>
                <a:grpSpLocks/>
              </p:cNvGrpSpPr>
              <p:nvPr/>
            </p:nvGrpSpPr>
            <p:grpSpPr bwMode="auto">
              <a:xfrm>
                <a:off x="4080" y="2064"/>
                <a:ext cx="1152" cy="1136"/>
                <a:chOff x="144" y="144"/>
                <a:chExt cx="1152" cy="1136"/>
              </a:xfrm>
            </p:grpSpPr>
            <p:sp>
              <p:nvSpPr>
                <p:cNvPr id="24606" name="Rectangle 7"/>
                <p:cNvSpPr>
                  <a:spLocks noChangeArrowheads="1"/>
                </p:cNvSpPr>
                <p:nvPr/>
              </p:nvSpPr>
              <p:spPr bwMode="auto">
                <a:xfrm>
                  <a:off x="912"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4607" name="Rectangle 8"/>
                <p:cNvSpPr>
                  <a:spLocks noChangeArrowheads="1"/>
                </p:cNvSpPr>
                <p:nvPr/>
              </p:nvSpPr>
              <p:spPr bwMode="auto">
                <a:xfrm>
                  <a:off x="528"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4608" name="Rectangle 9"/>
                <p:cNvSpPr>
                  <a:spLocks noChangeArrowheads="1"/>
                </p:cNvSpPr>
                <p:nvPr/>
              </p:nvSpPr>
              <p:spPr bwMode="auto">
                <a:xfrm>
                  <a:off x="144"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4609" name="Rectangle 10"/>
                <p:cNvSpPr>
                  <a:spLocks noChangeArrowheads="1"/>
                </p:cNvSpPr>
                <p:nvPr/>
              </p:nvSpPr>
              <p:spPr bwMode="auto">
                <a:xfrm>
                  <a:off x="912"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4610" name="Rectangle 11"/>
                <p:cNvSpPr>
                  <a:spLocks noChangeArrowheads="1"/>
                </p:cNvSpPr>
                <p:nvPr/>
              </p:nvSpPr>
              <p:spPr bwMode="auto">
                <a:xfrm>
                  <a:off x="528"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4611" name="Rectangle 12"/>
                <p:cNvSpPr>
                  <a:spLocks noChangeArrowheads="1"/>
                </p:cNvSpPr>
                <p:nvPr/>
              </p:nvSpPr>
              <p:spPr bwMode="auto">
                <a:xfrm>
                  <a:off x="144"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4612" name="Rectangle 13"/>
                <p:cNvSpPr>
                  <a:spLocks noChangeArrowheads="1"/>
                </p:cNvSpPr>
                <p:nvPr/>
              </p:nvSpPr>
              <p:spPr bwMode="auto">
                <a:xfrm>
                  <a:off x="912"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4613" name="Rectangle 14"/>
                <p:cNvSpPr>
                  <a:spLocks noChangeArrowheads="1"/>
                </p:cNvSpPr>
                <p:nvPr/>
              </p:nvSpPr>
              <p:spPr bwMode="auto">
                <a:xfrm>
                  <a:off x="528"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4614" name="Rectangle 15"/>
                <p:cNvSpPr>
                  <a:spLocks noChangeArrowheads="1"/>
                </p:cNvSpPr>
                <p:nvPr/>
              </p:nvSpPr>
              <p:spPr bwMode="auto">
                <a:xfrm>
                  <a:off x="144"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4615" name="Line 16"/>
                <p:cNvSpPr>
                  <a:spLocks noChangeShapeType="1"/>
                </p:cNvSpPr>
                <p:nvPr/>
              </p:nvSpPr>
              <p:spPr bwMode="auto">
                <a:xfrm>
                  <a:off x="144" y="144"/>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4616" name="Line 17"/>
                <p:cNvSpPr>
                  <a:spLocks noChangeShapeType="1"/>
                </p:cNvSpPr>
                <p:nvPr/>
              </p:nvSpPr>
              <p:spPr bwMode="auto">
                <a:xfrm>
                  <a:off x="144" y="523"/>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4617" name="Line 18"/>
                <p:cNvSpPr>
                  <a:spLocks noChangeShapeType="1"/>
                </p:cNvSpPr>
                <p:nvPr/>
              </p:nvSpPr>
              <p:spPr bwMode="auto">
                <a:xfrm>
                  <a:off x="144" y="901"/>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4618" name="Line 19"/>
                <p:cNvSpPr>
                  <a:spLocks noChangeShapeType="1"/>
                </p:cNvSpPr>
                <p:nvPr/>
              </p:nvSpPr>
              <p:spPr bwMode="auto">
                <a:xfrm>
                  <a:off x="144" y="1280"/>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4619" name="Line 20"/>
                <p:cNvSpPr>
                  <a:spLocks noChangeShapeType="1"/>
                </p:cNvSpPr>
                <p:nvPr/>
              </p:nvSpPr>
              <p:spPr bwMode="auto">
                <a:xfrm>
                  <a:off x="144" y="144"/>
                  <a:ext cx="0" cy="1136"/>
                </a:xfrm>
                <a:prstGeom prst="line">
                  <a:avLst/>
                </a:prstGeom>
                <a:noFill/>
                <a:ln w="28575" cap="sq">
                  <a:solidFill>
                    <a:schemeClr val="tx1"/>
                  </a:solidFill>
                  <a:round/>
                  <a:headEnd/>
                  <a:tailEnd/>
                </a:ln>
              </p:spPr>
              <p:txBody>
                <a:bodyPr lIns="0" tIns="0" rIns="0" bIns="0" anchor="ctr" anchorCtr="1"/>
                <a:lstStyle/>
                <a:p>
                  <a:endParaRPr lang="en-US"/>
                </a:p>
              </p:txBody>
            </p:sp>
            <p:sp>
              <p:nvSpPr>
                <p:cNvPr id="24620" name="Line 21"/>
                <p:cNvSpPr>
                  <a:spLocks noChangeShapeType="1"/>
                </p:cNvSpPr>
                <p:nvPr/>
              </p:nvSpPr>
              <p:spPr bwMode="auto">
                <a:xfrm>
                  <a:off x="528"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4621" name="Line 22"/>
                <p:cNvSpPr>
                  <a:spLocks noChangeShapeType="1"/>
                </p:cNvSpPr>
                <p:nvPr/>
              </p:nvSpPr>
              <p:spPr bwMode="auto">
                <a:xfrm>
                  <a:off x="912"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4622" name="Line 23"/>
                <p:cNvSpPr>
                  <a:spLocks noChangeShapeType="1"/>
                </p:cNvSpPr>
                <p:nvPr/>
              </p:nvSpPr>
              <p:spPr bwMode="auto">
                <a:xfrm>
                  <a:off x="1296" y="144"/>
                  <a:ext cx="0" cy="1136"/>
                </a:xfrm>
                <a:prstGeom prst="line">
                  <a:avLst/>
                </a:prstGeom>
                <a:noFill/>
                <a:ln w="28575" cap="sq">
                  <a:solidFill>
                    <a:schemeClr val="tx1"/>
                  </a:solidFill>
                  <a:round/>
                  <a:headEnd/>
                  <a:tailEnd/>
                </a:ln>
              </p:spPr>
              <p:txBody>
                <a:bodyPr lIns="0" tIns="0" rIns="0" bIns="0" anchor="ctr" anchorCtr="1"/>
                <a:lstStyle/>
                <a:p>
                  <a:endParaRPr lang="en-US"/>
                </a:p>
              </p:txBody>
            </p:sp>
          </p:grpSp>
          <p:pic>
            <p:nvPicPr>
              <p:cNvPr id="24605" name="Picture 24" descr="txp_fig"/>
              <p:cNvPicPr>
                <a:picLocks noChangeAspect="1" noChangeArrowheads="1"/>
              </p:cNvPicPr>
              <p:nvPr>
                <p:custDataLst>
                  <p:tags r:id="rId1"/>
                </p:custDataLst>
              </p:nvPr>
            </p:nvPicPr>
            <p:blipFill>
              <a:blip r:embed="rId7" cstate="print">
                <a:clrChange>
                  <a:clrFrom>
                    <a:srgbClr val="FFFFFF"/>
                  </a:clrFrom>
                  <a:clrTo>
                    <a:srgbClr val="FFFFFF">
                      <a:alpha val="0"/>
                    </a:srgbClr>
                  </a:clrTo>
                </a:clrChange>
              </a:blip>
              <a:srcRect/>
              <a:stretch>
                <a:fillRect/>
              </a:stretch>
            </p:blipFill>
            <p:spPr bwMode="auto">
              <a:xfrm>
                <a:off x="3799" y="2352"/>
                <a:ext cx="192" cy="576"/>
              </a:xfrm>
              <a:prstGeom prst="rect">
                <a:avLst/>
              </a:prstGeom>
              <a:noFill/>
              <a:ln w="9525">
                <a:noFill/>
                <a:miter lim="800000"/>
                <a:headEnd/>
                <a:tailEnd/>
              </a:ln>
            </p:spPr>
          </p:pic>
        </p:grpSp>
        <p:grpSp>
          <p:nvGrpSpPr>
            <p:cNvPr id="4" name="Group 25"/>
            <p:cNvGrpSpPr>
              <a:grpSpLocks/>
            </p:cNvGrpSpPr>
            <p:nvPr/>
          </p:nvGrpSpPr>
          <p:grpSpPr bwMode="auto">
            <a:xfrm>
              <a:off x="3048000" y="2895600"/>
              <a:ext cx="1149350" cy="1066800"/>
              <a:chOff x="144" y="144"/>
              <a:chExt cx="1152" cy="1136"/>
            </a:xfrm>
          </p:grpSpPr>
          <p:sp>
            <p:nvSpPr>
              <p:cNvPr id="24587" name="Rectangle 26"/>
              <p:cNvSpPr>
                <a:spLocks noChangeArrowheads="1"/>
              </p:cNvSpPr>
              <p:nvPr/>
            </p:nvSpPr>
            <p:spPr bwMode="auto">
              <a:xfrm>
                <a:off x="912"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4588" name="Rectangle 27"/>
              <p:cNvSpPr>
                <a:spLocks noChangeArrowheads="1"/>
              </p:cNvSpPr>
              <p:nvPr/>
            </p:nvSpPr>
            <p:spPr bwMode="auto">
              <a:xfrm>
                <a:off x="528"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4589" name="Rectangle 28"/>
              <p:cNvSpPr>
                <a:spLocks noChangeArrowheads="1"/>
              </p:cNvSpPr>
              <p:nvPr/>
            </p:nvSpPr>
            <p:spPr bwMode="auto">
              <a:xfrm>
                <a:off x="144"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4590" name="Rectangle 29"/>
              <p:cNvSpPr>
                <a:spLocks noChangeArrowheads="1"/>
              </p:cNvSpPr>
              <p:nvPr/>
            </p:nvSpPr>
            <p:spPr bwMode="auto">
              <a:xfrm>
                <a:off x="912"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4591" name="Rectangle 30"/>
              <p:cNvSpPr>
                <a:spLocks noChangeArrowheads="1"/>
              </p:cNvSpPr>
              <p:nvPr/>
            </p:nvSpPr>
            <p:spPr bwMode="auto">
              <a:xfrm>
                <a:off x="528"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2</a:t>
                </a:r>
              </a:p>
            </p:txBody>
          </p:sp>
          <p:sp>
            <p:nvSpPr>
              <p:cNvPr id="24592" name="Rectangle 31"/>
              <p:cNvSpPr>
                <a:spLocks noChangeArrowheads="1"/>
              </p:cNvSpPr>
              <p:nvPr/>
            </p:nvSpPr>
            <p:spPr bwMode="auto">
              <a:xfrm>
                <a:off x="144"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4593" name="Rectangle 32"/>
              <p:cNvSpPr>
                <a:spLocks noChangeArrowheads="1"/>
              </p:cNvSpPr>
              <p:nvPr/>
            </p:nvSpPr>
            <p:spPr bwMode="auto">
              <a:xfrm>
                <a:off x="912"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4594" name="Rectangle 33"/>
              <p:cNvSpPr>
                <a:spLocks noChangeArrowheads="1"/>
              </p:cNvSpPr>
              <p:nvPr/>
            </p:nvSpPr>
            <p:spPr bwMode="auto">
              <a:xfrm>
                <a:off x="528"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4595" name="Rectangle 34"/>
              <p:cNvSpPr>
                <a:spLocks noChangeArrowheads="1"/>
              </p:cNvSpPr>
              <p:nvPr/>
            </p:nvSpPr>
            <p:spPr bwMode="auto">
              <a:xfrm>
                <a:off x="144"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4596" name="Line 35"/>
              <p:cNvSpPr>
                <a:spLocks noChangeShapeType="1"/>
              </p:cNvSpPr>
              <p:nvPr/>
            </p:nvSpPr>
            <p:spPr bwMode="auto">
              <a:xfrm>
                <a:off x="144" y="144"/>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4597" name="Line 36"/>
              <p:cNvSpPr>
                <a:spLocks noChangeShapeType="1"/>
              </p:cNvSpPr>
              <p:nvPr/>
            </p:nvSpPr>
            <p:spPr bwMode="auto">
              <a:xfrm>
                <a:off x="144" y="523"/>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4598" name="Line 37"/>
              <p:cNvSpPr>
                <a:spLocks noChangeShapeType="1"/>
              </p:cNvSpPr>
              <p:nvPr/>
            </p:nvSpPr>
            <p:spPr bwMode="auto">
              <a:xfrm>
                <a:off x="144" y="901"/>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4599" name="Line 38"/>
              <p:cNvSpPr>
                <a:spLocks noChangeShapeType="1"/>
              </p:cNvSpPr>
              <p:nvPr/>
            </p:nvSpPr>
            <p:spPr bwMode="auto">
              <a:xfrm>
                <a:off x="144" y="1280"/>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4600" name="Line 39"/>
              <p:cNvSpPr>
                <a:spLocks noChangeShapeType="1"/>
              </p:cNvSpPr>
              <p:nvPr/>
            </p:nvSpPr>
            <p:spPr bwMode="auto">
              <a:xfrm>
                <a:off x="144" y="144"/>
                <a:ext cx="0" cy="1136"/>
              </a:xfrm>
              <a:prstGeom prst="line">
                <a:avLst/>
              </a:prstGeom>
              <a:noFill/>
              <a:ln w="28575" cap="sq">
                <a:solidFill>
                  <a:schemeClr val="tx1"/>
                </a:solidFill>
                <a:round/>
                <a:headEnd/>
                <a:tailEnd/>
              </a:ln>
            </p:spPr>
            <p:txBody>
              <a:bodyPr lIns="0" tIns="0" rIns="0" bIns="0" anchor="ctr" anchorCtr="1"/>
              <a:lstStyle/>
              <a:p>
                <a:endParaRPr lang="en-US"/>
              </a:p>
            </p:txBody>
          </p:sp>
          <p:sp>
            <p:nvSpPr>
              <p:cNvPr id="24601" name="Line 40"/>
              <p:cNvSpPr>
                <a:spLocks noChangeShapeType="1"/>
              </p:cNvSpPr>
              <p:nvPr/>
            </p:nvSpPr>
            <p:spPr bwMode="auto">
              <a:xfrm>
                <a:off x="528"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4602" name="Line 41"/>
              <p:cNvSpPr>
                <a:spLocks noChangeShapeType="1"/>
              </p:cNvSpPr>
              <p:nvPr/>
            </p:nvSpPr>
            <p:spPr bwMode="auto">
              <a:xfrm>
                <a:off x="912"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4603" name="Line 42"/>
              <p:cNvSpPr>
                <a:spLocks noChangeShapeType="1"/>
              </p:cNvSpPr>
              <p:nvPr/>
            </p:nvSpPr>
            <p:spPr bwMode="auto">
              <a:xfrm>
                <a:off x="1296" y="144"/>
                <a:ext cx="0" cy="1136"/>
              </a:xfrm>
              <a:prstGeom prst="line">
                <a:avLst/>
              </a:prstGeom>
              <a:noFill/>
              <a:ln w="28575" cap="sq">
                <a:solidFill>
                  <a:schemeClr val="tx1"/>
                </a:solidFill>
                <a:round/>
                <a:headEnd/>
                <a:tailEnd/>
              </a:ln>
            </p:spPr>
            <p:txBody>
              <a:bodyPr lIns="0" tIns="0" rIns="0" bIns="0" anchor="ctr" anchorCtr="1"/>
              <a:lstStyle/>
              <a:p>
                <a:endParaRPr lang="en-US"/>
              </a:p>
            </p:txBody>
          </p:sp>
        </p:grpSp>
        <p:sp>
          <p:nvSpPr>
            <p:cNvPr id="24583" name="Text Box 43"/>
            <p:cNvSpPr txBox="1">
              <a:spLocks noChangeArrowheads="1"/>
            </p:cNvSpPr>
            <p:nvPr/>
          </p:nvSpPr>
          <p:spPr bwMode="auto">
            <a:xfrm>
              <a:off x="4267200" y="2819400"/>
              <a:ext cx="438150" cy="1006475"/>
            </a:xfrm>
            <a:prstGeom prst="rect">
              <a:avLst/>
            </a:prstGeom>
            <a:noFill/>
            <a:ln w="9525">
              <a:noFill/>
              <a:miter lim="800000"/>
              <a:headEnd/>
              <a:tailEnd/>
            </a:ln>
          </p:spPr>
          <p:txBody>
            <a:bodyPr wrap="none">
              <a:spAutoFit/>
            </a:bodyPr>
            <a:lstStyle/>
            <a:p>
              <a:r>
                <a:rPr lang="en-US" sz="6000" b="1">
                  <a:latin typeface="Times" pitchFamily="18" charset="0"/>
                </a:rPr>
                <a:t>-</a:t>
              </a:r>
            </a:p>
          </p:txBody>
        </p:sp>
      </p:grpSp>
      <p:grpSp>
        <p:nvGrpSpPr>
          <p:cNvPr id="52" name="Group 51"/>
          <p:cNvGrpSpPr/>
          <p:nvPr/>
        </p:nvGrpSpPr>
        <p:grpSpPr>
          <a:xfrm>
            <a:off x="8382000" y="2514603"/>
            <a:ext cx="2209800" cy="2551331"/>
            <a:chOff x="6858000" y="2514600"/>
            <a:chExt cx="2209800" cy="2551331"/>
          </a:xfrm>
        </p:grpSpPr>
        <p:sp>
          <p:nvSpPr>
            <p:cNvPr id="24584" name="Text Box 44"/>
            <p:cNvSpPr txBox="1">
              <a:spLocks noChangeArrowheads="1"/>
            </p:cNvSpPr>
            <p:nvPr/>
          </p:nvSpPr>
          <p:spPr bwMode="auto">
            <a:xfrm>
              <a:off x="6858000" y="4419600"/>
              <a:ext cx="2209800" cy="646331"/>
            </a:xfrm>
            <a:prstGeom prst="rect">
              <a:avLst/>
            </a:prstGeom>
            <a:noFill/>
            <a:ln w="9525">
              <a:noFill/>
              <a:miter lim="800000"/>
              <a:headEnd/>
              <a:tailEnd/>
            </a:ln>
          </p:spPr>
          <p:txBody>
            <a:bodyPr wrap="square">
              <a:spAutoFit/>
            </a:bodyPr>
            <a:lstStyle/>
            <a:p>
              <a:pPr algn="ctr"/>
              <a:r>
                <a:rPr lang="en-US" b="1" dirty="0"/>
                <a:t>Sharpening filter </a:t>
              </a:r>
              <a:r>
                <a:rPr lang="en-US" dirty="0"/>
                <a:t>(accentuates edges)</a:t>
              </a:r>
              <a:endParaRPr lang="en-US" b="1" dirty="0"/>
            </a:p>
          </p:txBody>
        </p:sp>
        <p:pic>
          <p:nvPicPr>
            <p:cNvPr id="24585" name="Picture 45"/>
            <p:cNvPicPr>
              <a:picLocks noChangeAspect="1" noChangeArrowheads="1"/>
            </p:cNvPicPr>
            <p:nvPr/>
          </p:nvPicPr>
          <p:blipFill>
            <a:blip r:embed="rId8" cstate="print"/>
            <a:srcRect/>
            <a:stretch>
              <a:fillRect/>
            </a:stretch>
          </p:blipFill>
          <p:spPr bwMode="auto">
            <a:xfrm>
              <a:off x="7086600" y="2514600"/>
              <a:ext cx="1876425" cy="1876425"/>
            </a:xfrm>
            <a:prstGeom prst="rect">
              <a:avLst/>
            </a:prstGeom>
            <a:noFill/>
            <a:ln w="9525">
              <a:noFill/>
              <a:miter lim="800000"/>
              <a:headEnd/>
              <a:tailEnd/>
            </a:ln>
          </p:spPr>
        </p:pic>
      </p:grpSp>
      <p:sp>
        <p:nvSpPr>
          <p:cNvPr id="24586" name="Text Box 46"/>
          <p:cNvSpPr txBox="1">
            <a:spLocks noChangeArrowheads="1"/>
          </p:cNvSpPr>
          <p:nvPr/>
        </p:nvSpPr>
        <p:spPr bwMode="auto">
          <a:xfrm>
            <a:off x="8991603" y="6553203"/>
            <a:ext cx="1345689" cy="307777"/>
          </a:xfrm>
          <a:prstGeom prst="rect">
            <a:avLst/>
          </a:prstGeom>
          <a:noFill/>
          <a:ln w="9525">
            <a:noFill/>
            <a:miter lim="800000"/>
            <a:headEnd/>
            <a:tailEnd/>
          </a:ln>
        </p:spPr>
        <p:txBody>
          <a:bodyPr wrap="none">
            <a:spAutoFit/>
          </a:bodyPr>
          <a:lstStyle/>
          <a:p>
            <a:r>
              <a:rPr lang="en-US" sz="1400"/>
              <a:t>Source: D. Lowe</a:t>
            </a:r>
          </a:p>
        </p:txBody>
      </p:sp>
      <p:sp>
        <p:nvSpPr>
          <p:cNvPr id="47" name="TextBox 46"/>
          <p:cNvSpPr txBox="1"/>
          <p:nvPr/>
        </p:nvSpPr>
        <p:spPr>
          <a:xfrm>
            <a:off x="8001000" y="2870540"/>
            <a:ext cx="567784" cy="1015663"/>
          </a:xfrm>
          <a:prstGeom prst="rect">
            <a:avLst/>
          </a:prstGeom>
          <a:noFill/>
        </p:spPr>
        <p:txBody>
          <a:bodyPr wrap="none" rtlCol="0">
            <a:spAutoFit/>
          </a:bodyPr>
          <a:lstStyle/>
          <a:p>
            <a:r>
              <a:rPr lang="en-US" sz="6000" dirty="0">
                <a:cs typeface="Times New Roman" pitchFamily="18" charset="0"/>
              </a:rPr>
              <a:t>=</a:t>
            </a:r>
          </a:p>
        </p:txBody>
      </p:sp>
      <p:sp>
        <p:nvSpPr>
          <p:cNvPr id="48" name="TextBox 47"/>
          <p:cNvSpPr txBox="1"/>
          <p:nvPr/>
        </p:nvSpPr>
        <p:spPr>
          <a:xfrm>
            <a:off x="3548745" y="2895600"/>
            <a:ext cx="748923" cy="1446550"/>
          </a:xfrm>
          <a:prstGeom prst="rect">
            <a:avLst/>
          </a:prstGeom>
          <a:noFill/>
        </p:spPr>
        <p:txBody>
          <a:bodyPr wrap="square" rtlCol="0">
            <a:spAutoFit/>
          </a:bodyPr>
          <a:lstStyle/>
          <a:p>
            <a:r>
              <a:rPr lang="en-US" sz="88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srcRect t="18013"/>
          <a:stretch>
            <a:fillRect/>
          </a:stretch>
        </p:blipFill>
        <p:spPr bwMode="auto">
          <a:xfrm>
            <a:off x="2286003" y="1676400"/>
            <a:ext cx="7586663" cy="4356100"/>
          </a:xfrm>
          <a:prstGeom prst="rect">
            <a:avLst/>
          </a:prstGeom>
          <a:noFill/>
          <a:ln w="9525">
            <a:noFill/>
            <a:miter lim="800000"/>
            <a:headEnd/>
            <a:tailEnd/>
          </a:ln>
        </p:spPr>
      </p:pic>
      <p:sp>
        <p:nvSpPr>
          <p:cNvPr id="25603" name="Rectangle 3"/>
          <p:cNvSpPr>
            <a:spLocks noGrp="1" noChangeArrowheads="1"/>
          </p:cNvSpPr>
          <p:nvPr>
            <p:ph type="title"/>
          </p:nvPr>
        </p:nvSpPr>
        <p:spPr/>
        <p:txBody>
          <a:bodyPr/>
          <a:lstStyle/>
          <a:p>
            <a:r>
              <a:rPr lang="en-US"/>
              <a:t>Sharpening</a:t>
            </a:r>
          </a:p>
        </p:txBody>
      </p:sp>
      <p:sp>
        <p:nvSpPr>
          <p:cNvPr id="25604" name="Text Box 5"/>
          <p:cNvSpPr txBox="1">
            <a:spLocks noChangeArrowheads="1"/>
          </p:cNvSpPr>
          <p:nvPr/>
        </p:nvSpPr>
        <p:spPr bwMode="auto">
          <a:xfrm>
            <a:off x="8991603" y="6553203"/>
            <a:ext cx="1345689" cy="307777"/>
          </a:xfrm>
          <a:prstGeom prst="rect">
            <a:avLst/>
          </a:prstGeom>
          <a:noFill/>
          <a:ln w="9525">
            <a:noFill/>
            <a:miter lim="800000"/>
            <a:headEnd/>
            <a:tailEnd/>
          </a:ln>
        </p:spPr>
        <p:txBody>
          <a:bodyPr wrap="none">
            <a:spAutoFit/>
          </a:bodyPr>
          <a:lstStyle/>
          <a:p>
            <a:r>
              <a:rPr lang="en-US" sz="1400"/>
              <a:t>Source: D. Lowe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r>
              <a:rPr lang="en-US"/>
              <a:t>Smoothing with box filter revisited</a:t>
            </a:r>
          </a:p>
        </p:txBody>
      </p:sp>
      <p:pic>
        <p:nvPicPr>
          <p:cNvPr id="26628" name="Picture 7"/>
          <p:cNvPicPr>
            <a:picLocks noChangeAspect="1" noChangeArrowheads="1"/>
          </p:cNvPicPr>
          <p:nvPr/>
        </p:nvPicPr>
        <p:blipFill>
          <a:blip r:embed="rId3" cstate="print"/>
          <a:srcRect/>
          <a:stretch>
            <a:fillRect/>
          </a:stretch>
        </p:blipFill>
        <p:spPr bwMode="auto">
          <a:xfrm>
            <a:off x="2209800" y="2057400"/>
            <a:ext cx="3352800" cy="3352800"/>
          </a:xfrm>
          <a:prstGeom prst="rect">
            <a:avLst/>
          </a:prstGeom>
          <a:noFill/>
          <a:ln w="9525">
            <a:noFill/>
            <a:miter lim="800000"/>
            <a:headEnd/>
            <a:tailEnd/>
          </a:ln>
        </p:spPr>
      </p:pic>
      <p:pic>
        <p:nvPicPr>
          <p:cNvPr id="26629" name="Picture 8"/>
          <p:cNvPicPr>
            <a:picLocks noChangeAspect="1" noChangeArrowheads="1"/>
          </p:cNvPicPr>
          <p:nvPr/>
        </p:nvPicPr>
        <p:blipFill>
          <a:blip r:embed="rId4" cstate="print"/>
          <a:srcRect/>
          <a:stretch>
            <a:fillRect/>
          </a:stretch>
        </p:blipFill>
        <p:spPr bwMode="auto">
          <a:xfrm>
            <a:off x="6477000" y="2057400"/>
            <a:ext cx="3352800" cy="3352800"/>
          </a:xfrm>
          <a:prstGeom prst="rect">
            <a:avLst/>
          </a:prstGeom>
          <a:noFill/>
          <a:ln w="9525">
            <a:noFill/>
            <a:miter lim="800000"/>
            <a:headEnd/>
            <a:tailEnd/>
          </a:ln>
        </p:spPr>
      </p:pic>
      <p:pic>
        <p:nvPicPr>
          <p:cNvPr id="26630" name="Picture 9"/>
          <p:cNvPicPr>
            <a:picLocks noChangeAspect="1" noChangeArrowheads="1"/>
          </p:cNvPicPr>
          <p:nvPr/>
        </p:nvPicPr>
        <p:blipFill>
          <a:blip r:embed="rId5" cstate="print"/>
          <a:srcRect/>
          <a:stretch>
            <a:fillRect/>
          </a:stretch>
        </p:blipFill>
        <p:spPr bwMode="auto">
          <a:xfrm>
            <a:off x="5715000" y="3352800"/>
            <a:ext cx="628650" cy="628650"/>
          </a:xfrm>
          <a:prstGeom prst="rect">
            <a:avLst/>
          </a:prstGeom>
          <a:noFill/>
          <a:ln w="9525">
            <a:noFill/>
            <a:miter lim="800000"/>
            <a:headEnd/>
            <a:tailEnd/>
          </a:ln>
        </p:spPr>
      </p:pic>
      <p:sp>
        <p:nvSpPr>
          <p:cNvPr id="26631" name="Text Box 10"/>
          <p:cNvSpPr txBox="1">
            <a:spLocks noChangeArrowheads="1"/>
          </p:cNvSpPr>
          <p:nvPr/>
        </p:nvSpPr>
        <p:spPr bwMode="auto">
          <a:xfrm>
            <a:off x="8991600" y="6553203"/>
            <a:ext cx="1498808" cy="307777"/>
          </a:xfrm>
          <a:prstGeom prst="rect">
            <a:avLst/>
          </a:prstGeom>
          <a:noFill/>
          <a:ln w="9525">
            <a:noFill/>
            <a:miter lim="800000"/>
            <a:headEnd/>
            <a:tailEnd/>
          </a:ln>
        </p:spPr>
        <p:txBody>
          <a:bodyPr wrap="none">
            <a:spAutoFit/>
          </a:bodyPr>
          <a:lstStyle/>
          <a:p>
            <a:r>
              <a:rPr lang="en-US" sz="1400" dirty="0"/>
              <a:t>Source: D. Forsyth</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09800" y="228600"/>
            <a:ext cx="7772400" cy="609600"/>
          </a:xfrm>
        </p:spPr>
        <p:txBody>
          <a:bodyPr>
            <a:normAutofit fontScale="90000"/>
          </a:bodyPr>
          <a:lstStyle/>
          <a:p>
            <a:r>
              <a:rPr lang="en-US"/>
              <a:t>Gaussian Kernel</a:t>
            </a:r>
          </a:p>
        </p:txBody>
      </p:sp>
      <p:sp>
        <p:nvSpPr>
          <p:cNvPr id="28675" name="Rectangle 3"/>
          <p:cNvSpPr>
            <a:spLocks noGrp="1" noChangeArrowheads="1"/>
          </p:cNvSpPr>
          <p:nvPr>
            <p:ph type="body" idx="1"/>
          </p:nvPr>
        </p:nvSpPr>
        <p:spPr>
          <a:xfrm>
            <a:off x="1676400" y="5410200"/>
            <a:ext cx="8839200" cy="1219200"/>
          </a:xfrm>
        </p:spPr>
        <p:txBody>
          <a:bodyPr/>
          <a:lstStyle/>
          <a:p>
            <a:pPr>
              <a:buFontTx/>
              <a:buChar char="•"/>
            </a:pPr>
            <a:r>
              <a:rPr lang="en-US" sz="2400"/>
              <a:t>Constant factor at front makes volume sum to 1 (can be ignored, as we should re-normalize weights to sum to 1 in any case)</a:t>
            </a:r>
            <a:endParaRPr lang="en-US" sz="2400">
              <a:latin typeface="Courier New" pitchFamily="49" charset="0"/>
            </a:endParaRPr>
          </a:p>
        </p:txBody>
      </p:sp>
      <p:pic>
        <p:nvPicPr>
          <p:cNvPr id="28676" name="Picture 4" descr="realgaussian"/>
          <p:cNvPicPr>
            <a:picLocks noChangeAspect="1" noChangeArrowheads="1"/>
          </p:cNvPicPr>
          <p:nvPr/>
        </p:nvPicPr>
        <p:blipFill>
          <a:blip r:embed="rId4" cstate="print"/>
          <a:srcRect l="3360" t="15573" b="4480"/>
          <a:stretch>
            <a:fillRect/>
          </a:stretch>
        </p:blipFill>
        <p:spPr bwMode="auto">
          <a:xfrm>
            <a:off x="1752603" y="2973388"/>
            <a:ext cx="2943225" cy="1827212"/>
          </a:xfrm>
          <a:prstGeom prst="rect">
            <a:avLst/>
          </a:prstGeom>
          <a:noFill/>
          <a:ln w="9525">
            <a:noFill/>
            <a:miter lim="800000"/>
            <a:headEnd/>
            <a:tailEnd/>
          </a:ln>
        </p:spPr>
      </p:pic>
      <p:pic>
        <p:nvPicPr>
          <p:cNvPr id="28677" name="Picture 5"/>
          <p:cNvPicPr>
            <a:picLocks noChangeAspect="1" noChangeArrowheads="1"/>
          </p:cNvPicPr>
          <p:nvPr/>
        </p:nvPicPr>
        <p:blipFill>
          <a:blip r:embed="rId5" cstate="print"/>
          <a:srcRect/>
          <a:stretch>
            <a:fillRect/>
          </a:stretch>
        </p:blipFill>
        <p:spPr bwMode="auto">
          <a:xfrm>
            <a:off x="4876800" y="2819400"/>
            <a:ext cx="1828800" cy="1828800"/>
          </a:xfrm>
          <a:prstGeom prst="rect">
            <a:avLst/>
          </a:prstGeom>
          <a:noFill/>
          <a:ln w="9525">
            <a:noFill/>
            <a:miter lim="800000"/>
            <a:headEnd/>
            <a:tailEnd/>
          </a:ln>
        </p:spPr>
      </p:pic>
      <p:pic>
        <p:nvPicPr>
          <p:cNvPr id="28678" name="Picture 6" descr="txp_fig"/>
          <p:cNvPicPr>
            <a:picLocks noChangeAspect="1" noChangeArrowheads="1"/>
          </p:cNvPicPr>
          <p:nvPr>
            <p:custDataLst>
              <p:tags r:id="rId1"/>
            </p:custDataLst>
          </p:nvPr>
        </p:nvPicPr>
        <p:blipFill>
          <a:blip r:embed="rId6" cstate="print">
            <a:clrChange>
              <a:clrFrom>
                <a:srgbClr val="FFFFFF"/>
              </a:clrFrom>
              <a:clrTo>
                <a:srgbClr val="FFFFFF">
                  <a:alpha val="0"/>
                </a:srgbClr>
              </a:clrTo>
            </a:clrChange>
          </a:blip>
          <a:srcRect/>
          <a:stretch>
            <a:fillRect/>
          </a:stretch>
        </p:blipFill>
        <p:spPr bwMode="auto">
          <a:xfrm>
            <a:off x="4114800" y="1143003"/>
            <a:ext cx="4114800" cy="1052513"/>
          </a:xfrm>
          <a:prstGeom prst="rect">
            <a:avLst/>
          </a:prstGeom>
          <a:noFill/>
          <a:ln w="9525">
            <a:noFill/>
            <a:miter lim="800000"/>
            <a:headEnd/>
            <a:tailEnd/>
          </a:ln>
        </p:spPr>
      </p:pic>
      <p:sp>
        <p:nvSpPr>
          <p:cNvPr id="28679" name="Text Box 7"/>
          <p:cNvSpPr txBox="1">
            <a:spLocks noChangeArrowheads="1"/>
          </p:cNvSpPr>
          <p:nvPr/>
        </p:nvSpPr>
        <p:spPr bwMode="auto">
          <a:xfrm>
            <a:off x="6961188" y="3105150"/>
            <a:ext cx="3478212" cy="1314450"/>
          </a:xfrm>
          <a:prstGeom prst="rect">
            <a:avLst/>
          </a:prstGeom>
          <a:noFill/>
          <a:ln w="9525">
            <a:noFill/>
            <a:miter lim="800000"/>
            <a:headEnd/>
            <a:tailEnd/>
          </a:ln>
        </p:spPr>
        <p:txBody>
          <a:bodyPr wrap="none">
            <a:spAutoFit/>
          </a:bodyPr>
          <a:lstStyle/>
          <a:p>
            <a:pPr eaLnBrk="1" hangingPunct="1"/>
            <a:r>
              <a:rPr lang="en-US" sz="1600">
                <a:latin typeface="Tahoma" pitchFamily="34" charset="0"/>
              </a:rPr>
              <a:t>0.003   0.013   0.022   0.013   0.003</a:t>
            </a:r>
          </a:p>
          <a:p>
            <a:pPr eaLnBrk="1" hangingPunct="1"/>
            <a:r>
              <a:rPr lang="en-US" sz="1600">
                <a:latin typeface="Tahoma" pitchFamily="34" charset="0"/>
              </a:rPr>
              <a:t>0.013   0.059   0.097   0.059   0.013</a:t>
            </a:r>
          </a:p>
          <a:p>
            <a:pPr eaLnBrk="1" hangingPunct="1"/>
            <a:r>
              <a:rPr lang="en-US" sz="1600">
                <a:latin typeface="Tahoma" pitchFamily="34" charset="0"/>
              </a:rPr>
              <a:t>0.022   0.097   0.159   0.097   0.022</a:t>
            </a:r>
          </a:p>
          <a:p>
            <a:pPr eaLnBrk="1" hangingPunct="1"/>
            <a:r>
              <a:rPr lang="en-US" sz="1600">
                <a:latin typeface="Tahoma" pitchFamily="34" charset="0"/>
              </a:rPr>
              <a:t>0.013   0.059   0.097   0.059   0.013</a:t>
            </a:r>
          </a:p>
          <a:p>
            <a:pPr eaLnBrk="1" hangingPunct="1"/>
            <a:r>
              <a:rPr lang="en-US" sz="1600">
                <a:latin typeface="Tahoma" pitchFamily="34" charset="0"/>
              </a:rPr>
              <a:t>0.003   0.013   0.022   0.013   0.003</a:t>
            </a:r>
          </a:p>
        </p:txBody>
      </p:sp>
      <p:sp>
        <p:nvSpPr>
          <p:cNvPr id="28680" name="Text Box 8"/>
          <p:cNvSpPr txBox="1">
            <a:spLocks noChangeArrowheads="1"/>
          </p:cNvSpPr>
          <p:nvPr/>
        </p:nvSpPr>
        <p:spPr bwMode="auto">
          <a:xfrm>
            <a:off x="8115300" y="4662488"/>
            <a:ext cx="1404938" cy="366712"/>
          </a:xfrm>
          <a:prstGeom prst="rect">
            <a:avLst/>
          </a:prstGeom>
          <a:noFill/>
          <a:ln w="9525">
            <a:noFill/>
            <a:miter lim="800000"/>
            <a:headEnd/>
            <a:tailEnd/>
          </a:ln>
        </p:spPr>
        <p:txBody>
          <a:bodyPr wrap="none">
            <a:spAutoFit/>
          </a:bodyPr>
          <a:lstStyle/>
          <a:p>
            <a:pPr eaLnBrk="1" hangingPunct="1"/>
            <a:r>
              <a:rPr lang="en-US">
                <a:latin typeface="Tahoma" pitchFamily="34" charset="0"/>
                <a:sym typeface="Symbol" pitchFamily="18" charset="2"/>
              </a:rPr>
              <a:t>5 x 5,  = 1</a:t>
            </a:r>
            <a:endParaRPr lang="en-US">
              <a:latin typeface="Tahoma" pitchFamily="34" charset="0"/>
            </a:endParaRPr>
          </a:p>
        </p:txBody>
      </p:sp>
      <p:sp>
        <p:nvSpPr>
          <p:cNvPr id="28681" name="Rectangle 9"/>
          <p:cNvSpPr>
            <a:spLocks noChangeArrowheads="1"/>
          </p:cNvSpPr>
          <p:nvPr/>
        </p:nvSpPr>
        <p:spPr bwMode="auto">
          <a:xfrm>
            <a:off x="6934200" y="2819400"/>
            <a:ext cx="3505200" cy="1828800"/>
          </a:xfrm>
          <a:prstGeom prst="rect">
            <a:avLst/>
          </a:prstGeom>
          <a:noFill/>
          <a:ln w="9525">
            <a:solidFill>
              <a:schemeClr val="tx1"/>
            </a:solidFill>
            <a:miter lim="800000"/>
            <a:headEnd/>
            <a:tailEnd/>
          </a:ln>
        </p:spPr>
        <p:txBody>
          <a:bodyPr wrap="none" anchor="ctr"/>
          <a:lstStyle/>
          <a:p>
            <a:endParaRPr lang="en-US"/>
          </a:p>
        </p:txBody>
      </p:sp>
      <p:sp>
        <p:nvSpPr>
          <p:cNvPr id="28682" name="Text Box 10"/>
          <p:cNvSpPr txBox="1">
            <a:spLocks noChangeArrowheads="1"/>
          </p:cNvSpPr>
          <p:nvPr/>
        </p:nvSpPr>
        <p:spPr bwMode="auto">
          <a:xfrm>
            <a:off x="8534403" y="6397625"/>
            <a:ext cx="1820307" cy="369332"/>
          </a:xfrm>
          <a:prstGeom prst="rect">
            <a:avLst/>
          </a:prstGeom>
          <a:noFill/>
          <a:ln w="9525">
            <a:noFill/>
            <a:miter lim="800000"/>
            <a:headEnd/>
            <a:tailEnd/>
          </a:ln>
        </p:spPr>
        <p:txBody>
          <a:bodyPr wrap="none">
            <a:spAutoFit/>
          </a:bodyPr>
          <a:lstStyle/>
          <a:p>
            <a:r>
              <a:rPr lang="en-US" sz="1400"/>
              <a:t>Source: C. Rasmussen</a:t>
            </a:r>
            <a:r>
              <a:rPr lang="en-US"/>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r>
              <a:rPr lang="en-US" dirty="0"/>
              <a:t>Gaussian kernel</a:t>
            </a:r>
          </a:p>
        </p:txBody>
      </p:sp>
      <p:pic>
        <p:nvPicPr>
          <p:cNvPr id="28676" name="Picture 4" descr="realgaussian"/>
          <p:cNvPicPr>
            <a:picLocks noChangeAspect="1" noChangeArrowheads="1"/>
          </p:cNvPicPr>
          <p:nvPr/>
        </p:nvPicPr>
        <p:blipFill>
          <a:blip r:embed="rId4" cstate="print"/>
          <a:srcRect l="3360" t="15573" b="4480"/>
          <a:stretch>
            <a:fillRect/>
          </a:stretch>
        </p:blipFill>
        <p:spPr bwMode="auto">
          <a:xfrm>
            <a:off x="3276603" y="1995487"/>
            <a:ext cx="2943225" cy="1827212"/>
          </a:xfrm>
          <a:prstGeom prst="rect">
            <a:avLst/>
          </a:prstGeom>
          <a:noFill/>
          <a:ln w="9525">
            <a:noFill/>
            <a:miter lim="800000"/>
            <a:headEnd/>
            <a:tailEnd/>
          </a:ln>
        </p:spPr>
      </p:pic>
      <p:pic>
        <p:nvPicPr>
          <p:cNvPr id="28677" name="Picture 5"/>
          <p:cNvPicPr>
            <a:picLocks noChangeAspect="1" noChangeArrowheads="1"/>
          </p:cNvPicPr>
          <p:nvPr/>
        </p:nvPicPr>
        <p:blipFill>
          <a:blip r:embed="rId5" cstate="print"/>
          <a:srcRect/>
          <a:stretch>
            <a:fillRect/>
          </a:stretch>
        </p:blipFill>
        <p:spPr bwMode="auto">
          <a:xfrm>
            <a:off x="6705600" y="1995487"/>
            <a:ext cx="1828800" cy="1828800"/>
          </a:xfrm>
          <a:prstGeom prst="rect">
            <a:avLst/>
          </a:prstGeom>
          <a:noFill/>
          <a:ln w="9525">
            <a:noFill/>
            <a:miter lim="800000"/>
            <a:headEnd/>
            <a:tailEnd/>
          </a:ln>
        </p:spPr>
      </p:pic>
      <p:pic>
        <p:nvPicPr>
          <p:cNvPr id="28678" name="Picture 6" descr="txp_fig"/>
          <p:cNvPicPr>
            <a:picLocks noChangeAspect="1" noChangeArrowheads="1"/>
          </p:cNvPicPr>
          <p:nvPr>
            <p:custDataLst>
              <p:tags r:id="rId1"/>
            </p:custDataLst>
          </p:nvPr>
        </p:nvPicPr>
        <p:blipFill>
          <a:blip r:embed="rId6" cstate="print">
            <a:clrChange>
              <a:clrFrom>
                <a:srgbClr val="FFFFFF"/>
              </a:clrFrom>
              <a:clrTo>
                <a:srgbClr val="FFFFFF">
                  <a:alpha val="0"/>
                </a:srgbClr>
              </a:clrTo>
            </a:clrChange>
          </a:blip>
          <a:srcRect/>
          <a:stretch>
            <a:fillRect/>
          </a:stretch>
        </p:blipFill>
        <p:spPr bwMode="auto">
          <a:xfrm>
            <a:off x="3886200" y="4205290"/>
            <a:ext cx="4114800" cy="1052513"/>
          </a:xfrm>
          <a:prstGeom prst="rect">
            <a:avLst/>
          </a:prstGeom>
          <a:noFill/>
          <a:ln w="9525">
            <a:noFill/>
            <a:miter lim="800000"/>
            <a:headEnd/>
            <a:tailEnd/>
          </a:ln>
        </p:spPr>
      </p:pic>
      <p:sp>
        <p:nvSpPr>
          <p:cNvPr id="28682" name="Text Box 10"/>
          <p:cNvSpPr txBox="1">
            <a:spLocks noChangeArrowheads="1"/>
          </p:cNvSpPr>
          <p:nvPr/>
        </p:nvSpPr>
        <p:spPr bwMode="auto">
          <a:xfrm>
            <a:off x="8534403" y="6397625"/>
            <a:ext cx="1820307" cy="369332"/>
          </a:xfrm>
          <a:prstGeom prst="rect">
            <a:avLst/>
          </a:prstGeom>
          <a:noFill/>
          <a:ln w="9525">
            <a:noFill/>
            <a:miter lim="800000"/>
            <a:headEnd/>
            <a:tailEnd/>
          </a:ln>
        </p:spPr>
        <p:txBody>
          <a:bodyPr wrap="none">
            <a:spAutoFit/>
          </a:bodyPr>
          <a:lstStyle/>
          <a:p>
            <a:r>
              <a:rPr lang="en-US" sz="1400"/>
              <a:t>Source: C. </a:t>
            </a:r>
            <a:r>
              <a:rPr lang="en-US" sz="1400" dirty="0"/>
              <a:t>Rasmussen</a:t>
            </a:r>
            <a:r>
              <a:rPr lang="en-US"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a:t>
            </a:r>
          </a:p>
        </p:txBody>
      </p:sp>
      <p:sp>
        <p:nvSpPr>
          <p:cNvPr id="3" name="Content Placeholder 2"/>
          <p:cNvSpPr>
            <a:spLocks noGrp="1"/>
          </p:cNvSpPr>
          <p:nvPr>
            <p:ph idx="1"/>
          </p:nvPr>
        </p:nvSpPr>
        <p:spPr/>
        <p:txBody>
          <a:bodyPr/>
          <a:lstStyle/>
          <a:p>
            <a:r>
              <a:rPr lang="en-US" dirty="0"/>
              <a:t>Szeliski, Chapter 3.1-3.2 </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Gaussian filters</a:t>
            </a:r>
          </a:p>
        </p:txBody>
      </p:sp>
      <p:grpSp>
        <p:nvGrpSpPr>
          <p:cNvPr id="3" name="Group 36"/>
          <p:cNvGrpSpPr/>
          <p:nvPr/>
        </p:nvGrpSpPr>
        <p:grpSpPr>
          <a:xfrm>
            <a:off x="8800797" y="2133600"/>
            <a:ext cx="1636944" cy="3264932"/>
            <a:chOff x="7276797" y="2133600"/>
            <a:chExt cx="1636944" cy="3264932"/>
          </a:xfrm>
        </p:grpSpPr>
        <p:grpSp>
          <p:nvGrpSpPr>
            <p:cNvPr id="4" name="Group 27"/>
            <p:cNvGrpSpPr/>
            <p:nvPr/>
          </p:nvGrpSpPr>
          <p:grpSpPr>
            <a:xfrm>
              <a:off x="7429531" y="4370614"/>
              <a:ext cx="1409669" cy="1027918"/>
              <a:chOff x="7429531" y="4675414"/>
              <a:chExt cx="1409669" cy="1027918"/>
            </a:xfrm>
          </p:grpSpPr>
          <p:pic>
            <p:nvPicPr>
              <p:cNvPr id="134150" name="Picture 6" descr="C:\snavely\work\teaching\10Fa-CS4670\lectures\lec02\g30.png"/>
              <p:cNvPicPr>
                <a:picLocks noChangeAspect="1" noChangeArrowheads="1"/>
              </p:cNvPicPr>
              <p:nvPr/>
            </p:nvPicPr>
            <p:blipFill>
              <a:blip r:embed="rId6" cstate="print"/>
              <a:srcRect/>
              <a:stretch>
                <a:fillRect/>
              </a:stretch>
            </p:blipFill>
            <p:spPr bwMode="auto">
              <a:xfrm>
                <a:off x="7788728" y="4675414"/>
                <a:ext cx="669472" cy="669472"/>
              </a:xfrm>
              <a:prstGeom prst="rect">
                <a:avLst/>
              </a:prstGeom>
              <a:noFill/>
            </p:spPr>
          </p:pic>
          <p:pic>
            <p:nvPicPr>
              <p:cNvPr id="19" name="Picture 18" descr="Edittex"/>
              <p:cNvPicPr>
                <a:picLocks noChangeAspect="1" noChangeArrowheads="1"/>
              </p:cNvPicPr>
              <p:nvPr>
                <p:custDataLst>
                  <p:tags r:id="rId4"/>
                </p:custDataLst>
              </p:nvPr>
            </p:nvPicPr>
            <p:blipFill>
              <a:blip r:embed="rId7" cstate="print"/>
              <a:srcRect/>
              <a:stretch>
                <a:fillRect/>
              </a:stretch>
            </p:blipFill>
            <p:spPr bwMode="auto">
              <a:xfrm>
                <a:off x="7429531" y="5420304"/>
                <a:ext cx="268287" cy="219075"/>
              </a:xfrm>
              <a:prstGeom prst="rect">
                <a:avLst/>
              </a:prstGeom>
              <a:noFill/>
              <a:ln w="9525">
                <a:noFill/>
                <a:miter lim="800000"/>
                <a:headEnd/>
                <a:tailEnd/>
              </a:ln>
            </p:spPr>
          </p:pic>
          <p:sp>
            <p:nvSpPr>
              <p:cNvPr id="20" name="TextBox 19"/>
              <p:cNvSpPr txBox="1"/>
              <p:nvPr/>
            </p:nvSpPr>
            <p:spPr>
              <a:xfrm>
                <a:off x="7656569" y="5334000"/>
                <a:ext cx="1182631" cy="369332"/>
              </a:xfrm>
              <a:prstGeom prst="rect">
                <a:avLst/>
              </a:prstGeom>
              <a:noFill/>
            </p:spPr>
            <p:txBody>
              <a:bodyPr wrap="none" rtlCol="0">
                <a:spAutoFit/>
              </a:bodyPr>
              <a:lstStyle/>
              <a:p>
                <a:r>
                  <a:rPr lang="en-US" b="1" dirty="0"/>
                  <a:t>= 30 pixels</a:t>
                </a:r>
              </a:p>
            </p:txBody>
          </p:sp>
        </p:grpSp>
        <p:pic>
          <p:nvPicPr>
            <p:cNvPr id="134155" name="Picture 11" descr="C:\snavely\work\teaching\10Fa-CS4670\lectures\lec02\owl30.png"/>
            <p:cNvPicPr>
              <a:picLocks noChangeAspect="1" noChangeArrowheads="1"/>
            </p:cNvPicPr>
            <p:nvPr/>
          </p:nvPicPr>
          <p:blipFill>
            <a:blip r:embed="rId8" cstate="print"/>
            <a:srcRect/>
            <a:stretch>
              <a:fillRect/>
            </a:stretch>
          </p:blipFill>
          <p:spPr bwMode="auto">
            <a:xfrm>
              <a:off x="7276797" y="2133600"/>
              <a:ext cx="1636944" cy="2049738"/>
            </a:xfrm>
            <a:prstGeom prst="rect">
              <a:avLst/>
            </a:prstGeom>
            <a:noFill/>
          </p:spPr>
        </p:pic>
      </p:grpSp>
      <p:pic>
        <p:nvPicPr>
          <p:cNvPr id="134156" name="Picture 12" descr="C:\snavely\work\teaching\10Fa-CS4670\lectures\lec02\owl.png"/>
          <p:cNvPicPr>
            <a:picLocks noChangeAspect="1" noChangeArrowheads="1"/>
          </p:cNvPicPr>
          <p:nvPr/>
        </p:nvPicPr>
        <p:blipFill>
          <a:blip r:embed="rId9" cstate="print"/>
          <a:srcRect/>
          <a:stretch>
            <a:fillRect/>
          </a:stretch>
        </p:blipFill>
        <p:spPr bwMode="auto">
          <a:xfrm>
            <a:off x="1732487" y="2133600"/>
            <a:ext cx="1636944" cy="2049738"/>
          </a:xfrm>
          <a:prstGeom prst="rect">
            <a:avLst/>
          </a:prstGeom>
          <a:noFill/>
        </p:spPr>
      </p:pic>
      <p:grpSp>
        <p:nvGrpSpPr>
          <p:cNvPr id="5" name="Group 33"/>
          <p:cNvGrpSpPr/>
          <p:nvPr/>
        </p:nvGrpSpPr>
        <p:grpSpPr>
          <a:xfrm>
            <a:off x="3499565" y="2133600"/>
            <a:ext cx="1636944" cy="3264932"/>
            <a:chOff x="1975565" y="2133600"/>
            <a:chExt cx="1636944" cy="3264932"/>
          </a:xfrm>
        </p:grpSpPr>
        <p:grpSp>
          <p:nvGrpSpPr>
            <p:cNvPr id="6" name="Group 24"/>
            <p:cNvGrpSpPr/>
            <p:nvPr/>
          </p:nvGrpSpPr>
          <p:grpSpPr>
            <a:xfrm>
              <a:off x="2209800" y="4351564"/>
              <a:ext cx="1181069" cy="1046968"/>
              <a:chOff x="2209800" y="4656364"/>
              <a:chExt cx="1181069" cy="1046968"/>
            </a:xfrm>
          </p:grpSpPr>
          <p:pic>
            <p:nvPicPr>
              <p:cNvPr id="134147" name="Picture 3" descr="C:\snavely\work\teaching\10Fa-CS4670\lectures\lec02\g1.png"/>
              <p:cNvPicPr>
                <a:picLocks noChangeAspect="1" noChangeArrowheads="1"/>
              </p:cNvPicPr>
              <p:nvPr/>
            </p:nvPicPr>
            <p:blipFill>
              <a:blip r:embed="rId10" cstate="print"/>
              <a:srcRect/>
              <a:stretch>
                <a:fillRect/>
              </a:stretch>
            </p:blipFill>
            <p:spPr bwMode="auto">
              <a:xfrm>
                <a:off x="2465614" y="4656364"/>
                <a:ext cx="669472" cy="669472"/>
              </a:xfrm>
              <a:prstGeom prst="rect">
                <a:avLst/>
              </a:prstGeom>
              <a:noFill/>
            </p:spPr>
          </p:pic>
          <p:pic>
            <p:nvPicPr>
              <p:cNvPr id="13" name="Picture 14" descr="Edittex"/>
              <p:cNvPicPr>
                <a:picLocks noChangeAspect="1" noChangeArrowheads="1"/>
              </p:cNvPicPr>
              <p:nvPr>
                <p:custDataLst>
                  <p:tags r:id="rId3"/>
                </p:custDataLst>
              </p:nvPr>
            </p:nvPicPr>
            <p:blipFill>
              <a:blip r:embed="rId7" cstate="print"/>
              <a:srcRect/>
              <a:stretch>
                <a:fillRect/>
              </a:stretch>
            </p:blipFill>
            <p:spPr bwMode="auto">
              <a:xfrm>
                <a:off x="2209800" y="5420304"/>
                <a:ext cx="268287" cy="219075"/>
              </a:xfrm>
              <a:prstGeom prst="rect">
                <a:avLst/>
              </a:prstGeom>
              <a:noFill/>
              <a:ln w="9525">
                <a:noFill/>
                <a:miter lim="800000"/>
                <a:headEnd/>
                <a:tailEnd/>
              </a:ln>
            </p:spPr>
          </p:pic>
          <p:sp>
            <p:nvSpPr>
              <p:cNvPr id="14" name="TextBox 13"/>
              <p:cNvSpPr txBox="1"/>
              <p:nvPr/>
            </p:nvSpPr>
            <p:spPr>
              <a:xfrm>
                <a:off x="2416628" y="5334000"/>
                <a:ext cx="974241" cy="369332"/>
              </a:xfrm>
              <a:prstGeom prst="rect">
                <a:avLst/>
              </a:prstGeom>
              <a:noFill/>
            </p:spPr>
            <p:txBody>
              <a:bodyPr wrap="none" rtlCol="0">
                <a:spAutoFit/>
              </a:bodyPr>
              <a:lstStyle/>
              <a:p>
                <a:r>
                  <a:rPr lang="en-US" b="1" dirty="0"/>
                  <a:t>= 1 pixel</a:t>
                </a:r>
              </a:p>
            </p:txBody>
          </p:sp>
        </p:grpSp>
        <p:pic>
          <p:nvPicPr>
            <p:cNvPr id="134157" name="Picture 13" descr="C:\snavely\work\teaching\10Fa-CS4670\lectures\lec02\owl1.png"/>
            <p:cNvPicPr>
              <a:picLocks noChangeAspect="1" noChangeArrowheads="1"/>
            </p:cNvPicPr>
            <p:nvPr/>
          </p:nvPicPr>
          <p:blipFill>
            <a:blip r:embed="rId11" cstate="print"/>
            <a:srcRect/>
            <a:stretch>
              <a:fillRect/>
            </a:stretch>
          </p:blipFill>
          <p:spPr bwMode="auto">
            <a:xfrm>
              <a:off x="1975565" y="2133600"/>
              <a:ext cx="1636944" cy="2049738"/>
            </a:xfrm>
            <a:prstGeom prst="rect">
              <a:avLst/>
            </a:prstGeom>
            <a:noFill/>
          </p:spPr>
        </p:pic>
      </p:grpSp>
      <p:grpSp>
        <p:nvGrpSpPr>
          <p:cNvPr id="7" name="Group 34"/>
          <p:cNvGrpSpPr/>
          <p:nvPr/>
        </p:nvGrpSpPr>
        <p:grpSpPr>
          <a:xfrm>
            <a:off x="5266643" y="2133600"/>
            <a:ext cx="1636944" cy="3276600"/>
            <a:chOff x="3742643" y="2133600"/>
            <a:chExt cx="1636944" cy="3276600"/>
          </a:xfrm>
        </p:grpSpPr>
        <p:grpSp>
          <p:nvGrpSpPr>
            <p:cNvPr id="8" name="Group 25"/>
            <p:cNvGrpSpPr/>
            <p:nvPr/>
          </p:nvGrpSpPr>
          <p:grpSpPr>
            <a:xfrm>
              <a:off x="3902557" y="4351564"/>
              <a:ext cx="1292651" cy="1058636"/>
              <a:chOff x="3902557" y="4656364"/>
              <a:chExt cx="1292651" cy="1058636"/>
            </a:xfrm>
          </p:grpSpPr>
          <p:pic>
            <p:nvPicPr>
              <p:cNvPr id="134148" name="Picture 4" descr="C:\snavely\work\teaching\10Fa-CS4670\lectures\lec02\g5.png"/>
              <p:cNvPicPr>
                <a:picLocks noChangeAspect="1" noChangeArrowheads="1"/>
              </p:cNvPicPr>
              <p:nvPr/>
            </p:nvPicPr>
            <p:blipFill>
              <a:blip r:embed="rId12" cstate="print"/>
              <a:srcRect/>
              <a:stretch>
                <a:fillRect/>
              </a:stretch>
            </p:blipFill>
            <p:spPr bwMode="auto">
              <a:xfrm>
                <a:off x="4234540" y="4656364"/>
                <a:ext cx="669472" cy="669472"/>
              </a:xfrm>
              <a:prstGeom prst="rect">
                <a:avLst/>
              </a:prstGeom>
              <a:noFill/>
            </p:spPr>
          </p:pic>
          <p:pic>
            <p:nvPicPr>
              <p:cNvPr id="15" name="Picture 14" descr="Edittex"/>
              <p:cNvPicPr>
                <a:picLocks noChangeAspect="1" noChangeArrowheads="1"/>
              </p:cNvPicPr>
              <p:nvPr>
                <p:custDataLst>
                  <p:tags r:id="rId2"/>
                </p:custDataLst>
              </p:nvPr>
            </p:nvPicPr>
            <p:blipFill>
              <a:blip r:embed="rId7" cstate="print"/>
              <a:srcRect/>
              <a:stretch>
                <a:fillRect/>
              </a:stretch>
            </p:blipFill>
            <p:spPr bwMode="auto">
              <a:xfrm>
                <a:off x="3902557" y="5431972"/>
                <a:ext cx="268287" cy="219075"/>
              </a:xfrm>
              <a:prstGeom prst="rect">
                <a:avLst/>
              </a:prstGeom>
              <a:noFill/>
              <a:ln w="9525">
                <a:noFill/>
                <a:miter lim="800000"/>
                <a:headEnd/>
                <a:tailEnd/>
              </a:ln>
            </p:spPr>
          </p:pic>
          <p:sp>
            <p:nvSpPr>
              <p:cNvPr id="16" name="TextBox 15"/>
              <p:cNvSpPr txBox="1"/>
              <p:nvPr/>
            </p:nvSpPr>
            <p:spPr>
              <a:xfrm>
                <a:off x="4129595" y="5345668"/>
                <a:ext cx="1065613" cy="369332"/>
              </a:xfrm>
              <a:prstGeom prst="rect">
                <a:avLst/>
              </a:prstGeom>
              <a:noFill/>
            </p:spPr>
            <p:txBody>
              <a:bodyPr wrap="none" rtlCol="0">
                <a:spAutoFit/>
              </a:bodyPr>
              <a:lstStyle/>
              <a:p>
                <a:r>
                  <a:rPr lang="en-US" b="1" dirty="0"/>
                  <a:t>= 5 pixels</a:t>
                </a:r>
              </a:p>
            </p:txBody>
          </p:sp>
        </p:grpSp>
        <p:pic>
          <p:nvPicPr>
            <p:cNvPr id="134158" name="Picture 14" descr="C:\snavely\work\teaching\10Fa-CS4670\lectures\lec02\owl5.png"/>
            <p:cNvPicPr>
              <a:picLocks noChangeAspect="1" noChangeArrowheads="1"/>
            </p:cNvPicPr>
            <p:nvPr/>
          </p:nvPicPr>
          <p:blipFill>
            <a:blip r:embed="rId13" cstate="print"/>
            <a:srcRect/>
            <a:stretch>
              <a:fillRect/>
            </a:stretch>
          </p:blipFill>
          <p:spPr bwMode="auto">
            <a:xfrm>
              <a:off x="3742643" y="2133600"/>
              <a:ext cx="1636944" cy="2049738"/>
            </a:xfrm>
            <a:prstGeom prst="rect">
              <a:avLst/>
            </a:prstGeom>
            <a:noFill/>
          </p:spPr>
        </p:pic>
      </p:grpSp>
      <p:grpSp>
        <p:nvGrpSpPr>
          <p:cNvPr id="9" name="Group 35"/>
          <p:cNvGrpSpPr/>
          <p:nvPr/>
        </p:nvGrpSpPr>
        <p:grpSpPr>
          <a:xfrm>
            <a:off x="7033721" y="2133600"/>
            <a:ext cx="1636944" cy="3264932"/>
            <a:chOff x="5509721" y="2133600"/>
            <a:chExt cx="1636944" cy="3264932"/>
          </a:xfrm>
        </p:grpSpPr>
        <p:grpSp>
          <p:nvGrpSpPr>
            <p:cNvPr id="10" name="Group 26"/>
            <p:cNvGrpSpPr/>
            <p:nvPr/>
          </p:nvGrpSpPr>
          <p:grpSpPr>
            <a:xfrm>
              <a:off x="5627910" y="4351564"/>
              <a:ext cx="1409669" cy="1046968"/>
              <a:chOff x="5627910" y="4656364"/>
              <a:chExt cx="1409669" cy="1046968"/>
            </a:xfrm>
          </p:grpSpPr>
          <p:pic>
            <p:nvPicPr>
              <p:cNvPr id="134149" name="Picture 5" descr="C:\snavely\work\teaching\10Fa-CS4670\lectures\lec02\g10.png"/>
              <p:cNvPicPr>
                <a:picLocks noChangeAspect="1" noChangeArrowheads="1"/>
              </p:cNvPicPr>
              <p:nvPr/>
            </p:nvPicPr>
            <p:blipFill>
              <a:blip r:embed="rId14" cstate="print"/>
              <a:srcRect/>
              <a:stretch>
                <a:fillRect/>
              </a:stretch>
            </p:blipFill>
            <p:spPr bwMode="auto">
              <a:xfrm>
                <a:off x="5998024" y="4656364"/>
                <a:ext cx="669472" cy="669472"/>
              </a:xfrm>
              <a:prstGeom prst="rect">
                <a:avLst/>
              </a:prstGeom>
              <a:noFill/>
            </p:spPr>
          </p:pic>
          <p:pic>
            <p:nvPicPr>
              <p:cNvPr id="17" name="Picture 16" descr="Edittex"/>
              <p:cNvPicPr>
                <a:picLocks noChangeAspect="1" noChangeArrowheads="1"/>
              </p:cNvPicPr>
              <p:nvPr>
                <p:custDataLst>
                  <p:tags r:id="rId1"/>
                </p:custDataLst>
              </p:nvPr>
            </p:nvPicPr>
            <p:blipFill>
              <a:blip r:embed="rId7" cstate="print"/>
              <a:srcRect/>
              <a:stretch>
                <a:fillRect/>
              </a:stretch>
            </p:blipFill>
            <p:spPr bwMode="auto">
              <a:xfrm>
                <a:off x="5627910" y="5420304"/>
                <a:ext cx="268287" cy="219075"/>
              </a:xfrm>
              <a:prstGeom prst="rect">
                <a:avLst/>
              </a:prstGeom>
              <a:noFill/>
              <a:ln w="9525">
                <a:noFill/>
                <a:miter lim="800000"/>
                <a:headEnd/>
                <a:tailEnd/>
              </a:ln>
            </p:spPr>
          </p:pic>
          <p:sp>
            <p:nvSpPr>
              <p:cNvPr id="18" name="TextBox 17"/>
              <p:cNvSpPr txBox="1"/>
              <p:nvPr/>
            </p:nvSpPr>
            <p:spPr>
              <a:xfrm>
                <a:off x="5854948" y="5334000"/>
                <a:ext cx="1182631" cy="369332"/>
              </a:xfrm>
              <a:prstGeom prst="rect">
                <a:avLst/>
              </a:prstGeom>
              <a:noFill/>
            </p:spPr>
            <p:txBody>
              <a:bodyPr wrap="none" rtlCol="0">
                <a:spAutoFit/>
              </a:bodyPr>
              <a:lstStyle/>
              <a:p>
                <a:r>
                  <a:rPr lang="en-US" b="1" dirty="0"/>
                  <a:t>= 10 pixels</a:t>
                </a:r>
              </a:p>
            </p:txBody>
          </p:sp>
        </p:grpSp>
        <p:pic>
          <p:nvPicPr>
            <p:cNvPr id="134159" name="Picture 15" descr="C:\snavely\work\teaching\10Fa-CS4670\lectures\lec02\owl10.png"/>
            <p:cNvPicPr>
              <a:picLocks noChangeAspect="1" noChangeArrowheads="1"/>
            </p:cNvPicPr>
            <p:nvPr/>
          </p:nvPicPr>
          <p:blipFill>
            <a:blip r:embed="rId15" cstate="print"/>
            <a:srcRect/>
            <a:stretch>
              <a:fillRect/>
            </a:stretch>
          </p:blipFill>
          <p:spPr bwMode="auto">
            <a:xfrm>
              <a:off x="5509721" y="2133600"/>
              <a:ext cx="1636944" cy="2049738"/>
            </a:xfrm>
            <a:prstGeom prst="rect">
              <a:avLst/>
            </a:prstGeom>
            <a:noFill/>
          </p:spPr>
        </p:pic>
      </p:grpSp>
    </p:spTree>
    <p:extLst>
      <p:ext uri="{BB962C8B-B14F-4D97-AF65-F5344CB8AC3E}">
        <p14:creationId xmlns:p14="http://schemas.microsoft.com/office/powerpoint/2010/main" val="348411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981200" y="-76200"/>
            <a:ext cx="8229600" cy="1143000"/>
          </a:xfrm>
        </p:spPr>
        <p:txBody>
          <a:bodyPr/>
          <a:lstStyle/>
          <a:p>
            <a:r>
              <a:rPr lang="en-US" dirty="0"/>
              <a:t>Mean vs. Gaussian filtering</a:t>
            </a:r>
          </a:p>
        </p:txBody>
      </p:sp>
      <p:graphicFrame>
        <p:nvGraphicFramePr>
          <p:cNvPr id="3074" name="Object 3"/>
          <p:cNvGraphicFramePr>
            <a:graphicFrameLocks noChangeAspect="1"/>
          </p:cNvGraphicFramePr>
          <p:nvPr/>
        </p:nvGraphicFramePr>
        <p:xfrm>
          <a:off x="2819400" y="914400"/>
          <a:ext cx="6324600" cy="5867400"/>
        </p:xfrm>
        <a:graphic>
          <a:graphicData uri="http://schemas.openxmlformats.org/presentationml/2006/ole">
            <mc:AlternateContent xmlns:mc="http://schemas.openxmlformats.org/markup-compatibility/2006">
              <mc:Choice xmlns:v="urn:schemas-microsoft-com:vml" Requires="v">
                <p:oleObj name="Photo Editor Photo" r:id="rId3" imgW="3828571" imgH="3572374" progId="">
                  <p:embed/>
                </p:oleObj>
              </mc:Choice>
              <mc:Fallback>
                <p:oleObj name="Photo Editor Photo" r:id="rId3" imgW="3828571" imgH="3572374"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914400"/>
                        <a:ext cx="63246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a:t>Gaussian filter</a:t>
            </a:r>
          </a:p>
        </p:txBody>
      </p:sp>
      <p:sp>
        <p:nvSpPr>
          <p:cNvPr id="1035267" name="Rectangle 3"/>
          <p:cNvSpPr>
            <a:spLocks noGrp="1" noChangeArrowheads="1"/>
          </p:cNvSpPr>
          <p:nvPr>
            <p:ph type="body" idx="1"/>
          </p:nvPr>
        </p:nvSpPr>
        <p:spPr>
          <a:xfrm>
            <a:off x="838200" y="1447800"/>
            <a:ext cx="10515600" cy="5105400"/>
          </a:xfrm>
        </p:spPr>
        <p:txBody>
          <a:bodyPr>
            <a:normAutofit/>
          </a:bodyPr>
          <a:lstStyle/>
          <a:p>
            <a:pPr>
              <a:buFontTx/>
              <a:buChar char="•"/>
            </a:pPr>
            <a:r>
              <a:rPr lang="en-US" dirty="0"/>
              <a:t>Removes “high-frequency” components from the image (low-pass filter)</a:t>
            </a:r>
          </a:p>
          <a:p>
            <a:pPr>
              <a:buFontTx/>
              <a:buChar char="•"/>
            </a:pPr>
            <a:r>
              <a:rPr lang="en-US" dirty="0"/>
              <a:t>Convolution with self is another Gaussian</a:t>
            </a:r>
          </a:p>
          <a:p>
            <a:pPr lvl="1"/>
            <a:endParaRPr lang="en-US" dirty="0"/>
          </a:p>
          <a:p>
            <a:pPr lvl="1"/>
            <a:endParaRPr lang="en-US" dirty="0"/>
          </a:p>
          <a:p>
            <a:pPr lvl="1"/>
            <a:endParaRPr lang="en-US" dirty="0"/>
          </a:p>
          <a:p>
            <a:pPr lvl="1"/>
            <a:endParaRPr lang="en-US" dirty="0"/>
          </a:p>
          <a:p>
            <a:pPr lvl="1"/>
            <a:r>
              <a:rPr lang="en-US" dirty="0"/>
              <a:t>Convolving twice with Gaussian kernel of width </a:t>
            </a:r>
            <a:r>
              <a:rPr lang="en-US" i="1" dirty="0"/>
              <a:t>   </a:t>
            </a:r>
            <a:r>
              <a:rPr lang="en-US" dirty="0"/>
              <a:t> 			= convolving once with kernel of width  </a:t>
            </a:r>
            <a:endParaRPr lang="en-US" i="1" dirty="0"/>
          </a:p>
        </p:txBody>
      </p:sp>
      <p:sp>
        <p:nvSpPr>
          <p:cNvPr id="32772" name="Text Box 5"/>
          <p:cNvSpPr txBox="1">
            <a:spLocks noChangeArrowheads="1"/>
          </p:cNvSpPr>
          <p:nvPr/>
        </p:nvSpPr>
        <p:spPr bwMode="auto">
          <a:xfrm>
            <a:off x="8839203" y="6553203"/>
            <a:ext cx="1624291" cy="307777"/>
          </a:xfrm>
          <a:prstGeom prst="rect">
            <a:avLst/>
          </a:prstGeom>
          <a:noFill/>
          <a:ln w="9525">
            <a:noFill/>
            <a:miter lim="800000"/>
            <a:headEnd/>
            <a:tailEnd/>
          </a:ln>
        </p:spPr>
        <p:txBody>
          <a:bodyPr wrap="none">
            <a:spAutoFit/>
          </a:bodyPr>
          <a:lstStyle/>
          <a:p>
            <a:r>
              <a:rPr lang="en-US" sz="1400"/>
              <a:t>Source: K. Grauman</a:t>
            </a:r>
          </a:p>
        </p:txBody>
      </p:sp>
      <p:pic>
        <p:nvPicPr>
          <p:cNvPr id="43010" name="Picture 2" descr="C:\snavely\work\teaching\09Fa-CS6610\matlab\filters\g.png"/>
          <p:cNvPicPr>
            <a:picLocks noChangeAspect="1" noChangeArrowheads="1"/>
          </p:cNvPicPr>
          <p:nvPr/>
        </p:nvPicPr>
        <p:blipFill>
          <a:blip r:embed="rId3" cstate="print"/>
          <a:srcRect/>
          <a:stretch>
            <a:fillRect/>
          </a:stretch>
        </p:blipFill>
        <p:spPr bwMode="auto">
          <a:xfrm>
            <a:off x="3200400" y="3352800"/>
            <a:ext cx="1447800" cy="1447800"/>
          </a:xfrm>
          <a:prstGeom prst="rect">
            <a:avLst/>
          </a:prstGeom>
          <a:noFill/>
        </p:spPr>
      </p:pic>
      <p:pic>
        <p:nvPicPr>
          <p:cNvPr id="43011" name="Picture 3" descr="C:\snavely\work\teaching\09Fa-CS6610\matlab\filters\g2.png"/>
          <p:cNvPicPr>
            <a:picLocks noChangeAspect="1" noChangeArrowheads="1"/>
          </p:cNvPicPr>
          <p:nvPr/>
        </p:nvPicPr>
        <p:blipFill>
          <a:blip r:embed="rId4" cstate="print"/>
          <a:srcRect/>
          <a:stretch>
            <a:fillRect/>
          </a:stretch>
        </p:blipFill>
        <p:spPr bwMode="auto">
          <a:xfrm>
            <a:off x="7620000" y="3352800"/>
            <a:ext cx="1447800" cy="1447800"/>
          </a:xfrm>
          <a:prstGeom prst="rect">
            <a:avLst/>
          </a:prstGeom>
          <a:noFill/>
        </p:spPr>
      </p:pic>
      <p:pic>
        <p:nvPicPr>
          <p:cNvPr id="7" name="Picture 2" descr="C:\snavely\work\teaching\09Fa-CS6610\matlab\filters\g.png"/>
          <p:cNvPicPr>
            <a:picLocks noChangeAspect="1" noChangeArrowheads="1"/>
          </p:cNvPicPr>
          <p:nvPr/>
        </p:nvPicPr>
        <p:blipFill>
          <a:blip r:embed="rId3" cstate="print"/>
          <a:srcRect/>
          <a:stretch>
            <a:fillRect/>
          </a:stretch>
        </p:blipFill>
        <p:spPr bwMode="auto">
          <a:xfrm>
            <a:off x="5410200" y="3352800"/>
            <a:ext cx="1447800" cy="1447800"/>
          </a:xfrm>
          <a:prstGeom prst="rect">
            <a:avLst/>
          </a:prstGeom>
          <a:noFill/>
        </p:spPr>
      </p:pic>
      <p:sp>
        <p:nvSpPr>
          <p:cNvPr id="8" name="TextBox 7"/>
          <p:cNvSpPr txBox="1"/>
          <p:nvPr/>
        </p:nvSpPr>
        <p:spPr>
          <a:xfrm>
            <a:off x="4661280" y="3506450"/>
            <a:ext cx="748923" cy="1446550"/>
          </a:xfrm>
          <a:prstGeom prst="rect">
            <a:avLst/>
          </a:prstGeom>
          <a:noFill/>
        </p:spPr>
        <p:txBody>
          <a:bodyPr wrap="square" rtlCol="0">
            <a:spAutoFit/>
          </a:bodyPr>
          <a:lstStyle/>
          <a:p>
            <a:r>
              <a:rPr lang="en-US" sz="8800" dirty="0">
                <a:latin typeface="Times New Roman" pitchFamily="18" charset="0"/>
                <a:cs typeface="Times New Roman" pitchFamily="18" charset="0"/>
              </a:rPr>
              <a:t>*</a:t>
            </a:r>
          </a:p>
        </p:txBody>
      </p:sp>
      <p:sp>
        <p:nvSpPr>
          <p:cNvPr id="9" name="TextBox 8"/>
          <p:cNvSpPr txBox="1"/>
          <p:nvPr/>
        </p:nvSpPr>
        <p:spPr>
          <a:xfrm>
            <a:off x="6976016" y="3494317"/>
            <a:ext cx="567784" cy="1015663"/>
          </a:xfrm>
          <a:prstGeom prst="rect">
            <a:avLst/>
          </a:prstGeom>
          <a:noFill/>
        </p:spPr>
        <p:txBody>
          <a:bodyPr wrap="none" rtlCol="0">
            <a:spAutoFit/>
          </a:bodyPr>
          <a:lstStyle/>
          <a:p>
            <a:r>
              <a:rPr lang="en-US" sz="6000" dirty="0">
                <a:cs typeface="Times New Roman" pitchFamily="18" charset="0"/>
              </a:rPr>
              <a:t>=</a:t>
            </a:r>
          </a:p>
        </p:txBody>
      </p:sp>
      <p:pic>
        <p:nvPicPr>
          <p:cNvPr id="43012" name="Picture 4"/>
          <p:cNvPicPr>
            <a:picLocks noChangeAspect="1" noChangeArrowheads="1"/>
          </p:cNvPicPr>
          <p:nvPr/>
        </p:nvPicPr>
        <p:blipFill>
          <a:blip r:embed="rId5" cstate="print"/>
          <a:srcRect/>
          <a:stretch>
            <a:fillRect/>
          </a:stretch>
        </p:blipFill>
        <p:spPr bwMode="auto">
          <a:xfrm>
            <a:off x="9144000" y="5295900"/>
            <a:ext cx="257908" cy="228600"/>
          </a:xfrm>
          <a:prstGeom prst="rect">
            <a:avLst/>
          </a:prstGeom>
          <a:noFill/>
          <a:ln w="9525">
            <a:noFill/>
            <a:miter lim="800000"/>
            <a:headEnd/>
            <a:tailEnd/>
          </a:ln>
        </p:spPr>
      </p:pic>
      <p:pic>
        <p:nvPicPr>
          <p:cNvPr id="43013" name="Picture 5"/>
          <p:cNvPicPr>
            <a:picLocks noChangeAspect="1" noChangeArrowheads="1"/>
          </p:cNvPicPr>
          <p:nvPr/>
        </p:nvPicPr>
        <p:blipFill>
          <a:blip r:embed="rId6" cstate="print"/>
          <a:srcRect/>
          <a:stretch>
            <a:fillRect/>
          </a:stretch>
        </p:blipFill>
        <p:spPr bwMode="auto">
          <a:xfrm>
            <a:off x="8016264" y="5581650"/>
            <a:ext cx="822936" cy="43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5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3526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0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267" grpId="0" uiExpand="1" build="p"/>
      <p:bldP spid="8" grpId="0"/>
      <p:bldP spid="9"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 llama with a mountain in the background&#10;&#10;Description automatically generated">
            <a:extLst>
              <a:ext uri="{FF2B5EF4-FFF2-40B4-BE49-F238E27FC236}">
                <a16:creationId xmlns:a16="http://schemas.microsoft.com/office/drawing/2014/main" id="{3F7F4159-2755-4A02-A54D-78ADD20994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2289"/>
          <a:stretch/>
        </p:blipFill>
        <p:spPr>
          <a:xfrm>
            <a:off x="2097687" y="4472859"/>
            <a:ext cx="2081652" cy="2050446"/>
          </a:xfrm>
          <a:prstGeom prst="rect">
            <a:avLst/>
          </a:prstGeom>
        </p:spPr>
      </p:pic>
      <p:pic>
        <p:nvPicPr>
          <p:cNvPr id="41" name="Picture 40" descr="A picture containing building, building material&#10;&#10;Description automatically generated">
            <a:extLst>
              <a:ext uri="{FF2B5EF4-FFF2-40B4-BE49-F238E27FC236}">
                <a16:creationId xmlns:a16="http://schemas.microsoft.com/office/drawing/2014/main" id="{9D7DB2BD-5C7C-4673-AA7A-2246DE29934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2639"/>
          <a:stretch/>
        </p:blipFill>
        <p:spPr>
          <a:xfrm>
            <a:off x="5203868" y="4457694"/>
            <a:ext cx="2081652" cy="2061112"/>
          </a:xfrm>
          <a:prstGeom prst="rect">
            <a:avLst/>
          </a:prstGeom>
        </p:spPr>
      </p:pic>
      <p:pic>
        <p:nvPicPr>
          <p:cNvPr id="22" name="Picture 21" descr="A herd of sheep standing on top of a llama&#10;&#10;Description automatically generated">
            <a:extLst>
              <a:ext uri="{FF2B5EF4-FFF2-40B4-BE49-F238E27FC236}">
                <a16:creationId xmlns:a16="http://schemas.microsoft.com/office/drawing/2014/main" id="{1F439C5D-3A4C-4B80-9598-8A80C228ADF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1850"/>
          <a:stretch/>
        </p:blipFill>
        <p:spPr>
          <a:xfrm>
            <a:off x="8045190" y="4472870"/>
            <a:ext cx="2095360" cy="2050658"/>
          </a:xfrm>
          <a:prstGeom prst="rect">
            <a:avLst/>
          </a:prstGeom>
        </p:spPr>
      </p:pic>
      <p:pic>
        <p:nvPicPr>
          <p:cNvPr id="18" name="Picture 17" descr="A picture containing building, building material&#10;&#10;Description automatically generated">
            <a:extLst>
              <a:ext uri="{FF2B5EF4-FFF2-40B4-BE49-F238E27FC236}">
                <a16:creationId xmlns:a16="http://schemas.microsoft.com/office/drawing/2014/main" id="{65842940-7328-4EC3-ACE3-C07226690C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2639"/>
          <a:stretch/>
        </p:blipFill>
        <p:spPr>
          <a:xfrm>
            <a:off x="8119025" y="1692454"/>
            <a:ext cx="2081652" cy="2061112"/>
          </a:xfrm>
          <a:prstGeom prst="rect">
            <a:avLst/>
          </a:prstGeom>
        </p:spPr>
      </p:pic>
      <p:pic>
        <p:nvPicPr>
          <p:cNvPr id="16" name="Picture 15" descr="A llama with a mountain in the background&#10;&#10;Description automatically generated">
            <a:extLst>
              <a:ext uri="{FF2B5EF4-FFF2-40B4-BE49-F238E27FC236}">
                <a16:creationId xmlns:a16="http://schemas.microsoft.com/office/drawing/2014/main" id="{AEDCD7BD-9405-41DD-A2E5-496EE2E3894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32168"/>
          <a:stretch/>
        </p:blipFill>
        <p:spPr>
          <a:xfrm>
            <a:off x="5195967" y="1691417"/>
            <a:ext cx="2077636" cy="2042852"/>
          </a:xfrm>
          <a:prstGeom prst="rect">
            <a:avLst/>
          </a:prstGeom>
        </p:spPr>
      </p:pic>
      <p:pic>
        <p:nvPicPr>
          <p:cNvPr id="12" name="Picture 11" descr="A llama with a mountain in the background&#10;&#10;Description automatically generated">
            <a:extLst>
              <a:ext uri="{FF2B5EF4-FFF2-40B4-BE49-F238E27FC236}">
                <a16:creationId xmlns:a16="http://schemas.microsoft.com/office/drawing/2014/main" id="{5B293D64-F34B-4ECB-A6B4-CAE4E21D51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2289"/>
          <a:stretch/>
        </p:blipFill>
        <p:spPr>
          <a:xfrm>
            <a:off x="2082425" y="1691849"/>
            <a:ext cx="2081652" cy="2050446"/>
          </a:xfrm>
          <a:prstGeom prst="rect">
            <a:avLst/>
          </a:prstGeom>
        </p:spPr>
      </p:pic>
      <p:sp>
        <p:nvSpPr>
          <p:cNvPr id="41986" name="Rectangle 2"/>
          <p:cNvSpPr>
            <a:spLocks noGrp="1" noChangeArrowheads="1"/>
          </p:cNvSpPr>
          <p:nvPr>
            <p:ph type="title"/>
          </p:nvPr>
        </p:nvSpPr>
        <p:spPr/>
        <p:txBody>
          <a:bodyPr/>
          <a:lstStyle/>
          <a:p>
            <a:r>
              <a:rPr lang="en-US" dirty="0"/>
              <a:t>Sharpening revisited</a:t>
            </a:r>
          </a:p>
        </p:txBody>
      </p:sp>
      <p:sp>
        <p:nvSpPr>
          <p:cNvPr id="41987" name="Rectangle 3"/>
          <p:cNvSpPr>
            <a:spLocks noGrp="1" noChangeArrowheads="1"/>
          </p:cNvSpPr>
          <p:nvPr>
            <p:ph idx="1"/>
          </p:nvPr>
        </p:nvSpPr>
        <p:spPr>
          <a:xfrm>
            <a:off x="685800" y="1219200"/>
            <a:ext cx="10972800" cy="4525963"/>
          </a:xfrm>
        </p:spPr>
        <p:txBody>
          <a:bodyPr>
            <a:normAutofit/>
          </a:bodyPr>
          <a:lstStyle/>
          <a:p>
            <a:r>
              <a:rPr lang="en-US" sz="2400" dirty="0"/>
              <a:t>What does blurring take away?</a:t>
            </a:r>
          </a:p>
        </p:txBody>
      </p:sp>
      <p:sp>
        <p:nvSpPr>
          <p:cNvPr id="42013" name="Text Box 11"/>
          <p:cNvSpPr txBox="1">
            <a:spLocks noChangeArrowheads="1"/>
          </p:cNvSpPr>
          <p:nvPr/>
        </p:nvSpPr>
        <p:spPr bwMode="auto">
          <a:xfrm>
            <a:off x="3295944" y="3397983"/>
            <a:ext cx="827471" cy="338554"/>
          </a:xfrm>
          <a:prstGeom prst="rect">
            <a:avLst/>
          </a:prstGeom>
          <a:noFill/>
          <a:ln w="9525">
            <a:noFill/>
            <a:miter lim="800000"/>
            <a:headEnd/>
            <a:tailEnd/>
          </a:ln>
        </p:spPr>
        <p:txBody>
          <a:bodyPr wrap="none">
            <a:spAutoFit/>
          </a:bodyPr>
          <a:lstStyle/>
          <a:p>
            <a:r>
              <a:rPr lang="en-US" sz="1600" b="1">
                <a:solidFill>
                  <a:schemeClr val="bg1"/>
                </a:solidFill>
              </a:rPr>
              <a:t>original</a:t>
            </a:r>
          </a:p>
        </p:txBody>
      </p:sp>
      <p:sp>
        <p:nvSpPr>
          <p:cNvPr id="42011" name="Text Box 12"/>
          <p:cNvSpPr txBox="1">
            <a:spLocks noChangeArrowheads="1"/>
          </p:cNvSpPr>
          <p:nvPr/>
        </p:nvSpPr>
        <p:spPr bwMode="auto">
          <a:xfrm>
            <a:off x="5585826" y="3377429"/>
            <a:ext cx="1526380" cy="338554"/>
          </a:xfrm>
          <a:prstGeom prst="rect">
            <a:avLst/>
          </a:prstGeom>
          <a:noFill/>
          <a:ln w="9525">
            <a:noFill/>
            <a:miter lim="800000"/>
            <a:headEnd/>
            <a:tailEnd/>
          </a:ln>
        </p:spPr>
        <p:txBody>
          <a:bodyPr wrap="none">
            <a:spAutoFit/>
          </a:bodyPr>
          <a:lstStyle/>
          <a:p>
            <a:r>
              <a:rPr lang="en-US" sz="1600" b="1">
                <a:solidFill>
                  <a:schemeClr val="bg1"/>
                </a:solidFill>
              </a:rPr>
              <a:t>smoothed (5x5)</a:t>
            </a:r>
          </a:p>
        </p:txBody>
      </p:sp>
      <p:sp>
        <p:nvSpPr>
          <p:cNvPr id="41990" name="Text Box 17"/>
          <p:cNvSpPr txBox="1">
            <a:spLocks noChangeArrowheads="1"/>
          </p:cNvSpPr>
          <p:nvPr/>
        </p:nvSpPr>
        <p:spPr bwMode="auto">
          <a:xfrm>
            <a:off x="4495800" y="2286003"/>
            <a:ext cx="389850" cy="584775"/>
          </a:xfrm>
          <a:prstGeom prst="rect">
            <a:avLst/>
          </a:prstGeom>
          <a:noFill/>
          <a:ln w="9525">
            <a:noFill/>
            <a:miter lim="800000"/>
            <a:headEnd/>
            <a:tailEnd/>
          </a:ln>
        </p:spPr>
        <p:txBody>
          <a:bodyPr wrap="none">
            <a:spAutoFit/>
          </a:bodyPr>
          <a:lstStyle/>
          <a:p>
            <a:r>
              <a:rPr lang="en-US" sz="3200" dirty="0"/>
              <a:t>–</a:t>
            </a:r>
          </a:p>
        </p:txBody>
      </p:sp>
      <p:grpSp>
        <p:nvGrpSpPr>
          <p:cNvPr id="4" name="Group 27"/>
          <p:cNvGrpSpPr>
            <a:grpSpLocks/>
          </p:cNvGrpSpPr>
          <p:nvPr/>
        </p:nvGrpSpPr>
        <p:grpSpPr bwMode="auto">
          <a:xfrm>
            <a:off x="7486652" y="2209800"/>
            <a:ext cx="2682875" cy="1493838"/>
            <a:chOff x="3756" y="1327"/>
            <a:chExt cx="1690" cy="941"/>
          </a:xfrm>
        </p:grpSpPr>
        <p:sp>
          <p:nvSpPr>
            <p:cNvPr id="42009" name="Text Box 15"/>
            <p:cNvSpPr txBox="1">
              <a:spLocks noChangeArrowheads="1"/>
            </p:cNvSpPr>
            <p:nvPr/>
          </p:nvSpPr>
          <p:spPr bwMode="auto">
            <a:xfrm>
              <a:off x="5027" y="2055"/>
              <a:ext cx="419" cy="213"/>
            </a:xfrm>
            <a:prstGeom prst="rect">
              <a:avLst/>
            </a:prstGeom>
            <a:noFill/>
            <a:ln w="9525">
              <a:noFill/>
              <a:miter lim="800000"/>
              <a:headEnd/>
              <a:tailEnd/>
            </a:ln>
          </p:spPr>
          <p:txBody>
            <a:bodyPr wrap="none">
              <a:spAutoFit/>
            </a:bodyPr>
            <a:lstStyle/>
            <a:p>
              <a:r>
                <a:rPr lang="en-US" sz="1600" b="1">
                  <a:solidFill>
                    <a:schemeClr val="bg1"/>
                  </a:solidFill>
                </a:rPr>
                <a:t>detail</a:t>
              </a:r>
            </a:p>
          </p:txBody>
        </p:sp>
        <p:sp>
          <p:nvSpPr>
            <p:cNvPr id="42007" name="Text Box 18"/>
            <p:cNvSpPr txBox="1">
              <a:spLocks noChangeArrowheads="1"/>
            </p:cNvSpPr>
            <p:nvPr/>
          </p:nvSpPr>
          <p:spPr bwMode="auto">
            <a:xfrm>
              <a:off x="3756" y="1327"/>
              <a:ext cx="277" cy="446"/>
            </a:xfrm>
            <a:prstGeom prst="rect">
              <a:avLst/>
            </a:prstGeom>
            <a:noFill/>
            <a:ln w="9525">
              <a:noFill/>
              <a:miter lim="800000"/>
              <a:headEnd/>
              <a:tailEnd/>
            </a:ln>
          </p:spPr>
          <p:txBody>
            <a:bodyPr wrap="none">
              <a:spAutoFit/>
            </a:bodyPr>
            <a:lstStyle/>
            <a:p>
              <a:r>
                <a:rPr lang="en-US" sz="4000"/>
                <a:t>=</a:t>
              </a:r>
            </a:p>
          </p:txBody>
        </p:sp>
      </p:grpSp>
      <p:grpSp>
        <p:nvGrpSpPr>
          <p:cNvPr id="6" name="Group 29"/>
          <p:cNvGrpSpPr>
            <a:grpSpLocks/>
          </p:cNvGrpSpPr>
          <p:nvPr/>
        </p:nvGrpSpPr>
        <p:grpSpPr bwMode="auto">
          <a:xfrm>
            <a:off x="7467603" y="5105402"/>
            <a:ext cx="2593975" cy="1404938"/>
            <a:chOff x="3744" y="3216"/>
            <a:chExt cx="1634" cy="885"/>
          </a:xfrm>
        </p:grpSpPr>
        <p:sp>
          <p:nvSpPr>
            <p:cNvPr id="42005" name="Text Box 16"/>
            <p:cNvSpPr txBox="1">
              <a:spLocks noChangeArrowheads="1"/>
            </p:cNvSpPr>
            <p:nvPr/>
          </p:nvSpPr>
          <p:spPr bwMode="auto">
            <a:xfrm>
              <a:off x="4692" y="3888"/>
              <a:ext cx="686" cy="213"/>
            </a:xfrm>
            <a:prstGeom prst="rect">
              <a:avLst/>
            </a:prstGeom>
            <a:noFill/>
            <a:ln w="9525">
              <a:noFill/>
              <a:miter lim="800000"/>
              <a:headEnd/>
              <a:tailEnd/>
            </a:ln>
            <a:effectLst>
              <a:outerShdw blurRad="76200" algn="ctr" rotWithShape="0">
                <a:prstClr val="black"/>
              </a:outerShdw>
            </a:effectLst>
          </p:spPr>
          <p:txBody>
            <a:bodyPr wrap="none">
              <a:spAutoFit/>
            </a:bodyPr>
            <a:lstStyle/>
            <a:p>
              <a:r>
                <a:rPr lang="en-US" sz="1600" b="1" dirty="0">
                  <a:solidFill>
                    <a:schemeClr val="bg1"/>
                  </a:solidFill>
                </a:rPr>
                <a:t>sharpened</a:t>
              </a:r>
            </a:p>
          </p:txBody>
        </p:sp>
        <p:sp>
          <p:nvSpPr>
            <p:cNvPr id="42003" name="Text Box 19"/>
            <p:cNvSpPr txBox="1">
              <a:spLocks noChangeArrowheads="1"/>
            </p:cNvSpPr>
            <p:nvPr/>
          </p:nvSpPr>
          <p:spPr bwMode="auto">
            <a:xfrm>
              <a:off x="3744" y="3216"/>
              <a:ext cx="277" cy="446"/>
            </a:xfrm>
            <a:prstGeom prst="rect">
              <a:avLst/>
            </a:prstGeom>
            <a:noFill/>
            <a:ln w="9525">
              <a:noFill/>
              <a:miter lim="800000"/>
              <a:headEnd/>
              <a:tailEnd/>
            </a:ln>
          </p:spPr>
          <p:txBody>
            <a:bodyPr wrap="none">
              <a:spAutoFit/>
            </a:bodyPr>
            <a:lstStyle/>
            <a:p>
              <a:r>
                <a:rPr lang="en-US" sz="4000"/>
                <a:t>=</a:t>
              </a:r>
            </a:p>
          </p:txBody>
        </p:sp>
      </p:grpSp>
      <p:grpSp>
        <p:nvGrpSpPr>
          <p:cNvPr id="8" name="Group 28"/>
          <p:cNvGrpSpPr>
            <a:grpSpLocks/>
          </p:cNvGrpSpPr>
          <p:nvPr/>
        </p:nvGrpSpPr>
        <p:grpSpPr bwMode="auto">
          <a:xfrm>
            <a:off x="2209800" y="4038603"/>
            <a:ext cx="7772400" cy="2517775"/>
            <a:chOff x="432" y="2544"/>
            <a:chExt cx="4896" cy="1586"/>
          </a:xfrm>
        </p:grpSpPr>
        <p:sp>
          <p:nvSpPr>
            <p:cNvPr id="41994" name="Rectangle 7"/>
            <p:cNvSpPr>
              <a:spLocks noChangeArrowheads="1"/>
            </p:cNvSpPr>
            <p:nvPr/>
          </p:nvSpPr>
          <p:spPr bwMode="auto">
            <a:xfrm>
              <a:off x="432" y="2544"/>
              <a:ext cx="4896" cy="336"/>
            </a:xfrm>
            <a:prstGeom prst="rect">
              <a:avLst/>
            </a:prstGeom>
            <a:noFill/>
            <a:ln w="9525">
              <a:noFill/>
              <a:miter lim="800000"/>
              <a:headEnd/>
              <a:tailEnd/>
            </a:ln>
          </p:spPr>
          <p:txBody>
            <a:bodyPr/>
            <a:lstStyle/>
            <a:p>
              <a:pPr marL="342900" indent="-342900">
                <a:spcBef>
                  <a:spcPct val="20000"/>
                </a:spcBef>
              </a:pPr>
              <a:r>
                <a:rPr lang="en-US" sz="2400" dirty="0"/>
                <a:t>Let’s add it back:</a:t>
              </a:r>
            </a:p>
          </p:txBody>
        </p:sp>
        <p:sp>
          <p:nvSpPr>
            <p:cNvPr id="42001" name="Text Box 13"/>
            <p:cNvSpPr txBox="1">
              <a:spLocks noChangeArrowheads="1"/>
            </p:cNvSpPr>
            <p:nvPr/>
          </p:nvSpPr>
          <p:spPr bwMode="auto">
            <a:xfrm>
              <a:off x="1116" y="3917"/>
              <a:ext cx="521" cy="213"/>
            </a:xfrm>
            <a:prstGeom prst="rect">
              <a:avLst/>
            </a:prstGeom>
            <a:noFill/>
            <a:ln w="9525">
              <a:noFill/>
              <a:miter lim="800000"/>
              <a:headEnd/>
              <a:tailEnd/>
            </a:ln>
          </p:spPr>
          <p:txBody>
            <a:bodyPr wrap="none">
              <a:spAutoFit/>
            </a:bodyPr>
            <a:lstStyle/>
            <a:p>
              <a:r>
                <a:rPr lang="en-US" sz="1600" b="1" dirty="0">
                  <a:solidFill>
                    <a:schemeClr val="bg1"/>
                  </a:solidFill>
                </a:rPr>
                <a:t>original</a:t>
              </a:r>
            </a:p>
          </p:txBody>
        </p:sp>
        <p:sp>
          <p:nvSpPr>
            <p:cNvPr id="41999" name="Text Box 14"/>
            <p:cNvSpPr txBox="1">
              <a:spLocks noChangeArrowheads="1"/>
            </p:cNvSpPr>
            <p:nvPr/>
          </p:nvSpPr>
          <p:spPr bwMode="auto">
            <a:xfrm>
              <a:off x="3155" y="3888"/>
              <a:ext cx="419" cy="213"/>
            </a:xfrm>
            <a:prstGeom prst="rect">
              <a:avLst/>
            </a:prstGeom>
            <a:noFill/>
            <a:ln w="9525">
              <a:noFill/>
              <a:miter lim="800000"/>
              <a:headEnd/>
              <a:tailEnd/>
            </a:ln>
          </p:spPr>
          <p:txBody>
            <a:bodyPr wrap="none">
              <a:spAutoFit/>
            </a:bodyPr>
            <a:lstStyle/>
            <a:p>
              <a:r>
                <a:rPr lang="en-US" sz="1600" b="1" dirty="0">
                  <a:solidFill>
                    <a:schemeClr val="bg1"/>
                  </a:solidFill>
                </a:rPr>
                <a:t>detail</a:t>
              </a:r>
            </a:p>
          </p:txBody>
        </p:sp>
        <p:sp>
          <p:nvSpPr>
            <p:cNvPr id="41997" name="Text Box 20"/>
            <p:cNvSpPr txBox="1">
              <a:spLocks noChangeArrowheads="1"/>
            </p:cNvSpPr>
            <p:nvPr/>
          </p:nvSpPr>
          <p:spPr bwMode="auto">
            <a:xfrm>
              <a:off x="1776" y="3264"/>
              <a:ext cx="451" cy="368"/>
            </a:xfrm>
            <a:prstGeom prst="rect">
              <a:avLst/>
            </a:prstGeom>
            <a:noFill/>
            <a:ln w="9525">
              <a:noFill/>
              <a:miter lim="800000"/>
              <a:headEnd/>
              <a:tailEnd/>
            </a:ln>
          </p:spPr>
          <p:txBody>
            <a:bodyPr wrap="none">
              <a:spAutoFit/>
            </a:bodyPr>
            <a:lstStyle/>
            <a:p>
              <a:r>
                <a:rPr lang="en-US" sz="3200" dirty="0"/>
                <a:t>+ </a:t>
              </a:r>
              <a:r>
                <a:rPr lang="el-GR" sz="3200" dirty="0"/>
                <a:t>α</a:t>
              </a:r>
            </a:p>
          </p:txBody>
        </p:sp>
      </p:grpSp>
      <p:sp>
        <p:nvSpPr>
          <p:cNvPr id="32" name="Rectangle 7">
            <a:extLst>
              <a:ext uri="{FF2B5EF4-FFF2-40B4-BE49-F238E27FC236}">
                <a16:creationId xmlns:a16="http://schemas.microsoft.com/office/drawing/2014/main" id="{18318621-5996-4AE2-82C4-7CDFD4A8B0AC}"/>
              </a:ext>
            </a:extLst>
          </p:cNvPr>
          <p:cNvSpPr>
            <a:spLocks noChangeArrowheads="1"/>
          </p:cNvSpPr>
          <p:nvPr/>
        </p:nvSpPr>
        <p:spPr bwMode="auto">
          <a:xfrm>
            <a:off x="6863681" y="3733800"/>
            <a:ext cx="4332038" cy="533400"/>
          </a:xfrm>
          <a:prstGeom prst="rect">
            <a:avLst/>
          </a:prstGeom>
          <a:noFill/>
          <a:ln w="9525">
            <a:noFill/>
            <a:miter lim="800000"/>
            <a:headEnd/>
            <a:tailEnd/>
          </a:ln>
        </p:spPr>
        <p:txBody>
          <a:bodyPr/>
          <a:lstStyle/>
          <a:p>
            <a:pPr marL="342900" indent="-342900" algn="ctr">
              <a:spcBef>
                <a:spcPct val="20000"/>
              </a:spcBef>
            </a:pPr>
            <a:r>
              <a:rPr lang="en-US" dirty="0"/>
              <a:t>(This “detail extraction” operation is also called a </a:t>
            </a:r>
            <a:r>
              <a:rPr lang="en-US" b="1" i="1" dirty="0"/>
              <a:t>high-pass filter</a:t>
            </a:r>
            <a:r>
              <a:rPr lang="en-US" dirty="0"/>
              <a:t>)</a:t>
            </a:r>
          </a:p>
        </p:txBody>
      </p:sp>
      <p:sp>
        <p:nvSpPr>
          <p:cNvPr id="2" name="Rectangle 1">
            <a:extLst>
              <a:ext uri="{FF2B5EF4-FFF2-40B4-BE49-F238E27FC236}">
                <a16:creationId xmlns:a16="http://schemas.microsoft.com/office/drawing/2014/main" id="{307A4E3E-7E77-4486-8511-AA8DA390BF56}"/>
              </a:ext>
            </a:extLst>
          </p:cNvPr>
          <p:cNvSpPr/>
          <p:nvPr/>
        </p:nvSpPr>
        <p:spPr>
          <a:xfrm>
            <a:off x="3505200" y="6550226"/>
            <a:ext cx="8686800" cy="307777"/>
          </a:xfrm>
          <a:prstGeom prst="rect">
            <a:avLst/>
          </a:prstGeom>
        </p:spPr>
        <p:txBody>
          <a:bodyPr wrap="square">
            <a:spAutoFit/>
          </a:bodyPr>
          <a:lstStyle/>
          <a:p>
            <a:pPr algn="ctr"/>
            <a:r>
              <a:rPr lang="en-US" sz="1400" dirty="0"/>
              <a:t>Photo credit: </a:t>
            </a:r>
            <a:r>
              <a:rPr lang="en-US" sz="1400" dirty="0">
                <a:hlinkClick r:id="rId7"/>
              </a:rPr>
              <a:t>https://www.flickr.com/photos/geezaweezer/16089096376/</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609600" y="0"/>
            <a:ext cx="10972800" cy="1143000"/>
          </a:xfrm>
        </p:spPr>
        <p:txBody>
          <a:bodyPr/>
          <a:lstStyle/>
          <a:p>
            <a:r>
              <a:rPr lang="en-US" dirty="0"/>
              <a:t>Sharpen filter</a:t>
            </a:r>
          </a:p>
        </p:txBody>
      </p:sp>
      <p:grpSp>
        <p:nvGrpSpPr>
          <p:cNvPr id="2" name="Group 30"/>
          <p:cNvGrpSpPr>
            <a:grpSpLocks/>
          </p:cNvGrpSpPr>
          <p:nvPr/>
        </p:nvGrpSpPr>
        <p:grpSpPr bwMode="auto">
          <a:xfrm>
            <a:off x="1752600" y="2362203"/>
            <a:ext cx="8839200" cy="4484687"/>
            <a:chOff x="144" y="1161"/>
            <a:chExt cx="5568" cy="2825"/>
          </a:xfrm>
        </p:grpSpPr>
        <p:graphicFrame>
          <p:nvGraphicFramePr>
            <p:cNvPr id="7171" name="Object 3"/>
            <p:cNvGraphicFramePr>
              <a:graphicFrameLocks noChangeAspect="1"/>
            </p:cNvGraphicFramePr>
            <p:nvPr/>
          </p:nvGraphicFramePr>
          <p:xfrm>
            <a:off x="2166" y="2447"/>
            <a:ext cx="1722" cy="1210"/>
          </p:xfrm>
          <a:graphic>
            <a:graphicData uri="http://schemas.openxmlformats.org/presentationml/2006/ole">
              <mc:AlternateContent xmlns:mc="http://schemas.openxmlformats.org/markup-compatibility/2006">
                <mc:Choice xmlns:v="urn:schemas-microsoft-com:vml" Requires="v">
                  <p:oleObj name="Photo Editor Photo" r:id="rId5" imgW="4133333" imgH="2905531" progId="">
                    <p:embed/>
                  </p:oleObj>
                </mc:Choice>
                <mc:Fallback>
                  <p:oleObj name="Photo Editor Photo" r:id="rId5" imgW="4133333" imgH="2905531"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6" y="2447"/>
                          <a:ext cx="1722" cy="1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80" name="Text Box 6"/>
            <p:cNvSpPr txBox="1">
              <a:spLocks noChangeArrowheads="1"/>
            </p:cNvSpPr>
            <p:nvPr/>
          </p:nvSpPr>
          <p:spPr bwMode="auto">
            <a:xfrm>
              <a:off x="2684" y="3714"/>
              <a:ext cx="647" cy="233"/>
            </a:xfrm>
            <a:prstGeom prst="rect">
              <a:avLst/>
            </a:prstGeom>
            <a:noFill/>
            <a:ln w="9525">
              <a:noFill/>
              <a:miter lim="800000"/>
              <a:headEnd/>
              <a:tailEnd/>
            </a:ln>
          </p:spPr>
          <p:txBody>
            <a:bodyPr wrap="none">
              <a:spAutoFit/>
            </a:bodyPr>
            <a:lstStyle/>
            <a:p>
              <a:pPr algn="ctr"/>
              <a:r>
                <a:rPr lang="en-US"/>
                <a:t>Gaussian</a:t>
              </a:r>
            </a:p>
          </p:txBody>
        </p:sp>
        <p:grpSp>
          <p:nvGrpSpPr>
            <p:cNvPr id="3" name="Group 17"/>
            <p:cNvGrpSpPr>
              <a:grpSpLocks/>
            </p:cNvGrpSpPr>
            <p:nvPr/>
          </p:nvGrpSpPr>
          <p:grpSpPr bwMode="auto">
            <a:xfrm>
              <a:off x="144" y="1161"/>
              <a:ext cx="1824" cy="2727"/>
              <a:chOff x="2064" y="576"/>
              <a:chExt cx="1824" cy="2727"/>
            </a:xfrm>
          </p:grpSpPr>
          <p:sp>
            <p:nvSpPr>
              <p:cNvPr id="7186" name="Freeform 7"/>
              <p:cNvSpPr>
                <a:spLocks/>
              </p:cNvSpPr>
              <p:nvPr/>
            </p:nvSpPr>
            <p:spPr bwMode="auto">
              <a:xfrm>
                <a:off x="2064" y="2295"/>
                <a:ext cx="1824" cy="672"/>
              </a:xfrm>
              <a:custGeom>
                <a:avLst/>
                <a:gdLst>
                  <a:gd name="T0" fmla="*/ 0 w 1824"/>
                  <a:gd name="T1" fmla="*/ 288 h 672"/>
                  <a:gd name="T2" fmla="*/ 816 w 1824"/>
                  <a:gd name="T3" fmla="*/ 672 h 672"/>
                  <a:gd name="T4" fmla="*/ 1824 w 1824"/>
                  <a:gd name="T5" fmla="*/ 384 h 672"/>
                  <a:gd name="T6" fmla="*/ 1008 w 1824"/>
                  <a:gd name="T7" fmla="*/ 0 h 672"/>
                  <a:gd name="T8" fmla="*/ 0 w 1824"/>
                  <a:gd name="T9" fmla="*/ 288 h 672"/>
                  <a:gd name="T10" fmla="*/ 0 60000 65536"/>
                  <a:gd name="T11" fmla="*/ 0 60000 65536"/>
                  <a:gd name="T12" fmla="*/ 0 60000 65536"/>
                  <a:gd name="T13" fmla="*/ 0 60000 65536"/>
                  <a:gd name="T14" fmla="*/ 0 60000 65536"/>
                  <a:gd name="T15" fmla="*/ 0 w 1824"/>
                  <a:gd name="T16" fmla="*/ 0 h 672"/>
                  <a:gd name="T17" fmla="*/ 1824 w 1824"/>
                  <a:gd name="T18" fmla="*/ 672 h 672"/>
                </a:gdLst>
                <a:ahLst/>
                <a:cxnLst>
                  <a:cxn ang="T10">
                    <a:pos x="T0" y="T1"/>
                  </a:cxn>
                  <a:cxn ang="T11">
                    <a:pos x="T2" y="T3"/>
                  </a:cxn>
                  <a:cxn ang="T12">
                    <a:pos x="T4" y="T5"/>
                  </a:cxn>
                  <a:cxn ang="T13">
                    <a:pos x="T6" y="T7"/>
                  </a:cxn>
                  <a:cxn ang="T14">
                    <a:pos x="T8" y="T9"/>
                  </a:cxn>
                </a:cxnLst>
                <a:rect l="T15" t="T16" r="T17" b="T18"/>
                <a:pathLst>
                  <a:path w="1824" h="672">
                    <a:moveTo>
                      <a:pt x="0" y="288"/>
                    </a:moveTo>
                    <a:lnTo>
                      <a:pt x="816" y="672"/>
                    </a:lnTo>
                    <a:lnTo>
                      <a:pt x="1824" y="384"/>
                    </a:lnTo>
                    <a:lnTo>
                      <a:pt x="1008" y="0"/>
                    </a:lnTo>
                    <a:lnTo>
                      <a:pt x="0" y="288"/>
                    </a:lnTo>
                    <a:close/>
                  </a:path>
                </a:pathLst>
              </a:custGeom>
              <a:solidFill>
                <a:srgbClr val="EAEAEA"/>
              </a:solidFill>
              <a:ln w="9525">
                <a:solidFill>
                  <a:schemeClr val="tx1"/>
                </a:solidFill>
                <a:round/>
                <a:headEnd/>
                <a:tailEnd/>
              </a:ln>
            </p:spPr>
            <p:txBody>
              <a:bodyPr/>
              <a:lstStyle/>
              <a:p>
                <a:endParaRPr lang="en-US"/>
              </a:p>
            </p:txBody>
          </p:sp>
          <p:sp>
            <p:nvSpPr>
              <p:cNvPr id="7187" name="Freeform 8"/>
              <p:cNvSpPr>
                <a:spLocks/>
              </p:cNvSpPr>
              <p:nvPr/>
            </p:nvSpPr>
            <p:spPr bwMode="auto">
              <a:xfrm>
                <a:off x="2880" y="576"/>
                <a:ext cx="144" cy="53"/>
              </a:xfrm>
              <a:custGeom>
                <a:avLst/>
                <a:gdLst>
                  <a:gd name="T0" fmla="*/ 0 w 1824"/>
                  <a:gd name="T1" fmla="*/ 0 h 672"/>
                  <a:gd name="T2" fmla="*/ 0 w 1824"/>
                  <a:gd name="T3" fmla="*/ 0 h 672"/>
                  <a:gd name="T4" fmla="*/ 1 w 1824"/>
                  <a:gd name="T5" fmla="*/ 0 h 672"/>
                  <a:gd name="T6" fmla="*/ 0 w 1824"/>
                  <a:gd name="T7" fmla="*/ 0 h 672"/>
                  <a:gd name="T8" fmla="*/ 0 w 1824"/>
                  <a:gd name="T9" fmla="*/ 0 h 672"/>
                  <a:gd name="T10" fmla="*/ 0 60000 65536"/>
                  <a:gd name="T11" fmla="*/ 0 60000 65536"/>
                  <a:gd name="T12" fmla="*/ 0 60000 65536"/>
                  <a:gd name="T13" fmla="*/ 0 60000 65536"/>
                  <a:gd name="T14" fmla="*/ 0 60000 65536"/>
                  <a:gd name="T15" fmla="*/ 0 w 1824"/>
                  <a:gd name="T16" fmla="*/ 0 h 672"/>
                  <a:gd name="T17" fmla="*/ 1824 w 1824"/>
                  <a:gd name="T18" fmla="*/ 672 h 672"/>
                </a:gdLst>
                <a:ahLst/>
                <a:cxnLst>
                  <a:cxn ang="T10">
                    <a:pos x="T0" y="T1"/>
                  </a:cxn>
                  <a:cxn ang="T11">
                    <a:pos x="T2" y="T3"/>
                  </a:cxn>
                  <a:cxn ang="T12">
                    <a:pos x="T4" y="T5"/>
                  </a:cxn>
                  <a:cxn ang="T13">
                    <a:pos x="T6" y="T7"/>
                  </a:cxn>
                  <a:cxn ang="T14">
                    <a:pos x="T8" y="T9"/>
                  </a:cxn>
                </a:cxnLst>
                <a:rect l="T15" t="T16" r="T17" b="T18"/>
                <a:pathLst>
                  <a:path w="1824" h="672">
                    <a:moveTo>
                      <a:pt x="0" y="288"/>
                    </a:moveTo>
                    <a:lnTo>
                      <a:pt x="816" y="672"/>
                    </a:lnTo>
                    <a:lnTo>
                      <a:pt x="1824" y="384"/>
                    </a:lnTo>
                    <a:lnTo>
                      <a:pt x="1008" y="0"/>
                    </a:lnTo>
                    <a:lnTo>
                      <a:pt x="0" y="288"/>
                    </a:lnTo>
                    <a:close/>
                  </a:path>
                </a:pathLst>
              </a:custGeom>
              <a:solidFill>
                <a:srgbClr val="EAEAEA"/>
              </a:solidFill>
              <a:ln w="9525">
                <a:solidFill>
                  <a:schemeClr val="tx1"/>
                </a:solidFill>
                <a:round/>
                <a:headEnd/>
                <a:tailEnd/>
              </a:ln>
            </p:spPr>
            <p:txBody>
              <a:bodyPr/>
              <a:lstStyle/>
              <a:p>
                <a:endParaRPr lang="en-US"/>
              </a:p>
            </p:txBody>
          </p:sp>
          <p:sp>
            <p:nvSpPr>
              <p:cNvPr id="7188" name="Line 9"/>
              <p:cNvSpPr>
                <a:spLocks noChangeShapeType="1"/>
              </p:cNvSpPr>
              <p:nvPr/>
            </p:nvSpPr>
            <p:spPr bwMode="auto">
              <a:xfrm>
                <a:off x="2880" y="606"/>
                <a:ext cx="0" cy="2025"/>
              </a:xfrm>
              <a:prstGeom prst="line">
                <a:avLst/>
              </a:prstGeom>
              <a:noFill/>
              <a:ln w="9525">
                <a:solidFill>
                  <a:schemeClr val="tx1"/>
                </a:solidFill>
                <a:round/>
                <a:headEnd/>
                <a:tailEnd/>
              </a:ln>
            </p:spPr>
            <p:txBody>
              <a:bodyPr/>
              <a:lstStyle/>
              <a:p>
                <a:endParaRPr lang="en-US"/>
              </a:p>
            </p:txBody>
          </p:sp>
          <p:sp>
            <p:nvSpPr>
              <p:cNvPr id="7189" name="Line 10"/>
              <p:cNvSpPr>
                <a:spLocks noChangeShapeType="1"/>
              </p:cNvSpPr>
              <p:nvPr/>
            </p:nvSpPr>
            <p:spPr bwMode="auto">
              <a:xfrm>
                <a:off x="3024" y="609"/>
                <a:ext cx="0" cy="2025"/>
              </a:xfrm>
              <a:prstGeom prst="line">
                <a:avLst/>
              </a:prstGeom>
              <a:noFill/>
              <a:ln w="9525">
                <a:solidFill>
                  <a:schemeClr val="tx1"/>
                </a:solidFill>
                <a:round/>
                <a:headEnd/>
                <a:tailEnd/>
              </a:ln>
            </p:spPr>
            <p:txBody>
              <a:bodyPr/>
              <a:lstStyle/>
              <a:p>
                <a:endParaRPr lang="en-US"/>
              </a:p>
            </p:txBody>
          </p:sp>
          <p:sp>
            <p:nvSpPr>
              <p:cNvPr id="7190" name="Line 11"/>
              <p:cNvSpPr>
                <a:spLocks noChangeShapeType="1"/>
              </p:cNvSpPr>
              <p:nvPr/>
            </p:nvSpPr>
            <p:spPr bwMode="auto">
              <a:xfrm>
                <a:off x="2952" y="630"/>
                <a:ext cx="0" cy="2025"/>
              </a:xfrm>
              <a:prstGeom prst="line">
                <a:avLst/>
              </a:prstGeom>
              <a:noFill/>
              <a:ln w="9525">
                <a:solidFill>
                  <a:schemeClr val="tx1"/>
                </a:solidFill>
                <a:round/>
                <a:headEnd/>
                <a:tailEnd/>
              </a:ln>
            </p:spPr>
            <p:txBody>
              <a:bodyPr/>
              <a:lstStyle/>
              <a:p>
                <a:endParaRPr lang="en-US"/>
              </a:p>
            </p:txBody>
          </p:sp>
          <p:sp>
            <p:nvSpPr>
              <p:cNvPr id="7191" name="Freeform 12"/>
              <p:cNvSpPr>
                <a:spLocks/>
              </p:cNvSpPr>
              <p:nvPr/>
            </p:nvSpPr>
            <p:spPr bwMode="auto">
              <a:xfrm>
                <a:off x="2880" y="596"/>
                <a:ext cx="72" cy="2060"/>
              </a:xfrm>
              <a:custGeom>
                <a:avLst/>
                <a:gdLst>
                  <a:gd name="T0" fmla="*/ 0 w 72"/>
                  <a:gd name="T1" fmla="*/ 2036 h 2060"/>
                  <a:gd name="T2" fmla="*/ 0 w 72"/>
                  <a:gd name="T3" fmla="*/ 0 h 2060"/>
                  <a:gd name="T4" fmla="*/ 72 w 72"/>
                  <a:gd name="T5" fmla="*/ 36 h 2060"/>
                  <a:gd name="T6" fmla="*/ 72 w 72"/>
                  <a:gd name="T7" fmla="*/ 2060 h 2060"/>
                  <a:gd name="T8" fmla="*/ 0 w 72"/>
                  <a:gd name="T9" fmla="*/ 2036 h 2060"/>
                  <a:gd name="T10" fmla="*/ 0 60000 65536"/>
                  <a:gd name="T11" fmla="*/ 0 60000 65536"/>
                  <a:gd name="T12" fmla="*/ 0 60000 65536"/>
                  <a:gd name="T13" fmla="*/ 0 60000 65536"/>
                  <a:gd name="T14" fmla="*/ 0 60000 65536"/>
                  <a:gd name="T15" fmla="*/ 0 w 72"/>
                  <a:gd name="T16" fmla="*/ 0 h 2060"/>
                  <a:gd name="T17" fmla="*/ 72 w 72"/>
                  <a:gd name="T18" fmla="*/ 2060 h 2060"/>
                </a:gdLst>
                <a:ahLst/>
                <a:cxnLst>
                  <a:cxn ang="T10">
                    <a:pos x="T0" y="T1"/>
                  </a:cxn>
                  <a:cxn ang="T11">
                    <a:pos x="T2" y="T3"/>
                  </a:cxn>
                  <a:cxn ang="T12">
                    <a:pos x="T4" y="T5"/>
                  </a:cxn>
                  <a:cxn ang="T13">
                    <a:pos x="T6" y="T7"/>
                  </a:cxn>
                  <a:cxn ang="T14">
                    <a:pos x="T8" y="T9"/>
                  </a:cxn>
                </a:cxnLst>
                <a:rect l="T15" t="T16" r="T17" b="T18"/>
                <a:pathLst>
                  <a:path w="72" h="2060">
                    <a:moveTo>
                      <a:pt x="0" y="2036"/>
                    </a:moveTo>
                    <a:lnTo>
                      <a:pt x="0" y="0"/>
                    </a:lnTo>
                    <a:lnTo>
                      <a:pt x="72" y="36"/>
                    </a:lnTo>
                    <a:lnTo>
                      <a:pt x="72" y="2060"/>
                    </a:lnTo>
                    <a:lnTo>
                      <a:pt x="0" y="2036"/>
                    </a:lnTo>
                    <a:close/>
                  </a:path>
                </a:pathLst>
              </a:custGeom>
              <a:solidFill>
                <a:srgbClr val="EAEAEA"/>
              </a:solidFill>
              <a:ln w="9525">
                <a:solidFill>
                  <a:schemeClr val="tx1"/>
                </a:solidFill>
                <a:round/>
                <a:headEnd/>
                <a:tailEnd/>
              </a:ln>
            </p:spPr>
            <p:txBody>
              <a:bodyPr/>
              <a:lstStyle/>
              <a:p>
                <a:endParaRPr lang="en-US"/>
              </a:p>
            </p:txBody>
          </p:sp>
          <p:sp>
            <p:nvSpPr>
              <p:cNvPr id="7192" name="Freeform 13"/>
              <p:cNvSpPr>
                <a:spLocks/>
              </p:cNvSpPr>
              <p:nvPr/>
            </p:nvSpPr>
            <p:spPr bwMode="auto">
              <a:xfrm>
                <a:off x="2952" y="608"/>
                <a:ext cx="72" cy="2044"/>
              </a:xfrm>
              <a:custGeom>
                <a:avLst/>
                <a:gdLst>
                  <a:gd name="T0" fmla="*/ 0 w 72"/>
                  <a:gd name="T1" fmla="*/ 16 h 2044"/>
                  <a:gd name="T2" fmla="*/ 0 w 72"/>
                  <a:gd name="T3" fmla="*/ 2044 h 2044"/>
                  <a:gd name="T4" fmla="*/ 72 w 72"/>
                  <a:gd name="T5" fmla="*/ 2016 h 2044"/>
                  <a:gd name="T6" fmla="*/ 72 w 72"/>
                  <a:gd name="T7" fmla="*/ 0 h 2044"/>
                  <a:gd name="T8" fmla="*/ 0 w 72"/>
                  <a:gd name="T9" fmla="*/ 16 h 2044"/>
                  <a:gd name="T10" fmla="*/ 0 60000 65536"/>
                  <a:gd name="T11" fmla="*/ 0 60000 65536"/>
                  <a:gd name="T12" fmla="*/ 0 60000 65536"/>
                  <a:gd name="T13" fmla="*/ 0 60000 65536"/>
                  <a:gd name="T14" fmla="*/ 0 60000 65536"/>
                  <a:gd name="T15" fmla="*/ 0 w 72"/>
                  <a:gd name="T16" fmla="*/ 0 h 2044"/>
                  <a:gd name="T17" fmla="*/ 72 w 72"/>
                  <a:gd name="T18" fmla="*/ 2044 h 2044"/>
                </a:gdLst>
                <a:ahLst/>
                <a:cxnLst>
                  <a:cxn ang="T10">
                    <a:pos x="T0" y="T1"/>
                  </a:cxn>
                  <a:cxn ang="T11">
                    <a:pos x="T2" y="T3"/>
                  </a:cxn>
                  <a:cxn ang="T12">
                    <a:pos x="T4" y="T5"/>
                  </a:cxn>
                  <a:cxn ang="T13">
                    <a:pos x="T6" y="T7"/>
                  </a:cxn>
                  <a:cxn ang="T14">
                    <a:pos x="T8" y="T9"/>
                  </a:cxn>
                </a:cxnLst>
                <a:rect l="T15" t="T16" r="T17" b="T18"/>
                <a:pathLst>
                  <a:path w="72" h="2044">
                    <a:moveTo>
                      <a:pt x="0" y="16"/>
                    </a:moveTo>
                    <a:lnTo>
                      <a:pt x="0" y="2044"/>
                    </a:lnTo>
                    <a:lnTo>
                      <a:pt x="72" y="2016"/>
                    </a:lnTo>
                    <a:lnTo>
                      <a:pt x="72" y="0"/>
                    </a:lnTo>
                    <a:lnTo>
                      <a:pt x="0" y="16"/>
                    </a:lnTo>
                    <a:close/>
                  </a:path>
                </a:pathLst>
              </a:custGeom>
              <a:solidFill>
                <a:srgbClr val="EAEAEA"/>
              </a:solidFill>
              <a:ln w="9525">
                <a:solidFill>
                  <a:schemeClr val="tx1"/>
                </a:solidFill>
                <a:round/>
                <a:headEnd/>
                <a:tailEnd/>
              </a:ln>
            </p:spPr>
            <p:txBody>
              <a:bodyPr/>
              <a:lstStyle/>
              <a:p>
                <a:endParaRPr lang="en-US"/>
              </a:p>
            </p:txBody>
          </p:sp>
          <p:sp>
            <p:nvSpPr>
              <p:cNvPr id="7193" name="Text Box 14"/>
              <p:cNvSpPr txBox="1">
                <a:spLocks noChangeArrowheads="1"/>
              </p:cNvSpPr>
              <p:nvPr/>
            </p:nvSpPr>
            <p:spPr bwMode="auto">
              <a:xfrm>
                <a:off x="2508" y="3070"/>
                <a:ext cx="985" cy="233"/>
              </a:xfrm>
              <a:prstGeom prst="rect">
                <a:avLst/>
              </a:prstGeom>
              <a:noFill/>
              <a:ln w="9525">
                <a:noFill/>
                <a:miter lim="800000"/>
                <a:headEnd/>
                <a:tailEnd/>
              </a:ln>
            </p:spPr>
            <p:txBody>
              <a:bodyPr wrap="none">
                <a:spAutoFit/>
              </a:bodyPr>
              <a:lstStyle/>
              <a:p>
                <a:pPr algn="ctr"/>
                <a:r>
                  <a:rPr lang="en-US" dirty="0"/>
                  <a:t>scaled impulse</a:t>
                </a:r>
              </a:p>
            </p:txBody>
          </p:sp>
        </p:grpSp>
        <p:pic>
          <p:nvPicPr>
            <p:cNvPr id="7182" name="Picture 15" descr="Edittex"/>
            <p:cNvPicPr>
              <a:picLocks noChangeAspect="1" noChangeArrowheads="1"/>
            </p:cNvPicPr>
            <p:nvPr>
              <p:custDataLst>
                <p:tags r:id="rId1"/>
              </p:custDataLst>
            </p:nvPr>
          </p:nvPicPr>
          <p:blipFill>
            <a:blip r:embed="rId7" cstate="print"/>
            <a:srcRect/>
            <a:stretch>
              <a:fillRect/>
            </a:stretch>
          </p:blipFill>
          <p:spPr bwMode="auto">
            <a:xfrm>
              <a:off x="1968" y="2807"/>
              <a:ext cx="288" cy="43"/>
            </a:xfrm>
            <a:prstGeom prst="rect">
              <a:avLst/>
            </a:prstGeom>
            <a:noFill/>
            <a:ln w="9525">
              <a:noFill/>
              <a:miter lim="800000"/>
              <a:headEnd/>
              <a:tailEnd/>
            </a:ln>
          </p:spPr>
        </p:pic>
        <p:pic>
          <p:nvPicPr>
            <p:cNvPr id="7183" name="Picture 20" descr="log"/>
            <p:cNvPicPr>
              <a:picLocks noChangeAspect="1" noChangeArrowheads="1"/>
            </p:cNvPicPr>
            <p:nvPr/>
          </p:nvPicPr>
          <p:blipFill>
            <a:blip r:embed="rId8" cstate="print">
              <a:lum contrast="20000"/>
            </a:blip>
            <a:srcRect/>
            <a:stretch>
              <a:fillRect/>
            </a:stretch>
          </p:blipFill>
          <p:spPr bwMode="auto">
            <a:xfrm>
              <a:off x="4032" y="2361"/>
              <a:ext cx="1680" cy="1606"/>
            </a:xfrm>
            <a:prstGeom prst="rect">
              <a:avLst/>
            </a:prstGeom>
            <a:noFill/>
            <a:ln w="9525">
              <a:noFill/>
              <a:miter lim="800000"/>
              <a:headEnd/>
              <a:tailEnd/>
            </a:ln>
          </p:spPr>
        </p:pic>
        <p:pic>
          <p:nvPicPr>
            <p:cNvPr id="7184" name="Picture 16" descr="Edittex"/>
            <p:cNvPicPr>
              <a:picLocks noChangeAspect="1" noChangeArrowheads="1"/>
            </p:cNvPicPr>
            <p:nvPr>
              <p:custDataLst>
                <p:tags r:id="rId2"/>
              </p:custDataLst>
            </p:nvPr>
          </p:nvPicPr>
          <p:blipFill>
            <a:blip r:embed="rId9" cstate="print"/>
            <a:srcRect/>
            <a:stretch>
              <a:fillRect/>
            </a:stretch>
          </p:blipFill>
          <p:spPr bwMode="auto">
            <a:xfrm>
              <a:off x="3823" y="2731"/>
              <a:ext cx="338" cy="246"/>
            </a:xfrm>
            <a:prstGeom prst="rect">
              <a:avLst/>
            </a:prstGeom>
            <a:noFill/>
            <a:ln w="9525">
              <a:noFill/>
              <a:miter lim="800000"/>
              <a:headEnd/>
              <a:tailEnd/>
            </a:ln>
          </p:spPr>
        </p:pic>
        <p:sp>
          <p:nvSpPr>
            <p:cNvPr id="7185" name="Text Box 5"/>
            <p:cNvSpPr txBox="1">
              <a:spLocks noChangeArrowheads="1"/>
            </p:cNvSpPr>
            <p:nvPr/>
          </p:nvSpPr>
          <p:spPr bwMode="auto">
            <a:xfrm>
              <a:off x="4152" y="3753"/>
              <a:ext cx="1388" cy="233"/>
            </a:xfrm>
            <a:prstGeom prst="rect">
              <a:avLst/>
            </a:prstGeom>
            <a:noFill/>
            <a:ln w="9525">
              <a:noFill/>
              <a:miter lim="800000"/>
              <a:headEnd/>
              <a:tailEnd/>
            </a:ln>
          </p:spPr>
          <p:txBody>
            <a:bodyPr wrap="none">
              <a:spAutoFit/>
            </a:bodyPr>
            <a:lstStyle/>
            <a:p>
              <a:pPr algn="ctr"/>
              <a:r>
                <a:rPr lang="en-US"/>
                <a:t>Laplacian of Gaussian</a:t>
              </a:r>
            </a:p>
          </p:txBody>
        </p:sp>
      </p:grpSp>
      <p:sp>
        <p:nvSpPr>
          <p:cNvPr id="7174" name="Text Box 24"/>
          <p:cNvSpPr txBox="1">
            <a:spLocks noChangeArrowheads="1"/>
          </p:cNvSpPr>
          <p:nvPr/>
        </p:nvSpPr>
        <p:spPr bwMode="auto">
          <a:xfrm>
            <a:off x="1479552" y="1752600"/>
            <a:ext cx="755015" cy="369332"/>
          </a:xfrm>
          <a:prstGeom prst="rect">
            <a:avLst/>
          </a:prstGeom>
          <a:noFill/>
          <a:ln w="9525">
            <a:noFill/>
            <a:miter lim="800000"/>
            <a:headEnd/>
            <a:tailEnd/>
          </a:ln>
        </p:spPr>
        <p:txBody>
          <a:bodyPr wrap="none">
            <a:spAutoFit/>
          </a:bodyPr>
          <a:lstStyle/>
          <a:p>
            <a:r>
              <a:rPr lang="en-US"/>
              <a:t>image</a:t>
            </a:r>
          </a:p>
        </p:txBody>
      </p:sp>
      <p:sp>
        <p:nvSpPr>
          <p:cNvPr id="7175" name="Text Box 25"/>
          <p:cNvSpPr txBox="1">
            <a:spLocks noChangeArrowheads="1"/>
          </p:cNvSpPr>
          <p:nvPr/>
        </p:nvSpPr>
        <p:spPr bwMode="auto">
          <a:xfrm>
            <a:off x="3200400" y="1600200"/>
            <a:ext cx="895350" cy="641350"/>
          </a:xfrm>
          <a:prstGeom prst="rect">
            <a:avLst/>
          </a:prstGeom>
          <a:noFill/>
          <a:ln w="9525">
            <a:noFill/>
            <a:miter lim="800000"/>
            <a:headEnd/>
            <a:tailEnd/>
          </a:ln>
        </p:spPr>
        <p:txBody>
          <a:bodyPr wrap="none">
            <a:spAutoFit/>
          </a:bodyPr>
          <a:lstStyle/>
          <a:p>
            <a:pPr algn="ctr"/>
            <a:r>
              <a:rPr lang="en-US" dirty="0"/>
              <a:t>blurred</a:t>
            </a:r>
            <a:br>
              <a:rPr lang="en-US" dirty="0"/>
            </a:br>
            <a:r>
              <a:rPr lang="en-US" dirty="0"/>
              <a:t>image</a:t>
            </a:r>
          </a:p>
        </p:txBody>
      </p:sp>
      <p:sp>
        <p:nvSpPr>
          <p:cNvPr id="7176" name="Line 26"/>
          <p:cNvSpPr>
            <a:spLocks noChangeShapeType="1"/>
          </p:cNvSpPr>
          <p:nvPr/>
        </p:nvSpPr>
        <p:spPr bwMode="auto">
          <a:xfrm flipV="1">
            <a:off x="1752600" y="1447800"/>
            <a:ext cx="0" cy="274320"/>
          </a:xfrm>
          <a:prstGeom prst="line">
            <a:avLst/>
          </a:prstGeom>
          <a:noFill/>
          <a:ln w="22225">
            <a:solidFill>
              <a:schemeClr val="tx1"/>
            </a:solidFill>
            <a:round/>
            <a:headEnd/>
            <a:tailEnd type="triangle" w="med" len="med"/>
          </a:ln>
        </p:spPr>
        <p:txBody>
          <a:bodyPr/>
          <a:lstStyle/>
          <a:p>
            <a:endParaRPr lang="en-US"/>
          </a:p>
        </p:txBody>
      </p:sp>
      <p:sp>
        <p:nvSpPr>
          <p:cNvPr id="7178" name="Text Box 28"/>
          <p:cNvSpPr txBox="1">
            <a:spLocks noChangeArrowheads="1"/>
          </p:cNvSpPr>
          <p:nvPr/>
        </p:nvSpPr>
        <p:spPr bwMode="auto">
          <a:xfrm>
            <a:off x="8578877" y="1781856"/>
            <a:ext cx="2012914" cy="1477328"/>
          </a:xfrm>
          <a:prstGeom prst="rect">
            <a:avLst/>
          </a:prstGeom>
          <a:noFill/>
          <a:ln w="9525">
            <a:noFill/>
            <a:miter lim="800000"/>
            <a:headEnd/>
            <a:tailEnd/>
          </a:ln>
        </p:spPr>
        <p:txBody>
          <a:bodyPr wrap="square">
            <a:spAutoFit/>
          </a:bodyPr>
          <a:lstStyle/>
          <a:p>
            <a:pPr algn="ctr"/>
            <a:r>
              <a:rPr lang="en-US" dirty="0"/>
              <a:t>unit impulse</a:t>
            </a:r>
            <a:br>
              <a:rPr lang="en-US" dirty="0"/>
            </a:br>
            <a:r>
              <a:rPr lang="en-US" dirty="0"/>
              <a:t>(identity kernel with single 1 in center, zeros elsewhere)</a:t>
            </a:r>
          </a:p>
        </p:txBody>
      </p:sp>
      <p:sp>
        <p:nvSpPr>
          <p:cNvPr id="7179" name="Line 29"/>
          <p:cNvSpPr>
            <a:spLocks noChangeShapeType="1"/>
          </p:cNvSpPr>
          <p:nvPr/>
        </p:nvSpPr>
        <p:spPr bwMode="auto">
          <a:xfrm flipV="1">
            <a:off x="9569450" y="1524000"/>
            <a:ext cx="0" cy="274320"/>
          </a:xfrm>
          <a:prstGeom prst="line">
            <a:avLst/>
          </a:prstGeom>
          <a:noFill/>
          <a:ln w="22225">
            <a:solidFill>
              <a:schemeClr val="tx1"/>
            </a:solidFill>
            <a:round/>
            <a:headEnd/>
            <a:tailEnd type="triangle" w="med" len="med"/>
          </a:ln>
        </p:spPr>
        <p:txBody>
          <a:bodyPr/>
          <a:lstStyle/>
          <a:p>
            <a:endParaRPr lang="en-US"/>
          </a:p>
        </p:txBody>
      </p:sp>
      <p:sp>
        <p:nvSpPr>
          <p:cNvPr id="30" name="Left Brace 29"/>
          <p:cNvSpPr/>
          <p:nvPr/>
        </p:nvSpPr>
        <p:spPr>
          <a:xfrm rot="16200000">
            <a:off x="3597619" y="1151275"/>
            <a:ext cx="103634" cy="849084"/>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 name="Picture 4">
            <a:extLst>
              <a:ext uri="{FF2B5EF4-FFF2-40B4-BE49-F238E27FC236}">
                <a16:creationId xmlns:a16="http://schemas.microsoft.com/office/drawing/2014/main" id="{F47D4967-FF69-449D-8700-DF3DC2BC83F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11089" y="1172407"/>
            <a:ext cx="8980709" cy="304703"/>
          </a:xfrm>
          <a:prstGeom prst="rect">
            <a:avLst/>
          </a:prstGeom>
        </p:spPr>
      </p:pic>
      <p:sp>
        <p:nvSpPr>
          <p:cNvPr id="31" name="Rectangle 30"/>
          <p:cNvSpPr/>
          <p:nvPr/>
        </p:nvSpPr>
        <p:spPr>
          <a:xfrm>
            <a:off x="4495800" y="1066800"/>
            <a:ext cx="6324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1B01A70-F16D-420D-BEF3-AFEDAA56BB61}"/>
              </a:ext>
            </a:extLst>
          </p:cNvPr>
          <p:cNvSpPr/>
          <p:nvPr/>
        </p:nvSpPr>
        <p:spPr>
          <a:xfrm>
            <a:off x="1903375" y="1170880"/>
            <a:ext cx="295273" cy="295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71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p:bldP spid="7179" grpId="0" animBg="1"/>
      <p:bldP spid="3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Sharpen filter</a:t>
            </a:r>
          </a:p>
        </p:txBody>
      </p:sp>
      <p:pic>
        <p:nvPicPr>
          <p:cNvPr id="45058" name="Picture 2"/>
          <p:cNvPicPr>
            <a:picLocks noChangeAspect="1" noChangeArrowheads="1"/>
          </p:cNvPicPr>
          <p:nvPr/>
        </p:nvPicPr>
        <p:blipFill>
          <a:blip r:embed="rId3" cstate="print"/>
          <a:srcRect/>
          <a:stretch>
            <a:fillRect/>
          </a:stretch>
        </p:blipFill>
        <p:spPr bwMode="auto">
          <a:xfrm>
            <a:off x="3780650" y="1752600"/>
            <a:ext cx="5896750" cy="4171950"/>
          </a:xfrm>
          <a:prstGeom prst="rect">
            <a:avLst/>
          </a:prstGeom>
          <a:noFill/>
          <a:ln w="9525">
            <a:noFill/>
            <a:miter lim="800000"/>
            <a:headEnd/>
            <a:tailEnd/>
          </a:ln>
        </p:spPr>
      </p:pic>
      <p:sp>
        <p:nvSpPr>
          <p:cNvPr id="5" name="Left Brace 4"/>
          <p:cNvSpPr/>
          <p:nvPr/>
        </p:nvSpPr>
        <p:spPr>
          <a:xfrm>
            <a:off x="3200400" y="1752600"/>
            <a:ext cx="304800" cy="19812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p:cNvSpPr/>
          <p:nvPr/>
        </p:nvSpPr>
        <p:spPr>
          <a:xfrm>
            <a:off x="3200400" y="3886200"/>
            <a:ext cx="304800" cy="19812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1940456" y="2590800"/>
            <a:ext cx="1107547" cy="369332"/>
          </a:xfrm>
          <a:prstGeom prst="rect">
            <a:avLst/>
          </a:prstGeom>
          <a:noFill/>
        </p:spPr>
        <p:txBody>
          <a:bodyPr wrap="none" rtlCol="0">
            <a:spAutoFit/>
          </a:bodyPr>
          <a:lstStyle/>
          <a:p>
            <a:r>
              <a:rPr lang="en-US" dirty="0"/>
              <a:t>unfiltered</a:t>
            </a:r>
          </a:p>
        </p:txBody>
      </p:sp>
      <p:sp>
        <p:nvSpPr>
          <p:cNvPr id="8" name="TextBox 7"/>
          <p:cNvSpPr txBox="1"/>
          <p:nvPr/>
        </p:nvSpPr>
        <p:spPr>
          <a:xfrm>
            <a:off x="2122717" y="4681640"/>
            <a:ext cx="865237" cy="369332"/>
          </a:xfrm>
          <a:prstGeom prst="rect">
            <a:avLst/>
          </a:prstGeom>
          <a:noFill/>
        </p:spPr>
        <p:txBody>
          <a:bodyPr wrap="none" rtlCol="0">
            <a:spAutoFit/>
          </a:bodyPr>
          <a:lstStyle/>
          <a:p>
            <a:r>
              <a:rPr lang="en-US" dirty="0"/>
              <a:t>filtered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6172200" y="4757321"/>
            <a:ext cx="1745674" cy="1680210"/>
          </a:xfrm>
          <a:prstGeom prst="rect">
            <a:avLst/>
          </a:prstGeom>
          <a:noFill/>
          <a:ln w="9525">
            <a:noFill/>
            <a:miter lim="800000"/>
            <a:headEnd/>
            <a:tailEnd/>
          </a:ln>
        </p:spPr>
      </p:pic>
      <p:pic>
        <p:nvPicPr>
          <p:cNvPr id="46084" name="Picture 4"/>
          <p:cNvPicPr>
            <a:picLocks noChangeAspect="1" noChangeArrowheads="1"/>
          </p:cNvPicPr>
          <p:nvPr/>
        </p:nvPicPr>
        <p:blipFill>
          <a:blip r:embed="rId3" cstate="print"/>
          <a:srcRect/>
          <a:stretch>
            <a:fillRect/>
          </a:stretch>
        </p:blipFill>
        <p:spPr bwMode="auto">
          <a:xfrm>
            <a:off x="7917874" y="4567855"/>
            <a:ext cx="2590800" cy="1945879"/>
          </a:xfrm>
          <a:prstGeom prst="rect">
            <a:avLst/>
          </a:prstGeom>
          <a:noFill/>
          <a:ln w="9525">
            <a:noFill/>
            <a:miter lim="800000"/>
            <a:headEnd/>
            <a:tailEnd/>
          </a:ln>
        </p:spPr>
      </p:pic>
      <p:sp>
        <p:nvSpPr>
          <p:cNvPr id="7" name="Rectangle 6"/>
          <p:cNvSpPr/>
          <p:nvPr/>
        </p:nvSpPr>
        <p:spPr>
          <a:xfrm>
            <a:off x="2133600" y="6484595"/>
            <a:ext cx="7924800" cy="338554"/>
          </a:xfrm>
          <a:prstGeom prst="rect">
            <a:avLst/>
          </a:prstGeom>
        </p:spPr>
        <p:txBody>
          <a:bodyPr wrap="square">
            <a:spAutoFit/>
          </a:bodyPr>
          <a:lstStyle/>
          <a:p>
            <a:pPr algn="ctr"/>
            <a:r>
              <a:rPr lang="en-US" sz="1600" dirty="0"/>
              <a:t>Source: </a:t>
            </a:r>
            <a:r>
              <a:rPr lang="en-US" sz="1600" dirty="0">
                <a:hlinkClick r:id="rId4"/>
              </a:rPr>
              <a:t>https://www.diyphotography.net/diy_create_your_own_bokeh/</a:t>
            </a:r>
            <a:endParaRPr lang="en-US" sz="1600" dirty="0"/>
          </a:p>
        </p:txBody>
      </p:sp>
      <p:pic>
        <p:nvPicPr>
          <p:cNvPr id="46085" name="Picture 5"/>
          <p:cNvPicPr>
            <a:picLocks noChangeAspect="1" noChangeArrowheads="1"/>
          </p:cNvPicPr>
          <p:nvPr/>
        </p:nvPicPr>
        <p:blipFill>
          <a:blip r:embed="rId5" cstate="print"/>
          <a:srcRect/>
          <a:stretch>
            <a:fillRect/>
          </a:stretch>
        </p:blipFill>
        <p:spPr bwMode="auto">
          <a:xfrm>
            <a:off x="1600200" y="4684934"/>
            <a:ext cx="1905000" cy="1419225"/>
          </a:xfrm>
          <a:prstGeom prst="rect">
            <a:avLst/>
          </a:prstGeom>
          <a:noFill/>
          <a:ln w="9525">
            <a:noFill/>
            <a:miter lim="800000"/>
            <a:headEnd/>
            <a:tailEnd/>
          </a:ln>
        </p:spPr>
      </p:pic>
      <p:pic>
        <p:nvPicPr>
          <p:cNvPr id="46083" name="Picture 3"/>
          <p:cNvPicPr>
            <a:picLocks noChangeAspect="1" noChangeArrowheads="1"/>
          </p:cNvPicPr>
          <p:nvPr/>
        </p:nvPicPr>
        <p:blipFill>
          <a:blip r:embed="rId6" cstate="print"/>
          <a:srcRect/>
          <a:stretch>
            <a:fillRect/>
          </a:stretch>
        </p:blipFill>
        <p:spPr bwMode="auto">
          <a:xfrm>
            <a:off x="3048000" y="4567855"/>
            <a:ext cx="2590800" cy="1945879"/>
          </a:xfrm>
          <a:prstGeom prst="rect">
            <a:avLst/>
          </a:prstGeom>
          <a:noFill/>
          <a:ln w="9525">
            <a:noFill/>
            <a:miter lim="800000"/>
            <a:headEnd/>
            <a:tailEnd/>
          </a:ln>
        </p:spPr>
      </p:pic>
      <p:sp>
        <p:nvSpPr>
          <p:cNvPr id="9" name="TextBox 8"/>
          <p:cNvSpPr txBox="1"/>
          <p:nvPr/>
        </p:nvSpPr>
        <p:spPr>
          <a:xfrm>
            <a:off x="2286000" y="4126468"/>
            <a:ext cx="7848600" cy="369332"/>
          </a:xfrm>
          <a:prstGeom prst="rect">
            <a:avLst/>
          </a:prstGeom>
          <a:noFill/>
        </p:spPr>
        <p:txBody>
          <a:bodyPr wrap="square" rtlCol="0">
            <a:spAutoFit/>
          </a:bodyPr>
          <a:lstStyle/>
          <a:p>
            <a:r>
              <a:rPr lang="en-US" b="1" dirty="0" err="1"/>
              <a:t>Bokeh</a:t>
            </a:r>
            <a:r>
              <a:rPr lang="en-US" dirty="0"/>
              <a:t>: Blur in out-of-focus regions of an image. </a:t>
            </a:r>
            <a:endParaRPr lang="en-US" b="1" dirty="0"/>
          </a:p>
        </p:txBody>
      </p:sp>
      <p:sp>
        <p:nvSpPr>
          <p:cNvPr id="10" name="TextBox 9"/>
          <p:cNvSpPr txBox="1"/>
          <p:nvPr/>
        </p:nvSpPr>
        <p:spPr>
          <a:xfrm>
            <a:off x="2209800" y="1154668"/>
            <a:ext cx="1828800" cy="369332"/>
          </a:xfrm>
          <a:prstGeom prst="rect">
            <a:avLst/>
          </a:prstGeom>
          <a:noFill/>
        </p:spPr>
        <p:txBody>
          <a:bodyPr wrap="square" rtlCol="0">
            <a:spAutoFit/>
          </a:bodyPr>
          <a:lstStyle/>
          <a:p>
            <a:r>
              <a:rPr lang="en-US" b="1" dirty="0"/>
              <a:t>Camera shake</a:t>
            </a:r>
          </a:p>
        </p:txBody>
      </p:sp>
      <p:pic>
        <p:nvPicPr>
          <p:cNvPr id="11" name="Picture 5"/>
          <p:cNvPicPr>
            <a:picLocks noChangeAspect="1" noChangeArrowheads="1"/>
          </p:cNvPicPr>
          <p:nvPr/>
        </p:nvPicPr>
        <p:blipFill>
          <a:blip r:embed="rId7" cstate="print"/>
          <a:srcRect/>
          <a:stretch>
            <a:fillRect/>
          </a:stretch>
        </p:blipFill>
        <p:spPr bwMode="auto">
          <a:xfrm>
            <a:off x="8610600" y="1755775"/>
            <a:ext cx="1295400" cy="1289050"/>
          </a:xfrm>
          <a:prstGeom prst="rect">
            <a:avLst/>
          </a:prstGeom>
          <a:noFill/>
          <a:ln w="9525">
            <a:solidFill>
              <a:schemeClr val="bg1"/>
            </a:solidFill>
            <a:miter lim="800000"/>
            <a:headEnd/>
            <a:tailEnd/>
          </a:ln>
          <a:effectLst/>
        </p:spPr>
      </p:pic>
      <p:pic>
        <p:nvPicPr>
          <p:cNvPr id="12" name="Picture 6"/>
          <p:cNvPicPr>
            <a:picLocks noChangeAspect="1" noChangeArrowheads="1"/>
          </p:cNvPicPr>
          <p:nvPr/>
        </p:nvPicPr>
        <p:blipFill>
          <a:blip r:embed="rId8" cstate="print"/>
          <a:srcRect l="2803" t="12834" r="19760" b="2528"/>
          <a:stretch>
            <a:fillRect/>
          </a:stretch>
        </p:blipFill>
        <p:spPr bwMode="auto">
          <a:xfrm>
            <a:off x="5668058" y="1527175"/>
            <a:ext cx="2224087" cy="1670050"/>
          </a:xfrm>
          <a:prstGeom prst="rect">
            <a:avLst/>
          </a:prstGeom>
          <a:noFill/>
          <a:ln w="9525" algn="ctr">
            <a:noFill/>
            <a:miter lim="800000"/>
            <a:headEnd/>
            <a:tailEnd/>
          </a:ln>
          <a:effectLst/>
        </p:spPr>
      </p:pic>
      <p:pic>
        <p:nvPicPr>
          <p:cNvPr id="13" name="Picture 7" descr="stata_blur"/>
          <p:cNvPicPr>
            <a:picLocks noChangeAspect="1" noChangeArrowheads="1"/>
          </p:cNvPicPr>
          <p:nvPr/>
        </p:nvPicPr>
        <p:blipFill>
          <a:blip r:embed="rId9" cstate="print"/>
          <a:srcRect l="2849" t="13071" r="20229" b="2490"/>
          <a:stretch>
            <a:fillRect/>
          </a:stretch>
        </p:blipFill>
        <p:spPr bwMode="auto">
          <a:xfrm>
            <a:off x="2362203" y="1527178"/>
            <a:ext cx="2219325" cy="1673225"/>
          </a:xfrm>
          <a:prstGeom prst="rect">
            <a:avLst/>
          </a:prstGeom>
          <a:noFill/>
        </p:spPr>
      </p:pic>
      <p:sp>
        <p:nvSpPr>
          <p:cNvPr id="14" name="TextBox 13"/>
          <p:cNvSpPr txBox="1"/>
          <p:nvPr/>
        </p:nvSpPr>
        <p:spPr>
          <a:xfrm>
            <a:off x="7861680" y="1807030"/>
            <a:ext cx="748923" cy="1446550"/>
          </a:xfrm>
          <a:prstGeom prst="rect">
            <a:avLst/>
          </a:prstGeom>
          <a:noFill/>
        </p:spPr>
        <p:txBody>
          <a:bodyPr wrap="square" rtlCol="0">
            <a:spAutoFit/>
          </a:bodyPr>
          <a:lstStyle/>
          <a:p>
            <a:r>
              <a:rPr lang="en-US" sz="8800" dirty="0">
                <a:latin typeface="Times New Roman" pitchFamily="18" charset="0"/>
                <a:cs typeface="Times New Roman" pitchFamily="18" charset="0"/>
              </a:rPr>
              <a:t>*</a:t>
            </a:r>
          </a:p>
        </p:txBody>
      </p:sp>
      <p:sp>
        <p:nvSpPr>
          <p:cNvPr id="15" name="TextBox 14"/>
          <p:cNvSpPr txBox="1"/>
          <p:nvPr/>
        </p:nvSpPr>
        <p:spPr>
          <a:xfrm>
            <a:off x="4829855" y="1803740"/>
            <a:ext cx="567784" cy="1015663"/>
          </a:xfrm>
          <a:prstGeom prst="rect">
            <a:avLst/>
          </a:prstGeom>
          <a:noFill/>
        </p:spPr>
        <p:txBody>
          <a:bodyPr wrap="none" rtlCol="0">
            <a:spAutoFit/>
          </a:bodyPr>
          <a:lstStyle/>
          <a:p>
            <a:r>
              <a:rPr lang="en-US" sz="6000" dirty="0">
                <a:cs typeface="Times New Roman" pitchFamily="18" charset="0"/>
              </a:rPr>
              <a:t>=</a:t>
            </a:r>
          </a:p>
        </p:txBody>
      </p:sp>
      <p:sp>
        <p:nvSpPr>
          <p:cNvPr id="16" name="Rectangle 15"/>
          <p:cNvSpPr/>
          <p:nvPr/>
        </p:nvSpPr>
        <p:spPr>
          <a:xfrm>
            <a:off x="1066800" y="3242118"/>
            <a:ext cx="9906000" cy="338554"/>
          </a:xfrm>
          <a:prstGeom prst="rect">
            <a:avLst/>
          </a:prstGeom>
        </p:spPr>
        <p:txBody>
          <a:bodyPr wrap="square">
            <a:spAutoFit/>
          </a:bodyPr>
          <a:lstStyle/>
          <a:p>
            <a:pPr algn="ctr"/>
            <a:r>
              <a:rPr lang="en-GB" sz="1600" dirty="0"/>
              <a:t>Source: Fergus, </a:t>
            </a:r>
            <a:r>
              <a:rPr lang="en-GB" sz="1600" i="1" dirty="0"/>
              <a:t>et al. “</a:t>
            </a:r>
            <a:r>
              <a:rPr lang="en-GB" sz="1600" dirty="0"/>
              <a:t>Removing Camera Shake from a Single Photograph”, SIGGRAPH 2006 </a:t>
            </a:r>
            <a:endParaRPr lang="en-US" sz="1600" dirty="0"/>
          </a:p>
        </p:txBody>
      </p:sp>
      <p:sp>
        <p:nvSpPr>
          <p:cNvPr id="3" name="Title 2">
            <a:extLst>
              <a:ext uri="{FF2B5EF4-FFF2-40B4-BE49-F238E27FC236}">
                <a16:creationId xmlns:a16="http://schemas.microsoft.com/office/drawing/2014/main" id="{A4A338BB-B837-4194-87C2-EFF1961F3819}"/>
              </a:ext>
            </a:extLst>
          </p:cNvPr>
          <p:cNvSpPr>
            <a:spLocks noGrp="1"/>
          </p:cNvSpPr>
          <p:nvPr>
            <p:ph type="title"/>
          </p:nvPr>
        </p:nvSpPr>
        <p:spPr/>
        <p:txBody>
          <a:bodyPr/>
          <a:lstStyle/>
          <a:p>
            <a:r>
              <a:rPr lang="en-US" dirty="0"/>
              <a:t>“Optical” convolution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08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08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08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6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4" grpId="0"/>
      <p:bldP spid="15"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Filters: </a:t>
            </a:r>
            <a:r>
              <a:rPr lang="en-US" dirty="0" err="1"/>
              <a:t>Thresholding</a:t>
            </a:r>
            <a:endParaRPr lang="en-US" dirty="0"/>
          </a:p>
        </p:txBody>
      </p:sp>
      <p:pic>
        <p:nvPicPr>
          <p:cNvPr id="6" name="Picture 5"/>
          <p:cNvPicPr>
            <a:picLocks noChangeAspect="1"/>
          </p:cNvPicPr>
          <p:nvPr/>
        </p:nvPicPr>
        <p:blipFill>
          <a:blip r:embed="rId2"/>
          <a:stretch>
            <a:fillRect/>
          </a:stretch>
        </p:blipFill>
        <p:spPr>
          <a:xfrm>
            <a:off x="6553200" y="1981200"/>
            <a:ext cx="2921000" cy="2743200"/>
          </a:xfrm>
          <a:prstGeom prst="rect">
            <a:avLst/>
          </a:prstGeom>
        </p:spPr>
      </p:pic>
      <p:pic>
        <p:nvPicPr>
          <p:cNvPr id="7" name="Picture 6"/>
          <p:cNvPicPr>
            <a:picLocks noChangeAspect="1"/>
          </p:cNvPicPr>
          <p:nvPr/>
        </p:nvPicPr>
        <p:blipFill>
          <a:blip r:embed="rId3"/>
          <a:stretch>
            <a:fillRect/>
          </a:stretch>
        </p:blipFill>
        <p:spPr>
          <a:xfrm>
            <a:off x="2895600" y="1981200"/>
            <a:ext cx="2921000" cy="2743200"/>
          </a:xfrm>
          <a:prstGeom prst="rect">
            <a:avLst/>
          </a:prstGeom>
        </p:spPr>
      </p:pic>
      <p:pic>
        <p:nvPicPr>
          <p:cNvPr id="10" name="Picture 9" descr="CodeCogsEqn-4.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3000" y="5346700"/>
            <a:ext cx="5003800" cy="977900"/>
          </a:xfrm>
          <a:prstGeom prst="rect">
            <a:avLst/>
          </a:prstGeom>
        </p:spPr>
      </p:pic>
    </p:spTree>
    <p:extLst>
      <p:ext uri="{BB962C8B-B14F-4D97-AF65-F5344CB8AC3E}">
        <p14:creationId xmlns:p14="http://schemas.microsoft.com/office/powerpoint/2010/main" val="14653365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filters</a:t>
            </a:r>
          </a:p>
        </p:txBody>
      </p:sp>
      <p:sp>
        <p:nvSpPr>
          <p:cNvPr id="3" name="Content Placeholder 2"/>
          <p:cNvSpPr>
            <a:spLocks noGrp="1"/>
          </p:cNvSpPr>
          <p:nvPr>
            <p:ph idx="1"/>
          </p:nvPr>
        </p:nvSpPr>
        <p:spPr/>
        <p:txBody>
          <a:bodyPr/>
          <a:lstStyle/>
          <a:p>
            <a:r>
              <a:rPr lang="en-US" dirty="0"/>
              <a:t>Can thresholding be implemented with a linear filter?</a:t>
            </a:r>
          </a:p>
          <a:p>
            <a:endParaRPr lang="en-US" dirty="0"/>
          </a:p>
          <a:p>
            <a:r>
              <a:rPr lang="en-US" dirty="0"/>
              <a:t>Answer: No. Checking if a value is larger or smaller than a threshold is not expressible as linear filtering</a:t>
            </a:r>
          </a:p>
        </p:txBody>
      </p:sp>
    </p:spTree>
    <p:extLst>
      <p:ext uri="{BB962C8B-B14F-4D97-AF65-F5344CB8AC3E}">
        <p14:creationId xmlns:p14="http://schemas.microsoft.com/office/powerpoint/2010/main" val="545262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5" name="Content Placeholder 4"/>
          <p:cNvSpPr>
            <a:spLocks noGrp="1"/>
          </p:cNvSpPr>
          <p:nvPr>
            <p:ph idx="1"/>
          </p:nvPr>
        </p:nvSpPr>
        <p:spPr/>
        <p:txBody>
          <a:bodyPr/>
          <a:lstStyle/>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3F3CD-4000-4ACE-9173-D1FAA42954A6}"/>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57A8670D-F17B-4C2B-8BAC-FB8EE570BE9C}"/>
              </a:ext>
            </a:extLst>
          </p:cNvPr>
          <p:cNvSpPr>
            <a:spLocks noGrp="1"/>
          </p:cNvSpPr>
          <p:nvPr>
            <p:ph idx="1"/>
          </p:nvPr>
        </p:nvSpPr>
        <p:spPr/>
        <p:txBody>
          <a:bodyPr/>
          <a:lstStyle/>
          <a:p>
            <a:r>
              <a:rPr lang="en-US" dirty="0"/>
              <a:t>Office hours available on course webpage</a:t>
            </a:r>
          </a:p>
          <a:p>
            <a:endParaRPr lang="en-US" dirty="0"/>
          </a:p>
        </p:txBody>
      </p:sp>
      <p:pic>
        <p:nvPicPr>
          <p:cNvPr id="7" name="Picture 6">
            <a:extLst>
              <a:ext uri="{FF2B5EF4-FFF2-40B4-BE49-F238E27FC236}">
                <a16:creationId xmlns:a16="http://schemas.microsoft.com/office/drawing/2014/main" id="{117EDDD0-89CD-4E5E-9078-1E3522F2BB72}"/>
              </a:ext>
            </a:extLst>
          </p:cNvPr>
          <p:cNvPicPr>
            <a:picLocks noChangeAspect="1"/>
          </p:cNvPicPr>
          <p:nvPr/>
        </p:nvPicPr>
        <p:blipFill>
          <a:blip r:embed="rId2"/>
          <a:stretch>
            <a:fillRect/>
          </a:stretch>
        </p:blipFill>
        <p:spPr>
          <a:xfrm>
            <a:off x="3276600" y="2338579"/>
            <a:ext cx="5638800" cy="4244783"/>
          </a:xfrm>
          <a:prstGeom prst="rect">
            <a:avLst/>
          </a:prstGeom>
        </p:spPr>
      </p:pic>
    </p:spTree>
    <p:extLst>
      <p:ext uri="{BB962C8B-B14F-4D97-AF65-F5344CB8AC3E}">
        <p14:creationId xmlns:p14="http://schemas.microsoft.com/office/powerpoint/2010/main" val="2586798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p:txBody>
          <a:bodyPr>
            <a:normAutofit/>
          </a:bodyPr>
          <a:lstStyle/>
          <a:p>
            <a:r>
              <a:rPr lang="en-US" dirty="0"/>
              <a:t>Lectures are recorded, available </a:t>
            </a:r>
            <a:r>
              <a:rPr lang="en-US"/>
              <a:t>on Canvas shortly </a:t>
            </a:r>
            <a:r>
              <a:rPr lang="en-US" dirty="0"/>
              <a:t>after class ends</a:t>
            </a:r>
          </a:p>
        </p:txBody>
      </p:sp>
    </p:spTree>
    <p:extLst>
      <p:ext uri="{BB962C8B-B14F-4D97-AF65-F5344CB8AC3E}">
        <p14:creationId xmlns:p14="http://schemas.microsoft.com/office/powerpoint/2010/main" val="165605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p:txBody>
          <a:bodyPr/>
          <a:lstStyle/>
          <a:p>
            <a:r>
              <a:rPr lang="en-US" dirty="0"/>
              <a:t>Project 1 (Hybrid Images) will be released early next week</a:t>
            </a:r>
          </a:p>
          <a:p>
            <a:pPr lvl="1"/>
            <a:r>
              <a:rPr lang="en-US" dirty="0"/>
              <a:t>This project will be done solo</a:t>
            </a:r>
          </a:p>
          <a:p>
            <a:pPr lvl="1"/>
            <a:r>
              <a:rPr lang="en-US" dirty="0"/>
              <a:t>Other projects planned to be done in groups of 2</a:t>
            </a:r>
          </a:p>
          <a:p>
            <a:pPr marL="457200" lvl="1" indent="0">
              <a:buNone/>
            </a:pPr>
            <a:endParaRPr lang="en-US" dirty="0"/>
          </a:p>
          <a:p>
            <a:r>
              <a:rPr lang="en-US" dirty="0"/>
              <a:t>Project is in Python – we will provide skeleton code and instructions for setting up a Python environment for the project</a:t>
            </a:r>
          </a:p>
          <a:p>
            <a:endParaRPr lang="en-US" dirty="0"/>
          </a:p>
        </p:txBody>
      </p:sp>
    </p:spTree>
    <p:extLst>
      <p:ext uri="{BB962C8B-B14F-4D97-AF65-F5344CB8AC3E}">
        <p14:creationId xmlns:p14="http://schemas.microsoft.com/office/powerpoint/2010/main" val="4107798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p:txBody>
          <a:bodyPr>
            <a:normAutofit/>
          </a:bodyPr>
          <a:lstStyle/>
          <a:p>
            <a:r>
              <a:rPr lang="en-US" dirty="0"/>
              <a:t>We will add students to CMS by next week</a:t>
            </a:r>
          </a:p>
        </p:txBody>
      </p:sp>
    </p:spTree>
    <p:extLst>
      <p:ext uri="{BB962C8B-B14F-4D97-AF65-F5344CB8AC3E}">
        <p14:creationId xmlns:p14="http://schemas.microsoft.com/office/powerpoint/2010/main" val="939440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image?</a:t>
            </a:r>
          </a:p>
        </p:txBody>
      </p:sp>
      <p:pic>
        <p:nvPicPr>
          <p:cNvPr id="74755" name="Picture 3"/>
          <p:cNvPicPr>
            <a:picLocks noChangeAspect="1" noChangeArrowheads="1"/>
          </p:cNvPicPr>
          <p:nvPr/>
        </p:nvPicPr>
        <p:blipFill>
          <a:blip r:embed="rId3" cstate="print"/>
          <a:srcRect/>
          <a:stretch>
            <a:fillRect/>
          </a:stretch>
        </p:blipFill>
        <p:spPr bwMode="auto">
          <a:xfrm>
            <a:off x="2554431" y="1447800"/>
            <a:ext cx="7083138" cy="4724398"/>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PRESENTATION_ID" val="d869c2b0-92bb-4cea-974b-7514adbde653"/>
  <p:tag name="SLIDO_APP_VERSION" val="0.16.2.1322"/>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G = H \otimes F&#10;\]&#10;\end{document}&#10;"/>
  <p:tag name="EXTERNALNAME" val="Edittex"/>
  <p:tag name="BLEND" val="False"/>
  <p:tag name="TRANSPARENT" val="False"/>
  <p:tag name="BITMAPFORMAT" val="bmpmono"/>
  <p:tag name="DEBUGINTERACTIVE" val="True"/>
  <p:tag name="ORIGWIDTH" val="405"/>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G[i,j] = \sum_{u=-k}^{k} \sum_{v=-k}^{k} H[u,v] F[i+u,j+v]&#10;\]&#10;\end{document}&#10;"/>
  <p:tag name="EXTERNALNAME" val="Edittex"/>
  <p:tag name="BLEND" val="False"/>
  <p:tag name="TRANSPARENT" val="False"/>
  <p:tag name="KEEPFILES" val="False"/>
  <p:tag name="DEBUGPAUSE" val="False"/>
  <p:tag name="RESOLUTION" val="300"/>
  <p:tag name="BITMAPFORMAT" val="bmpmono"/>
  <p:tag name="DEBUGINTERACTIVE" val="True"/>
  <p:tag name="ORIGWIDTH" val="1473.25"/>
  <p:tag name="PICTUREFILESIZE" val="50190"/>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mall&#10;\[ \frac{1}{9} &#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2"/>
  <p:tag name="PICTUREFILESIZE" val="1262"/>
</p:tagLst>
</file>

<file path=ppt/tags/tag2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mall&#10;\[ \frac{1}{9} &#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2"/>
  <p:tag name="PICTUREFILESIZE" val="1262"/>
</p:tagLst>
</file>

<file path=ppt/tags/tag2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 G_{\sigma} =  \frac{1}{2 \pi \sigma^{2}} e^{-\frac{(x^{2} + y^{2})}{2 \sigma^{2}}} \]&#10;\end{document}&#10;"/>
  <p:tag name="EXTERNALNAME" val="txp_fig"/>
  <p:tag name="BLEND" val="False"/>
  <p:tag name="TRANSPARENT" val="True"/>
  <p:tag name="KEEPFILES" val="False"/>
  <p:tag name="DEBUGPAUSE" val="False"/>
  <p:tag name="RESOLUTION" val="300"/>
  <p:tag name="TIMEOUT" val="(none)"/>
  <p:tag name="BOXWIDTH" val="348"/>
  <p:tag name="BOXHEIGHT" val="296"/>
  <p:tag name="BOXFONT" val="10"/>
  <p:tag name="BOXWRAP" val="False"/>
  <p:tag name="WORKAROUNDTRANSPARENCYBUG" val="False"/>
  <p:tag name="BITMAPFORMAT" val="bmpmono"/>
  <p:tag name="DEBUGINTERACTIVE" val="True"/>
  <p:tag name="ORIGWIDTH" val="194.875"/>
  <p:tag name="PICTUREFILESIZE" val="21694"/>
</p:tagLst>
</file>

<file path=ppt/tags/tag2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 G_{\sigma} =  \frac{1}{2 \pi \sigma^{2}} e^{-\frac{(x^{2} + y^{2})}{2 \sigma^{2}}} \]&#10;\end{document}&#10;"/>
  <p:tag name="EXTERNALNAME" val="txp_fig"/>
  <p:tag name="BLEND" val="False"/>
  <p:tag name="TRANSPARENT" val="True"/>
  <p:tag name="KEEPFILES" val="False"/>
  <p:tag name="DEBUGPAUSE" val="False"/>
  <p:tag name="RESOLUTION" val="300"/>
  <p:tag name="TIMEOUT" val="(none)"/>
  <p:tag name="BOXWIDTH" val="348"/>
  <p:tag name="BOXHEIGHT" val="296"/>
  <p:tag name="BOXFONT" val="10"/>
  <p:tag name="BOXWRAP" val="False"/>
  <p:tag name="WORKAROUNDTRANSPARENCYBUG" val="False"/>
  <p:tag name="BITMAPFORMAT" val="bmpmono"/>
  <p:tag name="DEBUGINTERACTIVE" val="True"/>
  <p:tag name="ORIGWIDTH" val="194.875"/>
  <p:tag name="PICTUREFILESIZE" val="21694"/>
</p:tagLst>
</file>

<file path=ppt/tags/tag2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10;\end{document}&#10;"/>
  <p:tag name="EXTERNALNAME" val="Edittex"/>
  <p:tag name="BLEND" val="False"/>
  <p:tag name="TRANSPARENT" val="False"/>
  <p:tag name="BITMAPFORMAT" val="bmpmono"/>
  <p:tag name="DEBUGINTERACTIVE" val="True"/>
  <p:tag name="ORIGWIDTH" val="45"/>
</p:tagLst>
</file>

<file path=ppt/tags/tag2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10;\end{document}&#10;"/>
  <p:tag name="EXTERNALNAME" val="Edittex"/>
  <p:tag name="BLEND" val="False"/>
  <p:tag name="TRANSPARENT" val="False"/>
  <p:tag name="BITMAPFORMAT" val="bmpmono"/>
  <p:tag name="DEBUGINTERACTIVE" val="True"/>
  <p:tag name="ORIGWIDTH" val="45"/>
</p:tagLst>
</file>

<file path=ppt/tags/tag2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10;\end{document}&#10;"/>
  <p:tag name="EXTERNALNAME" val="Edittex"/>
  <p:tag name="BLEND" val="False"/>
  <p:tag name="TRANSPARENT" val="False"/>
  <p:tag name="BITMAPFORMAT" val="bmpmono"/>
  <p:tag name="DEBUGINTERACTIVE" val="True"/>
  <p:tag name="ORIGWIDTH" val="45"/>
</p:tagLst>
</file>

<file path=ppt/tags/tag2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10;\end{document}&#10;"/>
  <p:tag name="EXTERNALNAME" val="Edittex"/>
  <p:tag name="BLEND" val="False"/>
  <p:tag name="TRANSPARENT" val="False"/>
  <p:tag name="BITMAPFORMAT" val="bmpmono"/>
  <p:tag name="DEBUGINTERACTIVE" val="True"/>
  <p:tag name="ORIGWIDTH" val="45"/>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end{document}&#10;"/>
  <p:tag name="EXTERNALNAME" val="Edittex"/>
  <p:tag name="BLEND" val="False"/>
  <p:tag name="TRANSPARENT" val="False"/>
  <p:tag name="BITMAPFORMAT" val="bmpmono"/>
  <p:tag name="DEBUGINTERACTIVE" val="True"/>
  <p:tag name="ORIGWIDTH" val="48.625"/>
</p:tagLst>
</file>

<file path=ppt/tags/tag3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approx$&#10;\end{document}&#10;"/>
  <p:tag name="EXTERNALNAME" val="Edittex"/>
  <p:tag name="BLEND" val="False"/>
  <p:tag name="TRANSPARENT" val="False"/>
  <p:tag name="BITMAPFORMAT" val="bmpmono"/>
  <p:tag name="DEBUGINTERACTIVE" val="True"/>
  <p:tag name="ORIGWIDTH" val="55.75"/>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yriad">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6267</TotalTime>
  <Words>2129</Words>
  <Application>Microsoft Office PowerPoint</Application>
  <PresentationFormat>Widescreen</PresentationFormat>
  <Paragraphs>732</Paragraphs>
  <Slides>49</Slides>
  <Notes>24</Notes>
  <HiddenSlides>2</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49</vt:i4>
      </vt:variant>
    </vt:vector>
  </HeadingPairs>
  <TitlesOfParts>
    <vt:vector size="60" baseType="lpstr">
      <vt:lpstr>Arial</vt:lpstr>
      <vt:lpstr>Calibri</vt:lpstr>
      <vt:lpstr>Courier New</vt:lpstr>
      <vt:lpstr>Myriad Pro</vt:lpstr>
      <vt:lpstr>Myriad Roman</vt:lpstr>
      <vt:lpstr>Tahoma</vt:lpstr>
      <vt:lpstr>Times</vt:lpstr>
      <vt:lpstr>Times New Roman</vt:lpstr>
      <vt:lpstr>Office Theme</vt:lpstr>
      <vt:lpstr>Equation</vt:lpstr>
      <vt:lpstr>Photo Editor Photo</vt:lpstr>
      <vt:lpstr>Lecture 1: Images and image filtering</vt:lpstr>
      <vt:lpstr>Lecture 1: Images and image filtering</vt:lpstr>
      <vt:lpstr>PowerPoint Presentation</vt:lpstr>
      <vt:lpstr>Reading</vt:lpstr>
      <vt:lpstr>Announcements</vt:lpstr>
      <vt:lpstr>Announcements</vt:lpstr>
      <vt:lpstr>Announcements</vt:lpstr>
      <vt:lpstr>Announcements</vt:lpstr>
      <vt:lpstr>What is an image?</vt:lpstr>
      <vt:lpstr>What is an image?</vt:lpstr>
      <vt:lpstr>What is an image?</vt:lpstr>
      <vt:lpstr>What is an image?</vt:lpstr>
      <vt:lpstr>Image transformations</vt:lpstr>
      <vt:lpstr>Filters</vt:lpstr>
      <vt:lpstr>Canonical Image Processing problems</vt:lpstr>
      <vt:lpstr>Question: Noise reduction</vt:lpstr>
      <vt:lpstr>Image filtering</vt:lpstr>
      <vt:lpstr>Linear filtering</vt:lpstr>
      <vt:lpstr>Cross-correlation</vt:lpstr>
      <vt:lpstr>Convolution</vt:lpstr>
      <vt:lpstr>1D Demo</vt:lpstr>
      <vt:lpstr>Convolution</vt:lpstr>
      <vt:lpstr>Mean filtering</vt:lpstr>
      <vt:lpstr>Mean filtering/Moving average</vt:lpstr>
      <vt:lpstr>Mean filtering/Moving average</vt:lpstr>
      <vt:lpstr>Mean filtering/Moving average</vt:lpstr>
      <vt:lpstr>Mean filtering/Moving average</vt:lpstr>
      <vt:lpstr>Mean filtering/Moving average</vt:lpstr>
      <vt:lpstr>Mean filtering/Moving average</vt:lpstr>
      <vt:lpstr>Linear filters: examples</vt:lpstr>
      <vt:lpstr>Linear filters: examples</vt:lpstr>
      <vt:lpstr>Linear filters: examples</vt:lpstr>
      <vt:lpstr>Linear filters: examples</vt:lpstr>
      <vt:lpstr>Linear filters: examples</vt:lpstr>
      <vt:lpstr>Linear filters: examples</vt:lpstr>
      <vt:lpstr>Sharpening</vt:lpstr>
      <vt:lpstr>Smoothing with box filter revisited</vt:lpstr>
      <vt:lpstr>Gaussian Kernel</vt:lpstr>
      <vt:lpstr>Gaussian kernel</vt:lpstr>
      <vt:lpstr>Gaussian filters</vt:lpstr>
      <vt:lpstr>Mean vs. Gaussian filtering</vt:lpstr>
      <vt:lpstr>Gaussian filter</vt:lpstr>
      <vt:lpstr>Sharpening revisited</vt:lpstr>
      <vt:lpstr>Sharpen filter</vt:lpstr>
      <vt:lpstr>Sharpen filter</vt:lpstr>
      <vt:lpstr>“Optical” convolution</vt:lpstr>
      <vt:lpstr>Filters: Thresholding</vt:lpstr>
      <vt:lpstr>Linear filters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Images and image filtering</dc:title>
  <dc:creator>Noah Snavely</dc:creator>
  <cp:lastModifiedBy>Noah Snavely</cp:lastModifiedBy>
  <cp:revision>181</cp:revision>
  <dcterms:created xsi:type="dcterms:W3CDTF">2009-08-25T02:47:59Z</dcterms:created>
  <dcterms:modified xsi:type="dcterms:W3CDTF">2021-02-11T00:20:40Z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PresentationID">
    <vt:lpwstr>d869c2b0-92bb-4cea-974b-7514adbde653</vt:lpwstr>
  </property>
  <property fmtid="{D5CDD505-2E9C-101B-9397-08002B2CF9AE}" pid="3" name="SlidoAppVersion">
    <vt:lpwstr>0.16.2.1322</vt:lpwstr>
  </property>
</Properties>
</file>