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5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6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7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8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32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33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34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35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36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37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38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604" r:id="rId2"/>
    <p:sldId id="715" r:id="rId3"/>
    <p:sldId id="716" r:id="rId4"/>
    <p:sldId id="717" r:id="rId5"/>
    <p:sldId id="718" r:id="rId6"/>
    <p:sldId id="719" r:id="rId7"/>
    <p:sldId id="720" r:id="rId8"/>
    <p:sldId id="721" r:id="rId9"/>
    <p:sldId id="722" r:id="rId10"/>
    <p:sldId id="726" r:id="rId11"/>
    <p:sldId id="723" r:id="rId12"/>
    <p:sldId id="724" r:id="rId13"/>
    <p:sldId id="725" r:id="rId14"/>
    <p:sldId id="592" r:id="rId15"/>
    <p:sldId id="673" r:id="rId16"/>
    <p:sldId id="674" r:id="rId17"/>
    <p:sldId id="675" r:id="rId18"/>
    <p:sldId id="595" r:id="rId19"/>
    <p:sldId id="596" r:id="rId20"/>
    <p:sldId id="597" r:id="rId21"/>
    <p:sldId id="727" r:id="rId22"/>
    <p:sldId id="598" r:id="rId23"/>
    <p:sldId id="729" r:id="rId24"/>
    <p:sldId id="600" r:id="rId25"/>
    <p:sldId id="601" r:id="rId26"/>
    <p:sldId id="602" r:id="rId27"/>
    <p:sldId id="603" r:id="rId28"/>
    <p:sldId id="689" r:id="rId29"/>
    <p:sldId id="690" r:id="rId30"/>
    <p:sldId id="607" r:id="rId31"/>
    <p:sldId id="609" r:id="rId32"/>
    <p:sldId id="610" r:id="rId33"/>
    <p:sldId id="611" r:id="rId34"/>
    <p:sldId id="661" r:id="rId35"/>
    <p:sldId id="614" r:id="rId36"/>
    <p:sldId id="739" r:id="rId37"/>
    <p:sldId id="615" r:id="rId38"/>
    <p:sldId id="640" r:id="rId39"/>
    <p:sldId id="692" r:id="rId40"/>
    <p:sldId id="632" r:id="rId41"/>
    <p:sldId id="633" r:id="rId42"/>
    <p:sldId id="634" r:id="rId43"/>
    <p:sldId id="635" r:id="rId44"/>
    <p:sldId id="639" r:id="rId45"/>
    <p:sldId id="731" r:id="rId46"/>
    <p:sldId id="630" r:id="rId47"/>
    <p:sldId id="691" r:id="rId48"/>
    <p:sldId id="693" r:id="rId49"/>
    <p:sldId id="694" r:id="rId50"/>
    <p:sldId id="695" r:id="rId51"/>
    <p:sldId id="696" r:id="rId52"/>
    <p:sldId id="697" r:id="rId53"/>
    <p:sldId id="698" r:id="rId54"/>
    <p:sldId id="714" r:id="rId55"/>
    <p:sldId id="636" r:id="rId56"/>
    <p:sldId id="730" r:id="rId57"/>
    <p:sldId id="612" r:id="rId58"/>
    <p:sldId id="699" r:id="rId59"/>
    <p:sldId id="700" r:id="rId60"/>
    <p:sldId id="701" r:id="rId61"/>
    <p:sldId id="702" r:id="rId62"/>
    <p:sldId id="703" r:id="rId63"/>
    <p:sldId id="704" r:id="rId64"/>
    <p:sldId id="705" r:id="rId65"/>
    <p:sldId id="706" r:id="rId66"/>
    <p:sldId id="738" r:id="rId67"/>
    <p:sldId id="707" r:id="rId68"/>
    <p:sldId id="708" r:id="rId69"/>
    <p:sldId id="709" r:id="rId70"/>
    <p:sldId id="710" r:id="rId71"/>
    <p:sldId id="711" r:id="rId72"/>
    <p:sldId id="712" r:id="rId73"/>
    <p:sldId id="713" r:id="rId74"/>
    <p:sldId id="740" r:id="rId7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3" autoAdjust="0"/>
    <p:restoredTop sz="94017" autoAdjust="0"/>
  </p:normalViewPr>
  <p:slideViewPr>
    <p:cSldViewPr>
      <p:cViewPr>
        <p:scale>
          <a:sx n="63" d="100"/>
          <a:sy n="63" d="100"/>
        </p:scale>
        <p:origin x="460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7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  <p:extLst>
      <p:ext uri="{BB962C8B-B14F-4D97-AF65-F5344CB8AC3E}">
        <p14:creationId xmlns:p14="http://schemas.microsoft.com/office/powerpoint/2010/main" val="1187711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1 &amp; 0 &amp; 0 &amp; 0 \\</a:t>
            </a:r>
          </a:p>
          <a:p>
            <a:r>
              <a:rPr lang="en-US" dirty="0"/>
              <a:t>0 &amp; 1 &amp; 0 &amp; 0 \\</a:t>
            </a:r>
          </a:p>
          <a:p>
            <a:r>
              <a:rPr lang="en-US" dirty="0"/>
              <a:t>0 &amp; 0 &amp; 1/f &amp; 0</a:t>
            </a:r>
          </a:p>
          <a:p>
            <a:endParaRPr lang="en-US" dirty="0"/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x \\</a:t>
            </a:r>
          </a:p>
          <a:p>
            <a:r>
              <a:rPr lang="en-US" dirty="0"/>
              <a:t>y \\</a:t>
            </a:r>
          </a:p>
          <a:p>
            <a:r>
              <a:rPr lang="en-US" dirty="0"/>
              <a:t>z \\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x \\</a:t>
            </a:r>
          </a:p>
          <a:p>
            <a:r>
              <a:rPr lang="en-US" dirty="0"/>
              <a:t>y \\ </a:t>
            </a:r>
          </a:p>
          <a:p>
            <a:r>
              <a:rPr lang="en-US" dirty="0"/>
              <a:t>z / f 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B35D3-F9CD-4CB1-884C-E49CEE5B5060}" type="slidenum">
              <a:rPr lang="en-US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133339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A112B-2C26-4230-811A-90390EEE03C9}" type="slidenum">
              <a:rPr lang="en-US"/>
              <a:pPr/>
              <a:t>31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CBBD6-3ADC-4F7F-A2BC-087801FC1D51}" type="slidenum">
              <a:rPr lang="en-US"/>
              <a:pPr/>
              <a:t>32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11F28-08A3-4B25-BEE6-0E3D1DA66302}" type="slidenum">
              <a:rPr lang="en-US"/>
              <a:pPr/>
              <a:t>33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81BDD-6A2D-4352-9627-9B6C901087CE}" type="slidenum">
              <a:rPr lang="en-US"/>
              <a:pPr/>
              <a:t>38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www.stsite.com</a:t>
            </a:r>
            <a:r>
              <a:rPr lang="en-US" dirty="0"/>
              <a:t>/camera/telephoto-</a:t>
            </a:r>
            <a:r>
              <a:rPr lang="en-US" dirty="0" err="1"/>
              <a:t>wideangle.php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Wide angle deepens </a:t>
            </a:r>
          </a:p>
          <a:p>
            <a:r>
              <a:rPr lang="en-US" dirty="0"/>
              <a:t>Telephoto magnifies and pulls 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0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8A01-0FD2-4046-A9BE-2F5BC4260A82}" type="slidenum">
              <a:rPr lang="en-US"/>
              <a:pPr/>
              <a:t>58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4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6FB08-0C28-4D7B-BC2C-B8668086309D}" type="slidenum">
              <a:rPr lang="en-US"/>
              <a:pPr/>
              <a:t>59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29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09EC9-32DB-45ED-A95D-3B706D9E1E85}" type="slidenum">
              <a:rPr lang="en-US"/>
              <a:pPr/>
              <a:t>60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4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689F-BCF2-491B-B88B-65461DB09E84}" type="slidenum">
              <a:rPr lang="en-US"/>
              <a:pPr/>
              <a:t>61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FDE32-A7F7-4A45-9993-C4E182EE48DC}" type="slidenum">
              <a:rPr lang="en-US"/>
              <a:pPr/>
              <a:t>6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7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23323-764D-43E2-AC79-C034FA6CAF51}" type="slidenum">
              <a:rPr lang="en-US"/>
              <a:pPr/>
              <a:t>62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DBF6B-25E0-4C6C-A239-D0820258F053}" type="slidenum">
              <a:rPr lang="en-US"/>
              <a:pPr/>
              <a:t>63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84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6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91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9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2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9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7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596B-2752-4603-B7A4-0FAC892AD8C0}" type="slidenum">
              <a:rPr lang="en-US"/>
              <a:pPr/>
              <a:t>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A614-FD82-477B-AE58-5E6744DF39CC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0C18F-94D8-4F58-ABED-2F617BBA8F3A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tapixel.com/2019/07/17/this-is-the-worlds-first-solargraphy-timelaps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tags" Target="../tags/tag66.xml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tags" Target="../tags/tag65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14.wmf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tags" Target="../tags/tag64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tags" Target="../tags/tag62.xml"/><Relationship Id="rId27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image" Target="../media/image15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23.png"/><Relationship Id="rId5" Type="http://schemas.openxmlformats.org/officeDocument/2006/relationships/tags" Target="../tags/tag80.xml"/><Relationship Id="rId10" Type="http://schemas.openxmlformats.org/officeDocument/2006/relationships/hyperlink" Target="http://www.michaelbach.de/ot/sze_muelue/index.html" TargetMode="External"/><Relationship Id="rId4" Type="http://schemas.openxmlformats.org/officeDocument/2006/relationships/tags" Target="../tags/tag79.xml"/><Relationship Id="rId9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89.xml"/><Relationship Id="rId7" Type="http://schemas.openxmlformats.org/officeDocument/2006/relationships/image" Target="../media/image2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notesSlide" Target="../notesSlides/notesSlide15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0.png"/><Relationship Id="rId2" Type="http://schemas.openxmlformats.org/officeDocument/2006/relationships/tags" Target="../tags/tag92.xml"/><Relationship Id="rId16" Type="http://schemas.openxmlformats.org/officeDocument/2006/relationships/image" Target="../media/image29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image" Target="../media/image28.png"/><Relationship Id="rId10" Type="http://schemas.openxmlformats.org/officeDocument/2006/relationships/tags" Target="../tags/tag100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04.xml"/><Relationship Id="rId7" Type="http://schemas.openxmlformats.org/officeDocument/2006/relationships/image" Target="../media/image31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08.xml"/><Relationship Id="rId7" Type="http://schemas.openxmlformats.org/officeDocument/2006/relationships/image" Target="../media/image31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109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tags" Target="../tags/tag122.xml"/><Relationship Id="rId18" Type="http://schemas.openxmlformats.org/officeDocument/2006/relationships/tags" Target="../tags/tag127.xml"/><Relationship Id="rId26" Type="http://schemas.openxmlformats.org/officeDocument/2006/relationships/image" Target="../media/image37.png"/><Relationship Id="rId3" Type="http://schemas.openxmlformats.org/officeDocument/2006/relationships/tags" Target="../tags/tag112.xml"/><Relationship Id="rId21" Type="http://schemas.openxmlformats.org/officeDocument/2006/relationships/tags" Target="../tags/tag130.xml"/><Relationship Id="rId7" Type="http://schemas.openxmlformats.org/officeDocument/2006/relationships/tags" Target="../tags/tag116.xml"/><Relationship Id="rId12" Type="http://schemas.openxmlformats.org/officeDocument/2006/relationships/tags" Target="../tags/tag121.xml"/><Relationship Id="rId17" Type="http://schemas.openxmlformats.org/officeDocument/2006/relationships/tags" Target="../tags/tag126.xml"/><Relationship Id="rId25" Type="http://schemas.openxmlformats.org/officeDocument/2006/relationships/image" Target="../media/image36.png"/><Relationship Id="rId2" Type="http://schemas.openxmlformats.org/officeDocument/2006/relationships/tags" Target="../tags/tag111.xml"/><Relationship Id="rId16" Type="http://schemas.openxmlformats.org/officeDocument/2006/relationships/tags" Target="../tags/tag125.xml"/><Relationship Id="rId20" Type="http://schemas.openxmlformats.org/officeDocument/2006/relationships/tags" Target="../tags/tag129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tags" Target="../tags/tag120.xml"/><Relationship Id="rId24" Type="http://schemas.openxmlformats.org/officeDocument/2006/relationships/image" Target="../media/image35.png"/><Relationship Id="rId5" Type="http://schemas.openxmlformats.org/officeDocument/2006/relationships/tags" Target="../tags/tag114.xml"/><Relationship Id="rId15" Type="http://schemas.openxmlformats.org/officeDocument/2006/relationships/tags" Target="../tags/tag124.xml"/><Relationship Id="rId23" Type="http://schemas.openxmlformats.org/officeDocument/2006/relationships/notesSlide" Target="../notesSlides/notesSlide18.xml"/><Relationship Id="rId10" Type="http://schemas.openxmlformats.org/officeDocument/2006/relationships/tags" Target="../tags/tag119.xml"/><Relationship Id="rId19" Type="http://schemas.openxmlformats.org/officeDocument/2006/relationships/tags" Target="../tags/tag128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tags" Target="../tags/tag123.xml"/><Relationship Id="rId2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3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image" Target="../media/image46.png"/><Relationship Id="rId5" Type="http://schemas.openxmlformats.org/officeDocument/2006/relationships/tags" Target="../tags/tag135.xml"/><Relationship Id="rId10" Type="http://schemas.openxmlformats.org/officeDocument/2006/relationships/image" Target="../media/image45.png"/><Relationship Id="rId4" Type="http://schemas.openxmlformats.org/officeDocument/2006/relationships/tags" Target="../tags/tag134.xml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1" Type="http://schemas.openxmlformats.org/officeDocument/2006/relationships/image" Target="../media/image56.png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0" Type="http://schemas.openxmlformats.org/officeDocument/2006/relationships/image" Target="../media/image55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image" Target="../media/image59.png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image" Target="../media/image58.png"/><Relationship Id="rId10" Type="http://schemas.openxmlformats.org/officeDocument/2006/relationships/tags" Target="../tags/tag146.xml"/><Relationship Id="rId19" Type="http://schemas.openxmlformats.org/officeDocument/2006/relationships/notesSlide" Target="../notesSlides/notesSlide24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3.wmf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dslrsolutions.net/3298/using-your-hands-as-focal-length-calculato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image" Target="../media/image4.wmf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10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6.png"/><Relationship Id="rId4" Type="http://schemas.openxmlformats.org/officeDocument/2006/relationships/oleObject" Target="../embeddings/oleObject2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openxmlformats.org/officeDocument/2006/relationships/tags" Target="../tags/tag15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9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4" Type="http://schemas.openxmlformats.org/officeDocument/2006/relationships/hyperlink" Target="http://www.vision.caltech.edu/bouguetj/calib_doc/htmls/example.html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tags" Target="../tags/tag163.xml"/><Relationship Id="rId7" Type="http://schemas.openxmlformats.org/officeDocument/2006/relationships/notesSlide" Target="../notesSlides/notesSlide3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5.xml"/><Relationship Id="rId10" Type="http://schemas.openxmlformats.org/officeDocument/2006/relationships/hyperlink" Target="http://www.path.unimelb.edu.au/~dersch/architect/arch.html" TargetMode="External"/><Relationship Id="rId4" Type="http://schemas.openxmlformats.org/officeDocument/2006/relationships/tags" Target="../tags/tag164.xml"/><Relationship Id="rId9" Type="http://schemas.openxmlformats.org/officeDocument/2006/relationships/image" Target="../media/image11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tags" Target="../tags/tag168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0.xml"/><Relationship Id="rId10" Type="http://schemas.openxmlformats.org/officeDocument/2006/relationships/image" Target="../media/image115.jpeg"/><Relationship Id="rId4" Type="http://schemas.openxmlformats.org/officeDocument/2006/relationships/tags" Target="../tags/tag169.xml"/><Relationship Id="rId9" Type="http://schemas.openxmlformats.org/officeDocument/2006/relationships/image" Target="../media/image114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19.pn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tags" Target="../tags/tag182.xml"/><Relationship Id="rId17" Type="http://schemas.openxmlformats.org/officeDocument/2006/relationships/image" Target="../media/image118.png"/><Relationship Id="rId2" Type="http://schemas.openxmlformats.org/officeDocument/2006/relationships/tags" Target="../tags/tag172.xml"/><Relationship Id="rId16" Type="http://schemas.openxmlformats.org/officeDocument/2006/relationships/image" Target="../media/image117.png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tags" Target="../tags/tag181.xml"/><Relationship Id="rId5" Type="http://schemas.openxmlformats.org/officeDocument/2006/relationships/tags" Target="../tags/tag175.xml"/><Relationship Id="rId15" Type="http://schemas.openxmlformats.org/officeDocument/2006/relationships/image" Target="../media/image116.png"/><Relationship Id="rId10" Type="http://schemas.openxmlformats.org/officeDocument/2006/relationships/tags" Target="../tags/tag180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notesSlide" Target="../notesSlides/notesSlide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4" Type="http://schemas.openxmlformats.org/officeDocument/2006/relationships/notesSlide" Target="../notesSlides/notesSlide3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image" Target="../media/image120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hyperlink" Target="http://www.cis.upenn.edu/~kostas/omni.html" TargetMode="Externa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13" Type="http://schemas.openxmlformats.org/officeDocument/2006/relationships/image" Target="../media/image123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flickr.com/groups/59319377@N00/pool" TargetMode="Externa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hyperlink" Target="http://www.metropolismag.com/cda/story.php?artid=1760" TargetMode="External"/><Relationship Id="rId5" Type="http://schemas.openxmlformats.org/officeDocument/2006/relationships/tags" Target="../tags/tag192.xml"/><Relationship Id="rId10" Type="http://schemas.openxmlformats.org/officeDocument/2006/relationships/image" Target="../media/image122.jpeg"/><Relationship Id="rId4" Type="http://schemas.openxmlformats.org/officeDocument/2006/relationships/tags" Target="../tags/tag191.xml"/><Relationship Id="rId9" Type="http://schemas.openxmlformats.org/officeDocument/2006/relationships/image" Target="../media/image121.jpeg"/><Relationship Id="rId14" Type="http://schemas.openxmlformats.org/officeDocument/2006/relationships/hyperlink" Target="http://www.northlight-images.co.uk/article_pages/tilt_and_shift_ts-e.html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3" Type="http://schemas.openxmlformats.org/officeDocument/2006/relationships/tags" Target="../tags/tag19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hyperlink" Target="http://research.famsi.org/kerrmaya.html" TargetMode="External"/><Relationship Id="rId5" Type="http://schemas.openxmlformats.org/officeDocument/2006/relationships/tags" Target="../tags/tag198.xml"/><Relationship Id="rId10" Type="http://schemas.openxmlformats.org/officeDocument/2006/relationships/image" Target="../media/image125.jpeg"/><Relationship Id="rId4" Type="http://schemas.openxmlformats.org/officeDocument/2006/relationships/tags" Target="../tags/tag197.xml"/><Relationship Id="rId9" Type="http://schemas.openxmlformats.org/officeDocument/2006/relationships/image" Target="../media/image12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debevec.org/Pinhole/35mm-pinhole-camera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03706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Cameras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fed_pla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14600"/>
            <a:ext cx="5181600" cy="36978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01802" y="6550224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Lazebnik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https://petapixel.com/assets/uploads/2019/07/Williestruther4month2018Dec-Apr-005-2-800x497.jpg">
            <a:extLst>
              <a:ext uri="{FF2B5EF4-FFF2-40B4-BE49-F238E27FC236}">
                <a16:creationId xmlns:a16="http://schemas.microsoft.com/office/drawing/2014/main" id="{7FE202C3-E581-4375-B6B2-E2DB4250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1"/>
            <a:ext cx="762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2" name="Picture 4" descr="https://petapixel.com/assets/uploads/2019/07/IMG_6237-800x600.jpg">
            <a:extLst>
              <a:ext uri="{FF2B5EF4-FFF2-40B4-BE49-F238E27FC236}">
                <a16:creationId xmlns:a16="http://schemas.microsoft.com/office/drawing/2014/main" id="{0052B19A-9794-4B63-8C99-0608E3F2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752975"/>
            <a:ext cx="2387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F27CF-9008-45C3-A0F7-36FA35BED218}"/>
              </a:ext>
            </a:extLst>
          </p:cNvPr>
          <p:cNvSpPr/>
          <p:nvPr/>
        </p:nvSpPr>
        <p:spPr>
          <a:xfrm>
            <a:off x="2133600" y="609600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https://petapixel.com/2019/07/17/this-is-the-worlds-first-solargraphy-timelapse/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7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2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987676" y="1524000"/>
            <a:ext cx="6003925" cy="5638800"/>
            <a:chOff x="922" y="806"/>
            <a:chExt cx="2551" cy="2905"/>
          </a:xfrm>
        </p:grpSpPr>
        <p:pic>
          <p:nvPicPr>
            <p:cNvPr id="9222" name="Picture 5" descr="pinhole_diff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Rectangle 6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en-US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922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5105400"/>
            <a:ext cx="7772400" cy="6096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Why not make the aperture as small as possible?</a:t>
            </a:r>
          </a:p>
        </p:txBody>
      </p:sp>
      <p:sp>
        <p:nvSpPr>
          <p:cNvPr id="54579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5527676"/>
            <a:ext cx="77724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Less light gets through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i="1" dirty="0"/>
              <a:t>Diffraction</a:t>
            </a:r>
            <a:r>
              <a:rPr lang="en-US" sz="2400" dirty="0"/>
              <a:t> effects...</a:t>
            </a:r>
          </a:p>
        </p:txBody>
      </p:sp>
    </p:spTree>
    <p:extLst>
      <p:ext uri="{BB962C8B-B14F-4D97-AF65-F5344CB8AC3E}">
        <p14:creationId xmlns:p14="http://schemas.microsoft.com/office/powerpoint/2010/main" val="20476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10243" name="Picture 7" descr="pinhole_diff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2522" y="1371600"/>
            <a:ext cx="46732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9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295400" y="4648200"/>
            <a:ext cx="9601200" cy="198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278188" y="17526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840164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95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13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144963" y="26765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32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8610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Arial" charset="0"/>
                </a:rPr>
                <a:t>“circle of </a:t>
              </a:r>
            </a:p>
            <a:p>
              <a:pPr algn="ctr"/>
              <a:r>
                <a:rPr lang="en-US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1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800600"/>
            <a:ext cx="7772400" cy="152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r>
              <a:rPr lang="en-US" sz="1800" dirty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0588" y="1446212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6248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photoreceptor cells (rods and cones) in the </a:t>
            </a:r>
            <a:r>
              <a:rPr lang="en-US" sz="1600" b="1" dirty="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A9275-3EEF-4C12-A359-254566900432}"/>
              </a:ext>
            </a:extLst>
          </p:cNvPr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71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Screen Shot 2015-03-02 at 9.39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2769715"/>
            <a:ext cx="7670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86200"/>
            <a:ext cx="423174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609600"/>
            <a:ext cx="5181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14600"/>
            <a:ext cx="31120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0"/>
            <a:ext cx="45752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upload.wikimedia.org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wikipedia</a:t>
            </a:r>
            <a:r>
              <a:rPr lang="en-US" sz="1000" dirty="0">
                <a:solidFill>
                  <a:schemeClr val="bg1"/>
                </a:solidFill>
              </a:rPr>
              <a:t>/commons/6/6d/</a:t>
            </a:r>
            <a:r>
              <a:rPr lang="en-US" sz="1000" dirty="0" err="1">
                <a:solidFill>
                  <a:schemeClr val="bg1"/>
                </a:solidFill>
              </a:rPr>
              <a:t>Mantis_shrimp.jpg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pic>
        <p:nvPicPr>
          <p:cNvPr id="3076" name="Picture 20" descr="Julian Beever chalk arti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1" y="14287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dewalk art glo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4478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Project 2 due tonight by 11:59pm to CMSX</a:t>
            </a:r>
          </a:p>
          <a:p>
            <a:pPr lvl="1"/>
            <a:r>
              <a:rPr lang="en-US" dirty="0"/>
              <a:t>Report due Wednesday by 11:59pm to CMSX</a:t>
            </a:r>
          </a:p>
          <a:p>
            <a:endParaRPr lang="en-US" sz="1400" dirty="0"/>
          </a:p>
          <a:p>
            <a:r>
              <a:rPr lang="en-US" dirty="0"/>
              <a:t>Quiz 2 in class this Wednesday, March 4</a:t>
            </a:r>
          </a:p>
          <a:p>
            <a:pPr lvl="1"/>
            <a:r>
              <a:rPr lang="en-US" dirty="0"/>
              <a:t>Closed book, closed note</a:t>
            </a:r>
          </a:p>
          <a:p>
            <a:endParaRPr lang="en-US" sz="1400" dirty="0"/>
          </a:p>
          <a:p>
            <a:r>
              <a:rPr lang="en-US" dirty="0"/>
              <a:t>Take-home midterm</a:t>
            </a:r>
          </a:p>
          <a:p>
            <a:pPr lvl="1"/>
            <a:r>
              <a:rPr lang="en-US" dirty="0"/>
              <a:t>To be distributed at the end of class this Wednesday, March 4</a:t>
            </a:r>
          </a:p>
          <a:p>
            <a:pPr lvl="1"/>
            <a:r>
              <a:rPr lang="en-US" dirty="0"/>
              <a:t>Due at the beginning of class on Monday, March 9</a:t>
            </a:r>
          </a:p>
          <a:p>
            <a:pPr lvl="1"/>
            <a:endParaRPr lang="en-US" sz="1300" dirty="0"/>
          </a:p>
          <a:p>
            <a:r>
              <a:rPr lang="en-US" dirty="0"/>
              <a:t>Project 3: Panorama Stitching</a:t>
            </a:r>
          </a:p>
          <a:p>
            <a:pPr lvl="1"/>
            <a:r>
              <a:rPr lang="en-US" dirty="0"/>
              <a:t>To be released next Monday, March 9</a:t>
            </a:r>
          </a:p>
          <a:p>
            <a:pPr lvl="1"/>
            <a:r>
              <a:rPr lang="en-US" dirty="0"/>
              <a:t>Due on Monday, March 23</a:t>
            </a:r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Müller-Lyer Illusion</a:t>
            </a: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657600" y="1752600"/>
            <a:ext cx="5029200" cy="3429000"/>
            <a:chOff x="1344" y="1920"/>
            <a:chExt cx="3168" cy="2160"/>
          </a:xfrm>
        </p:grpSpPr>
        <p:sp>
          <p:nvSpPr>
            <p:cNvPr id="5129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44" y="3868"/>
              <a:ext cx="31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  <a:hlinkClick r:id="rId10"/>
                </a:rPr>
                <a:t>http://www.michaelbach.de/ot/sze_muelue/index.html</a:t>
              </a:r>
              <a:r>
                <a:rPr lang="en-US" sz="1600">
                  <a:latin typeface="Arial" charset="0"/>
                </a:rPr>
                <a:t> </a:t>
              </a:r>
            </a:p>
          </p:txBody>
        </p:sp>
        <p:pic>
          <p:nvPicPr>
            <p:cNvPr id="5130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6" y="1920"/>
              <a:ext cx="2832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267200" y="2543175"/>
            <a:ext cx="3048000" cy="1009650"/>
            <a:chOff x="1728" y="2418"/>
            <a:chExt cx="1920" cy="636"/>
          </a:xfrm>
        </p:grpSpPr>
        <p:sp>
          <p:nvSpPr>
            <p:cNvPr id="5127" name="Line 9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Line 1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B560-DA2A-4A4F-9BA4-B3307C49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Model: A Pinhole Camera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3E0F218-BFD4-41E9-BC25-807FB9F49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95400"/>
            <a:ext cx="6858000" cy="4629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B8198-CA50-4626-9B21-CEA82B83707F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4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1" y="1828800"/>
            <a:ext cx="6098163" cy="4626851"/>
          </a:xfrm>
        </p:spPr>
        <p:txBody>
          <a:bodyPr>
            <a:normAutofit/>
          </a:bodyPr>
          <a:lstStyle/>
          <a:p>
            <a:r>
              <a:rPr lang="en-US" sz="2800" dirty="0"/>
              <a:t>The coordinate system</a:t>
            </a:r>
          </a:p>
          <a:p>
            <a:pPr lvl="1"/>
            <a:r>
              <a:rPr lang="en-US" sz="2000" dirty="0"/>
              <a:t>We use the pinhole model as an approximation</a:t>
            </a:r>
          </a:p>
          <a:p>
            <a:pPr lvl="1"/>
            <a:r>
              <a:rPr lang="en-US" sz="2000" dirty="0"/>
              <a:t>Put the optical center (aka Center of Projection, or COP) at the origin</a:t>
            </a:r>
          </a:p>
          <a:p>
            <a:pPr lvl="1"/>
            <a:r>
              <a:rPr lang="en-US" sz="2000" dirty="0"/>
              <a:t>Put the Image Plane (aka Projection Plane) </a:t>
            </a:r>
            <a:r>
              <a:rPr lang="en-US" sz="2000" i="1" dirty="0"/>
              <a:t>in front</a:t>
            </a:r>
            <a:r>
              <a:rPr lang="en-US" sz="2000" dirty="0"/>
              <a:t> of the COP (Why)?</a:t>
            </a:r>
            <a:endParaRPr lang="en-US" sz="1800" dirty="0"/>
          </a:p>
          <a:p>
            <a:pPr lvl="1"/>
            <a:r>
              <a:rPr lang="en-US" sz="2000" dirty="0"/>
              <a:t>The camera looks down the </a:t>
            </a:r>
            <a:r>
              <a:rPr lang="en-US" sz="2000" i="1" dirty="0"/>
              <a:t>positive</a:t>
            </a:r>
            <a:r>
              <a:rPr lang="en-US" sz="2000" dirty="0"/>
              <a:t> z-axis, and the y-axis points down</a:t>
            </a:r>
          </a:p>
          <a:p>
            <a:pPr lvl="2"/>
            <a:r>
              <a:rPr lang="en-US" sz="1800" dirty="0"/>
              <a:t>we like this if we want right-handed-coordinates</a:t>
            </a:r>
          </a:p>
          <a:p>
            <a:pPr lvl="2"/>
            <a:r>
              <a:rPr lang="en-US" sz="1800" dirty="0"/>
              <a:t>other versions are possible (e.g., OpenGL)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B994538C-6123-4910-8AD1-8769E020326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81000" y="2052340"/>
            <a:ext cx="5594540" cy="4424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Projection equations</a:t>
            </a:r>
          </a:p>
          <a:p>
            <a:pPr lvl="1"/>
            <a:r>
              <a:rPr lang="en-US" sz="2000" dirty="0"/>
              <a:t>Compute intersection with PP of ray from (</a:t>
            </a:r>
            <a:r>
              <a:rPr lang="en-US" sz="2000" dirty="0" err="1"/>
              <a:t>x,y,z</a:t>
            </a:r>
            <a:r>
              <a:rPr lang="en-US" sz="2000" dirty="0"/>
              <a:t>) to COP</a:t>
            </a:r>
          </a:p>
          <a:p>
            <a:pPr lvl="1"/>
            <a:r>
              <a:rPr lang="en-US" sz="2000" dirty="0"/>
              <a:t>Derived using similar triangles (on board)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We get the projection by throwing out the last coordinate:</a:t>
            </a:r>
          </a:p>
          <a:p>
            <a:pPr lvl="1"/>
            <a:endParaRPr lang="en-US" sz="2000" dirty="0"/>
          </a:p>
        </p:txBody>
      </p:sp>
      <p:pic>
        <p:nvPicPr>
          <p:cNvPr id="467972" name="Picture 4">
            <a:extLst>
              <a:ext uri="{FF2B5EF4-FFF2-40B4-BE49-F238E27FC236}">
                <a16:creationId xmlns:a16="http://schemas.microsoft.com/office/drawing/2014/main" id="{6942C8C3-5742-4224-8408-85531573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04" y="3624032"/>
            <a:ext cx="3439699" cy="6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8" name="Picture 10">
            <a:extLst>
              <a:ext uri="{FF2B5EF4-FFF2-40B4-BE49-F238E27FC236}">
                <a16:creationId xmlns:a16="http://schemas.microsoft.com/office/drawing/2014/main" id="{93F3F6CA-8E67-4876-AE76-32F3D35C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12" y="4986603"/>
            <a:ext cx="3367930" cy="7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524000" y="1447800"/>
            <a:ext cx="77724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Homogeneous coordinates to the rescue—again!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17876" y="4133851"/>
            <a:ext cx="28677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image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65964" y="4122738"/>
            <a:ext cx="2828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scene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037137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Converting </a:t>
            </a:r>
            <a:r>
              <a:rPr lang="en-US" sz="2000" i="1"/>
              <a:t>from</a:t>
            </a:r>
            <a:r>
              <a:rPr lang="en-US" sz="20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13089" y="2982912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25738" y="5608637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67450" y="54641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1905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46863" y="2830513"/>
            <a:ext cx="21129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56017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71600" y="2057400"/>
            <a:ext cx="9525000" cy="53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/>
              <a:t>Projection is a matrix multiply using homogeneous coordinates:</a:t>
            </a:r>
          </a:p>
        </p:txBody>
      </p:sp>
      <p:sp>
        <p:nvSpPr>
          <p:cNvPr id="21511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47800" y="4800600"/>
            <a:ext cx="10210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This is known as </a:t>
            </a:r>
            <a:r>
              <a:rPr lang="en-US" sz="2400" b="1" dirty="0"/>
              <a:t>perspective projection</a:t>
            </a:r>
            <a:endParaRPr lang="en-US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The matrix is the </a:t>
            </a:r>
            <a:r>
              <a:rPr lang="en-US" sz="2400" b="1" dirty="0"/>
              <a:t>projection matrix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(Can also represent as a 4x4 matrix – OpenGL does something like this)</a:t>
            </a:r>
          </a:p>
        </p:txBody>
      </p:sp>
      <p:pic>
        <p:nvPicPr>
          <p:cNvPr id="468998" name="Picture 6">
            <a:extLst>
              <a:ext uri="{FF2B5EF4-FFF2-40B4-BE49-F238E27FC236}">
                <a16:creationId xmlns:a16="http://schemas.microsoft.com/office/drawing/2014/main" id="{DA54AF96-A542-43B0-BBEB-AA8F1986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4536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1451D0-F1CE-48C5-A22B-BD6B62E0BE3D}"/>
              </a:ext>
            </a:extLst>
          </p:cNvPr>
          <p:cNvGrpSpPr/>
          <p:nvPr/>
        </p:nvGrpSpPr>
        <p:grpSpPr>
          <a:xfrm>
            <a:off x="5905502" y="2964449"/>
            <a:ext cx="3395663" cy="1383714"/>
            <a:chOff x="6362702" y="2815225"/>
            <a:chExt cx="3395663" cy="1383714"/>
          </a:xfrm>
        </p:grpSpPr>
        <p:sp>
          <p:nvSpPr>
            <p:cNvPr id="21517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362702" y="3736976"/>
              <a:ext cx="33956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divide by third coordinate</a:t>
              </a:r>
            </a:p>
          </p:txBody>
        </p:sp>
        <p:pic>
          <p:nvPicPr>
            <p:cNvPr id="469000" name="Picture 8">
              <a:extLst>
                <a:ext uri="{FF2B5EF4-FFF2-40B4-BE49-F238E27FC236}">
                  <a16:creationId xmlns:a16="http://schemas.microsoft.com/office/drawing/2014/main" id="{6C432347-6221-4ACD-90B6-DB382B869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788" y="2815225"/>
              <a:ext cx="1981200" cy="71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81000" y="181970"/>
            <a:ext cx="8229600" cy="1143000"/>
          </a:xfrm>
        </p:spPr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1524000"/>
            <a:ext cx="11049000" cy="533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How does scaling the projection matrix change the transformation?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5100" y="5372102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B3D8D30-8DA2-4842-8E63-87C51ACA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F01AFEE-B786-40C4-98BE-C0599100B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88" y="2705089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18" name="Picture 2">
            <a:extLst>
              <a:ext uri="{FF2B5EF4-FFF2-40B4-BE49-F238E27FC236}">
                <a16:creationId xmlns:a16="http://schemas.microsoft.com/office/drawing/2014/main" id="{A0DC0D15-9E1B-453A-8490-B752C965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50" y="4290676"/>
            <a:ext cx="1063950" cy="11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20" name="Picture 4">
            <a:extLst>
              <a:ext uri="{FF2B5EF4-FFF2-40B4-BE49-F238E27FC236}">
                <a16:creationId xmlns:a16="http://schemas.microsoft.com/office/drawing/2014/main" id="{2D810A5A-F7A4-45B2-85BB-EFA79F59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53809"/>
            <a:ext cx="2675219" cy="16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2678E-D2B7-4227-B420-030A0C7FE131}"/>
              </a:ext>
            </a:extLst>
          </p:cNvPr>
          <p:cNvSpPr txBox="1"/>
          <p:nvPr/>
        </p:nvSpPr>
        <p:spPr>
          <a:xfrm>
            <a:off x="854633" y="4495800"/>
            <a:ext cx="1671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Scale by </a:t>
            </a:r>
            <a:r>
              <a:rPr lang="en-US" sz="2800" i="1" dirty="0"/>
              <a:t>f</a:t>
            </a:r>
            <a:r>
              <a:rPr lang="en-US" sz="2800" dirty="0"/>
              <a:t>: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9DF04A7D-B95B-41DE-B81E-DDE15A6E9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33525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7C40D56A-54EF-422F-BE42-E6F2D9840B2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571500" y="5967429"/>
            <a:ext cx="113157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3000" dirty="0"/>
              <a:t>Scaling a projection matrix produces an equivalent projection matrix!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81200" y="1417638"/>
            <a:ext cx="8229600" cy="3306763"/>
          </a:xfrm>
        </p:spPr>
        <p:txBody>
          <a:bodyPr>
            <a:noAutofit/>
          </a:bodyPr>
          <a:lstStyle/>
          <a:p>
            <a:r>
              <a:rPr lang="en-US" sz="2800" dirty="0"/>
              <a:t>Special case of perspective projection</a:t>
            </a:r>
          </a:p>
          <a:p>
            <a:pPr lvl="1"/>
            <a:r>
              <a:rPr lang="en-US" sz="2400" dirty="0"/>
              <a:t>Distance from the COP to the PP is infinite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Good approximation for telephoto optics</a:t>
            </a:r>
          </a:p>
          <a:p>
            <a:pPr lvl="1"/>
            <a:r>
              <a:rPr lang="en-US" sz="2400" dirty="0"/>
              <a:t>Also called “parallel projection”:  (x, y, z) </a:t>
            </a:r>
            <a:r>
              <a:rPr lang="en-US" sz="2400" dirty="0">
                <a:cs typeface="Arial" charset="0"/>
              </a:rPr>
              <a:t>→ (x, y)</a:t>
            </a:r>
          </a:p>
          <a:p>
            <a:pPr lvl="1"/>
            <a:r>
              <a:rPr lang="en-US" sz="2400" dirty="0"/>
              <a:t>What’s the projection matrix?</a:t>
            </a:r>
          </a:p>
        </p:txBody>
      </p:sp>
      <p:grpSp>
        <p:nvGrpSpPr>
          <p:cNvPr id="2" name="Group 16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930650" y="2590800"/>
            <a:ext cx="3841750" cy="1981178"/>
            <a:chOff x="1420" y="1177"/>
            <a:chExt cx="3146" cy="1622"/>
          </a:xfrm>
        </p:grpSpPr>
        <p:sp>
          <p:nvSpPr>
            <p:cNvPr id="23558" name="Freeform 1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Freeform 1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Freeform 1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6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660 h 1847"/>
                <a:gd name="T2" fmla="*/ 1842 w 1842"/>
                <a:gd name="T3" fmla="*/ 0 h 1847"/>
                <a:gd name="T4" fmla="*/ 1842 w 1842"/>
                <a:gd name="T5" fmla="*/ 1186 h 1847"/>
                <a:gd name="T6" fmla="*/ 0 w 1842"/>
                <a:gd name="T7" fmla="*/ 1847 h 1847"/>
                <a:gd name="T8" fmla="*/ 0 w 1842"/>
                <a:gd name="T9" fmla="*/ 66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Rectangle 1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50" y="1427"/>
              <a:ext cx="49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Helvetica" pitchFamily="34" charset="0"/>
                </a:rPr>
                <a:t>Image</a:t>
              </a:r>
              <a:endParaRPr lang="en-US" sz="2000" b="1" dirty="0"/>
            </a:p>
          </p:txBody>
        </p:sp>
        <p:sp>
          <p:nvSpPr>
            <p:cNvPr id="23564" name="Rectangle 14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47" y="1389"/>
              <a:ext cx="46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World</a:t>
              </a:r>
              <a:endParaRPr lang="en-US" sz="2000" b="1"/>
            </a:p>
          </p:txBody>
        </p:sp>
        <p:grpSp>
          <p:nvGrpSpPr>
            <p:cNvPr id="3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23569" name="Freeform 15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15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15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15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Line 15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15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5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2286000" y="4800600"/>
            <a:ext cx="6858000" cy="1905000"/>
            <a:chOff x="762000" y="4800600"/>
            <a:chExt cx="6858000" cy="1905000"/>
          </a:xfrm>
        </p:grpSpPr>
        <p:sp>
          <p:nvSpPr>
            <p:cNvPr id="24" name="Rectangle 23"/>
            <p:cNvSpPr/>
            <p:nvPr/>
          </p:nvSpPr>
          <p:spPr>
            <a:xfrm>
              <a:off x="762000" y="4800600"/>
              <a:ext cx="6858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59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1905000" y="5029200"/>
              <a:ext cx="5127625" cy="1319213"/>
              <a:chOff x="1234" y="3441"/>
              <a:chExt cx="3230" cy="831"/>
            </a:xfrm>
          </p:grpSpPr>
          <p:pic>
            <p:nvPicPr>
              <p:cNvPr id="23573" name="Picture 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234" y="3441"/>
                <a:ext cx="1619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4" name="Picture 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017" y="3524"/>
                <a:ext cx="62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5" name="Picture 11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785" y="3770"/>
                <a:ext cx="67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581400"/>
            <a:ext cx="4129087" cy="30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030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1219200"/>
            <a:ext cx="36335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038601"/>
            <a:ext cx="3581400" cy="26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41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7" y="18288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homographies</a:t>
            </a:r>
            <a:r>
              <a:rPr lang="en-US" dirty="0"/>
              <a:t> to create a 360 panorama?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5359401"/>
            <a:ext cx="10820400" cy="715963"/>
          </a:xfrm>
        </p:spPr>
        <p:txBody>
          <a:bodyPr>
            <a:noAutofit/>
          </a:bodyPr>
          <a:lstStyle/>
          <a:p>
            <a:r>
              <a:rPr lang="en-US" dirty="0"/>
              <a:t>In order to figure this out, we need to learn what a </a:t>
            </a:r>
            <a:r>
              <a:rPr lang="en-US" b="1" dirty="0"/>
              <a:t>camera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3551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Variants of orthographic projection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90600" y="1371601"/>
            <a:ext cx="10210800" cy="4525963"/>
          </a:xfrm>
        </p:spPr>
        <p:txBody>
          <a:bodyPr>
            <a:normAutofit/>
          </a:bodyPr>
          <a:lstStyle/>
          <a:p>
            <a:r>
              <a:rPr lang="en-US" dirty="0"/>
              <a:t>Scaled orthographic</a:t>
            </a:r>
          </a:p>
          <a:p>
            <a:pPr lvl="1"/>
            <a:r>
              <a:rPr lang="en-US" dirty="0"/>
              <a:t>Also called “weak perspective”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Affine projection</a:t>
            </a:r>
          </a:p>
          <a:p>
            <a:pPr lvl="1"/>
            <a:r>
              <a:rPr lang="en-US" dirty="0"/>
              <a:t>Also called “</a:t>
            </a:r>
            <a:r>
              <a:rPr lang="en-US" dirty="0" err="1"/>
              <a:t>paraperspective</a:t>
            </a:r>
            <a:r>
              <a:rPr lang="en-US" dirty="0"/>
              <a:t>”</a:t>
            </a:r>
          </a:p>
          <a:p>
            <a:pPr lvl="1">
              <a:buFontTx/>
              <a:buNone/>
            </a:pPr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3276600" y="2514600"/>
            <a:ext cx="5872162" cy="1319212"/>
            <a:chOff x="1808163" y="1906588"/>
            <a:chExt cx="5872162" cy="1319212"/>
          </a:xfrm>
        </p:grpSpPr>
        <p:pic>
          <p:nvPicPr>
            <p:cNvPr id="24580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3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2638" y="5233988"/>
            <a:ext cx="25701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414" y="2498727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03476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8489950" y="6613526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1915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582400" cy="838200"/>
          </a:xfrm>
        </p:spPr>
        <p:txBody>
          <a:bodyPr>
            <a:noAutofit/>
          </a:bodyPr>
          <a:lstStyle/>
          <a:p>
            <a:r>
              <a:rPr lang="en-US" dirty="0"/>
              <a:t>Dimensionality Reduction Machine (3D to 2D)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3200400" y="1808162"/>
            <a:ext cx="15007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7543800" y="1905000"/>
            <a:ext cx="15760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2209800" y="51816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have we lost?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Angles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Distances (lengths)</a:t>
            </a:r>
          </a:p>
        </p:txBody>
      </p:sp>
      <p:sp>
        <p:nvSpPr>
          <p:cNvPr id="219159" name="Rectangle 23"/>
          <p:cNvSpPr>
            <a:spLocks noChangeArrowheads="1"/>
          </p:cNvSpPr>
          <p:nvPr/>
        </p:nvSpPr>
        <p:spPr bwMode="auto">
          <a:xfrm>
            <a:off x="8489951" y="6400801"/>
            <a:ext cx="11320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dirty="0"/>
              <a:t>Points → points</a:t>
            </a:r>
          </a:p>
          <a:p>
            <a:pPr>
              <a:buFontTx/>
              <a:buChar char="•"/>
            </a:pPr>
            <a:r>
              <a:rPr lang="en-US" dirty="0"/>
              <a:t>Lines → lines (</a:t>
            </a:r>
            <a:r>
              <a:rPr lang="en-US" dirty="0" err="1"/>
              <a:t>collinearity</a:t>
            </a:r>
            <a:r>
              <a:rPr lang="en-US" dirty="0"/>
              <a:t> is preserved)</a:t>
            </a:r>
          </a:p>
          <a:p>
            <a:pPr lvl="1"/>
            <a:r>
              <a:rPr lang="en-US" dirty="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dirty="0"/>
              <a:t>Planes → planes (or half-planes)</a:t>
            </a:r>
          </a:p>
          <a:p>
            <a:pPr lvl="1"/>
            <a:r>
              <a:rPr lang="en-US" dirty="0"/>
              <a:t>But plane through focal point projects to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Parallel lines converge at a vanishing point</a:t>
            </a:r>
          </a:p>
          <a:p>
            <a:pPr lvl="1"/>
            <a:r>
              <a:rPr lang="en-US" dirty="0"/>
              <a:t>Each direction in space has its own vanishing point</a:t>
            </a:r>
          </a:p>
          <a:p>
            <a:pPr lvl="1"/>
            <a:r>
              <a:rPr lang="en-US" dirty="0"/>
              <a:t>But parallels parallel to the image plane remain parallel</a:t>
            </a:r>
          </a:p>
        </p:txBody>
      </p:sp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3276600"/>
            <a:ext cx="2368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1195" name="Object 1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65620610"/>
              </p:ext>
            </p:extLst>
          </p:nvPr>
        </p:nvGraphicFramePr>
        <p:xfrm>
          <a:off x="1600200" y="3352800"/>
          <a:ext cx="63246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06" name="Image" r:id="rId5" imgW="9600000" imgH="4850794" progId="">
                  <p:embed/>
                </p:oleObj>
              </mc:Choice>
              <mc:Fallback>
                <p:oleObj name="Image" r:id="rId5" imgW="9600000" imgH="485079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352800"/>
                        <a:ext cx="63246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378" y="1600201"/>
            <a:ext cx="9905244" cy="829164"/>
          </a:xfrm>
        </p:spPr>
        <p:txBody>
          <a:bodyPr/>
          <a:lstStyle/>
          <a:p>
            <a:r>
              <a:rPr lang="en-US" dirty="0"/>
              <a:t>How can we model the geometry of a camera?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19400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7162800" y="5867400"/>
            <a:ext cx="13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World”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2667000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40828" y="2884715"/>
            <a:ext cx="3603172" cy="3444351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7220" y="5377543"/>
              <a:ext cx="1882408" cy="1088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599" y="4257135"/>
              <a:ext cx="2177964" cy="644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7893" y="4257135"/>
              <a:ext cx="2177964" cy="64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8426"/>
              <a:ext cx="1447800" cy="5551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294270" y="5293118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2296" y="2884714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17670" y="58674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236" y="3059949"/>
            <a:ext cx="1275224" cy="937821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2395302" y="2730019"/>
            <a:ext cx="1776305" cy="2042825"/>
            <a:chOff x="1200265" y="3554621"/>
            <a:chExt cx="1776305" cy="2042825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1200645" y="3884551"/>
              <a:ext cx="1455467" cy="579909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>
              <a:off x="1200265" y="4464460"/>
              <a:ext cx="0" cy="101027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00643" y="4464459"/>
              <a:ext cx="1522259" cy="21746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11972" y="5228114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66714" y="355462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68472" y="447402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4534" y="5246914"/>
            <a:ext cx="319318" cy="522514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656" y="524691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0534" y="5369318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o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69474" y="3377283"/>
            <a:ext cx="677419" cy="400110"/>
            <a:chOff x="574437" y="4201886"/>
            <a:chExt cx="677419" cy="400110"/>
          </a:xfrm>
          <a:effectLst>
            <a:outerShdw blurRad="25400" algn="ctr" rotWithShape="0">
              <a:schemeClr val="bg1">
                <a:alpha val="80000"/>
              </a:scheme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099456" y="4408714"/>
              <a:ext cx="152400" cy="152400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US" sz="2000" b="1" i="1" dirty="0">
                  <a:solidFill>
                    <a:prstClr val="black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62000" y="4953000"/>
            <a:ext cx="5683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important coordinate systems: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World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Camera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Image</a:t>
            </a:r>
            <a:r>
              <a:rPr lang="en-US" sz="2000" dirty="0"/>
              <a:t> coordinates</a:t>
            </a:r>
            <a:endParaRPr lang="en-US" sz="2000" i="1" dirty="0"/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3C861-A3EA-482E-B9FE-44F94DD1A139}"/>
              </a:ext>
            </a:extLst>
          </p:cNvPr>
          <p:cNvGrpSpPr/>
          <p:nvPr/>
        </p:nvGrpSpPr>
        <p:grpSpPr>
          <a:xfrm>
            <a:off x="8839201" y="3048001"/>
            <a:ext cx="825419" cy="593105"/>
            <a:chOff x="7315200" y="3048000"/>
            <a:chExt cx="825419" cy="5931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A4A940-19B6-4B0B-836B-58E079B783F6}"/>
                </a:ext>
              </a:extLst>
            </p:cNvPr>
            <p:cNvSpPr/>
            <p:nvPr/>
          </p:nvSpPr>
          <p:spPr>
            <a:xfrm>
              <a:off x="7409294" y="3410856"/>
              <a:ext cx="230249" cy="230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D2E1D-A6E8-4BC1-A3D4-AF78C5DE4864}"/>
                </a:ext>
              </a:extLst>
            </p:cNvPr>
            <p:cNvSpPr txBox="1"/>
            <p:nvPr/>
          </p:nvSpPr>
          <p:spPr>
            <a:xfrm>
              <a:off x="7315200" y="3048000"/>
              <a:ext cx="825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(x, y, z)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DB2A8-0361-4248-8E02-A0A95F375380}"/>
              </a:ext>
            </a:extLst>
          </p:cNvPr>
          <p:cNvSpPr/>
          <p:nvPr/>
        </p:nvSpPr>
        <p:spPr>
          <a:xfrm>
            <a:off x="762000" y="6324600"/>
            <a:ext cx="1028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How do we project a given world point (x, y, z) to an image point?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BD-7C89-4116-98BA-AAD625F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CEA3-03B7-4569-A664-570435F3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4021"/>
            <a:ext cx="10515600" cy="378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25DFF-DD45-494D-8082-A44B80BD8C19}"/>
              </a:ext>
            </a:extLst>
          </p:cNvPr>
          <p:cNvSpPr txBox="1"/>
          <p:nvPr/>
        </p:nvSpPr>
        <p:spPr>
          <a:xfrm>
            <a:off x="1511240" y="5334000"/>
            <a:ext cx="2527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World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1753-6D8B-4AAE-A583-8106E8F1C7DE}"/>
              </a:ext>
            </a:extLst>
          </p:cNvPr>
          <p:cNvSpPr txBox="1"/>
          <p:nvPr/>
        </p:nvSpPr>
        <p:spPr>
          <a:xfrm>
            <a:off x="5026648" y="5334000"/>
            <a:ext cx="274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Camera coordinates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A399-DE16-47B3-BE3D-00C20EF763D0}"/>
              </a:ext>
            </a:extLst>
          </p:cNvPr>
          <p:cNvSpPr txBox="1"/>
          <p:nvPr/>
        </p:nvSpPr>
        <p:spPr>
          <a:xfrm>
            <a:off x="8686800" y="5334000"/>
            <a:ext cx="25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Image coordinates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4E48F-45FF-4345-802D-BC478E533DDC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25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project a point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r>
              <a:rPr lang="en-US" dirty="0"/>
              <a:t>First transform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r>
              <a:rPr lang="en-US" dirty="0"/>
              <a:t>Need to know</a:t>
            </a:r>
          </a:p>
          <a:p>
            <a:pPr lvl="1"/>
            <a:r>
              <a:rPr lang="en-US" dirty="0"/>
              <a:t>Camera position (in world coordinates)</a:t>
            </a:r>
          </a:p>
          <a:p>
            <a:pPr lvl="1"/>
            <a:r>
              <a:rPr lang="en-US" dirty="0"/>
              <a:t>Camera orientation (in world coordinates)</a:t>
            </a:r>
          </a:p>
          <a:p>
            <a:r>
              <a:rPr lang="en-US" dirty="0"/>
              <a:t>Then project into the image plane to get </a:t>
            </a:r>
            <a:r>
              <a:rPr lang="en-US" i="1" dirty="0"/>
              <a:t>image (pixel) coordinates</a:t>
            </a:r>
          </a:p>
          <a:p>
            <a:pPr lvl="1"/>
            <a:r>
              <a:rPr lang="en-US" dirty="0"/>
              <a:t>Need to know camera </a:t>
            </a:r>
            <a:r>
              <a:rPr lang="en-US" i="1" dirty="0"/>
              <a:t>intrinsics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09800" y="2667000"/>
            <a:ext cx="7543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Projection equation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projection matrix models the cumulative effect of all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Useful to decompose into a series of operations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3E9D0-6047-4487-8B4C-39A862C28841}"/>
              </a:ext>
            </a:extLst>
          </p:cNvPr>
          <p:cNvGrpSpPr/>
          <p:nvPr/>
        </p:nvGrpSpPr>
        <p:grpSpPr>
          <a:xfrm>
            <a:off x="3810000" y="4540250"/>
            <a:ext cx="6543675" cy="1682890"/>
            <a:chOff x="2286000" y="4540249"/>
            <a:chExt cx="6543675" cy="1682890"/>
          </a:xfrm>
        </p:grpSpPr>
        <p:sp>
          <p:nvSpPr>
            <p:cNvPr id="1045" name="Text Box 103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86200" y="5915164"/>
              <a:ext cx="952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projection</a:t>
              </a:r>
            </a:p>
          </p:txBody>
        </p:sp>
        <p:sp>
          <p:nvSpPr>
            <p:cNvPr id="1046" name="Text Box 103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286000" y="5915164"/>
              <a:ext cx="8366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intrinsics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47" name="Text Box 103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562600" y="5915164"/>
              <a:ext cx="774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1048" name="Text Box 103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27887" y="5915164"/>
              <a:ext cx="1001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1049" name="Text Box 104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391400" y="4540249"/>
              <a:ext cx="1438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identity matrix</a:t>
              </a:r>
            </a:p>
          </p:txBody>
        </p:sp>
        <p:sp>
          <p:nvSpPr>
            <p:cNvPr id="1050" name="Line 104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7315200" y="4876800"/>
              <a:ext cx="685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1" name="Rectangle 102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/>
              <a:t>Camera parameters</a:t>
            </a:r>
          </a:p>
        </p:txBody>
      </p:sp>
      <p:sp>
        <p:nvSpPr>
          <p:cNvPr id="1032" name="Rectangle 10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9800" y="914400"/>
            <a:ext cx="8153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A camera is described by several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Translation </a:t>
            </a:r>
            <a:r>
              <a:rPr lang="en-US" dirty="0">
                <a:solidFill>
                  <a:srgbClr val="3333FF"/>
                </a:solidFill>
              </a:rPr>
              <a:t>T</a:t>
            </a:r>
            <a:r>
              <a:rPr lang="en-US" dirty="0"/>
              <a:t> of the optical center from the origin of world </a:t>
            </a:r>
            <a:r>
              <a:rPr lang="en-US" dirty="0" err="1"/>
              <a:t>coords</a:t>
            </a: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Rotation </a:t>
            </a:r>
            <a:r>
              <a:rPr lang="en-US" dirty="0">
                <a:solidFill>
                  <a:srgbClr val="3333FF"/>
                </a:solidFill>
              </a:rPr>
              <a:t>R</a:t>
            </a:r>
            <a:r>
              <a:rPr lang="en-US" dirty="0"/>
              <a:t> of the image plane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focal length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, principal point </a:t>
            </a:r>
            <a:r>
              <a:rPr lang="en-US" dirty="0">
                <a:solidFill>
                  <a:srgbClr val="FF0000"/>
                </a:solidFill>
              </a:rPr>
              <a:t>(c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, c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, pixel aspect size </a:t>
            </a:r>
            <a:r>
              <a:rPr lang="el-GR" dirty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blue parameters are called “</a:t>
            </a:r>
            <a:r>
              <a:rPr lang="en-US" dirty="0" err="1">
                <a:solidFill>
                  <a:srgbClr val="3333FF"/>
                </a:solidFill>
              </a:rPr>
              <a:t>extrinsics</a:t>
            </a:r>
            <a:r>
              <a:rPr lang="en-US" dirty="0"/>
              <a:t>,”  red are “</a:t>
            </a:r>
            <a:r>
              <a:rPr lang="en-US" dirty="0">
                <a:solidFill>
                  <a:srgbClr val="FF0000"/>
                </a:solidFill>
              </a:rPr>
              <a:t>intrinsics</a:t>
            </a:r>
            <a:r>
              <a:rPr 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61722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definitions of these parameters are </a:t>
            </a:r>
            <a:r>
              <a:rPr lang="en-US" b="1" dirty="0"/>
              <a:t>not</a:t>
            </a:r>
            <a:r>
              <a:rPr lang="en-US" dirty="0"/>
              <a:t> completely standardized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especially intrinsics—varies from one book to another</a:t>
            </a:r>
          </a:p>
        </p:txBody>
      </p:sp>
      <p:sp>
        <p:nvSpPr>
          <p:cNvPr id="1043" name="Freeform 106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553200" y="1663700"/>
            <a:ext cx="3136900" cy="1612900"/>
          </a:xfrm>
          <a:custGeom>
            <a:avLst/>
            <a:gdLst>
              <a:gd name="T0" fmla="*/ 0 w 1976"/>
              <a:gd name="T1" fmla="*/ 152 h 1016"/>
              <a:gd name="T2" fmla="*/ 912 w 1976"/>
              <a:gd name="T3" fmla="*/ 8 h 1016"/>
              <a:gd name="T4" fmla="*/ 1536 w 1976"/>
              <a:gd name="T5" fmla="*/ 200 h 1016"/>
              <a:gd name="T6" fmla="*/ 1968 w 1976"/>
              <a:gd name="T7" fmla="*/ 632 h 1016"/>
              <a:gd name="T8" fmla="*/ 1584 w 1976"/>
              <a:gd name="T9" fmla="*/ 1016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66081" name="Picture 161" descr="$$&#10;\mathbf{x} = &#10;\begin{bmatrix}&#10;sx \\&#10;sy \\&#10;s&#10;\end{bmatrix}&#10;=&#10;\begin{bmatrix}&#10;* &amp; * &amp; * &amp; * \\&#10;* &amp; * &amp; * &amp; * \\&#10;* &amp; * &amp; * &amp; *&#10;\end{bmatrix}&#10;\begin{bmatrix}&#10;X \\&#10;Y \\&#10;Z \\&#10;1&#10;\end{bmatrix}&#10;=&#10;\mathbf{\Pi}\mathbf{X}&#10;$$&#10;">
            <a:extLst>
              <a:ext uri="{FF2B5EF4-FFF2-40B4-BE49-F238E27FC236}">
                <a16:creationId xmlns:a16="http://schemas.microsoft.com/office/drawing/2014/main" id="{92F87D86-6D3C-41A9-9489-3EB9E953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37" y="2983264"/>
            <a:ext cx="4410583" cy="12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091" name="Picture 171" descr="$$&#10;\mathbf{\Pi} = &#10;\begin{bmatrix}&#10; f &amp; s    &amp; c_x \\&#10; 0   &amp; \alpha f &amp; c_y \\&#10; 0   &amp; 0    &amp; 1&#10;\end{bmatrix}&#10;\begin{bmatrix}&#10; 1 &amp; 0 &amp; 0 &amp; 0 \\&#10; 0 &amp; 1 &amp; 0 &amp; 0 \\&#10; 0 &amp; 0 &amp; 1 &amp; 0&#10;\end{bmatrix}&#10;\begin{bmatrix}&#10; \mathbf{R}_{3\times 3} &amp; \mathbf{0}_{3\times 1} \\&#10; \mathbf{0}_{1\times 3} &amp; 0 &#10;\end{bmatrix}&#10;\begin{bmatrix}&#10; \mathbf{I}_{3\times 3} &amp; \mathbf{T}_{3\times 1} \\&#10; \mathbf{0}_{1\times 3} &amp; 0 &#10;\end{bmatrix}&#10;$$">
            <a:extLst>
              <a:ext uri="{FF2B5EF4-FFF2-40B4-BE49-F238E27FC236}">
                <a16:creationId xmlns:a16="http://schemas.microsoft.com/office/drawing/2014/main" id="{7DEEC639-41CB-409A-B30B-FE20B401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35" y="5029200"/>
            <a:ext cx="7142465" cy="9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6AC9CA-5FA4-4AFA-8CD1-A23D4785171C}"/>
              </a:ext>
            </a:extLst>
          </p:cNvPr>
          <p:cNvGrpSpPr/>
          <p:nvPr/>
        </p:nvGrpSpPr>
        <p:grpSpPr>
          <a:xfrm>
            <a:off x="7962900" y="2362200"/>
            <a:ext cx="1790700" cy="1524000"/>
            <a:chOff x="7962900" y="2362200"/>
            <a:chExt cx="1790700" cy="1524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0F6E11F-417F-409C-B6AC-03F8A25CD6F8}"/>
                </a:ext>
              </a:extLst>
            </p:cNvPr>
            <p:cNvGrpSpPr/>
            <p:nvPr/>
          </p:nvGrpSpPr>
          <p:grpSpPr>
            <a:xfrm>
              <a:off x="7962900" y="2362200"/>
              <a:ext cx="1790700" cy="1524000"/>
              <a:chOff x="7962900" y="2362200"/>
              <a:chExt cx="1790700" cy="1524000"/>
            </a:xfrm>
          </p:grpSpPr>
          <p:pic>
            <p:nvPicPr>
              <p:cNvPr id="1030" name="Picture 1056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8942388" y="2362200"/>
                <a:ext cx="201612" cy="227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4" name="Rectangle 1046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305800" y="2743200"/>
                <a:ext cx="1447800" cy="11430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1052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223250" y="2743200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Line 1053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rot="5400000" flipV="1">
                <a:off x="8610600" y="2362199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041" name="Picture 1057" descr="Edittex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7962900" y="3276600"/>
                <a:ext cx="190500" cy="261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2" name="Oval 1061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948738" y="330993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66093" name="Picture 173">
              <a:extLst>
                <a:ext uri="{FF2B5EF4-FFF2-40B4-BE49-F238E27FC236}">
                  <a16:creationId xmlns:a16="http://schemas.microsoft.com/office/drawing/2014/main" id="{AC2B5955-4F2E-4A6C-9649-BA2A2E62E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223" y="3350419"/>
              <a:ext cx="807554" cy="28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/>
      <p:bldP spid="1033" grpId="0"/>
      <p:bldP spid="10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600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Let’s design a camera</a:t>
            </a:r>
          </a:p>
          <a:p>
            <a:pPr lvl="1"/>
            <a:r>
              <a:rPr lang="en-US" dirty="0"/>
              <a:t>Idea 1:  put a piece of film in front of an object</a:t>
            </a:r>
          </a:p>
          <a:p>
            <a:pPr lvl="1"/>
            <a:r>
              <a:rPr lang="en-US" dirty="0"/>
              <a:t>Do we get a reasonable image?</a:t>
            </a:r>
          </a:p>
          <a:p>
            <a:pPr lvl="1"/>
            <a:r>
              <a:rPr lang="en-US" dirty="0"/>
              <a:t>No. This is a bad camera.</a:t>
            </a:r>
          </a:p>
        </p:txBody>
      </p:sp>
      <p:pic>
        <p:nvPicPr>
          <p:cNvPr id="6148" name="Picture 4" descr="image-nothi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8188" y="19431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1587" y="2476500"/>
            <a:ext cx="4724400" cy="1524000"/>
            <a:chOff x="1536" y="1248"/>
            <a:chExt cx="2976" cy="960"/>
          </a:xfrm>
        </p:grpSpPr>
        <p:sp>
          <p:nvSpPr>
            <p:cNvPr id="6159" name="Line 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811587" y="24765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116387" y="27051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6156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5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2" name="Oval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67137" y="2444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84637" y="30527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76" y="1447800"/>
            <a:ext cx="10509248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down, z-axis points backwards)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74422" y="3331031"/>
            <a:ext cx="290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E551B-5EC3-42BF-824A-77E8B2918B4E}"/>
              </a:ext>
            </a:extLst>
          </p:cNvPr>
          <p:cNvGrpSpPr/>
          <p:nvPr/>
        </p:nvGrpSpPr>
        <p:grpSpPr>
          <a:xfrm>
            <a:off x="7772400" y="4095034"/>
            <a:ext cx="2057400" cy="2392170"/>
            <a:chOff x="9561227" y="2535845"/>
            <a:chExt cx="2057400" cy="2392170"/>
          </a:xfrm>
        </p:grpSpPr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E90A4F92-84D6-49C0-85E6-5B70ECC4F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2B28EF5E-15F3-49F3-AAD5-DAA77C6AE06B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992049F-57CA-4788-9CBB-745AEEBD2AEC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75D385-FE14-4DF7-9255-B00BB2F6A2DC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6D6C3A-760E-4363-A952-C79E4CDFFB87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7A85C0-7207-41AB-88BC-57C7599160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366447-70F8-454D-A860-003925D3F3B8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9BB2EE-DD03-4877-A08B-052460F1362F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8C8DA7-9E4C-4F38-BAB9-20E84EC719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A4A128-159D-4AE5-AFC3-75CBC56D9E7E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E8B0456C-1CC3-44B8-903C-C6C40DD5A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9143E04E-70E9-4F37-A6CE-BD78EE0AA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B0BD7D7B-BA6C-4A29-BFA6-C2D0CE3FB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57946" y="4388816"/>
              <a:ext cx="164831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A1B38E-20D5-4C4D-91E8-940005C6C4D6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9858ACC7-F2CA-40EF-A39B-7AA6EA001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D29E2F8A-7A0B-4FAA-8A32-8D4B51DB8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3FDE5F2-75B9-4A29-948B-774B3BDF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6644B24-243A-47A0-942B-A5C29568FB6E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974ED88-32E4-4D1D-9CCB-595DEC37C4E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D37178-5C42-4ABD-846A-AC0ED554A285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5D0A3-CA2D-4249-A8F0-A99AAA9AE10A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8F27F2-C623-47FC-8944-FC31E1DD7BB6}"/>
              </a:ext>
            </a:extLst>
          </p:cNvPr>
          <p:cNvSpPr txBox="1"/>
          <p:nvPr/>
        </p:nvSpPr>
        <p:spPr>
          <a:xfrm>
            <a:off x="3550108" y="45968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A08E2A1-8710-4D4F-919E-033F83994F80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2A3EAB17-3762-423B-851A-EEFC2813C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1AC6384C-AD62-4CBE-B1CD-6C6F5A27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57CE2F51-69A8-4DAB-A4EA-08F370412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812A01D-5B26-4EAE-B8A2-B44E522DFE4A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8F3E755-EE7D-4642-953A-DBCC578DAE2D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B62D113-1BA4-4218-AB21-C0FF30349B21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76E56E7-5A90-45E1-976E-11D467BE32E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913912" y="3973272"/>
            <a:ext cx="23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1" y="5085672"/>
            <a:ext cx="242371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8836" y="5576209"/>
            <a:ext cx="806221" cy="34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EB68E97-70BA-495D-9CAE-4AC1C96EC98F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down, z-axis points backwards)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5A1DE1-F046-49C1-95C9-3D1A37A8BB64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0761393C-7446-4BC8-B256-833E00B3A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04D3A2C2-1D8A-4FFC-99A9-9542A7022ED4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43FFA0-8D12-4E73-A9A9-95BD47686569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F898A70-F164-4585-848E-29CFE79DD3EE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EC1837-D8BA-4626-B7D1-9498173D30A5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37CF05-598A-478D-A3B1-A76F531A0E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270327-1F7A-4763-BC18-6DDD1BD0959F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E9E34E-8450-44AC-91DC-A2C768F7EA4B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94E041A-AD25-412C-963A-408B87CF073D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EA3D2F-F25B-4D7E-B1BC-81892EAFB1BF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7BD18E49-106B-493C-9A16-5191D7182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C2A71B17-68A6-4764-A3C2-FE344B114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7233560" y="5622474"/>
            <a:ext cx="468085" cy="32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11672" y="6008910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 </a:t>
            </a:r>
            <a:r>
              <a:rPr lang="en-US"/>
              <a:t>rotation matrix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1BBD8C-C938-4C97-83E7-DA0C8F95CEF4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78391E41-462C-4C0E-B1D3-0D6ACD35E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B018172F-8389-46CA-9379-EE70642B8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A8FD2596-CCEA-4F8B-AE25-372444438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9117C31-01E2-4AA0-A144-7C0D7D8353A9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455452-A69B-4004-9ADF-C6B1F973586A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C0277E9-07C9-40B7-9C05-24B0DBFFA54B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EDDDBEE-FF3E-4E94-A664-70180438DA7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E2ABEC-3405-4A3A-864D-2E7293A49729}"/>
              </a:ext>
            </a:extLst>
          </p:cNvPr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43F635-F438-4C56-94E5-7F0A2BBF9D25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60" name="Picture 7">
              <a:extLst>
                <a:ext uri="{FF2B5EF4-FFF2-40B4-BE49-F238E27FC236}">
                  <a16:creationId xmlns:a16="http://schemas.microsoft.com/office/drawing/2014/main" id="{EC390E9A-F5C0-40EF-AD1E-580FF26B1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DD070196-0D45-4A8D-960B-3CC2B12B8C31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C658655-A5C9-4ED5-8DD1-88B9BFFBB055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3CD9BE-0A94-4228-917A-65936CF9BA75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1C8F1E-3BA6-4D60-8437-CE4AFB30C8DD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B4377A8-1C21-43B7-BAD7-8555839937CC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52BC1FE-2670-4C42-8039-DC4112A22B10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55B22A-DE50-47BB-B416-60A8A348F306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B858E6-38B9-4C32-86E1-1C6689C8295A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70D04D-5ED7-4180-983C-430A01AD9662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5">
              <a:extLst>
                <a:ext uri="{FF2B5EF4-FFF2-40B4-BE49-F238E27FC236}">
                  <a16:creationId xmlns:a16="http://schemas.microsoft.com/office/drawing/2014/main" id="{FE4189AE-8988-4A44-A7DB-F824FB360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6">
              <a:extLst>
                <a:ext uri="{FF2B5EF4-FFF2-40B4-BE49-F238E27FC236}">
                  <a16:creationId xmlns:a16="http://schemas.microsoft.com/office/drawing/2014/main" id="{7D42BE77-B7BB-4F0A-8279-13FC36906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0EA4FA9-6DF7-437C-AE42-B6A03A6C2F14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down, z-axis points backwards)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6A8572-0B50-4B1C-96C1-6A726463F790}"/>
              </a:ext>
            </a:extLst>
          </p:cNvPr>
          <p:cNvGrpSpPr/>
          <p:nvPr/>
        </p:nvGrpSpPr>
        <p:grpSpPr>
          <a:xfrm>
            <a:off x="3581400" y="3668611"/>
            <a:ext cx="2613798" cy="2460172"/>
            <a:chOff x="5298976" y="3973286"/>
            <a:chExt cx="2613798" cy="2460172"/>
          </a:xfrm>
        </p:grpSpPr>
        <p:sp>
          <p:nvSpPr>
            <p:cNvPr id="52" name="Oval 51"/>
            <p:cNvSpPr/>
            <p:nvPr/>
          </p:nvSpPr>
          <p:spPr>
            <a:xfrm>
              <a:off x="5675213" y="5334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98976" y="502907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7" name="Parallelogram 26"/>
            <p:cNvSpPr/>
            <p:nvPr/>
          </p:nvSpPr>
          <p:spPr>
            <a:xfrm rot="8347545">
              <a:off x="5476636" y="4615947"/>
              <a:ext cx="2436138" cy="1177426"/>
            </a:xfrm>
            <a:prstGeom prst="parallelogram">
              <a:avLst>
                <a:gd name="adj" fmla="val 8983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747641" y="3973286"/>
              <a:ext cx="1480457" cy="14260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05988" y="4911897"/>
              <a:ext cx="523061" cy="4311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endCxn id="52" idx="1"/>
            </p:cNvCxnSpPr>
            <p:nvPr/>
          </p:nvCxnSpPr>
          <p:spPr>
            <a:xfrm rot="16200000" flipV="1">
              <a:off x="5426513" y="5709558"/>
              <a:ext cx="1034143" cy="413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  <a:endCxn id="52" idx="4"/>
            </p:cNvCxnSpPr>
            <p:nvPr/>
          </p:nvCxnSpPr>
          <p:spPr>
            <a:xfrm rot="10800000">
              <a:off x="5747642" y="5421088"/>
              <a:ext cx="1458685" cy="119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6023D-A26B-44BD-AF04-A7BDD0EE2C54}"/>
              </a:ext>
            </a:extLst>
          </p:cNvPr>
          <p:cNvSpPr txBox="1"/>
          <p:nvPr/>
        </p:nvSpPr>
        <p:spPr>
          <a:xfrm>
            <a:off x="7086600" y="6172200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(with extra row/column of [0 0 0 1])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96DC4-FC5B-4307-B52D-3DE6954B4A77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5AB565B8-134E-4167-9EF5-703FAE2D5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F71B2E71-F89D-484D-AC08-FC9A87BF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BF95D96C-8696-4731-8FE7-3E51B49F9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D11DDAE-776C-4559-A2DC-2E4AD3E7F5C0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107EB47-C0B6-44B5-BEB7-1F48237179DB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72258D-5596-404B-814D-DC3D62546A58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5FA963-ABA8-4298-BB6F-3CA57649CA7C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9745BAA-14B1-4E7E-AC91-B2742CD33F55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down, z-axis points backwards)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8" y="138397"/>
            <a:ext cx="8229600" cy="1143000"/>
          </a:xfrm>
        </p:spPr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95600"/>
            <a:ext cx="533400" cy="45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16200000">
            <a:off x="4838700" y="16383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26018" y="3288268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(intrinsics)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185" y="4302610"/>
            <a:ext cx="156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5632" y="5417834"/>
            <a:ext cx="347890" cy="3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56" y="5929200"/>
            <a:ext cx="300718" cy="3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0790" y="6386400"/>
            <a:ext cx="990600" cy="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19356" y="5423807"/>
            <a:ext cx="435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aspect ratio </a:t>
            </a:r>
            <a:r>
              <a:rPr lang="en-US" dirty="0"/>
              <a:t>(1 unless pixels are not square)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9357" y="5907166"/>
            <a:ext cx="59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skew</a:t>
            </a:r>
            <a:r>
              <a:rPr lang="en-US" dirty="0"/>
              <a:t> (0 unless pixels are shaped like rhombi/parallelograms)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08340" y="6398068"/>
            <a:ext cx="93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principal point</a:t>
            </a:r>
            <a:r>
              <a:rPr lang="en-US" dirty="0"/>
              <a:t> ((w/2,h/2) unless optical axis doesn’t intersect projection plane at image center)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37714" y="4259066"/>
            <a:ext cx="183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(upper triangular matrix)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9937" y="2904311"/>
            <a:ext cx="402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(converts from 3D rays in camera coordinate system to pixel coordinates)</a:t>
            </a:r>
          </a:p>
        </p:txBody>
      </p:sp>
      <p:pic>
        <p:nvPicPr>
          <p:cNvPr id="471044" name="Picture 4" descr="$$&#10;\begin{bmatrix}&#10;f &amp; 0    &amp; c_x \\&#10; 0   &amp; f &amp; c_y \\&#10; 0   &amp; 0    &amp; 1&#10;\end{bmatrix}&#10;\begin{bmatrix}&#10; 1 &amp; 0 &amp; 0 &amp; 0 \\&#10; 0 &amp; 1 &amp; 0 &amp; 0 \\&#10; 0 &amp; 0 &amp; 1 &amp; 0&#10;\end{bmatrix}&#10;$$">
            <a:extLst>
              <a:ext uri="{FF2B5EF4-FFF2-40B4-BE49-F238E27FC236}">
                <a16:creationId xmlns:a16="http://schemas.microsoft.com/office/drawing/2014/main" id="{345A4934-1633-4E80-9FBE-2FF029B6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08" y="1224856"/>
            <a:ext cx="4065692" cy="13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46" name="Picture 6" descr="$$&#10;\mathbf{K} = &#10;\begin{bmatrix}&#10;f &amp; s    &amp; c_x \\&#10; 0   &amp; \alpha f &amp; c_y \\&#10; 0   &amp; 0    &amp; 1&#10;\end{bmatrix}&#10;$$">
            <a:extLst>
              <a:ext uri="{FF2B5EF4-FFF2-40B4-BE49-F238E27FC236}">
                <a16:creationId xmlns:a16="http://schemas.microsoft.com/office/drawing/2014/main" id="{738EE753-2F4B-48B2-8067-8A2DA144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38" y="3841786"/>
            <a:ext cx="3234142" cy="14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4B68-2F91-43F2-87D1-FF3E9099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intrinsics</a:t>
            </a:r>
            <a:r>
              <a:rPr lang="en-US" dirty="0"/>
              <a:t> matrix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BB4736-E834-476F-B20C-F5DE3CDFCFD3}"/>
              </a:ext>
            </a:extLst>
          </p:cNvPr>
          <p:cNvSpPr txBox="1">
            <a:spLocks/>
          </p:cNvSpPr>
          <p:nvPr/>
        </p:nvSpPr>
        <p:spPr>
          <a:xfrm>
            <a:off x="457200" y="4419600"/>
            <a:ext cx="11430000" cy="17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2D affine transform </a:t>
            </a:r>
            <a:r>
              <a:rPr lang="en-US" dirty="0"/>
              <a:t>corresponding to a scale by </a:t>
            </a:r>
            <a:r>
              <a:rPr lang="en-US" i="1" dirty="0"/>
              <a:t>f</a:t>
            </a:r>
            <a:r>
              <a:rPr lang="en-US" dirty="0"/>
              <a:t> (focal length) and a translation by (</a:t>
            </a:r>
            <a:r>
              <a:rPr lang="en-US" i="1" dirty="0"/>
              <a:t>c</a:t>
            </a:r>
            <a:r>
              <a:rPr lang="en-US" i="1" baseline="-25000" dirty="0"/>
              <a:t>x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i="1" baseline="-25000" dirty="0"/>
              <a:t>y</a:t>
            </a:r>
            <a:r>
              <a:rPr lang="en-US" dirty="0"/>
              <a:t>) (principal point)</a:t>
            </a:r>
          </a:p>
          <a:p>
            <a:r>
              <a:rPr lang="en-US" dirty="0"/>
              <a:t>Maps 3D rays to 2D pixels</a:t>
            </a:r>
          </a:p>
        </p:txBody>
      </p:sp>
      <p:pic>
        <p:nvPicPr>
          <p:cNvPr id="472066" name="Picture 2" descr="$$&#10;\mathbf{K} = &#10;\begin{bmatrix}&#10;f &amp;  0    &amp; c_x \\&#10; 0   &amp; f &amp; c_y \\&#10; 0   &amp; 0    &amp; 1&#10;\end{bmatrix}&#10;$$">
            <a:extLst>
              <a:ext uri="{FF2B5EF4-FFF2-40B4-BE49-F238E27FC236}">
                <a16:creationId xmlns:a16="http://schemas.microsoft.com/office/drawing/2014/main" id="{8E6B1D6A-179F-4BF6-A0AE-BC9F9C45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2" y="1751806"/>
            <a:ext cx="463867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08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486400"/>
          </a:xfrm>
        </p:spPr>
        <p:txBody>
          <a:bodyPr/>
          <a:lstStyle/>
          <a:p>
            <a:r>
              <a:rPr lang="en-US" dirty="0"/>
              <a:t>Can think of as “zoom”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related to </a:t>
            </a:r>
            <a:r>
              <a:rPr lang="en-US" i="1" dirty="0"/>
              <a:t>field of view</a:t>
            </a:r>
            <a:endParaRPr lang="en-US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18006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1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1" y="572666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1" y="57150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953000"/>
            <a:ext cx="1828800" cy="1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981201"/>
            <a:ext cx="1447800" cy="1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B43-C1A5-4F37-84E7-2392B23C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F6C-E773-41B4-A2D5-8241BC2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0A29D2-9817-4266-ABFB-B72D4BD6B708}"/>
              </a:ext>
            </a:extLst>
          </p:cNvPr>
          <p:cNvSpPr/>
          <p:nvPr/>
        </p:nvSpPr>
        <p:spPr>
          <a:xfrm>
            <a:off x="1752600" y="630549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http://www.dslrsolutions.net/3298/using-your-hands-as-focal-length-calculator/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E3603-8DDA-4367-A390-9E44CCC2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447800"/>
            <a:ext cx="5181600" cy="4347966"/>
          </a:xfrm>
          <a:prstGeom prst="rect">
            <a:avLst/>
          </a:prstGeom>
        </p:spPr>
      </p:pic>
      <p:pic>
        <p:nvPicPr>
          <p:cNvPr id="466946" name="Picture 2" descr="Sky_Angles">
            <a:extLst>
              <a:ext uri="{FF2B5EF4-FFF2-40B4-BE49-F238E27FC236}">
                <a16:creationId xmlns:a16="http://schemas.microsoft.com/office/drawing/2014/main" id="{3B7ECF5C-DDDA-44F8-9FD0-DFC17172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94" y="2362201"/>
            <a:ext cx="2962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3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22"/>
            <a:ext cx="9144000" cy="6841279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44771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428"/>
            <a:ext cx="9144000" cy="6810573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419600"/>
            <a:ext cx="7772400" cy="1905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Add a barrier to block off most of the rays</a:t>
            </a:r>
          </a:p>
          <a:p>
            <a:pPr lvl="1"/>
            <a:r>
              <a:rPr lang="en-US" dirty="0"/>
              <a:t>This reduces blurring</a:t>
            </a:r>
          </a:p>
          <a:p>
            <a:pPr lvl="1"/>
            <a:r>
              <a:rPr lang="en-US" dirty="0"/>
              <a:t>The opening known as the </a:t>
            </a:r>
            <a:r>
              <a:rPr lang="en-US" b="1" dirty="0"/>
              <a:t>aperture</a:t>
            </a:r>
          </a:p>
          <a:p>
            <a:pPr lvl="1"/>
            <a:r>
              <a:rPr lang="en-US" dirty="0"/>
              <a:t>How does this transform the image?</a:t>
            </a:r>
          </a:p>
        </p:txBody>
      </p:sp>
      <p:pic>
        <p:nvPicPr>
          <p:cNvPr id="7172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7182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7178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Oval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3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60024" cy="6858000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6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20167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fnOPZ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5105400" cy="3822700"/>
          </a:xfrm>
          <a:prstGeom prst="rect">
            <a:avLst/>
          </a:prstGeom>
        </p:spPr>
      </p:pic>
      <p:sp>
        <p:nvSpPr>
          <p:cNvPr id="4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324600" y="51054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5810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9 at 7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5447"/>
            <a:ext cx="9144000" cy="46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1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57200"/>
            <a:ext cx="8600243" cy="5715000"/>
          </a:xfrm>
          <a:prstGeom prst="rect">
            <a:avLst/>
          </a:prstGeom>
        </p:spPr>
      </p:pic>
      <p:sp>
        <p:nvSpPr>
          <p:cNvPr id="3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6248401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petapixel.com</a:t>
            </a:r>
            <a:r>
              <a:rPr lang="en-US" sz="1200" dirty="0"/>
              <a:t>/2013/01/11/how-focal-length-affects-your-subjects-apparent-weight-as-seen-with-a-cat/</a:t>
            </a:r>
          </a:p>
        </p:txBody>
      </p:sp>
    </p:spTree>
    <p:extLst>
      <p:ext uri="{BB962C8B-B14F-4D97-AF65-F5344CB8AC3E}">
        <p14:creationId xmlns:p14="http://schemas.microsoft.com/office/powerpoint/2010/main" val="2409066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70514" y="3243930"/>
            <a:ext cx="6760029" cy="1941123"/>
            <a:chOff x="2046513" y="3243929"/>
            <a:chExt cx="6760029" cy="194112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system. There are 6 parameters represented (3 for position/translation, 3 for rotation).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8702" y="3117591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coordinates.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6781800" y="32644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5552553" y="3777347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7440378" y="3891636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6739" y="4593775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3690258" y="5268500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5641458" y="4670307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46238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1462"/>
            <a:ext cx="2894404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336574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10820400" cy="49831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Solution: view camera (lens shifted </a:t>
            </a:r>
            <a:r>
              <a:rPr lang="en-US" dirty="0" err="1"/>
              <a:t>w.r.t</a:t>
            </a:r>
            <a:r>
              <a:rPr lang="en-US" dirty="0"/>
              <a:t>. film)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10744200" y="6583362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2428876" y="31623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4953001" y="3162301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792152"/>
            <a:ext cx="1676400" cy="1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150" y="4742996"/>
            <a:ext cx="1670164" cy="15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67" name="Rectangle 15"/>
          <p:cNvSpPr>
            <a:spLocks noChangeArrowheads="1"/>
          </p:cNvSpPr>
          <p:nvPr/>
        </p:nvSpPr>
        <p:spPr bwMode="auto">
          <a:xfrm>
            <a:off x="8077200" y="3163889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3054350" y="6400800"/>
            <a:ext cx="578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hlinkClick r:id="rId5"/>
              </a:rPr>
              <a:t>http://en.wikipedia.org/wiki/Perspective_correction_lens</a:t>
            </a:r>
            <a:endParaRPr lang="en-US"/>
          </a:p>
        </p:txBody>
      </p:sp>
      <p:pic>
        <p:nvPicPr>
          <p:cNvPr id="458769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25" y="2209800"/>
            <a:ext cx="828675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9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3688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19800" y="2133600"/>
            <a:ext cx="4419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BC), Aristotle (384-322 BC)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</a:t>
            </a:r>
            <a:r>
              <a:rPr lang="en-US" dirty="0" err="1"/>
              <a:t>da</a:t>
            </a:r>
            <a:r>
              <a:rPr lang="en-US" dirty="0"/>
              <a:t> Vinci (1452-1519) </a:t>
            </a:r>
          </a:p>
        </p:txBody>
      </p:sp>
      <p:pic>
        <p:nvPicPr>
          <p:cNvPr id="36881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219200" y="1600201"/>
            <a:ext cx="4343400" cy="3611563"/>
          </a:xfrm>
          <a:prstGeom prst="rect">
            <a:avLst/>
          </a:prstGeom>
          <a:noFill/>
        </p:spPr>
      </p:pic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2846389" y="5105401"/>
            <a:ext cx="1713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Gemma Frisius, 1558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9067801" y="6583364"/>
            <a:ext cx="1161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  <p:pic>
        <p:nvPicPr>
          <p:cNvPr id="466946" name="Picture 2" descr="Image result for camera obscura san francisco">
            <a:extLst>
              <a:ext uri="{FF2B5EF4-FFF2-40B4-BE49-F238E27FC236}">
                <a16:creationId xmlns:a16="http://schemas.microsoft.com/office/drawing/2014/main" id="{DF6DECCA-B9D6-4BBC-8482-DC74ADB6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03" y="4283901"/>
            <a:ext cx="3358073" cy="23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/>
              <a:t>Result:</a:t>
            </a:r>
          </a:p>
        </p:txBody>
      </p:sp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199" y="2860676"/>
            <a:ext cx="2794190" cy="36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719465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95801" y="2209801"/>
            <a:ext cx="3398925" cy="4596445"/>
            <a:chOff x="1704" y="960"/>
            <a:chExt cx="2475" cy="3347"/>
          </a:xfrm>
        </p:grpSpPr>
        <p:pic>
          <p:nvPicPr>
            <p:cNvPr id="3491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1155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exterior columns appear bigger</a:t>
            </a:r>
          </a:p>
          <a:p>
            <a:pPr>
              <a:buFontTx/>
              <a:buChar char="•"/>
            </a:pPr>
            <a:r>
              <a:rPr lang="en-US"/>
              <a:t>The distortion is not due to lens flaws</a:t>
            </a:r>
          </a:p>
          <a:p>
            <a:pPr>
              <a:buFontTx/>
              <a:buChar char="•"/>
            </a:pPr>
            <a:r>
              <a:rPr lang="en-US"/>
              <a:t>Problem pointed out by Da Vinci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814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35814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9372601" y="6400801"/>
            <a:ext cx="12506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36831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47821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97" name="Image" r:id="rId4" imgW="6260317" imgH="4114286" progId="">
                  <p:embed/>
                </p:oleObj>
              </mc:Choice>
              <mc:Fallback>
                <p:oleObj name="Image" r:id="rId4" imgW="6260317" imgH="4114286" progId="">
                  <p:embed/>
                  <p:pic>
                    <p:nvPicPr>
                      <p:cNvPr id="478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955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343400"/>
            <a:ext cx="10515600" cy="198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distortion of the image</a:t>
            </a:r>
          </a:p>
          <a:p>
            <a:pPr lvl="1"/>
            <a:r>
              <a:rPr lang="en-US" dirty="0"/>
              <a:t>Caused by imperfect lenses</a:t>
            </a:r>
          </a:p>
          <a:p>
            <a:pPr lvl="1"/>
            <a:r>
              <a:rPr lang="en-US" dirty="0"/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3186114" y="1447801"/>
            <a:ext cx="55768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3668713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0350" y="3668713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88250" y="3668713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3814168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5800"/>
            <a:ext cx="4343400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62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606F-75F4-4E6C-A3EC-1BC7406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</a:t>
            </a:r>
          </a:p>
        </p:txBody>
      </p:sp>
      <p:pic>
        <p:nvPicPr>
          <p:cNvPr id="471042" name="Picture 2" descr="http://www.vision.caltech.edu/bouguetj/calib_doc/gifs/dist_plot3.gif">
            <a:extLst>
              <a:ext uri="{FF2B5EF4-FFF2-40B4-BE49-F238E27FC236}">
                <a16:creationId xmlns:a16="http://schemas.microsoft.com/office/drawing/2014/main" id="{F6B44D26-C493-4658-AD80-42DF26C4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2334"/>
            <a:ext cx="47815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00772-44EE-48CB-987D-3AD0C97ACD12}"/>
              </a:ext>
            </a:extLst>
          </p:cNvPr>
          <p:cNvSpPr txBox="1"/>
          <p:nvPr/>
        </p:nvSpPr>
        <p:spPr>
          <a:xfrm>
            <a:off x="1859854" y="5562600"/>
            <a:ext cx="8521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[Image credit: J. </a:t>
            </a:r>
            <a:r>
              <a:rPr lang="en-US" sz="1600" dirty="0" err="1"/>
              <a:t>Bouguet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http://www.vision.caltech.edu/bouguetj/calib_doc/htmls/example.html</a:t>
            </a:r>
            <a:r>
              <a:rPr lang="en-US" sz="1600" dirty="0"/>
              <a:t>]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32E6CA-52EA-4C12-8607-580E725C45C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400800" y="1905000"/>
            <a:ext cx="3733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Arrows show motion of projected points relative to an ideal (distortion-free lens)</a:t>
            </a:r>
          </a:p>
        </p:txBody>
      </p:sp>
    </p:spTree>
    <p:extLst>
      <p:ext uri="{BB962C8B-B14F-4D97-AF65-F5344CB8AC3E}">
        <p14:creationId xmlns:p14="http://schemas.microsoft.com/office/powerpoint/2010/main" val="3453184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160336"/>
            <a:ext cx="8229600" cy="1143000"/>
          </a:xfrm>
        </p:spPr>
        <p:txBody>
          <a:bodyPr/>
          <a:lstStyle/>
          <a:p>
            <a:r>
              <a:rPr lang="en-US" dirty="0"/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4038" y="1066800"/>
            <a:ext cx="3636962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5838" y="3657601"/>
            <a:ext cx="5237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0" y="6248401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from </a:t>
            </a:r>
            <a:r>
              <a:rPr lang="en-US">
                <a:latin typeface="Arial" charset="0"/>
                <a:hlinkClick r:id="rId10"/>
              </a:rPr>
              <a:t>Helmut Dersch</a:t>
            </a: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400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27652" name="Picture 4" descr="hecht-231-b-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78289" y="1447800"/>
            <a:ext cx="40528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3" name="Picture 5" descr="hecht-231-b-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38600" y="3048000"/>
            <a:ext cx="41211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4" name="Picture 6" descr="hecht-231-b-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143375" y="4800600"/>
            <a:ext cx="405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Modeling distortion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5334000"/>
            <a:ext cx="11582400" cy="1143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To model lens distortion</a:t>
            </a:r>
          </a:p>
          <a:p>
            <a:pPr lvl="1"/>
            <a:r>
              <a:rPr lang="en-US" dirty="0"/>
              <a:t>Use above projection operation instead of standard projection matrix multiplication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048001" y="2438401"/>
            <a:ext cx="6615113" cy="1293813"/>
            <a:chOff x="960" y="1536"/>
            <a:chExt cx="4167" cy="815"/>
          </a:xfrm>
        </p:grpSpPr>
        <p:pic>
          <p:nvPicPr>
            <p:cNvPr id="28685" name="Picture 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0" y="1850"/>
              <a:ext cx="15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 dirty="0"/>
                <a:t>Apply radial distortion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003550" y="4170364"/>
            <a:ext cx="5010150" cy="782637"/>
            <a:chOff x="932" y="2627"/>
            <a:chExt cx="3156" cy="493"/>
          </a:xfrm>
        </p:grpSpPr>
        <p:pic>
          <p:nvPicPr>
            <p:cNvPr id="28683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2" y="2688"/>
              <a:ext cx="159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focal length </a:t>
              </a:r>
              <a:br>
                <a:rPr lang="en-US" sz="2000"/>
              </a:br>
              <a:r>
                <a:rPr lang="en-US" sz="2000"/>
                <a:t>translate image center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263901" y="1371602"/>
            <a:ext cx="4062413" cy="923926"/>
            <a:chOff x="1096" y="864"/>
            <a:chExt cx="2559" cy="582"/>
          </a:xfrm>
        </p:grpSpPr>
        <p:pic>
          <p:nvPicPr>
            <p:cNvPr id="28679" name="Picture 1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6" y="864"/>
              <a:ext cx="1324" cy="582"/>
              <a:chOff x="1096" y="960"/>
              <a:chExt cx="1324" cy="582"/>
            </a:xfrm>
          </p:grpSpPr>
          <p:sp>
            <p:nvSpPr>
              <p:cNvPr id="28681" name="Text Box 13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96" y="960"/>
                <a:ext cx="132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2000"/>
                  <a:t>Project                </a:t>
                </a:r>
                <a:br>
                  <a:rPr lang="en-US" sz="2000"/>
                </a:br>
                <a:r>
                  <a:rPr lang="en-US" sz="2000"/>
                  <a:t>to “normalized” </a:t>
                </a:r>
                <a:br>
                  <a:rPr lang="en-US" sz="2000"/>
                </a:br>
                <a:r>
                  <a:rPr lang="en-US" sz="2000"/>
                  <a:t>image coordinates</a:t>
                </a:r>
              </a:p>
            </p:txBody>
          </p:sp>
          <p:pic>
            <p:nvPicPr>
              <p:cNvPr id="28682" name="Picture 14" descr="Edittex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4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8196" name="Picture 5" descr="pinhole_diff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76400"/>
            <a:ext cx="5410200" cy="357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236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projection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of intriguing variants…</a:t>
            </a:r>
          </a:p>
          <a:p>
            <a:r>
              <a:rPr lang="en-US"/>
              <a:t>(I’ll just mention a few fun ones)</a:t>
            </a:r>
          </a:p>
        </p:txBody>
      </p:sp>
    </p:spTree>
    <p:extLst>
      <p:ext uri="{BB962C8B-B14F-4D97-AF65-F5344CB8AC3E}">
        <p14:creationId xmlns:p14="http://schemas.microsoft.com/office/powerpoint/2010/main" val="38678721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360 degree field of view…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572000"/>
            <a:ext cx="10820400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Basic approach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Take a photo of a parabolic mirror with an orthographic lens (</a:t>
            </a:r>
            <a:r>
              <a:rPr lang="en-US" sz="2200" dirty="0" err="1"/>
              <a:t>Nayar</a:t>
            </a:r>
            <a:r>
              <a:rPr lang="en-US" sz="2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Or buy one a lens from a variety of </a:t>
            </a:r>
            <a:r>
              <a:rPr lang="en-US" sz="2200" dirty="0" err="1"/>
              <a:t>omnicam</a:t>
            </a:r>
            <a:r>
              <a:rPr lang="en-US" sz="2200" dirty="0"/>
              <a:t> manufacturers…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See </a:t>
            </a:r>
            <a:r>
              <a:rPr lang="en-US" sz="2200" dirty="0">
                <a:hlinkClick r:id="rId6"/>
              </a:rPr>
              <a:t>http://www.cis.upenn.edu/~kostas/omni.html</a:t>
            </a:r>
            <a:endParaRPr lang="en-US" sz="2200" dirty="0"/>
          </a:p>
          <a:p>
            <a:pPr lvl="2">
              <a:lnSpc>
                <a:spcPct val="90000"/>
              </a:lnSpc>
              <a:buFontTx/>
              <a:buNone/>
            </a:pP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5450" y="1600200"/>
            <a:ext cx="11811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41495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23850" y="174627"/>
            <a:ext cx="8229600" cy="1143000"/>
          </a:xfrm>
        </p:spPr>
        <p:txBody>
          <a:bodyPr/>
          <a:lstStyle/>
          <a:p>
            <a:r>
              <a:rPr lang="en-US" dirty="0"/>
              <a:t>Tilt-shift</a:t>
            </a:r>
          </a:p>
        </p:txBody>
      </p:sp>
      <p:pic>
        <p:nvPicPr>
          <p:cNvPr id="5222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6676" y="3694114"/>
            <a:ext cx="341312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3697288"/>
            <a:ext cx="3390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0" y="6172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+mj-lt"/>
              </a:rPr>
              <a:t>Titlt-shift images from </a:t>
            </a:r>
            <a:r>
              <a:rPr lang="en-US">
                <a:latin typeface="+mj-lt"/>
                <a:hlinkClick r:id="rId11"/>
              </a:rPr>
              <a:t>Olivo Barbieri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and Photoshop </a:t>
            </a:r>
            <a:r>
              <a:rPr lang="en-US">
                <a:latin typeface="+mj-lt"/>
                <a:hlinkClick r:id="rId12"/>
              </a:rPr>
              <a:t>imitations</a:t>
            </a:r>
            <a:endParaRPr lang="en-US">
              <a:latin typeface="+mj-lt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990601"/>
            <a:ext cx="3143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22614" y="327660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j-lt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699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13953" y="5148606"/>
            <a:ext cx="33831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>
            <a:spAutoFit/>
          </a:bodyPr>
          <a:lstStyle/>
          <a:p>
            <a:pPr algn="ctr" eaLnBrk="1" hangingPunct="1"/>
            <a:r>
              <a:rPr lang="en-US">
                <a:latin typeface="+mj-lt"/>
              </a:rPr>
              <a:t>Rollout Photographs © Justin Kerr </a:t>
            </a:r>
          </a:p>
        </p:txBody>
      </p:sp>
      <p:pic>
        <p:nvPicPr>
          <p:cNvPr id="59395" name="Picture 3" descr="1219sti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1" y="1295400"/>
            <a:ext cx="2822575" cy="3619500"/>
          </a:xfrm>
          <a:prstGeom prst="rect">
            <a:avLst/>
          </a:prstGeom>
          <a:noFill/>
        </p:spPr>
      </p:pic>
      <p:pic>
        <p:nvPicPr>
          <p:cNvPr id="59396" name="Picture 4" descr="12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1866901"/>
            <a:ext cx="6019800" cy="2709863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3050" y="54244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+mj-lt"/>
                <a:hlinkClick r:id="rId11"/>
              </a:rPr>
              <a:t>http://research.famsi.org/kerrmaya.html</a:t>
            </a:r>
            <a:r>
              <a:rPr lang="en-US">
                <a:latin typeface="+mj-lt"/>
              </a:rPr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Rotating sensor (or object)</a:t>
            </a:r>
          </a:p>
        </p:txBody>
      </p:sp>
      <p:sp>
        <p:nvSpPr>
          <p:cNvPr id="5939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62200" y="6019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+mj-lt"/>
              </a:rPr>
              <a:t>Also known as “cyclographs”, “peripheral images”</a:t>
            </a:r>
          </a:p>
        </p:txBody>
      </p:sp>
    </p:spTree>
    <p:extLst>
      <p:ext uri="{BB962C8B-B14F-4D97-AF65-F5344CB8AC3E}">
        <p14:creationId xmlns:p14="http://schemas.microsoft.com/office/powerpoint/2010/main" val="42251698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FC06-52B7-4E7F-91E6-3A0583F7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2FF31-9CA7-4062-B5B4-A0B9867C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0241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28800"/>
            <a:ext cx="6096000" cy="4610100"/>
          </a:xfrm>
          <a:prstGeom prst="rect">
            <a:avLst/>
          </a:prstGeom>
          <a:noFill/>
        </p:spPr>
      </p:pic>
      <p:pic>
        <p:nvPicPr>
          <p:cNvPr id="102407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447800"/>
            <a:ext cx="2819400" cy="2133600"/>
          </a:xfrm>
          <a:prstGeom prst="rect">
            <a:avLst/>
          </a:prstGeom>
          <a:noFill/>
        </p:spPr>
      </p:pic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6462714" y="6448426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hlinkClick r:id="rId6"/>
              </a:rPr>
              <a:t>http://www.debevec.org/Pinhole/</a:t>
            </a:r>
            <a:endParaRPr lang="en-US" sz="2000" dirty="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2209800" y="4800601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Why so</a:t>
            </a:r>
          </a:p>
          <a:p>
            <a:r>
              <a:rPr lang="en-US" sz="2800" dirty="0"/>
              <a:t>blurry?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1587500" y="6583364"/>
            <a:ext cx="1176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8823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photography</a:t>
            </a:r>
          </a:p>
        </p:txBody>
      </p:sp>
      <p:pic>
        <p:nvPicPr>
          <p:cNvPr id="609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610" y="1524000"/>
            <a:ext cx="61027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81200" y="6087071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Justin </a:t>
            </a:r>
            <a:r>
              <a:rPr lang="en-US" b="1" dirty="0" err="1"/>
              <a:t>Quinnell</a:t>
            </a:r>
            <a:r>
              <a:rPr lang="en-US" b="1" dirty="0"/>
              <a:t>, </a:t>
            </a:r>
            <a:r>
              <a:rPr lang="en-US" dirty="0"/>
              <a:t>The Clifton Suspension Bridge. December 17th 2007 - June 21st 2008</a:t>
            </a:r>
            <a:br>
              <a:rPr lang="en-US" dirty="0"/>
            </a:br>
            <a:r>
              <a:rPr lang="en-US" b="1" i="1" dirty="0"/>
              <a:t>6-month</a:t>
            </a:r>
            <a:r>
              <a:rPr lang="en-US" b="1" dirty="0"/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944168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17913</TotalTime>
  <Words>2185</Words>
  <Application>Microsoft Office PowerPoint</Application>
  <PresentationFormat>Widescreen</PresentationFormat>
  <Paragraphs>404</Paragraphs>
  <Slides>74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EngraversGothic BT Regular</vt:lpstr>
      <vt:lpstr>Helvetica</vt:lpstr>
      <vt:lpstr>Myriad Pro</vt:lpstr>
      <vt:lpstr>Myriad Roman</vt:lpstr>
      <vt:lpstr>Office Theme</vt:lpstr>
      <vt:lpstr>Image</vt:lpstr>
      <vt:lpstr>Cameras</vt:lpstr>
      <vt:lpstr>Announcements</vt:lpstr>
      <vt:lpstr>Can we use homographies to create a 360 panorama?</vt:lpstr>
      <vt:lpstr>Image formation</vt:lpstr>
      <vt:lpstr>Pinhole camera</vt:lpstr>
      <vt:lpstr>Camera Obscura</vt:lpstr>
      <vt:lpstr>Camera Obscura</vt:lpstr>
      <vt:lpstr>Home-made pinhole camera </vt:lpstr>
      <vt:lpstr>Pinhole photography</vt:lpstr>
      <vt:lpstr>PowerPoint Presentation</vt:lpstr>
      <vt:lpstr>Shrinking the aperture</vt:lpstr>
      <vt:lpstr>Shrinking the aperture</vt:lpstr>
      <vt:lpstr>Adding a lens</vt:lpstr>
      <vt:lpstr>The eye</vt:lpstr>
      <vt:lpstr>PowerPoint Presentation</vt:lpstr>
      <vt:lpstr>PowerPoint Presentation</vt:lpstr>
      <vt:lpstr>Eyes in nature:  eyespots to pinhole camera</vt:lpstr>
      <vt:lpstr>Projection</vt:lpstr>
      <vt:lpstr>Projection</vt:lpstr>
      <vt:lpstr>Müller-Lyer Illusion</vt:lpstr>
      <vt:lpstr>Geometric Model: A Pinhole Camera</vt:lpstr>
      <vt:lpstr>Modeling projection</vt:lpstr>
      <vt:lpstr>Modeling projection</vt:lpstr>
      <vt:lpstr>Modeling projection</vt:lpstr>
      <vt:lpstr>Perspective Projection</vt:lpstr>
      <vt:lpstr>Perspective Projection</vt:lpstr>
      <vt:lpstr>Orthographic projection</vt:lpstr>
      <vt:lpstr>Orthographic projection</vt:lpstr>
      <vt:lpstr>Perspective projection</vt:lpstr>
      <vt:lpstr>Variants of orthographic projection</vt:lpstr>
      <vt:lpstr>Dimensionality Reduction Machine (3D to 2D)</vt:lpstr>
      <vt:lpstr>Projection properties</vt:lpstr>
      <vt:lpstr>Projection properties</vt:lpstr>
      <vt:lpstr>Questions?</vt:lpstr>
      <vt:lpstr>Camera parameters</vt:lpstr>
      <vt:lpstr>Coordinate frames</vt:lpstr>
      <vt:lpstr>Camera parameters</vt:lpstr>
      <vt:lpstr>Camera parameters</vt:lpstr>
      <vt:lpstr>Projection matrix</vt:lpstr>
      <vt:lpstr>Extrinsics</vt:lpstr>
      <vt:lpstr>Extrinsics</vt:lpstr>
      <vt:lpstr>Extrinsics</vt:lpstr>
      <vt:lpstr>Extrinsics</vt:lpstr>
      <vt:lpstr>Perspective projection</vt:lpstr>
      <vt:lpstr>Typical intrinsics matrix</vt:lpstr>
      <vt:lpstr>Focal length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matrix</vt:lpstr>
      <vt:lpstr>Projection matrix</vt:lpstr>
      <vt:lpstr>Projection matrix</vt:lpstr>
      <vt:lpstr>Questions?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distortion: People</vt:lpstr>
      <vt:lpstr>Distortion</vt:lpstr>
      <vt:lpstr>PowerPoint Presentation</vt:lpstr>
      <vt:lpstr>Radial distortion</vt:lpstr>
      <vt:lpstr>Correcting radial distortion</vt:lpstr>
      <vt:lpstr>Distortion</vt:lpstr>
      <vt:lpstr>Modeling distortion</vt:lpstr>
      <vt:lpstr>Other types of projection</vt:lpstr>
      <vt:lpstr>360 degree field of view…</vt:lpstr>
      <vt:lpstr>Tilt-shift</vt:lpstr>
      <vt:lpstr>Rotating sensor (or object)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10: Cameras</dc:title>
  <dc:creator>Noah Snavely</dc:creator>
  <cp:lastModifiedBy>Noah Snavely</cp:lastModifiedBy>
  <cp:revision>750</cp:revision>
  <dcterms:created xsi:type="dcterms:W3CDTF">2009-08-25T02:47:59Z</dcterms:created>
  <dcterms:modified xsi:type="dcterms:W3CDTF">2020-05-14T16:58:32Z</dcterms:modified>
</cp:coreProperties>
</file>