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801" r:id="rId4"/>
    <p:sldId id="527" r:id="rId5"/>
    <p:sldId id="528" r:id="rId6"/>
    <p:sldId id="529" r:id="rId7"/>
    <p:sldId id="531" r:id="rId8"/>
    <p:sldId id="530" r:id="rId9"/>
    <p:sldId id="532" r:id="rId10"/>
    <p:sldId id="533" r:id="rId11"/>
    <p:sldId id="534" r:id="rId12"/>
    <p:sldId id="535" r:id="rId13"/>
    <p:sldId id="536" r:id="rId14"/>
    <p:sldId id="548" r:id="rId15"/>
    <p:sldId id="551" r:id="rId16"/>
    <p:sldId id="552" r:id="rId17"/>
    <p:sldId id="553" r:id="rId18"/>
    <p:sldId id="537" r:id="rId19"/>
    <p:sldId id="538" r:id="rId20"/>
    <p:sldId id="539" r:id="rId21"/>
    <p:sldId id="541" r:id="rId22"/>
    <p:sldId id="554" r:id="rId23"/>
    <p:sldId id="555" r:id="rId24"/>
    <p:sldId id="556" r:id="rId25"/>
    <p:sldId id="612" r:id="rId26"/>
    <p:sldId id="800" r:id="rId27"/>
    <p:sldId id="557" r:id="rId28"/>
    <p:sldId id="558" r:id="rId29"/>
    <p:sldId id="560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44" autoAdjust="0"/>
    <p:restoredTop sz="94017" autoAdjust="0"/>
  </p:normalViewPr>
  <p:slideViewPr>
    <p:cSldViewPr>
      <p:cViewPr varScale="1">
        <p:scale>
          <a:sx n="63" d="100"/>
          <a:sy n="63" d="100"/>
        </p:scale>
        <p:origin x="42" y="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409C86-0DB4-461E-B411-3132234C96B9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552C4-BC4B-4C71-991C-7B2020479D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51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492CD9C-0936-4CB5-8F47-4F37A3C1BD80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8A4206-02EB-4F55-B83C-8E908C558B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7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A4206-02EB-4F55-B83C-8E908C558B6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07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6D4CD-A124-4734-886E-96ABD1A5E8B4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EBDF4A-DD92-43C7-B56D-8495FFC4745A}" type="slidenum">
              <a:rPr lang="en-US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0A8478-A600-4664-8B25-23E579FCCD03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35FC9-4C7C-4839-AD87-B5CD1322098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5FC9-4C7C-4839-AD87-B5CD13220982}" type="datetimeFigureOut">
              <a:rPr lang="en-US" smtClean="0"/>
              <a:pPr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B2BE-37E8-49C8-A941-FB00A9E058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gadgetlab/2010/07/camera-software-lets-you-see-into-the-pas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notesSlide" Target="../notesSlides/notesSlide3.xml"/><Relationship Id="rId3" Type="http://schemas.openxmlformats.org/officeDocument/2006/relationships/tags" Target="../tags/tag2.xml"/><Relationship Id="rId21" Type="http://schemas.openxmlformats.org/officeDocument/2006/relationships/oleObject" Target="../embeddings/oleObject2.bin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image" Target="../media/image41.png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10" Type="http://schemas.openxmlformats.org/officeDocument/2006/relationships/tags" Target="../tags/tag9.xml"/><Relationship Id="rId19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18.xml"/><Relationship Id="rId7" Type="http://schemas.openxmlformats.org/officeDocument/2006/relationships/image" Target="../media/image4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45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49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tags" Target="../tags/tag23.xml"/><Relationship Id="rId16" Type="http://schemas.openxmlformats.org/officeDocument/2006/relationships/image" Target="../media/image52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47.png"/><Relationship Id="rId5" Type="http://schemas.openxmlformats.org/officeDocument/2006/relationships/tags" Target="../tags/tag26.xml"/><Relationship Id="rId15" Type="http://schemas.openxmlformats.org/officeDocument/2006/relationships/image" Target="../media/image51.png"/><Relationship Id="rId10" Type="http://schemas.openxmlformats.org/officeDocument/2006/relationships/notesSlide" Target="../notesSlides/notesSlide5.xml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0.pn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46315"/>
            <a:ext cx="3962400" cy="146957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Image alignment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-164275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CS5760: Computer Vision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192000" cy="457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1016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17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0" y="2336800"/>
            <a:ext cx="5867400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2286000" y="6400801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http://www.wired.com/gadgetlab/2010/07/camera-software-lets-you-see-into-the-past/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each point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define the </a:t>
            </a:r>
            <a:r>
              <a:rPr lang="en-US" i="1" dirty="0"/>
              <a:t>residuals </a:t>
            </a:r>
            <a:r>
              <a:rPr lang="en-US" dirty="0"/>
              <a:t>as 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236322"/>
            <a:ext cx="3322216" cy="126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65514"/>
            <a:ext cx="1371600" cy="52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2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648200"/>
            <a:ext cx="5486400" cy="1289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76400"/>
            <a:ext cx="8382000" cy="4495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Goal: minimize sum of squared residuals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“Least squares” solution</a:t>
            </a:r>
          </a:p>
          <a:p>
            <a:r>
              <a:rPr lang="en-US" dirty="0"/>
              <a:t>For translations, is equal to mean (average) displacement</a:t>
            </a:r>
          </a:p>
        </p:txBody>
      </p:sp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5999"/>
            <a:ext cx="8458200" cy="160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also write as a matrix equation</a:t>
            </a: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477621"/>
            <a:ext cx="4724400" cy="307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/>
          <p:cNvGrpSpPr/>
          <p:nvPr/>
        </p:nvGrpSpPr>
        <p:grpSpPr>
          <a:xfrm>
            <a:off x="4049487" y="5673538"/>
            <a:ext cx="3932025" cy="1020394"/>
            <a:chOff x="2525486" y="5673538"/>
            <a:chExt cx="3932025" cy="1020394"/>
          </a:xfrm>
        </p:grpSpPr>
        <p:pic>
          <p:nvPicPr>
            <p:cNvPr id="34406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7182" y="5673538"/>
              <a:ext cx="700554" cy="764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6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6712" y="5673538"/>
              <a:ext cx="379227" cy="69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7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1476" y="5881967"/>
              <a:ext cx="457485" cy="42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4071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53100" y="5673538"/>
              <a:ext cx="541338" cy="69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525486" y="632460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n </a:t>
              </a:r>
              <a:r>
                <a:rPr lang="en-US" dirty="0"/>
                <a:t>x 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42658" y="6324600"/>
              <a:ext cx="6238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 </a:t>
              </a:r>
              <a:r>
                <a:rPr lang="en-US" dirty="0"/>
                <a:t>x 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715000" y="632460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n </a:t>
              </a:r>
              <a:r>
                <a:rPr lang="en-US" dirty="0"/>
                <a:t>x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1"/>
            <a:ext cx="8229600" cy="3459163"/>
          </a:xfrm>
        </p:spPr>
        <p:txBody>
          <a:bodyPr/>
          <a:lstStyle/>
          <a:p>
            <a:r>
              <a:rPr lang="en-US" dirty="0"/>
              <a:t>Find </a:t>
            </a:r>
            <a:r>
              <a:rPr lang="en-US" b="1" dirty="0"/>
              <a:t>t</a:t>
            </a:r>
            <a:r>
              <a:rPr lang="en-US" dirty="0"/>
              <a:t> that minimizes 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To solve, form the </a:t>
            </a:r>
            <a:r>
              <a:rPr lang="en-US" i="1" dirty="0"/>
              <a:t>normal equations</a:t>
            </a:r>
          </a:p>
        </p:txBody>
      </p:sp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8726" y="1507876"/>
            <a:ext cx="2189748" cy="6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895600"/>
            <a:ext cx="2971800" cy="865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7532" y="4673154"/>
            <a:ext cx="4084586" cy="73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50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4700" y="5600517"/>
            <a:ext cx="5600700" cy="1068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Least squares: linear regression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2776" y="1963738"/>
            <a:ext cx="39671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 bwMode="auto">
          <a:xfrm rot="5400000" flipH="1" flipV="1">
            <a:off x="4629615" y="2506277"/>
            <a:ext cx="3066584" cy="2988527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5872986" y="4162219"/>
            <a:ext cx="11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y = </a:t>
            </a:r>
            <a:r>
              <a:rPr lang="en-US" dirty="0" err="1"/>
              <a:t>mx</a:t>
            </a:r>
            <a:r>
              <a:rPr lang="en-US" dirty="0"/>
              <a:t> + 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43601" y="3013645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, x</a:t>
            </a:r>
            <a:r>
              <a:rPr lang="en-US" baseline="-25000" dirty="0"/>
              <a:t>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515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2078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0049" y="1524001"/>
            <a:ext cx="3967163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8724" name="Line 4"/>
          <p:cNvSpPr>
            <a:spLocks noChangeShapeType="1"/>
          </p:cNvSpPr>
          <p:nvPr/>
        </p:nvSpPr>
        <p:spPr bwMode="auto">
          <a:xfrm flipV="1">
            <a:off x="4579896" y="3522663"/>
            <a:ext cx="2895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78725" name="Line 5"/>
          <p:cNvSpPr>
            <a:spLocks noChangeShapeType="1"/>
          </p:cNvSpPr>
          <p:nvPr/>
        </p:nvSpPr>
        <p:spPr bwMode="auto">
          <a:xfrm flipV="1">
            <a:off x="6542046" y="2876551"/>
            <a:ext cx="0" cy="703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2078726" name="Line 6"/>
          <p:cNvSpPr>
            <a:spLocks noChangeShapeType="1"/>
          </p:cNvSpPr>
          <p:nvPr/>
        </p:nvSpPr>
        <p:spPr bwMode="auto">
          <a:xfrm flipV="1">
            <a:off x="5522871" y="3779838"/>
            <a:ext cx="0" cy="639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diamond" w="med" len="med"/>
            <a:tailEnd type="diamond" w="med" len="med"/>
          </a:ln>
          <a:effectLst/>
        </p:spPr>
        <p:txBody>
          <a:bodyPr anchor="ctr"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1" y="5495231"/>
            <a:ext cx="5263373" cy="100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6512362" y="3048000"/>
            <a:ext cx="149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residual error</a:t>
            </a:r>
          </a:p>
        </p:txBody>
      </p:sp>
    </p:spTree>
    <p:extLst>
      <p:ext uri="{BB962C8B-B14F-4D97-AF65-F5344CB8AC3E}">
        <p14:creationId xmlns:p14="http://schemas.microsoft.com/office/powerpoint/2010/main" val="2721322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385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819474"/>
            <a:ext cx="8839201" cy="404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9425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352801"/>
            <a:ext cx="8229600" cy="2773363"/>
          </a:xfrm>
        </p:spPr>
        <p:txBody>
          <a:bodyPr/>
          <a:lstStyle/>
          <a:p>
            <a:r>
              <a:rPr lang="en-US" dirty="0"/>
              <a:t>How many unknowns?</a:t>
            </a:r>
          </a:p>
          <a:p>
            <a:r>
              <a:rPr lang="en-US" dirty="0"/>
              <a:t>How many equations per match?</a:t>
            </a:r>
          </a:p>
          <a:p>
            <a:r>
              <a:rPr lang="en-US" dirty="0"/>
              <a:t>How many matches do we need?</a:t>
            </a:r>
          </a:p>
        </p:txBody>
      </p:sp>
      <p:pic>
        <p:nvPicPr>
          <p:cNvPr id="346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4270" y="1625239"/>
            <a:ext cx="8090330" cy="147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010400" y="1371600"/>
            <a:ext cx="34290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snavely\matlab\A2P3\sear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00" y="1676400"/>
            <a:ext cx="1756312" cy="152615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600200"/>
            <a:ext cx="1066332" cy="16208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Residuals: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Cost function:</a:t>
            </a:r>
          </a:p>
        </p:txBody>
      </p:sp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8813" y="2182762"/>
            <a:ext cx="8431500" cy="13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1859448" y="4572000"/>
            <a:ext cx="8503752" cy="1981200"/>
            <a:chOff x="609600" y="4572000"/>
            <a:chExt cx="8503752" cy="1981200"/>
          </a:xfrm>
        </p:grpSpPr>
        <p:pic>
          <p:nvPicPr>
            <p:cNvPr id="34714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4572000"/>
              <a:ext cx="3305176" cy="815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714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58684" y="5181600"/>
              <a:ext cx="7654668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Szeliski: Chapter 6.1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Affine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form</a:t>
            </a:r>
          </a:p>
        </p:txBody>
      </p:sp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0"/>
            <a:ext cx="6400800" cy="3732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4419601" y="5900057"/>
            <a:ext cx="4650483" cy="947824"/>
            <a:chOff x="856165" y="5528066"/>
            <a:chExt cx="5659895" cy="1153552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0005" y="5581059"/>
              <a:ext cx="700555" cy="764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92439" y="5528066"/>
              <a:ext cx="379228" cy="69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29671" y="5695809"/>
              <a:ext cx="457486" cy="42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18371" y="5581059"/>
              <a:ext cx="541339" cy="694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856165" y="6232121"/>
              <a:ext cx="903677" cy="449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n </a:t>
              </a:r>
              <a:r>
                <a:rPr lang="en-US" dirty="0"/>
                <a:t>x 6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43070" y="6111002"/>
              <a:ext cx="759307" cy="449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  <a:r>
                <a:rPr lang="en-US" i="1" dirty="0"/>
                <a:t> </a:t>
              </a:r>
              <a:r>
                <a:rPr lang="en-US" dirty="0"/>
                <a:t>x 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12383" y="6137497"/>
              <a:ext cx="903677" cy="4494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i="1" dirty="0"/>
                <a:t>n </a:t>
              </a:r>
              <a:r>
                <a:rPr lang="en-US" dirty="0"/>
                <a:t>x 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err="1"/>
              <a:t>Homographies</a:t>
            </a:r>
            <a:endParaRPr lang="en-US" dirty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  <p:sp>
        <p:nvSpPr>
          <p:cNvPr id="330773" name="Rectangle 2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38400" y="45720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To </a:t>
            </a:r>
            <a:r>
              <a:rPr lang="en-US" sz="2400" dirty="0" err="1">
                <a:solidFill>
                  <a:srgbClr val="000000"/>
                </a:solidFill>
              </a:rPr>
              <a:t>unwarp</a:t>
            </a:r>
            <a:r>
              <a:rPr lang="en-US" sz="2400" dirty="0">
                <a:solidFill>
                  <a:srgbClr val="000000"/>
                </a:solidFill>
              </a:rPr>
              <a:t> (rectify) an image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solve for </a:t>
            </a:r>
            <a:r>
              <a:rPr lang="en-US" sz="2000" dirty="0" err="1">
                <a:solidFill>
                  <a:srgbClr val="000000"/>
                </a:solidFill>
              </a:rPr>
              <a:t>homography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H</a:t>
            </a:r>
            <a:r>
              <a:rPr lang="en-US" sz="2000" dirty="0">
                <a:solidFill>
                  <a:srgbClr val="000000"/>
                </a:solidFill>
              </a:rPr>
              <a:t> given </a:t>
            </a:r>
            <a:r>
              <a:rPr lang="en-US" sz="2000" b="1" dirty="0">
                <a:solidFill>
                  <a:srgbClr val="000000"/>
                </a:solidFill>
              </a:rPr>
              <a:t>p</a:t>
            </a:r>
            <a:r>
              <a:rPr lang="en-US" sz="2000" dirty="0">
                <a:solidFill>
                  <a:srgbClr val="000000"/>
                </a:solidFill>
              </a:rPr>
              <a:t> and </a:t>
            </a:r>
            <a:r>
              <a:rPr lang="en-US" sz="2000" b="1" dirty="0">
                <a:solidFill>
                  <a:srgbClr val="000000"/>
                </a:solidFill>
              </a:rPr>
              <a:t>p’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solve equations of the form:  </a:t>
            </a:r>
            <a:r>
              <a:rPr lang="en-US" sz="2000" dirty="0" err="1">
                <a:solidFill>
                  <a:srgbClr val="000000"/>
                </a:solidFill>
              </a:rPr>
              <a:t>w</a:t>
            </a:r>
            <a:r>
              <a:rPr lang="en-US" sz="2000" b="1" dirty="0" err="1">
                <a:solidFill>
                  <a:srgbClr val="000000"/>
                </a:solidFill>
              </a:rPr>
              <a:t>p</a:t>
            </a:r>
            <a:r>
              <a:rPr lang="en-US" sz="2000" b="1" dirty="0">
                <a:solidFill>
                  <a:srgbClr val="000000"/>
                </a:solidFill>
              </a:rPr>
              <a:t>’</a:t>
            </a:r>
            <a:r>
              <a:rPr lang="en-US" sz="2000" dirty="0">
                <a:solidFill>
                  <a:srgbClr val="000000"/>
                </a:solidFill>
              </a:rPr>
              <a:t> = </a:t>
            </a:r>
            <a:r>
              <a:rPr lang="en-US" sz="2000" b="1" dirty="0">
                <a:solidFill>
                  <a:srgbClr val="000000"/>
                </a:solidFill>
              </a:rPr>
              <a:t>Hp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linear in unknowns:  w and coefficients of </a:t>
            </a:r>
            <a:r>
              <a:rPr lang="en-US" b="1" dirty="0">
                <a:solidFill>
                  <a:srgbClr val="000000"/>
                </a:solidFill>
              </a:rPr>
              <a:t>H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H is defined up to an arbitrary scale factor</a:t>
            </a: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dirty="0">
                <a:solidFill>
                  <a:srgbClr val="000000"/>
                </a:solidFill>
              </a:rPr>
              <a:t>how many points are necessary to solve for </a:t>
            </a:r>
            <a:r>
              <a:rPr lang="en-US" b="1" dirty="0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60676" y="1371600"/>
            <a:ext cx="6283325" cy="3124200"/>
            <a:chOff x="609600" y="914400"/>
            <a:chExt cx="6283325" cy="3124200"/>
          </a:xfrm>
        </p:grpSpPr>
        <p:graphicFrame>
          <p:nvGraphicFramePr>
            <p:cNvPr id="330756" name="Object 4"/>
            <p:cNvGraphicFramePr>
              <a:graphicFrameLocks noChangeAspect="1"/>
            </p:cNvGraphicFramePr>
            <p:nvPr>
              <p:custDataLst>
                <p:tags r:id="rId5"/>
              </p:custDataLst>
            </p:nvPr>
          </p:nvGraphicFramePr>
          <p:xfrm>
            <a:off x="609600" y="914400"/>
            <a:ext cx="3082925" cy="312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88" name="Photo Editor Photo" r:id="rId19" imgW="5106113" imgH="5172797" progId="">
                    <p:embed/>
                  </p:oleObj>
                </mc:Choice>
                <mc:Fallback>
                  <p:oleObj name="Photo Editor Photo" r:id="rId19" imgW="5106113" imgH="5172797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914400"/>
                          <a:ext cx="3082925" cy="312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0759" name="Object 7"/>
            <p:cNvGraphicFramePr>
              <a:graphicFrameLocks noChangeAspect="1"/>
            </p:cNvGraphicFramePr>
            <p:nvPr>
              <p:custDataLst>
                <p:tags r:id="rId6"/>
              </p:custDataLst>
            </p:nvPr>
          </p:nvGraphicFramePr>
          <p:xfrm>
            <a:off x="3810000" y="914400"/>
            <a:ext cx="3082925" cy="312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89" name="Photo Editor Photo" r:id="rId21" imgW="5106113" imgH="5172797" progId="">
                    <p:embed/>
                  </p:oleObj>
                </mc:Choice>
                <mc:Fallback>
                  <p:oleObj name="Photo Editor Photo" r:id="rId21" imgW="5106113" imgH="5172797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00" y="914400"/>
                          <a:ext cx="3082925" cy="3124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0765" name="Oval 1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66813" y="3895725"/>
              <a:ext cx="76200" cy="76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6" name="Oval 1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066925" y="3533775"/>
              <a:ext cx="76200" cy="7620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7" name="Oval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228725" y="356235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8" name="Oval 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209800" y="3819525"/>
              <a:ext cx="76200" cy="76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69" name="Oval 1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819650" y="3917950"/>
              <a:ext cx="76200" cy="7620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0" name="Oval 1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776913" y="3213100"/>
              <a:ext cx="76200" cy="76200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1" name="Oval 1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829175" y="32131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2" name="Oval 2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81675" y="3917950"/>
              <a:ext cx="76200" cy="762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30774" name="Text Box 22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60475" y="3352800"/>
              <a:ext cx="32252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0000"/>
                  </a:solidFill>
                </a:rPr>
                <a:t>p</a:t>
              </a:r>
            </a:p>
          </p:txBody>
        </p:sp>
        <p:sp>
          <p:nvSpPr>
            <p:cNvPr id="330775" name="Text Box 23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856163" y="3124200"/>
              <a:ext cx="3882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FF0000"/>
                  </a:solidFill>
                </a:rPr>
                <a:t>p’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Solving for homographies</a:t>
            </a:r>
          </a:p>
        </p:txBody>
      </p:sp>
      <p:pic>
        <p:nvPicPr>
          <p:cNvPr id="377859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65563" y="1459073"/>
            <a:ext cx="3983038" cy="93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7860" name="Picture 4" descr="Edittex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7256" y="2958902"/>
            <a:ext cx="4644088" cy="176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7861" name="Picture 5" descr="Edittex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30665" y="5410200"/>
            <a:ext cx="7579858" cy="88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8458201" y="3581400"/>
            <a:ext cx="17940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Not linear!</a:t>
            </a:r>
          </a:p>
        </p:txBody>
      </p:sp>
    </p:spTree>
    <p:extLst>
      <p:ext uri="{BB962C8B-B14F-4D97-AF65-F5344CB8AC3E}">
        <p14:creationId xmlns:p14="http://schemas.microsoft.com/office/powerpoint/2010/main" val="23591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for </a:t>
            </a:r>
            <a:r>
              <a:rPr lang="en-US" dirty="0" err="1"/>
              <a:t>homographies</a:t>
            </a:r>
            <a:endParaRPr lang="en-US" dirty="0"/>
          </a:p>
        </p:txBody>
      </p:sp>
      <p:pic>
        <p:nvPicPr>
          <p:cNvPr id="4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4798" y="2950030"/>
            <a:ext cx="798629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8003" y="1460286"/>
            <a:ext cx="7579858" cy="88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0871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Solving for </a:t>
            </a:r>
            <a:r>
              <a:rPr lang="en-US" dirty="0" err="1"/>
              <a:t>homographies</a:t>
            </a:r>
            <a:endParaRPr lang="en-US" dirty="0"/>
          </a:p>
        </p:txBody>
      </p:sp>
      <p:pic>
        <p:nvPicPr>
          <p:cNvPr id="378883" name="Picture 3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14113" y="1155604"/>
            <a:ext cx="7702776" cy="284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888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09800" y="4942140"/>
            <a:ext cx="7848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Defines a least squares problem:</a:t>
            </a:r>
          </a:p>
        </p:txBody>
      </p:sp>
      <p:sp>
        <p:nvSpPr>
          <p:cNvPr id="378895" name="Rectangl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09800" y="5399340"/>
            <a:ext cx="7848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Since        is only defined up to scale, solve for unit vector</a:t>
            </a:r>
            <a:endParaRPr lang="en-US" sz="2000" b="1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Solution:        = eigenvector of </a:t>
            </a:r>
            <a:r>
              <a:rPr lang="en-US" sz="2000" b="1" dirty="0">
                <a:solidFill>
                  <a:srgbClr val="000000"/>
                </a:solidFill>
              </a:rPr>
              <a:t>        </a:t>
            </a:r>
            <a:r>
              <a:rPr lang="en-US" sz="2000" dirty="0">
                <a:solidFill>
                  <a:srgbClr val="000000"/>
                </a:solidFill>
              </a:rPr>
              <a:t>       with smallest </a:t>
            </a:r>
            <a:r>
              <a:rPr lang="en-US" sz="2000" dirty="0" err="1">
                <a:solidFill>
                  <a:srgbClr val="000000"/>
                </a:solidFill>
              </a:rPr>
              <a:t>eigenvalue</a:t>
            </a:r>
            <a:endParaRPr lang="en-US" sz="2000" dirty="0">
              <a:solidFill>
                <a:srgbClr val="000000"/>
              </a:solidFill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Works with 4 or more points</a:t>
            </a:r>
          </a:p>
        </p:txBody>
      </p:sp>
      <p:pic>
        <p:nvPicPr>
          <p:cNvPr id="378901" name="Picture 21" descr="Edittex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738253" y="5029201"/>
            <a:ext cx="2439987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8"/>
          <p:cNvGrpSpPr/>
          <p:nvPr/>
        </p:nvGrpSpPr>
        <p:grpSpPr>
          <a:xfrm>
            <a:off x="4800601" y="3956298"/>
            <a:ext cx="734315" cy="904855"/>
            <a:chOff x="3265714" y="3761697"/>
            <a:chExt cx="734315" cy="904855"/>
          </a:xfrm>
        </p:grpSpPr>
        <p:sp>
          <p:nvSpPr>
            <p:cNvPr id="378892" name="Text Box 12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5714" y="4327998"/>
              <a:ext cx="71365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</a:rPr>
                <a:t>2n </a:t>
              </a:r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× 9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pic>
          <p:nvPicPr>
            <p:cNvPr id="585729" name="Picture 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292249" y="3761697"/>
              <a:ext cx="707780" cy="603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9"/>
          <p:cNvGrpSpPr/>
          <p:nvPr/>
        </p:nvGrpSpPr>
        <p:grpSpPr>
          <a:xfrm>
            <a:off x="8204590" y="3994890"/>
            <a:ext cx="550760" cy="881911"/>
            <a:chOff x="6724134" y="3832947"/>
            <a:chExt cx="550760" cy="881911"/>
          </a:xfrm>
        </p:grpSpPr>
        <p:sp>
          <p:nvSpPr>
            <p:cNvPr id="378893" name="Text Box 1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857547" y="4376304"/>
              <a:ext cx="29848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9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pic>
          <p:nvPicPr>
            <p:cNvPr id="585730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724134" y="3832947"/>
              <a:ext cx="550760" cy="607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85731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067801" y="5413437"/>
            <a:ext cx="217715" cy="31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5732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51122" y="5790527"/>
            <a:ext cx="683078" cy="288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1"/>
          <p:cNvGrpSpPr/>
          <p:nvPr/>
        </p:nvGrpSpPr>
        <p:grpSpPr>
          <a:xfrm>
            <a:off x="9510714" y="4012085"/>
            <a:ext cx="424641" cy="832058"/>
            <a:chOff x="7975827" y="3839257"/>
            <a:chExt cx="424641" cy="832058"/>
          </a:xfrm>
        </p:grpSpPr>
        <p:sp>
          <p:nvSpPr>
            <p:cNvPr id="378894" name="Text Box 1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8001000" y="4332761"/>
              <a:ext cx="399468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>
                  <a:solidFill>
                    <a:srgbClr val="000000"/>
                  </a:solidFill>
                  <a:cs typeface="Times New Roman" pitchFamily="18" charset="0"/>
                </a:rPr>
                <a:t>2n</a:t>
              </a:r>
              <a:endParaRPr lang="en-US" sz="1600" b="1" dirty="0">
                <a:solidFill>
                  <a:srgbClr val="000000"/>
                </a:solidFill>
              </a:endParaRPr>
            </a:p>
          </p:txBody>
        </p:sp>
        <p:pic>
          <p:nvPicPr>
            <p:cNvPr id="585733" name="Picture 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7975827" y="3839257"/>
              <a:ext cx="415747" cy="515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00516" y="5472189"/>
            <a:ext cx="229228" cy="2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082145" y="5772665"/>
            <a:ext cx="217715" cy="31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66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8" grpId="0" build="p" bldLvl="2"/>
      <p:bldP spid="378895" grpId="0" uiExpand="1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905000" y="4114800"/>
            <a:ext cx="8305800" cy="1752600"/>
          </a:xfrm>
          <a:prstGeom prst="roundRect">
            <a:avLst/>
          </a:prstGeom>
          <a:solidFill>
            <a:srgbClr val="E6EDF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1750" contourW="19050" prstMaterial="matte">
            <a:bevelT w="31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76200"/>
            <a:ext cx="11430000" cy="1143000"/>
          </a:xfrm>
        </p:spPr>
        <p:txBody>
          <a:bodyPr>
            <a:noAutofit/>
          </a:bodyPr>
          <a:lstStyle/>
          <a:p>
            <a:r>
              <a:rPr lang="en-US" dirty="0"/>
              <a:t>Recap: Two Common Optimization Problems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981200" y="4191000"/>
            <a:ext cx="4038600" cy="685800"/>
          </a:xfrm>
        </p:spPr>
        <p:txBody>
          <a:bodyPr/>
          <a:lstStyle/>
          <a:p>
            <a:pPr algn="ctr">
              <a:buNone/>
            </a:pPr>
            <a:r>
              <a:rPr lang="en-US" b="1" dirty="0">
                <a:latin typeface="+mj-lt"/>
              </a:rPr>
              <a:t>Problem statement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172200" y="4160837"/>
            <a:ext cx="4038600" cy="639763"/>
          </a:xfrm>
        </p:spPr>
        <p:txBody>
          <a:bodyPr/>
          <a:lstStyle/>
          <a:p>
            <a:pPr algn="ctr">
              <a:buNone/>
            </a:pPr>
            <a:r>
              <a:rPr lang="en-US" b="1" dirty="0">
                <a:latin typeface="+mj-lt"/>
              </a:rPr>
              <a:t>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65036" name="Object 12"/>
              <p:cNvSpPr txBox="1"/>
              <p:nvPr/>
            </p:nvSpPr>
            <p:spPr bwMode="auto">
              <a:xfrm>
                <a:off x="2085975" y="4724400"/>
                <a:ext cx="5153025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minimize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𝐀𝐱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 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m:rPr>
                          <m:nor/>
                        </m:rP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65036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5975" y="4724400"/>
                <a:ext cx="5153025" cy="409575"/>
              </a:xfrm>
              <a:prstGeom prst="rect">
                <a:avLst/>
              </a:prstGeom>
              <a:blipFill>
                <a:blip r:embed="rId2"/>
                <a:stretch>
                  <a:fillRect l="-236" b="-89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12"/>
              <p:cNvSpPr txBox="1"/>
              <p:nvPr/>
            </p:nvSpPr>
            <p:spPr bwMode="auto">
              <a:xfrm>
                <a:off x="2220912" y="5234781"/>
                <a:ext cx="4187825" cy="411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rm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non</m:t>
                    </m:r>
                    <m:r>
                      <m:rPr>
                        <m:nor/>
                      </m:rP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trivial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lsq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solution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to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9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20912" y="5234781"/>
                <a:ext cx="4187825" cy="411162"/>
              </a:xfrm>
              <a:prstGeom prst="rect">
                <a:avLst/>
              </a:prstGeom>
              <a:blipFill>
                <a:blip r:embed="rId3"/>
                <a:stretch>
                  <a:fillRect l="-1456" t="-7463" b="-253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2"/>
              <p:cNvSpPr txBox="1"/>
              <p:nvPr/>
            </p:nvSpPr>
            <p:spPr bwMode="auto">
              <a:xfrm>
                <a:off x="7208720" y="4760035"/>
                <a:ext cx="2868612" cy="922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𝐯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eig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2..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08720" y="4760035"/>
                <a:ext cx="2868612" cy="922337"/>
              </a:xfrm>
              <a:prstGeom prst="rect">
                <a:avLst/>
              </a:prstGeom>
              <a:blipFill>
                <a:blip r:embed="rId4"/>
                <a:stretch>
                  <a:fillRect l="-19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1905000" y="1828800"/>
            <a:ext cx="8305800" cy="2057400"/>
            <a:chOff x="228600" y="4114800"/>
            <a:chExt cx="8305800" cy="2057400"/>
          </a:xfrm>
        </p:grpSpPr>
        <p:sp>
          <p:nvSpPr>
            <p:cNvPr id="19" name="Rounded Rectangle 18"/>
            <p:cNvSpPr/>
            <p:nvPr/>
          </p:nvSpPr>
          <p:spPr>
            <a:xfrm>
              <a:off x="228600" y="4114800"/>
              <a:ext cx="8305800" cy="2057400"/>
            </a:xfrm>
            <a:prstGeom prst="roundRect">
              <a:avLst/>
            </a:prstGeom>
            <a:solidFill>
              <a:srgbClr val="E6EDF6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0"/>
              </a:lightRig>
            </a:scene3d>
            <a:sp3d extrusionH="31750" contourW="19050" prstMaterial="matte">
              <a:bevelT w="31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0" name="Content Placeholder 10"/>
            <p:cNvSpPr txBox="1">
              <a:spLocks/>
            </p:cNvSpPr>
            <p:nvPr/>
          </p:nvSpPr>
          <p:spPr bwMode="auto">
            <a:xfrm>
              <a:off x="304800" y="4191000"/>
              <a:ext cx="4038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+mj-lt"/>
                </a:rPr>
                <a:t>Problem statement</a:t>
              </a:r>
            </a:p>
          </p:txBody>
        </p:sp>
        <p:sp>
          <p:nvSpPr>
            <p:cNvPr id="21" name="Content Placeholder 11"/>
            <p:cNvSpPr txBox="1">
              <a:spLocks/>
            </p:cNvSpPr>
            <p:nvPr/>
          </p:nvSpPr>
          <p:spPr bwMode="auto">
            <a:xfrm>
              <a:off x="4495800" y="4160837"/>
              <a:ext cx="4038600" cy="639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algn="ctr" eaLnBrk="0" hangingPunct="0">
                <a:spcBef>
                  <a:spcPct val="20000"/>
                </a:spcBef>
                <a:defRPr/>
              </a:pPr>
              <a:r>
                <a:rPr lang="en-US" sz="2800" b="1" dirty="0">
                  <a:solidFill>
                    <a:prstClr val="black"/>
                  </a:solidFill>
                  <a:latin typeface="+mj-lt"/>
                </a:rPr>
                <a:t>Solution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bject 12"/>
                <p:cNvSpPr txBox="1"/>
                <p:nvPr/>
              </p:nvSpPr>
              <p:spPr bwMode="auto">
                <a:xfrm>
                  <a:off x="914023" y="5380038"/>
                  <a:ext cx="3905250" cy="411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least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squares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solution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m:rPr>
                            <m:nor/>
                          </m:rPr>
                          <a:rPr lang="en-US" sz="200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𝐀𝐱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" name="Object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4023" y="5380038"/>
                  <a:ext cx="3905250" cy="411162"/>
                </a:xfrm>
                <a:prstGeom prst="rect">
                  <a:avLst/>
                </a:prstGeom>
                <a:blipFill>
                  <a:blip r:embed="rId5"/>
                  <a:stretch>
                    <a:fillRect l="-780" b="-1343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Object 24"/>
                <p:cNvSpPr txBox="1"/>
                <p:nvPr/>
              </p:nvSpPr>
              <p:spPr bwMode="auto">
                <a:xfrm>
                  <a:off x="5562600" y="5405735"/>
                  <a:ext cx="1524000" cy="411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\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5" name="Object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62600" y="5405735"/>
                  <a:ext cx="1524000" cy="411162"/>
                </a:xfrm>
                <a:prstGeom prst="rect">
                  <a:avLst/>
                </a:prstGeom>
                <a:blipFill>
                  <a:blip r:embed="rId6"/>
                  <a:stretch>
                    <a:fillRect b="-34328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FF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370" name="Object 6"/>
                <p:cNvSpPr txBox="1"/>
                <p:nvPr/>
              </p:nvSpPr>
              <p:spPr bwMode="auto">
                <a:xfrm>
                  <a:off x="757237" y="4852112"/>
                  <a:ext cx="3357564" cy="5207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minimize</m:t>
                            </m:r>
                          </m:fName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func>
                        <m:r>
                          <a:rPr lang="en-US" sz="24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𝐀𝐱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𝐛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3370" name="Object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57237" y="4852112"/>
                  <a:ext cx="3357564" cy="520700"/>
                </a:xfrm>
                <a:prstGeom prst="rect">
                  <a:avLst/>
                </a:prstGeom>
                <a:blipFill>
                  <a:blip r:embed="rId7"/>
                  <a:stretch>
                    <a:fillRect l="-363"/>
                  </a:stretch>
                </a:blipFill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0933" name="Object 5"/>
                <p:cNvSpPr txBox="1"/>
                <p:nvPr/>
              </p:nvSpPr>
              <p:spPr bwMode="auto">
                <a:xfrm>
                  <a:off x="5537199" y="4781609"/>
                  <a:ext cx="2714625" cy="50006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𝐀</m:t>
                                    </m:r>
                                  </m:e>
                                  <m:sup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𝐀</m:t>
                                </m:r>
                              </m:e>
                            </m:d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𝐛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60933" name="Object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537199" y="4781609"/>
                  <a:ext cx="2714625" cy="500063"/>
                </a:xfrm>
                <a:prstGeom prst="rect">
                  <a:avLst/>
                </a:prstGeom>
                <a:blipFill>
                  <a:blip r:embed="rId8"/>
                  <a:stretch>
                    <a:fillRect b="-6098"/>
                  </a:stretch>
                </a:blipFill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TextBox 27"/>
            <p:cNvSpPr txBox="1"/>
            <p:nvPr/>
          </p:nvSpPr>
          <p:spPr>
            <a:xfrm>
              <a:off x="6814226" y="5405735"/>
              <a:ext cx="12629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prstClr val="black"/>
                  </a:solidFill>
                  <a:latin typeface="+mj-lt"/>
                </a:rPr>
                <a:t>(</a:t>
              </a:r>
              <a:r>
                <a:rPr lang="en-US" sz="2400" dirty="0" err="1">
                  <a:solidFill>
                    <a:prstClr val="black"/>
                  </a:solidFill>
                  <a:latin typeface="+mj-lt"/>
                </a:rPr>
                <a:t>matlab</a:t>
              </a:r>
              <a:r>
                <a:rPr lang="en-US" sz="2400" dirty="0">
                  <a:solidFill>
                    <a:prstClr val="black"/>
                  </a:solidFill>
                  <a:latin typeface="+mj-lt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5376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transformations</a:t>
            </a:r>
          </a:p>
        </p:txBody>
      </p:sp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4" y="2552020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615548" y="3276602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269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1831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Alignment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/>
              <a:t>Given images A and B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image features for A and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Match features between A and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</a:t>
            </a:r>
            <a:r>
              <a:rPr lang="en-US" dirty="0" err="1"/>
              <a:t>homography</a:t>
            </a:r>
            <a:r>
              <a:rPr lang="en-US" dirty="0"/>
              <a:t> between A and B using least squares on set of matches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What could go wrong?</a:t>
            </a:r>
          </a:p>
        </p:txBody>
      </p:sp>
    </p:spTree>
    <p:extLst>
      <p:ext uri="{BB962C8B-B14F-4D97-AF65-F5344CB8AC3E}">
        <p14:creationId xmlns:p14="http://schemas.microsoft.com/office/powerpoint/2010/main" val="193563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828800"/>
            <a:ext cx="89514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9556596" y="1719147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045498" y="4287645"/>
            <a:ext cx="501804" cy="50180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458200" y="1371600"/>
            <a:ext cx="1128132" cy="434898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7394186" y="2435614"/>
            <a:ext cx="2910472" cy="782443"/>
          </a:xfrm>
          <a:prstGeom prst="straightConnector1">
            <a:avLst/>
          </a:prstGeom>
          <a:noFill/>
          <a:ln w="5715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TextBox 12"/>
          <p:cNvSpPr txBox="1"/>
          <p:nvPr/>
        </p:nvSpPr>
        <p:spPr>
          <a:xfrm>
            <a:off x="7848601" y="971490"/>
            <a:ext cx="99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outliers</a:t>
            </a:r>
          </a:p>
        </p:txBody>
      </p:sp>
      <p:sp>
        <p:nvSpPr>
          <p:cNvPr id="9" name="Oval 8"/>
          <p:cNvSpPr/>
          <p:nvPr/>
        </p:nvSpPr>
        <p:spPr>
          <a:xfrm>
            <a:off x="7620000" y="3124200"/>
            <a:ext cx="1219200" cy="2743200"/>
          </a:xfrm>
          <a:prstGeom prst="ellipse">
            <a:avLst/>
          </a:prstGeom>
          <a:noFill/>
          <a:ln w="57150">
            <a:solidFill>
              <a:srgbClr val="00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70260" y="5772090"/>
            <a:ext cx="83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inliers</a:t>
            </a:r>
          </a:p>
        </p:txBody>
      </p:sp>
    </p:spTree>
    <p:extLst>
      <p:ext uri="{BB962C8B-B14F-4D97-AF65-F5344CB8AC3E}">
        <p14:creationId xmlns:p14="http://schemas.microsoft.com/office/powerpoint/2010/main" val="77980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7E561-628C-4A9F-9749-E1C5CE443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41CDC-9316-4D98-BBA3-7E7F15BCE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Project 2 out, due Monday, March 2, by 11:59pm on CMSX</a:t>
            </a:r>
          </a:p>
          <a:p>
            <a:pPr lvl="1"/>
            <a:r>
              <a:rPr lang="en-US" dirty="0"/>
              <a:t>Report due Wednesday, March 4</a:t>
            </a:r>
            <a:r>
              <a:rPr lang="en-US"/>
              <a:t>, by 11:59pm on CMSX</a:t>
            </a:r>
          </a:p>
          <a:p>
            <a:pPr lvl="1"/>
            <a:r>
              <a:rPr lang="en-US" dirty="0"/>
              <a:t>Please form teams of 2, and create your team on CMSX</a:t>
            </a:r>
          </a:p>
          <a:p>
            <a:pPr lvl="1"/>
            <a:r>
              <a:rPr lang="en-US" dirty="0"/>
              <a:t>Please declare your group on CMSX by this today</a:t>
            </a:r>
          </a:p>
          <a:p>
            <a:pPr lvl="1"/>
            <a:r>
              <a:rPr lang="en-US" dirty="0"/>
              <a:t>After today, we will randomly assign ungrouped students to groups</a:t>
            </a:r>
          </a:p>
          <a:p>
            <a:pPr lvl="1"/>
            <a:r>
              <a:rPr lang="en-US" dirty="0"/>
              <a:t>Feel free to use Piazza to form groups</a:t>
            </a:r>
          </a:p>
          <a:p>
            <a:r>
              <a:rPr lang="en-US" dirty="0"/>
              <a:t>Take home midterm</a:t>
            </a:r>
          </a:p>
          <a:p>
            <a:pPr lvl="1"/>
            <a:r>
              <a:rPr lang="en-US" dirty="0"/>
              <a:t>To be released Wednesday, March 4</a:t>
            </a:r>
          </a:p>
          <a:p>
            <a:pPr lvl="1"/>
            <a:r>
              <a:rPr lang="en-US" dirty="0"/>
              <a:t>Due Monday, March 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937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600200"/>
            <a:ext cx="8839200" cy="5257800"/>
          </a:xfrm>
        </p:spPr>
        <p:txBody>
          <a:bodyPr>
            <a:normAutofit/>
          </a:bodyPr>
          <a:lstStyle/>
          <a:p>
            <a:r>
              <a:rPr lang="en-US" dirty="0"/>
              <a:t>Given a set of matches between images A and B</a:t>
            </a:r>
          </a:p>
          <a:p>
            <a:pPr lvl="1"/>
            <a:r>
              <a:rPr lang="en-US" dirty="0"/>
              <a:t>How can we compute the transform T from A to B?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Find transform T that best “agrees” with the matches</a:t>
            </a:r>
          </a:p>
        </p:txBody>
      </p:sp>
      <p:pic>
        <p:nvPicPr>
          <p:cNvPr id="7" name="Picture 2" descr="C:\snavely\matlab\A2P3\sear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819400"/>
            <a:ext cx="3505200" cy="30458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2556" y="2839937"/>
            <a:ext cx="2128158" cy="323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838603"/>
            <a:ext cx="7010400" cy="322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transformations</a:t>
            </a:r>
          </a:p>
        </p:txBody>
      </p:sp>
      <p:pic>
        <p:nvPicPr>
          <p:cNvPr id="4" name="Picture 4" descr="IMG_0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1834" y="370568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IMG_0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1834" y="1981200"/>
            <a:ext cx="2038350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pa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4" y="2552020"/>
            <a:ext cx="4342683" cy="201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615548" y="3276602"/>
            <a:ext cx="642258" cy="64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07534" y="2667001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/>
              <a:t>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6368144"/>
            <a:ext cx="1125111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926" y="13933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9906000" cy="1143000"/>
          </a:xfrm>
        </p:spPr>
        <p:txBody>
          <a:bodyPr/>
          <a:lstStyle/>
          <a:p>
            <a:r>
              <a:rPr lang="en-US" dirty="0"/>
              <a:t>Simple case: translations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8326" y="1393373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3" name="Group 52"/>
          <p:cNvGrpSpPr/>
          <p:nvPr/>
        </p:nvGrpSpPr>
        <p:grpSpPr>
          <a:xfrm>
            <a:off x="4342039" y="1371600"/>
            <a:ext cx="3635828" cy="1850572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830" y="1719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628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114" y="1654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6458" y="21227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90256" y="23077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42" y="205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9372" y="26561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170" y="28411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656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3798" y="2971799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596" y="315685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3082" y="29064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16" y="2862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2797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630" y="31677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428" y="3352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8914" y="31024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7851" y="3984173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326" y="39841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9" name="Straight Arrow Connector 58"/>
          <p:cNvCxnSpPr/>
          <p:nvPr/>
        </p:nvCxnSpPr>
        <p:spPr>
          <a:xfrm>
            <a:off x="1838326" y="6193973"/>
            <a:ext cx="1883229" cy="261257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64"/>
          <p:cNvGrpSpPr/>
          <p:nvPr/>
        </p:nvGrpSpPr>
        <p:grpSpPr>
          <a:xfrm>
            <a:off x="8077200" y="4778514"/>
            <a:ext cx="2359172" cy="707886"/>
            <a:chOff x="6553200" y="4267200"/>
            <a:chExt cx="2359172" cy="707886"/>
          </a:xfrm>
        </p:grpSpPr>
        <p:sp>
          <p:nvSpPr>
            <p:cNvPr id="63" name="TextBox 62"/>
            <p:cNvSpPr txBox="1"/>
            <p:nvPr/>
          </p:nvSpPr>
          <p:spPr>
            <a:xfrm>
              <a:off x="6553200" y="4267200"/>
              <a:ext cx="23591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How do we solve for</a:t>
              </a:r>
            </a:p>
            <a:p>
              <a:r>
                <a:rPr lang="en-US" sz="2000" b="1" dirty="0"/>
                <a:t>                    ? </a:t>
              </a:r>
            </a:p>
          </p:txBody>
        </p:sp>
        <p:pic>
          <p:nvPicPr>
            <p:cNvPr id="64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81800" y="4635170"/>
              <a:ext cx="856090" cy="308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1569 0.043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6"/>
          <p:cNvGrpSpPr/>
          <p:nvPr/>
        </p:nvGrpSpPr>
        <p:grpSpPr>
          <a:xfrm>
            <a:off x="2382976" y="4953000"/>
            <a:ext cx="7904024" cy="1524000"/>
            <a:chOff x="858976" y="5105400"/>
            <a:chExt cx="7904024" cy="1524000"/>
          </a:xfrm>
        </p:grpSpPr>
        <p:sp>
          <p:nvSpPr>
            <p:cNvPr id="53" name="TextBox 52"/>
            <p:cNvSpPr txBox="1"/>
            <p:nvPr/>
          </p:nvSpPr>
          <p:spPr>
            <a:xfrm>
              <a:off x="858976" y="5619690"/>
              <a:ext cx="24938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Mean displacement = </a:t>
              </a:r>
              <a:endParaRPr lang="en-US" sz="2000" i="1" dirty="0"/>
            </a:p>
          </p:txBody>
        </p:sp>
        <p:pic>
          <p:nvPicPr>
            <p:cNvPr id="51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2298" y="5105400"/>
              <a:ext cx="5600702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4" name="Rectangle 53"/>
          <p:cNvSpPr/>
          <p:nvPr/>
        </p:nvSpPr>
        <p:spPr>
          <a:xfrm>
            <a:off x="2057400" y="5410200"/>
            <a:ext cx="27432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340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5334001"/>
            <a:ext cx="2114550" cy="57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7926" y="13933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8326" y="1393373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52"/>
          <p:cNvGrpSpPr/>
          <p:nvPr/>
        </p:nvGrpSpPr>
        <p:grpSpPr>
          <a:xfrm>
            <a:off x="4342039" y="1371600"/>
            <a:ext cx="3635828" cy="1850572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830" y="1719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628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114" y="1654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6458" y="21227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90256" y="23077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42" y="205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9372" y="26561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170" y="28411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656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3798" y="2971799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596" y="315685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3082" y="29064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16" y="2862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2797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630" y="31677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428" y="3352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8914" y="31024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184974"/>
            <a:ext cx="920212" cy="339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77100" y="947058"/>
            <a:ext cx="952500" cy="395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1905000"/>
            <a:ext cx="936356" cy="347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320" y="1632858"/>
            <a:ext cx="940394" cy="367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5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21" y="3091151"/>
            <a:ext cx="1064132" cy="381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6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47239" y="2862099"/>
            <a:ext cx="991961" cy="398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54"/>
          <p:cNvGrpSpPr/>
          <p:nvPr/>
        </p:nvGrpSpPr>
        <p:grpSpPr>
          <a:xfrm>
            <a:off x="2833008" y="4191000"/>
            <a:ext cx="6006192" cy="633412"/>
            <a:chOff x="1309008" y="4343400"/>
            <a:chExt cx="6006192" cy="633412"/>
          </a:xfrm>
        </p:grpSpPr>
        <p:pic>
          <p:nvPicPr>
            <p:cNvPr id="50" name="Picture 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171950" y="4343400"/>
              <a:ext cx="3143250" cy="633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Box 51"/>
            <p:cNvSpPr txBox="1"/>
            <p:nvPr/>
          </p:nvSpPr>
          <p:spPr>
            <a:xfrm>
              <a:off x="1309008" y="4454918"/>
              <a:ext cx="29515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Displacement of match </a:t>
              </a:r>
              <a:r>
                <a:rPr lang="en-US" sz="2000" i="1" dirty="0" err="1"/>
                <a:t>i</a:t>
              </a:r>
              <a:r>
                <a:rPr lang="en-US" sz="2000" i="1" dirty="0"/>
                <a:t> </a:t>
              </a:r>
              <a:r>
                <a:rPr lang="en-US" sz="2000" dirty="0"/>
                <a:t> =</a:t>
              </a:r>
              <a:endParaRPr lang="en-US" sz="2000" i="1" dirty="0"/>
            </a:p>
          </p:txBody>
        </p: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id="{B2E6D885-D79E-414A-97AF-78C15FC8D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"/>
            <a:ext cx="9906000" cy="1143000"/>
          </a:xfrm>
        </p:spPr>
        <p:txBody>
          <a:bodyPr/>
          <a:lstStyle/>
          <a:p>
            <a:r>
              <a:rPr lang="en-US" dirty="0"/>
              <a:t>Simple case: translations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7926" y="13933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3727"/>
            <a:ext cx="9803962" cy="1143000"/>
          </a:xfrm>
        </p:spPr>
        <p:txBody>
          <a:bodyPr/>
          <a:lstStyle/>
          <a:p>
            <a:r>
              <a:rPr lang="en-US" dirty="0"/>
              <a:t>Another view</a:t>
            </a:r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1981200" y="5257800"/>
            <a:ext cx="8229600" cy="1600200"/>
          </a:xfrm>
        </p:spPr>
        <p:txBody>
          <a:bodyPr>
            <a:normAutofit/>
          </a:bodyPr>
          <a:lstStyle/>
          <a:p>
            <a:r>
              <a:rPr lang="en-US" sz="2400" dirty="0"/>
              <a:t>System of linear equations</a:t>
            </a:r>
          </a:p>
          <a:p>
            <a:pPr lvl="1"/>
            <a:r>
              <a:rPr lang="en-US" sz="2000" dirty="0"/>
              <a:t>What are the </a:t>
            </a:r>
            <a:r>
              <a:rPr lang="en-US" sz="2000" dirty="0" err="1"/>
              <a:t>knowns</a:t>
            </a:r>
            <a:r>
              <a:rPr lang="en-US" sz="2000" dirty="0"/>
              <a:t>?  Unknowns?</a:t>
            </a:r>
          </a:p>
          <a:p>
            <a:pPr lvl="1"/>
            <a:r>
              <a:rPr lang="en-US" sz="2000" dirty="0"/>
              <a:t>How many unknowns?  How many equations (per match)?</a:t>
            </a: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326" y="1393373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52"/>
          <p:cNvGrpSpPr/>
          <p:nvPr/>
        </p:nvGrpSpPr>
        <p:grpSpPr>
          <a:xfrm>
            <a:off x="4342039" y="1371600"/>
            <a:ext cx="3635828" cy="1850572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830" y="1719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628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114" y="1654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6458" y="21227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90256" y="23077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42" y="205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9372" y="26561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170" y="28411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656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3798" y="2971799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596" y="315685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3082" y="29064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16" y="2862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2797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630" y="31677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428" y="3352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8914" y="31024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84974"/>
            <a:ext cx="920212" cy="339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7100" y="947058"/>
            <a:ext cx="952500" cy="395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1905000"/>
            <a:ext cx="936356" cy="347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0320" y="1632858"/>
            <a:ext cx="940394" cy="367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97784" y="3827993"/>
            <a:ext cx="3627016" cy="138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7">
            <a:extLst>
              <a:ext uri="{FF2B5EF4-FFF2-40B4-BE49-F238E27FC236}">
                <a16:creationId xmlns:a16="http://schemas.microsoft.com/office/drawing/2014/main" id="{A84B7573-2B33-4185-880F-FDB537443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21" y="3091151"/>
            <a:ext cx="1064132" cy="381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8">
            <a:extLst>
              <a:ext uri="{FF2B5EF4-FFF2-40B4-BE49-F238E27FC236}">
                <a16:creationId xmlns:a16="http://schemas.microsoft.com/office/drawing/2014/main" id="{DC24D477-57CA-428D-83D2-F962F68DB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47239" y="2862099"/>
            <a:ext cx="991961" cy="398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5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7926" y="1393372"/>
            <a:ext cx="3952875" cy="2171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Content Placeholder 59"/>
          <p:cNvSpPr>
            <a:spLocks noGrp="1"/>
          </p:cNvSpPr>
          <p:nvPr>
            <p:ph idx="1"/>
          </p:nvPr>
        </p:nvSpPr>
        <p:spPr>
          <a:xfrm>
            <a:off x="1981200" y="5486400"/>
            <a:ext cx="8229600" cy="11430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Problem: more equations than unknowns</a:t>
            </a:r>
          </a:p>
          <a:p>
            <a:pPr lvl="1"/>
            <a:r>
              <a:rPr lang="en-US" sz="2000" dirty="0"/>
              <a:t>“</a:t>
            </a:r>
            <a:r>
              <a:rPr lang="en-US" sz="2000" dirty="0" err="1"/>
              <a:t>Overdetermined</a:t>
            </a:r>
            <a:r>
              <a:rPr lang="en-US" sz="2000" dirty="0"/>
              <a:t>” system of equations</a:t>
            </a:r>
          </a:p>
          <a:p>
            <a:pPr lvl="1"/>
            <a:r>
              <a:rPr lang="en-US" sz="2000" dirty="0"/>
              <a:t>We will find the </a:t>
            </a:r>
            <a:r>
              <a:rPr lang="en-US" sz="2000" i="1" dirty="0"/>
              <a:t>least squares</a:t>
            </a:r>
            <a:r>
              <a:rPr lang="en-US" sz="2000" dirty="0"/>
              <a:t> solution</a:t>
            </a:r>
            <a:endParaRPr lang="en-US" sz="2000" i="1" dirty="0"/>
          </a:p>
          <a:p>
            <a:endParaRPr lang="en-US" sz="1600" dirty="0"/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8326" y="1393373"/>
            <a:ext cx="3933825" cy="2181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52"/>
          <p:cNvGrpSpPr/>
          <p:nvPr/>
        </p:nvGrpSpPr>
        <p:grpSpPr>
          <a:xfrm>
            <a:off x="4342039" y="1371600"/>
            <a:ext cx="3635828" cy="1850572"/>
            <a:chOff x="2732314" y="1654628"/>
            <a:chExt cx="3635828" cy="1850572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3635830" y="1719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3559628" y="1905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6085114" y="1654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3766458" y="21227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3690256" y="23077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6215742" y="20574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V="1">
              <a:off x="3679372" y="2656115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3603170" y="2841172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128656" y="2590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3733798" y="2971799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3657596" y="3156856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183082" y="2906484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/>
            <p:cNvCxnSpPr/>
            <p:nvPr/>
          </p:nvCxnSpPr>
          <p:spPr>
            <a:xfrm flipV="1">
              <a:off x="2808516" y="28629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2732314" y="30480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257800" y="27976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V="1">
              <a:off x="3559630" y="3167743"/>
              <a:ext cx="2525484" cy="261257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3483428" y="335280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008914" y="3102428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38100" algn="ctr" rotWithShape="0">
                <a:prstClr val="black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184974"/>
            <a:ext cx="920212" cy="339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7100" y="947058"/>
            <a:ext cx="952500" cy="3955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1905000"/>
            <a:ext cx="936356" cy="347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99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0320" y="1632858"/>
            <a:ext cx="940394" cy="3672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97784" y="3827993"/>
            <a:ext cx="3627016" cy="138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7">
            <a:extLst>
              <a:ext uri="{FF2B5EF4-FFF2-40B4-BE49-F238E27FC236}">
                <a16:creationId xmlns:a16="http://schemas.microsoft.com/office/drawing/2014/main" id="{8A811008-8A00-444E-9B7A-10523332F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2821" y="3091151"/>
            <a:ext cx="1064132" cy="381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8">
            <a:extLst>
              <a:ext uri="{FF2B5EF4-FFF2-40B4-BE49-F238E27FC236}">
                <a16:creationId xmlns:a16="http://schemas.microsoft.com/office/drawing/2014/main" id="{ABD0F719-8548-493B-A3F1-D159D5AAB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47239" y="2862099"/>
            <a:ext cx="991961" cy="398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Title 1">
            <a:extLst>
              <a:ext uri="{FF2B5EF4-FFF2-40B4-BE49-F238E27FC236}">
                <a16:creationId xmlns:a16="http://schemas.microsoft.com/office/drawing/2014/main" id="{F41B1BC5-897A-4007-9088-1507CA064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13727"/>
            <a:ext cx="9803962" cy="1143000"/>
          </a:xfrm>
        </p:spPr>
        <p:txBody>
          <a:bodyPr/>
          <a:lstStyle/>
          <a:p>
            <a:r>
              <a:rPr lang="en-US" dirty="0"/>
              <a:t>Another view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&#10; \matrx{c}{x'_i \\ y'_i \\ 1} \cong&#10; \matrx{cccc}{h_{00} &amp; h_{01} &amp; h_{02} \\&#10;       h_{10} &amp; h_{11} &amp; h_{12} \\&#10;       h_{20} &amp; h_{21} &amp; h_{22}}&#10; \matrx{c}{x_i \\ y_i \\  1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161.875"/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&amp;=&amp; \frac{&#10;h_{00} x_i + h_{01} y_i  + h_{02}&#10;}{&#10;h_{20} x_i + h_{21} y_i  + h_{22} \quad&#10;} \\&#10;\\&#10;y'_i  &amp;=&amp; \frac{&#10;h_{10} x_i + h_{11} y_i  + h_{12}&#10;}{&#10;h_{20} x_i + h_{21} y_i  + h_{22} \quad&#10;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083.625"/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i &amp; y_i &amp; 1 &amp; 0 &amp; 0 &amp; 0 &amp; -x'_i x_i &amp; -x'_i y_i  &amp; -x'_i \\&#10;0 &amp; 0 &amp; 0 &amp; x_i &amp; y_i &amp; 1 &amp;  -y'_i x_i &amp; -y'_i y_i  &amp; -y'_i}&#10;\matrx{c}{ h_{00} \\ h_{01} \\ h_{02}  \\ h_{10} \\ h_{11} \\ h_{12} \\  h_{20} \\ h_{21} \\ h_{22} } =&#10; \matrx{c}{0 \\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039.375"/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begin{eqnarray*}&#10;x'_i (&#10;h_{20} x_i + h_{21} y_i  + h_{22}) &amp; = &amp; h_{00} x_i +h_{01} y_i +  h_{02} \\&#10;y'_i (&#10;h_{20} x_i + h_{21} y_i  + h_{22}) &amp; = &amp; &#10;h_{10} x_i + h_{11} y_i + h_{12}&#10;\end{eqnarray*}&#10;\end{document}&#10;"/>
  <p:tag name="EXTERNALNAME" val="Edittex"/>
  <p:tag name="BLEND" val="False"/>
  <p:tag name="TRANSPARENT" val="False"/>
  <p:tag name="BITMAPFORMAT" val="bmpmono"/>
  <p:tag name="DEBUGINTERACTIVE" val="True"/>
  <p:tag name="ORIGWIDTH" val="1773"/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def\matrx #1#2{\left[&#10;    \begin{array}{#1} #2&#10;    \end{array} \right]} % real matrix (square brackets)&#10;\def\Rm{{\bf R}} % rotation matrix&#10;\[ &#10;\matrx{ccccccccc}{x_1 &amp; y_1 &amp; 1 &amp; 0 &amp; 0 &amp; 0 &amp; -x'_1 x_1 &amp; -x'_1 y_1  &amp; -x'_1 \\&#10;0 &amp; 0 &amp; 0 &amp; x_1 &amp; y_1 &amp; 1 &amp;  -y'_1 x_1 &amp; -y'_1 y_1  &amp; -y'_1 \\&#10;\multicolumn{9}{c}{\vdots} \\&#10;x_n &amp; y_n &amp; 1 &amp; 0 &amp; 0 &amp; 0 &amp; -x'_n x_n &amp; -x'_n y_n  &amp; -x'_n \\&#10;0 &amp; 0 &amp; 0 &amp; x_n &amp; y_n &amp; 1 &amp;  -y'_n x_n &amp; -y'_n y_n  &amp; -y'_n \\&#10;}&#10;\matrx{c}{ h_{00} \\ h_{01} \\ h_{02}  \\ h_{10} \\ h_{11} \\ h_{12} \\  h_{20} \\ h_{21} \\ h_{22} } =&#10; \matrx{c}{0 \\0 \\ \vdots \\0 \\ 0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2215.75"/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minimize $\|\bf Ah - 0\|^2$&#10;\end{document}&#10;"/>
  <p:tag name="EXTERNALNAME" val="Edittex"/>
  <p:tag name="BLEND" val="False"/>
  <p:tag name="TRANSPARENT" val="False"/>
  <p:tag name="KEEPFILES" val="False"/>
  <p:tag name="DEBUGPAUSE" val="False"/>
  <p:tag name="RESOLUTION" val="300"/>
  <p:tag name="TIMEOUT" val="(none)"/>
  <p:tag name="BOXWIDTH" val="348"/>
  <p:tag name="BOXHEIGHT" val="276"/>
  <p:tag name="BOXFONT" val="10"/>
  <p:tag name="BOXWRAP" val="False"/>
  <p:tag name="WORKAROUNDTRANSPARENCYBUG" val="False"/>
  <p:tag name="BITMAPFORMAT" val="bmp256"/>
  <p:tag name="DEBUGINTERACTIVE" val="True"/>
  <p:tag name="ORIGWIDTH" val="193.875"/>
  <p:tag name="PICTUREFILESIZE" val="81878"/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10837</TotalTime>
  <Words>577</Words>
  <Application>Microsoft Office PowerPoint</Application>
  <PresentationFormat>Widescreen</PresentationFormat>
  <Paragraphs>139</Paragraphs>
  <Slides>29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 Math</vt:lpstr>
      <vt:lpstr>Myriad Pro</vt:lpstr>
      <vt:lpstr>Times New Roman</vt:lpstr>
      <vt:lpstr>Office Theme</vt:lpstr>
      <vt:lpstr>Photo Editor Photo</vt:lpstr>
      <vt:lpstr>Image alignment</vt:lpstr>
      <vt:lpstr>Reading</vt:lpstr>
      <vt:lpstr>Announcements</vt:lpstr>
      <vt:lpstr>Computing transformations</vt:lpstr>
      <vt:lpstr>Computing transformations</vt:lpstr>
      <vt:lpstr>Simple case: translations</vt:lpstr>
      <vt:lpstr>Simple case: translations</vt:lpstr>
      <vt:lpstr>Another view</vt:lpstr>
      <vt:lpstr>Another view</vt:lpstr>
      <vt:lpstr>Least squares formulation</vt:lpstr>
      <vt:lpstr>Least squares formulation</vt:lpstr>
      <vt:lpstr>Least squares formulation</vt:lpstr>
      <vt:lpstr>Least squares</vt:lpstr>
      <vt:lpstr>Questions?</vt:lpstr>
      <vt:lpstr>Least squares: linear regression</vt:lpstr>
      <vt:lpstr>Linear regression</vt:lpstr>
      <vt:lpstr>Linear regression</vt:lpstr>
      <vt:lpstr>Affine transformations</vt:lpstr>
      <vt:lpstr>Affine transformations</vt:lpstr>
      <vt:lpstr>Affine transformations</vt:lpstr>
      <vt:lpstr>Homographies</vt:lpstr>
      <vt:lpstr>Solving for homographies</vt:lpstr>
      <vt:lpstr>Solving for homographies</vt:lpstr>
      <vt:lpstr>Solving for homographies</vt:lpstr>
      <vt:lpstr>Recap: Two Common Optimization Problems</vt:lpstr>
      <vt:lpstr>Computing transformations</vt:lpstr>
      <vt:lpstr>Questions?</vt:lpstr>
      <vt:lpstr>Image Alignment Algorithm</vt:lpstr>
      <vt:lpstr>Outliers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8: Image alignment</dc:title>
  <dc:creator>Noah Snavely</dc:creator>
  <cp:lastModifiedBy>Noah Snavely</cp:lastModifiedBy>
  <cp:revision>609</cp:revision>
  <dcterms:created xsi:type="dcterms:W3CDTF">2009-08-25T02:47:59Z</dcterms:created>
  <dcterms:modified xsi:type="dcterms:W3CDTF">2020-02-20T00:08:54Z</dcterms:modified>
</cp:coreProperties>
</file>