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500" r:id="rId3"/>
    <p:sldId id="258" r:id="rId4"/>
    <p:sldId id="493" r:id="rId5"/>
    <p:sldId id="384" r:id="rId6"/>
    <p:sldId id="387" r:id="rId7"/>
    <p:sldId id="386" r:id="rId8"/>
    <p:sldId id="388" r:id="rId9"/>
    <p:sldId id="389" r:id="rId10"/>
    <p:sldId id="390" r:id="rId11"/>
    <p:sldId id="487" r:id="rId12"/>
    <p:sldId id="379" r:id="rId13"/>
    <p:sldId id="380" r:id="rId14"/>
    <p:sldId id="381" r:id="rId15"/>
    <p:sldId id="382" r:id="rId16"/>
    <p:sldId id="391" r:id="rId17"/>
    <p:sldId id="392" r:id="rId18"/>
    <p:sldId id="393" r:id="rId19"/>
    <p:sldId id="394" r:id="rId20"/>
    <p:sldId id="395" r:id="rId21"/>
    <p:sldId id="490" r:id="rId22"/>
    <p:sldId id="491" r:id="rId23"/>
    <p:sldId id="399" r:id="rId24"/>
    <p:sldId id="397" r:id="rId25"/>
    <p:sldId id="400" r:id="rId26"/>
    <p:sldId id="401" r:id="rId27"/>
    <p:sldId id="402" r:id="rId28"/>
    <p:sldId id="403" r:id="rId29"/>
    <p:sldId id="404" r:id="rId30"/>
    <p:sldId id="421" r:id="rId31"/>
    <p:sldId id="422" r:id="rId32"/>
    <p:sldId id="423" r:id="rId33"/>
    <p:sldId id="425" r:id="rId34"/>
    <p:sldId id="426" r:id="rId35"/>
    <p:sldId id="427" r:id="rId36"/>
    <p:sldId id="406" r:id="rId37"/>
    <p:sldId id="407" r:id="rId38"/>
    <p:sldId id="408" r:id="rId39"/>
    <p:sldId id="409" r:id="rId40"/>
    <p:sldId id="428" r:id="rId41"/>
    <p:sldId id="410" r:id="rId42"/>
    <p:sldId id="411" r:id="rId43"/>
    <p:sldId id="412" r:id="rId44"/>
    <p:sldId id="413" r:id="rId45"/>
    <p:sldId id="414" r:id="rId46"/>
    <p:sldId id="415" r:id="rId47"/>
    <p:sldId id="416" r:id="rId48"/>
    <p:sldId id="417" r:id="rId49"/>
    <p:sldId id="418" r:id="rId50"/>
    <p:sldId id="433" r:id="rId51"/>
    <p:sldId id="489" r:id="rId52"/>
    <p:sldId id="492" r:id="rId53"/>
    <p:sldId id="453" r:id="rId5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72" autoAdjust="0"/>
    <p:restoredTop sz="94444" autoAdjust="0"/>
  </p:normalViewPr>
  <p:slideViewPr>
    <p:cSldViewPr>
      <p:cViewPr varScale="1">
        <p:scale>
          <a:sx n="63" d="100"/>
          <a:sy n="63" d="100"/>
        </p:scale>
        <p:origin x="406" y="3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18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46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D67658-14C2-47C4-936A-8FE44F66EAA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0F3CD5-5F33-4E00-8631-D02E0087863D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0F3CD5-5F33-4E00-8631-D02E0087863D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0F3CD5-5F33-4E00-8631-D02E0087863D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B4F949-82A5-4D3D-BD83-D7F98958187F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BF356B-C23D-4938-AA88-87895EC5400D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2F8AC-5B45-42CB-9735-3EB7A7C8F900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5325"/>
            <a:ext cx="6169025" cy="3470275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de-DE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715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5A9006-87B5-46C9-9E96-6AA3839CC93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0BA7A5-3491-45A6-9E3B-1789197AE14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06E027-5420-4928-A7CA-206C85BCA02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A4FA31-BD45-48EE-A48C-D81D0958128A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CA7259D7-E5BB-D846-879C-4547B909DCAB}" type="slidenum">
              <a:rPr lang="en-US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652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High level idea is that corners are good.  You want to find windows that contain strong gradients AND gradients oriented in more than one direction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05B9E7-BA07-45C5-BE07-494D64FD9992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30C4D-B644-4BF1-B862-380B3F44348A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3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B3AFC3-A5AA-492E-B41C-C8BA041F4B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E8174D5-6B2C-2D42-A241-F9712B6542BD}" type="slidenum">
              <a:rPr lang="de-DE"/>
              <a:pPr/>
              <a:t>‹#›</a:t>
            </a:fld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196006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4.jpeg"/><Relationship Id="rId5" Type="http://schemas.openxmlformats.org/officeDocument/2006/relationships/hyperlink" Target="http://www.flickr.com/photos/swashford/428567562/" TargetMode="External"/><Relationship Id="rId4" Type="http://schemas.openxmlformats.org/officeDocument/2006/relationships/hyperlink" Target="http://www.flickr.com/photos/diaphanus/136915456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diaphanus/136915456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lickr.com/photos/scpgt/328570837/" TargetMode="Externa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9.png"/><Relationship Id="rId4" Type="http://schemas.openxmlformats.org/officeDocument/2006/relationships/image" Target="../media/image10.jpeg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5.xml"/><Relationship Id="rId7" Type="http://schemas.openxmlformats.org/officeDocument/2006/relationships/image" Target="../media/image3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5.png"/><Relationship Id="rId4" Type="http://schemas.openxmlformats.org/officeDocument/2006/relationships/tags" Target="../tags/tag6.xml"/><Relationship Id="rId9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1.png"/><Relationship Id="rId11" Type="http://schemas.openxmlformats.org/officeDocument/2006/relationships/image" Target="../media/image50.png"/><Relationship Id="rId5" Type="http://schemas.openxmlformats.org/officeDocument/2006/relationships/image" Target="../media/image40.pn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1.png"/><Relationship Id="rId11" Type="http://schemas.openxmlformats.org/officeDocument/2006/relationships/image" Target="../media/image53.png"/><Relationship Id="rId5" Type="http://schemas.openxmlformats.org/officeDocument/2006/relationships/image" Target="../media/image40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4.wmf"/><Relationship Id="rId4" Type="http://schemas.openxmlformats.org/officeDocument/2006/relationships/oleObject" Target="../embeddings/oleObject3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13.xml"/><Relationship Id="rId7" Type="http://schemas.openxmlformats.org/officeDocument/2006/relationships/image" Target="../media/image55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9.png"/><Relationship Id="rId5" Type="http://schemas.openxmlformats.org/officeDocument/2006/relationships/tags" Target="../tags/tag15.xml"/><Relationship Id="rId10" Type="http://schemas.openxmlformats.org/officeDocument/2006/relationships/image" Target="../media/image58.png"/><Relationship Id="rId4" Type="http://schemas.openxmlformats.org/officeDocument/2006/relationships/tags" Target="../tags/tag14.xml"/><Relationship Id="rId9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60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62.png"/><Relationship Id="rId5" Type="http://schemas.openxmlformats.org/officeDocument/2006/relationships/image" Target="../media/image65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82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5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1.wmf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culturalinstitute/beta/project/gigapixels" TargetMode="External"/><Relationship Id="rId2" Type="http://schemas.openxmlformats.org/officeDocument/2006/relationships/hyperlink" Target="http://gigapa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9525000" cy="1469571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Local features &amp; Harris corner detection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6200" y="-1642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228600" y="1600200"/>
            <a:ext cx="126492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C:\snavely\work\teaching\09Fa-CS6610\projects\misc\features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9757" y="2867711"/>
            <a:ext cx="8586984" cy="30758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extract features?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Motivation: panorama stitching</a:t>
            </a:r>
          </a:p>
          <a:p>
            <a:pPr lvl="1"/>
            <a:r>
              <a:rPr lang="en-US" dirty="0"/>
              <a:t>We have two images – how do we combine them?</a:t>
            </a:r>
          </a:p>
        </p:txBody>
      </p:sp>
      <p:pic>
        <p:nvPicPr>
          <p:cNvPr id="25607" name="Picture 16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3828" y="2732311"/>
            <a:ext cx="5691187" cy="284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749097" y="5685513"/>
            <a:ext cx="2359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1: extract features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2764972" y="5957877"/>
            <a:ext cx="22967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2: match features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2764970" y="6230020"/>
            <a:ext cx="20477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3: align images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Visual SLAM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(aka Simultaneous Localization and Mapping)</a:t>
            </a:r>
          </a:p>
        </p:txBody>
      </p:sp>
      <p:pic>
        <p:nvPicPr>
          <p:cNvPr id="230402" name="Picture 2" descr="phone.jpg (937×35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7" y="2590800"/>
            <a:ext cx="892492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477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matching</a:t>
            </a:r>
          </a:p>
        </p:txBody>
      </p:sp>
      <p:pic>
        <p:nvPicPr>
          <p:cNvPr id="17411" name="Picture 2" descr="http://farm1.static.flickr.com/47/136915456_c6f719ea3f.jpg?v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4620" y="2241110"/>
            <a:ext cx="39497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2160820" y="5279584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/>
              <a:t>by </a:t>
            </a:r>
            <a:r>
              <a:rPr lang="en-US" sz="1600" dirty="0">
                <a:hlinkClick r:id="rId4"/>
              </a:rPr>
              <a:t>Diva Sian</a:t>
            </a:r>
            <a:endParaRPr lang="en-US" sz="1600" dirty="0"/>
          </a:p>
        </p:txBody>
      </p:sp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6466120" y="6041584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by </a:t>
            </a:r>
            <a:r>
              <a:rPr lang="en-US" sz="1600">
                <a:hlinkClick r:id="rId5"/>
              </a:rPr>
              <a:t>swashford</a:t>
            </a:r>
            <a:endParaRPr lang="en-US" sz="1600"/>
          </a:p>
        </p:txBody>
      </p:sp>
      <p:pic>
        <p:nvPicPr>
          <p:cNvPr id="17414" name="Picture 6" descr="http://farm1.static.flickr.com/150/428567562_c51726836e.jpg?v=117443048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8046" y="1545784"/>
            <a:ext cx="334327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Box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0" y="71120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TexPoint fonts used in EMF. </a:t>
            </a:r>
          </a:p>
          <a:p>
            <a:r>
              <a:rPr lang="en-US"/>
              <a:t>Read the TexPoint manual before you delete this box.: </a:t>
            </a:r>
            <a:r>
              <a:rPr lang="en-US">
                <a:latin typeface="CMEX10" pitchFamily="34" charset="0"/>
              </a:rPr>
              <a:t>A</a:t>
            </a:r>
            <a:r>
              <a:rPr lang="en-US">
                <a:latin typeface="CMMI7" pitchFamily="34" charset="0"/>
              </a:rPr>
              <a:t>A</a:t>
            </a:r>
            <a:r>
              <a:rPr lang="en-US">
                <a:latin typeface="CMR10" pitchFamily="34" charset="0"/>
              </a:rPr>
              <a:t>A</a:t>
            </a:r>
            <a:r>
              <a:rPr lang="en-US">
                <a:latin typeface="CMMI10" pitchFamily="34" charset="0"/>
              </a:rPr>
              <a:t>A</a:t>
            </a:r>
            <a:r>
              <a:rPr lang="en-US">
                <a:latin typeface="CMSY10" pitchFamily="34" charset="0"/>
              </a:rPr>
              <a:t>A</a:t>
            </a:r>
            <a:r>
              <a:rPr lang="en-US">
                <a:latin typeface="CMR7" pitchFamily="34" charset="0"/>
              </a:rPr>
              <a:t>A</a:t>
            </a: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Harder case</a:t>
            </a:r>
          </a:p>
        </p:txBody>
      </p:sp>
      <p:pic>
        <p:nvPicPr>
          <p:cNvPr id="18435" name="Picture 2" descr="http://farm1.static.flickr.com/47/136915456_c6f719ea3f.jpg?v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3986" y="2121354"/>
            <a:ext cx="39497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2030186" y="5159828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by </a:t>
            </a:r>
            <a:r>
              <a:rPr lang="en-US" sz="1600">
                <a:hlinkClick r:id="rId3"/>
              </a:rPr>
              <a:t>Diva Sian</a:t>
            </a:r>
            <a:endParaRPr lang="en-US" sz="1600"/>
          </a:p>
        </p:txBody>
      </p:sp>
      <p:pic>
        <p:nvPicPr>
          <p:cNvPr id="18437" name="Picture 4" descr="http://farm1.static.flickr.com/133/328570837_37b6289916.jpg?v=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5936" y="2154692"/>
            <a:ext cx="417195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6487886" y="5159828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by </a:t>
            </a:r>
            <a:r>
              <a:rPr lang="en-US" sz="1600">
                <a:hlinkClick r:id="rId5"/>
              </a:rPr>
              <a:t>scgbt</a:t>
            </a:r>
            <a:endParaRPr lang="en-US" sz="1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Harder still?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6"/>
          <p:cNvSpPr txBox="1">
            <a:spLocks noChangeArrowheads="1"/>
          </p:cNvSpPr>
          <p:nvPr/>
        </p:nvSpPr>
        <p:spPr bwMode="auto">
          <a:xfrm>
            <a:off x="4305300" y="5910264"/>
            <a:ext cx="3619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/>
              <a:t>NASA Mars Rover images</a:t>
            </a:r>
          </a:p>
          <a:p>
            <a:pPr algn="ctr"/>
            <a:r>
              <a:rPr lang="en-US" sz="1600" dirty="0"/>
              <a:t>with SIFT feature matches</a:t>
            </a:r>
          </a:p>
        </p:txBody>
      </p:sp>
      <p:sp>
        <p:nvSpPr>
          <p:cNvPr id="215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Answer below </a:t>
            </a:r>
            <a:r>
              <a:rPr lang="en-US" sz="2400"/>
              <a:t>(look for tiny colored squares…)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Matching</a:t>
            </a:r>
          </a:p>
        </p:txBody>
      </p:sp>
      <p:pic>
        <p:nvPicPr>
          <p:cNvPr id="5" name="Picture 5" descr="featExtrac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8914" y="1850571"/>
            <a:ext cx="2846388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featExtrac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0314" y="1971221"/>
            <a:ext cx="44196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Matching</a:t>
            </a:r>
          </a:p>
        </p:txBody>
      </p:sp>
      <p:pic>
        <p:nvPicPr>
          <p:cNvPr id="9" name="Picture 5" descr="featExtrac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8914" y="1850571"/>
            <a:ext cx="2846388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featExtrac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0314" y="1971221"/>
            <a:ext cx="44196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8" descr="featData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297" y="5016955"/>
            <a:ext cx="1590675" cy="15906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606" name="Picture 7" descr="featData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26" y="5041674"/>
            <a:ext cx="1590675" cy="15986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607" name="Right Arrow 13"/>
          <p:cNvSpPr>
            <a:spLocks noChangeArrowheads="1"/>
          </p:cNvSpPr>
          <p:nvPr/>
        </p:nvSpPr>
        <p:spPr bwMode="auto">
          <a:xfrm rot="2384758">
            <a:off x="4148450" y="4599679"/>
            <a:ext cx="75398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chemeClr val="accent1">
              <a:lumMod val="40000"/>
              <a:lumOff val="60000"/>
            </a:schemeClr>
          </a:solidFill>
          <a:ln w="3175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608" name="Right Arrow 14"/>
          <p:cNvSpPr>
            <a:spLocks noChangeArrowheads="1"/>
          </p:cNvSpPr>
          <p:nvPr/>
        </p:nvSpPr>
        <p:spPr bwMode="auto">
          <a:xfrm rot="7715876">
            <a:off x="7733507" y="4607646"/>
            <a:ext cx="686703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chemeClr val="accent1">
              <a:lumMod val="40000"/>
              <a:lumOff val="60000"/>
            </a:schemeClr>
          </a:solidFill>
          <a:ln w="3175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9557"/>
            <a:ext cx="10714038" cy="838200"/>
          </a:xfrm>
        </p:spPr>
        <p:txBody>
          <a:bodyPr/>
          <a:lstStyle/>
          <a:p>
            <a:pPr algn="l"/>
            <a:r>
              <a:rPr lang="en-US" b="1" dirty="0"/>
              <a:t>Invariant local features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1143000"/>
            <a:ext cx="10134600" cy="167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Find features that are invariant to transformations</a:t>
            </a:r>
          </a:p>
          <a:p>
            <a:pPr lvl="1"/>
            <a:r>
              <a:rPr lang="en-US" sz="2200" dirty="0"/>
              <a:t>geometric invariance:  translation, rotation, scale</a:t>
            </a:r>
          </a:p>
          <a:p>
            <a:pPr lvl="1"/>
            <a:r>
              <a:rPr lang="en-US" sz="2200" dirty="0"/>
              <a:t>photometric invariance:  brightness, exposure, …</a:t>
            </a:r>
          </a:p>
        </p:txBody>
      </p:sp>
      <p:pic>
        <p:nvPicPr>
          <p:cNvPr id="26628" name="Picture 4" descr="sift-fea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09801" y="2667000"/>
            <a:ext cx="7559675" cy="3640137"/>
          </a:xfrm>
          <a:noFill/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5029205" y="6397624"/>
            <a:ext cx="2017155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dirty="0"/>
              <a:t>Feature Descriptors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Advantages of local features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dirty="0"/>
              <a:t>Locality 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dirty="0"/>
              <a:t>features are local, so robust to occlusion and clutter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dirty="0"/>
              <a:t>Quantity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dirty="0"/>
              <a:t>hundreds or thousands in a single image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dirty="0"/>
              <a:t>Distinctiveness: 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dirty="0"/>
              <a:t>can differentiate a large database of objects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dirty="0"/>
              <a:t>Efficiency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dirty="0"/>
              <a:t>real-time performance achievable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15441-00B3-4ACF-A2CB-6D845FA6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A2588-12C0-4040-AE07-72297421D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1 code due Monday, 2/10 at 11:59pm</a:t>
            </a:r>
          </a:p>
          <a:p>
            <a:r>
              <a:rPr lang="en-US" dirty="0"/>
              <a:t>Project 1 artifact due Wednesday, 2/12 at 11:59pm</a:t>
            </a:r>
          </a:p>
          <a:p>
            <a:r>
              <a:rPr lang="en-US" dirty="0"/>
              <a:t>Quiz next Wednesday, 2/12, first 10 minutes of class</a:t>
            </a:r>
          </a:p>
          <a:p>
            <a:pPr lvl="1"/>
            <a:r>
              <a:rPr lang="en-US" dirty="0"/>
              <a:t>Format: short answer</a:t>
            </a:r>
          </a:p>
          <a:p>
            <a:pPr lvl="1"/>
            <a:r>
              <a:rPr lang="en-US" dirty="0"/>
              <a:t>Covers lecture material through next Monday</a:t>
            </a:r>
          </a:p>
          <a:p>
            <a:r>
              <a:rPr lang="en-US" dirty="0"/>
              <a:t>Working on recording lectures—updates soon</a:t>
            </a:r>
          </a:p>
          <a:p>
            <a:r>
              <a:rPr lang="en-US" dirty="0"/>
              <a:t>Office hours for Nandini—please look at calendar for rooms</a:t>
            </a:r>
          </a:p>
        </p:txBody>
      </p:sp>
    </p:spTree>
    <p:extLst>
      <p:ext uri="{BB962C8B-B14F-4D97-AF65-F5344CB8AC3E}">
        <p14:creationId xmlns:p14="http://schemas.microsoft.com/office/powerpoint/2010/main" val="252411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motivation…  </a:t>
            </a:r>
            <a:endParaRPr lang="ru-R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1"/>
            <a:ext cx="5943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/>
              <a:t>Feature points are used for:</a:t>
            </a:r>
          </a:p>
          <a:p>
            <a:pPr lvl="1"/>
            <a:r>
              <a:rPr lang="en-US" sz="2400" dirty="0"/>
              <a:t>Image alignment </a:t>
            </a:r>
            <a:r>
              <a:rPr lang="en-US" sz="2000" dirty="0"/>
              <a:t>(e.g., mosaics)</a:t>
            </a:r>
          </a:p>
          <a:p>
            <a:pPr lvl="1"/>
            <a:r>
              <a:rPr lang="en-US" sz="2400" dirty="0"/>
              <a:t>3D reconstruction</a:t>
            </a:r>
          </a:p>
          <a:p>
            <a:pPr lvl="1"/>
            <a:r>
              <a:rPr lang="en-US" sz="2400" dirty="0"/>
              <a:t>Motion tracking </a:t>
            </a:r>
            <a:r>
              <a:rPr lang="en-US" sz="2000" dirty="0"/>
              <a:t>(e.g. for AR)</a:t>
            </a:r>
          </a:p>
          <a:p>
            <a:pPr lvl="1"/>
            <a:r>
              <a:rPr lang="en-US" sz="2400" dirty="0"/>
              <a:t>Object recognition</a:t>
            </a:r>
          </a:p>
          <a:p>
            <a:pPr lvl="1"/>
            <a:r>
              <a:rPr lang="en-US" sz="2400" dirty="0"/>
              <a:t>Image retrieval</a:t>
            </a:r>
          </a:p>
          <a:p>
            <a:pPr lvl="1"/>
            <a:r>
              <a:rPr lang="en-US" sz="2400" dirty="0"/>
              <a:t>Robot/car navigation</a:t>
            </a:r>
          </a:p>
          <a:p>
            <a:pPr lvl="1"/>
            <a:r>
              <a:rPr lang="en-US" sz="2400" dirty="0"/>
              <a:t>… other</a:t>
            </a:r>
            <a:endParaRPr lang="ru-RU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995EF6-5A38-4E10-8A82-610C4CAA7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514600"/>
            <a:ext cx="4572000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b="1" dirty="0"/>
              <a:t>1. Feature detection</a:t>
            </a:r>
            <a:r>
              <a:rPr lang="en-US" dirty="0"/>
              <a:t>: find it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b="1" dirty="0"/>
              <a:t>2. Feature descriptor</a:t>
            </a:r>
            <a:r>
              <a:rPr lang="en-US" dirty="0"/>
              <a:t>: represent it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b="1" dirty="0"/>
              <a:t>3. Feature matching</a:t>
            </a:r>
            <a:r>
              <a:rPr lang="en-US" dirty="0"/>
              <a:t>: match it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en-US" dirty="0"/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b="1" dirty="0"/>
              <a:t>Feature tracking:</a:t>
            </a:r>
            <a:r>
              <a:rPr lang="en-US" dirty="0"/>
              <a:t> track it, when motion</a:t>
            </a:r>
          </a:p>
        </p:txBody>
      </p:sp>
    </p:spTree>
    <p:extLst>
      <p:ext uri="{BB962C8B-B14F-4D97-AF65-F5344CB8AC3E}">
        <p14:creationId xmlns:p14="http://schemas.microsoft.com/office/powerpoint/2010/main" val="2915332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Local features: main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64737"/>
            <a:ext cx="5714497" cy="5059863"/>
          </a:xfrm>
        </p:spPr>
        <p:txBody>
          <a:bodyPr>
            <a:normAutofit/>
          </a:bodyPr>
          <a:lstStyle/>
          <a:p>
            <a:pPr marL="514350" indent="-514350">
              <a:buFontTx/>
              <a:buAutoNum type="arabicParenR"/>
            </a:pPr>
            <a:r>
              <a:rPr lang="en-US" sz="2800" dirty="0">
                <a:latin typeface="+mj-lt"/>
              </a:rPr>
              <a:t>Detection: </a:t>
            </a:r>
            <a:r>
              <a:rPr lang="en-US" sz="2400" dirty="0">
                <a:latin typeface="+mj-lt"/>
              </a:rPr>
              <a:t>Identify the interest points</a:t>
            </a: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r>
              <a:rPr lang="en-US" sz="2800" dirty="0">
                <a:latin typeface="+mj-lt"/>
              </a:rPr>
              <a:t>Description</a:t>
            </a:r>
            <a:r>
              <a:rPr lang="en-US" sz="2400" dirty="0">
                <a:latin typeface="+mj-lt"/>
              </a:rPr>
              <a:t>: Extract vector feature descriptor surrounding each interest point.</a:t>
            </a: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endParaRPr lang="en-US" sz="1000" dirty="0">
              <a:latin typeface="+mj-lt"/>
            </a:endParaRPr>
          </a:p>
          <a:p>
            <a:pPr marL="514350" indent="-514350">
              <a:buFontTx/>
              <a:buAutoNum type="arabicParenR"/>
            </a:pPr>
            <a:r>
              <a:rPr lang="en-US" sz="2800" dirty="0">
                <a:latin typeface="+mj-lt"/>
              </a:rPr>
              <a:t>Matching: </a:t>
            </a:r>
            <a:r>
              <a:rPr lang="en-US" sz="2400" dirty="0">
                <a:latin typeface="+mj-lt"/>
              </a:rPr>
              <a:t>Determine correspondence between descriptors in two views</a:t>
            </a:r>
          </a:p>
        </p:txBody>
      </p:sp>
      <p:pic>
        <p:nvPicPr>
          <p:cNvPr id="114692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66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971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6400800" y="2982914"/>
            <a:ext cx="2306638" cy="1131887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5059" y="5082505"/>
              <a:ext cx="411155" cy="44218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aphicFrame>
          <p:nvGraphicFramePr>
            <p:cNvPr id="114709" name="Object 2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1502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114709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4710" name="Shape 17"/>
            <p:cNvCxnSpPr>
              <a:cxnSpLocks noChangeShapeType="1"/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8242300" y="3352801"/>
            <a:ext cx="2425700" cy="1984375"/>
            <a:chOff x="7042516" y="4800600"/>
            <a:chExt cx="2794000" cy="2232025"/>
          </a:xfrm>
        </p:grpSpPr>
        <p:grpSp>
          <p:nvGrpSpPr>
            <p:cNvPr id="114704" name="Group 11"/>
            <p:cNvGrpSpPr>
              <a:grpSpLocks/>
            </p:cNvGrpSpPr>
            <p:nvPr/>
          </p:nvGrpSpPr>
          <p:grpSpPr bwMode="auto"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393" y="4800600"/>
                <a:ext cx="530275" cy="533901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graphicFrame>
            <p:nvGraphicFramePr>
              <p:cNvPr id="114707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1503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114707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114705" name="Curved Connector 19"/>
            <p:cNvCxnSpPr>
              <a:cxnSpLocks noChangeShapeType="1"/>
            </p:cNvCxnSpPr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6324600" y="5391150"/>
            <a:ext cx="4343400" cy="1162050"/>
            <a:chOff x="4800600" y="5391912"/>
            <a:chExt cx="4343400" cy="1161288"/>
          </a:xfrm>
        </p:grpSpPr>
        <p:pic>
          <p:nvPicPr>
            <p:cNvPr id="114698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699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4700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701" name="Straight Arrow Connector 28"/>
            <p:cNvCxnSpPr>
              <a:cxnSpLocks noChangeShapeType="1"/>
            </p:cNvCxnSpPr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702" name="Straight Arrow Connector 31"/>
            <p:cNvCxnSpPr>
              <a:cxnSpLocks noChangeShapeType="1"/>
            </p:cNvCxnSpPr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703" name="Straight Arrow Connector 32"/>
            <p:cNvCxnSpPr>
              <a:cxnSpLocks noChangeShapeType="1"/>
            </p:cNvCxnSpPr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" name="TextBox 22"/>
          <p:cNvSpPr txBox="1"/>
          <p:nvPr/>
        </p:nvSpPr>
        <p:spPr>
          <a:xfrm>
            <a:off x="76200" y="6477000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Credit: 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960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5867400" y="4114800"/>
            <a:ext cx="152400" cy="152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Rectangle 9"/>
          <p:cNvSpPr>
            <a:spLocks noChangeArrowheads="1"/>
          </p:cNvSpPr>
          <p:nvPr/>
        </p:nvSpPr>
        <p:spPr bwMode="auto">
          <a:xfrm>
            <a:off x="5257800" y="6291040"/>
            <a:ext cx="17027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>
                <a:latin typeface="Arial" charset="0"/>
              </a:rPr>
              <a:t> </a:t>
            </a:r>
            <a:r>
              <a:rPr lang="en-US" sz="2000">
                <a:latin typeface="Arial" charset="0"/>
              </a:rPr>
              <a:t>Snoop demo</a:t>
            </a:r>
            <a:endParaRPr lang="en-US" sz="2000" baseline="-25000">
              <a:latin typeface="Arial" charset="0"/>
            </a:endParaRPr>
          </a:p>
        </p:txBody>
      </p:sp>
      <p:pic>
        <p:nvPicPr>
          <p:cNvPr id="6" name="Picture 2" descr="C:\snavely\work\teaching\09Fa-CS6610\lectures\lec02\images\b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890" y="-745463"/>
            <a:ext cx="12318090" cy="8348926"/>
          </a:xfrm>
          <a:prstGeom prst="rect">
            <a:avLst/>
          </a:prstGeom>
          <a:noFill/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152400"/>
            <a:ext cx="10972800" cy="1143000"/>
          </a:xfrm>
        </p:spPr>
        <p:txBody>
          <a:bodyPr/>
          <a:lstStyle/>
          <a:p>
            <a:r>
              <a:rPr lang="en-US" dirty="0"/>
              <a:t>What makes a good feature?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Want uniqueness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Look for image regions that are unusual</a:t>
            </a:r>
          </a:p>
          <a:p>
            <a:pPr lvl="1"/>
            <a:r>
              <a:rPr lang="en-US" dirty="0"/>
              <a:t>Lead to unambiguous matches in other images</a:t>
            </a:r>
          </a:p>
          <a:p>
            <a:pPr lvl="1"/>
            <a:endParaRPr lang="en-US" dirty="0"/>
          </a:p>
          <a:p>
            <a:pPr>
              <a:buFontTx/>
              <a:buNone/>
            </a:pPr>
            <a:r>
              <a:rPr lang="en-US" dirty="0"/>
              <a:t>How to define “unusual”?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measures of uniqueness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800" dirty="0"/>
              <a:t>Suppose we only consider a small window of pixels</a:t>
            </a:r>
          </a:p>
          <a:p>
            <a:pPr lvl="1"/>
            <a:r>
              <a:rPr lang="en-US" sz="2400" dirty="0"/>
              <a:t>What defines whether a feature is a good or bad candidate?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057400" y="3200400"/>
            <a:ext cx="2362200" cy="2209800"/>
            <a:chOff x="533400" y="2413000"/>
            <a:chExt cx="2362200" cy="2209800"/>
          </a:xfrm>
        </p:grpSpPr>
        <p:sp>
          <p:nvSpPr>
            <p:cNvPr id="31748" name="Rectangle 3"/>
            <p:cNvSpPr>
              <a:spLocks noChangeArrowheads="1"/>
            </p:cNvSpPr>
            <p:nvPr/>
          </p:nvSpPr>
          <p:spPr bwMode="auto">
            <a:xfrm>
              <a:off x="533400" y="2413000"/>
              <a:ext cx="2362200" cy="2209800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1" name="Freeform 41"/>
            <p:cNvSpPr>
              <a:spLocks/>
            </p:cNvSpPr>
            <p:nvPr/>
          </p:nvSpPr>
          <p:spPr bwMode="auto">
            <a:xfrm>
              <a:off x="990600" y="2794000"/>
              <a:ext cx="1600200" cy="1447800"/>
            </a:xfrm>
            <a:custGeom>
              <a:avLst/>
              <a:gdLst>
                <a:gd name="T0" fmla="*/ 0 w 1008"/>
                <a:gd name="T1" fmla="*/ 2147483647 h 912"/>
                <a:gd name="T2" fmla="*/ 0 w 1008"/>
                <a:gd name="T3" fmla="*/ 0 h 912"/>
                <a:gd name="T4" fmla="*/ 2147483647 w 1008"/>
                <a:gd name="T5" fmla="*/ 2147483647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2" name="Rectangle 46"/>
            <p:cNvSpPr>
              <a:spLocks noChangeArrowheads="1"/>
            </p:cNvSpPr>
            <p:nvPr/>
          </p:nvSpPr>
          <p:spPr bwMode="auto">
            <a:xfrm>
              <a:off x="1309688" y="3524250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53000" y="3200400"/>
            <a:ext cx="2362200" cy="2209800"/>
            <a:chOff x="3429000" y="2413000"/>
            <a:chExt cx="2362200" cy="2209800"/>
          </a:xfrm>
        </p:grpSpPr>
        <p:grpSp>
          <p:nvGrpSpPr>
            <p:cNvPr id="2" name="Group 42"/>
            <p:cNvGrpSpPr>
              <a:grpSpLocks/>
            </p:cNvGrpSpPr>
            <p:nvPr/>
          </p:nvGrpSpPr>
          <p:grpSpPr bwMode="auto">
            <a:xfrm>
              <a:off x="3429000" y="2413000"/>
              <a:ext cx="2362200" cy="2209800"/>
              <a:chOff x="2208" y="1104"/>
              <a:chExt cx="1488" cy="1392"/>
            </a:xfrm>
          </p:grpSpPr>
          <p:sp>
            <p:nvSpPr>
              <p:cNvPr id="31758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9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528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753" name="Rectangle 9"/>
            <p:cNvSpPr>
              <a:spLocks noChangeArrowheads="1"/>
            </p:cNvSpPr>
            <p:nvPr/>
          </p:nvSpPr>
          <p:spPr bwMode="auto">
            <a:xfrm>
              <a:off x="3629025" y="3352800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772400" y="3200400"/>
            <a:ext cx="2362200" cy="2209800"/>
            <a:chOff x="6248400" y="2413000"/>
            <a:chExt cx="2362200" cy="2209800"/>
          </a:xfrm>
        </p:grpSpPr>
        <p:grpSp>
          <p:nvGrpSpPr>
            <p:cNvPr id="3" name="Group 94"/>
            <p:cNvGrpSpPr>
              <a:grpSpLocks/>
            </p:cNvGrpSpPr>
            <p:nvPr/>
          </p:nvGrpSpPr>
          <p:grpSpPr bwMode="auto">
            <a:xfrm>
              <a:off x="6248400" y="2413000"/>
              <a:ext cx="2362200" cy="2209800"/>
              <a:chOff x="2208" y="1104"/>
              <a:chExt cx="1488" cy="1392"/>
            </a:xfrm>
          </p:grpSpPr>
          <p:sp>
            <p:nvSpPr>
              <p:cNvPr id="31756" name="Rectangle 95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7" name="Freeform 96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528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754" name="Rectangle 10"/>
            <p:cNvSpPr>
              <a:spLocks noChangeArrowheads="1"/>
            </p:cNvSpPr>
            <p:nvPr/>
          </p:nvSpPr>
          <p:spPr bwMode="auto">
            <a:xfrm>
              <a:off x="6477000" y="2590800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8153400" y="6553200"/>
            <a:ext cx="2514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1200" dirty="0"/>
              <a:t>Credit: S. Seitz, D. </a:t>
            </a:r>
            <a:r>
              <a:rPr lang="en-US" sz="1200" dirty="0" err="1"/>
              <a:t>Frolova</a:t>
            </a:r>
            <a:r>
              <a:rPr lang="en-US" sz="1200" dirty="0"/>
              <a:t>, D. </a:t>
            </a:r>
            <a:r>
              <a:rPr lang="en-US" sz="1200" dirty="0" err="1"/>
              <a:t>Simakov</a:t>
            </a:r>
            <a:endParaRPr lang="en-US" sz="12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Local measures of uniqueness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4953000" y="3200400"/>
            <a:ext cx="2362200" cy="2209800"/>
            <a:chOff x="3429000" y="3886200"/>
            <a:chExt cx="2362200" cy="2209800"/>
          </a:xfrm>
        </p:grpSpPr>
        <p:grpSp>
          <p:nvGrpSpPr>
            <p:cNvPr id="2" name="Group 42"/>
            <p:cNvGrpSpPr>
              <a:grpSpLocks/>
            </p:cNvGrpSpPr>
            <p:nvPr/>
          </p:nvGrpSpPr>
          <p:grpSpPr bwMode="auto">
            <a:xfrm>
              <a:off x="3429000" y="3886200"/>
              <a:ext cx="2362200" cy="2209800"/>
              <a:chOff x="2208" y="1104"/>
              <a:chExt cx="1488" cy="1392"/>
            </a:xfrm>
          </p:grpSpPr>
          <p:sp>
            <p:nvSpPr>
              <p:cNvPr id="33824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5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528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" name="Group 45"/>
            <p:cNvGrpSpPr>
              <a:grpSpLocks/>
            </p:cNvGrpSpPr>
            <p:nvPr/>
          </p:nvGrpSpPr>
          <p:grpSpPr bwMode="auto">
            <a:xfrm>
              <a:off x="3505200" y="4724400"/>
              <a:ext cx="703263" cy="677863"/>
              <a:chOff x="892" y="1801"/>
              <a:chExt cx="443" cy="427"/>
            </a:xfrm>
          </p:grpSpPr>
          <p:sp>
            <p:nvSpPr>
              <p:cNvPr id="33819" name="Rectangle 46"/>
              <p:cNvSpPr>
                <a:spLocks noChangeArrowheads="1"/>
              </p:cNvSpPr>
              <p:nvPr/>
            </p:nvSpPr>
            <p:spPr bwMode="auto">
              <a:xfrm>
                <a:off x="960" y="1872"/>
                <a:ext cx="306" cy="2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20" name="Line 47"/>
              <p:cNvSpPr>
                <a:spLocks noChangeShapeType="1"/>
              </p:cNvSpPr>
              <p:nvPr/>
            </p:nvSpPr>
            <p:spPr bwMode="auto">
              <a:xfrm flipV="1">
                <a:off x="1263" y="1811"/>
                <a:ext cx="57" cy="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1" name="Line 48"/>
              <p:cNvSpPr>
                <a:spLocks noChangeShapeType="1"/>
              </p:cNvSpPr>
              <p:nvPr/>
            </p:nvSpPr>
            <p:spPr bwMode="auto">
              <a:xfrm>
                <a:off x="1275" y="2169"/>
                <a:ext cx="60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2" name="Line 49"/>
              <p:cNvSpPr>
                <a:spLocks noChangeShapeType="1"/>
              </p:cNvSpPr>
              <p:nvPr/>
            </p:nvSpPr>
            <p:spPr bwMode="auto">
              <a:xfrm flipH="1">
                <a:off x="892" y="2170"/>
                <a:ext cx="68" cy="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3" name="Line 50"/>
              <p:cNvSpPr>
                <a:spLocks noChangeShapeType="1"/>
              </p:cNvSpPr>
              <p:nvPr/>
            </p:nvSpPr>
            <p:spPr bwMode="auto">
              <a:xfrm flipH="1" flipV="1">
                <a:off x="898" y="1801"/>
                <a:ext cx="62" cy="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2057400" y="3200400"/>
            <a:ext cx="2362200" cy="2209800"/>
            <a:chOff x="533400" y="3886200"/>
            <a:chExt cx="2362200" cy="2209800"/>
          </a:xfrm>
        </p:grpSpPr>
        <p:sp>
          <p:nvSpPr>
            <p:cNvPr id="33795" name="Rectangle 3"/>
            <p:cNvSpPr>
              <a:spLocks noChangeArrowheads="1"/>
            </p:cNvSpPr>
            <p:nvPr/>
          </p:nvSpPr>
          <p:spPr bwMode="auto">
            <a:xfrm>
              <a:off x="533400" y="3886200"/>
              <a:ext cx="2362200" cy="2209800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99" name="Freeform 41"/>
            <p:cNvSpPr>
              <a:spLocks/>
            </p:cNvSpPr>
            <p:nvPr/>
          </p:nvSpPr>
          <p:spPr bwMode="auto">
            <a:xfrm>
              <a:off x="990600" y="4267200"/>
              <a:ext cx="1600200" cy="1447800"/>
            </a:xfrm>
            <a:custGeom>
              <a:avLst/>
              <a:gdLst>
                <a:gd name="T0" fmla="*/ 0 w 1008"/>
                <a:gd name="T1" fmla="*/ 2147483647 h 912"/>
                <a:gd name="T2" fmla="*/ 0 w 1008"/>
                <a:gd name="T3" fmla="*/ 0 h 912"/>
                <a:gd name="T4" fmla="*/ 2147483647 w 1008"/>
                <a:gd name="T5" fmla="*/ 2147483647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1201738" y="4884738"/>
              <a:ext cx="703262" cy="677862"/>
              <a:chOff x="892" y="1801"/>
              <a:chExt cx="443" cy="427"/>
            </a:xfrm>
          </p:grpSpPr>
          <p:sp>
            <p:nvSpPr>
              <p:cNvPr id="33812" name="Rectangle 46"/>
              <p:cNvSpPr>
                <a:spLocks noChangeArrowheads="1"/>
              </p:cNvSpPr>
              <p:nvPr/>
            </p:nvSpPr>
            <p:spPr bwMode="auto">
              <a:xfrm>
                <a:off x="960" y="1872"/>
                <a:ext cx="306" cy="2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3" name="Line 47"/>
              <p:cNvSpPr>
                <a:spLocks noChangeShapeType="1"/>
              </p:cNvSpPr>
              <p:nvPr/>
            </p:nvSpPr>
            <p:spPr bwMode="auto">
              <a:xfrm flipV="1">
                <a:off x="1263" y="1811"/>
                <a:ext cx="57" cy="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4" name="Line 48"/>
              <p:cNvSpPr>
                <a:spLocks noChangeShapeType="1"/>
              </p:cNvSpPr>
              <p:nvPr/>
            </p:nvSpPr>
            <p:spPr bwMode="auto">
              <a:xfrm>
                <a:off x="1275" y="2169"/>
                <a:ext cx="60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5" name="Line 49"/>
              <p:cNvSpPr>
                <a:spLocks noChangeShapeType="1"/>
              </p:cNvSpPr>
              <p:nvPr/>
            </p:nvSpPr>
            <p:spPr bwMode="auto">
              <a:xfrm flipH="1">
                <a:off x="892" y="2170"/>
                <a:ext cx="68" cy="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6" name="Line 50"/>
              <p:cNvSpPr>
                <a:spLocks noChangeShapeType="1"/>
              </p:cNvSpPr>
              <p:nvPr/>
            </p:nvSpPr>
            <p:spPr bwMode="auto">
              <a:xfrm flipH="1" flipV="1">
                <a:off x="898" y="1801"/>
                <a:ext cx="62" cy="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7772400" y="3200400"/>
            <a:ext cx="2362200" cy="2209800"/>
            <a:chOff x="6248400" y="3886200"/>
            <a:chExt cx="2362200" cy="2209800"/>
          </a:xfrm>
        </p:grpSpPr>
        <p:grpSp>
          <p:nvGrpSpPr>
            <p:cNvPr id="4" name="Group 94"/>
            <p:cNvGrpSpPr>
              <a:grpSpLocks/>
            </p:cNvGrpSpPr>
            <p:nvPr/>
          </p:nvGrpSpPr>
          <p:grpSpPr bwMode="auto">
            <a:xfrm>
              <a:off x="6248400" y="3886200"/>
              <a:ext cx="2362200" cy="2209800"/>
              <a:chOff x="2208" y="1104"/>
              <a:chExt cx="1488" cy="1392"/>
            </a:xfrm>
          </p:grpSpPr>
          <p:sp>
            <p:nvSpPr>
              <p:cNvPr id="33817" name="Rectangle 95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8" name="Freeform 96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528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6383338" y="3962400"/>
              <a:ext cx="703262" cy="677863"/>
              <a:chOff x="892" y="1801"/>
              <a:chExt cx="443" cy="427"/>
            </a:xfrm>
          </p:grpSpPr>
          <p:sp>
            <p:nvSpPr>
              <p:cNvPr id="33807" name="Rectangle 46"/>
              <p:cNvSpPr>
                <a:spLocks noChangeArrowheads="1"/>
              </p:cNvSpPr>
              <p:nvPr/>
            </p:nvSpPr>
            <p:spPr bwMode="auto">
              <a:xfrm>
                <a:off x="960" y="1872"/>
                <a:ext cx="306" cy="296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08" name="Line 47"/>
              <p:cNvSpPr>
                <a:spLocks noChangeShapeType="1"/>
              </p:cNvSpPr>
              <p:nvPr/>
            </p:nvSpPr>
            <p:spPr bwMode="auto">
              <a:xfrm flipV="1">
                <a:off x="1263" y="1811"/>
                <a:ext cx="57" cy="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09" name="Line 48"/>
              <p:cNvSpPr>
                <a:spLocks noChangeShapeType="1"/>
              </p:cNvSpPr>
              <p:nvPr/>
            </p:nvSpPr>
            <p:spPr bwMode="auto">
              <a:xfrm>
                <a:off x="1275" y="2169"/>
                <a:ext cx="60" cy="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0" name="Line 49"/>
              <p:cNvSpPr>
                <a:spLocks noChangeShapeType="1"/>
              </p:cNvSpPr>
              <p:nvPr/>
            </p:nvSpPr>
            <p:spPr bwMode="auto">
              <a:xfrm flipH="1">
                <a:off x="892" y="2170"/>
                <a:ext cx="68" cy="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1" name="Line 50"/>
              <p:cNvSpPr>
                <a:spLocks noChangeShapeType="1"/>
              </p:cNvSpPr>
              <p:nvPr/>
            </p:nvSpPr>
            <p:spPr bwMode="auto">
              <a:xfrm flipH="1" flipV="1">
                <a:off x="898" y="1801"/>
                <a:ext cx="62" cy="7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3802" name="Text Box 4"/>
          <p:cNvSpPr txBox="1">
            <a:spLocks noChangeArrowheads="1"/>
          </p:cNvSpPr>
          <p:nvPr/>
        </p:nvSpPr>
        <p:spPr bwMode="auto">
          <a:xfrm>
            <a:off x="2286000" y="5384800"/>
            <a:ext cx="2057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3399"/>
                </a:solidFill>
                <a:cs typeface="Times New Roman" pitchFamily="18" charset="0"/>
              </a:rPr>
              <a:t>“flat”</a:t>
            </a:r>
            <a:r>
              <a:rPr lang="en-US" sz="2000" dirty="0">
                <a:cs typeface="Times New Roman" pitchFamily="18" charset="0"/>
              </a:rPr>
              <a:t> region:</a:t>
            </a:r>
            <a:br>
              <a:rPr lang="en-US" sz="2000" dirty="0">
                <a:cs typeface="Times New Roman" pitchFamily="18" charset="0"/>
              </a:rPr>
            </a:br>
            <a:r>
              <a:rPr lang="en-US" sz="2000" dirty="0">
                <a:cs typeface="Times New Roman" pitchFamily="18" charset="0"/>
              </a:rPr>
              <a:t>no change in all directions</a:t>
            </a:r>
            <a:endParaRPr lang="ru-RU" sz="2000" dirty="0">
              <a:cs typeface="Times New Roman" pitchFamily="18" charset="0"/>
            </a:endParaRPr>
          </a:p>
        </p:txBody>
      </p:sp>
      <p:sp>
        <p:nvSpPr>
          <p:cNvPr id="33803" name="Text Box 93"/>
          <p:cNvSpPr txBox="1">
            <a:spLocks noChangeArrowheads="1"/>
          </p:cNvSpPr>
          <p:nvPr/>
        </p:nvSpPr>
        <p:spPr bwMode="auto">
          <a:xfrm>
            <a:off x="4953000" y="5384800"/>
            <a:ext cx="2438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3399"/>
                </a:solidFill>
                <a:cs typeface="Times New Roman" pitchFamily="18" charset="0"/>
              </a:rPr>
              <a:t>“edge”</a:t>
            </a:r>
            <a:r>
              <a:rPr lang="en-US" sz="2000" dirty="0">
                <a:cs typeface="Times New Roman" pitchFamily="18" charset="0"/>
              </a:rPr>
              <a:t>:  </a:t>
            </a:r>
          </a:p>
          <a:p>
            <a:r>
              <a:rPr lang="en-US" sz="2000" dirty="0">
                <a:cs typeface="Times New Roman" pitchFamily="18" charset="0"/>
              </a:rPr>
              <a:t>no change along the edge direction</a:t>
            </a:r>
            <a:endParaRPr lang="ru-RU" sz="2000" dirty="0">
              <a:cs typeface="Times New Roman" pitchFamily="18" charset="0"/>
            </a:endParaRPr>
          </a:p>
        </p:txBody>
      </p:sp>
      <p:sp>
        <p:nvSpPr>
          <p:cNvPr id="33804" name="Text Box 145"/>
          <p:cNvSpPr txBox="1">
            <a:spLocks noChangeArrowheads="1"/>
          </p:cNvSpPr>
          <p:nvPr/>
        </p:nvSpPr>
        <p:spPr bwMode="auto">
          <a:xfrm>
            <a:off x="7772400" y="5359400"/>
            <a:ext cx="2438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3399"/>
                </a:solidFill>
                <a:cs typeface="Times New Roman" pitchFamily="18" charset="0"/>
              </a:rPr>
              <a:t>“corner”</a:t>
            </a:r>
            <a:r>
              <a:rPr lang="en-US" sz="2000" dirty="0">
                <a:cs typeface="Times New Roman" pitchFamily="18" charset="0"/>
              </a:rPr>
              <a:t>:</a:t>
            </a:r>
            <a:br>
              <a:rPr lang="en-US" sz="2000" dirty="0">
                <a:cs typeface="Times New Roman" pitchFamily="18" charset="0"/>
              </a:rPr>
            </a:br>
            <a:r>
              <a:rPr lang="en-US" sz="2000" dirty="0">
                <a:cs typeface="Times New Roman" pitchFamily="18" charset="0"/>
              </a:rPr>
              <a:t>significant change in all directions</a:t>
            </a:r>
            <a:endParaRPr lang="ru-RU" sz="2000" dirty="0">
              <a:cs typeface="Times New Roman" pitchFamily="18" charset="0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1295400" y="1600201"/>
            <a:ext cx="9601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/>
              <a:t>How does the window change when you shift it?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/>
              <a:t>Shifting the window in any direction causes a big change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8153400" y="6553200"/>
            <a:ext cx="3276600" cy="39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1200" dirty="0"/>
              <a:t>Credit: S. Seitz, D. </a:t>
            </a:r>
            <a:r>
              <a:rPr lang="en-US" sz="1200" dirty="0" err="1"/>
              <a:t>Frolova</a:t>
            </a:r>
            <a:r>
              <a:rPr lang="en-US" sz="1200" dirty="0"/>
              <a:t>, D. </a:t>
            </a:r>
            <a:r>
              <a:rPr lang="en-US" sz="1200" dirty="0" err="1"/>
              <a:t>Simakov</a:t>
            </a:r>
            <a:endParaRPr lang="en-US" sz="12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"/>
          <p:cNvSpPr>
            <a:spLocks noChangeArrowheads="1"/>
          </p:cNvSpPr>
          <p:nvPr/>
        </p:nvSpPr>
        <p:spPr bwMode="auto">
          <a:xfrm>
            <a:off x="533400" y="1981200"/>
            <a:ext cx="7315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Consider shifting the window </a:t>
            </a:r>
            <a:r>
              <a:rPr lang="en-US" sz="2800" i="1" dirty="0"/>
              <a:t>W</a:t>
            </a:r>
            <a:r>
              <a:rPr lang="en-US" sz="2800" dirty="0"/>
              <a:t> by (</a:t>
            </a:r>
            <a:r>
              <a:rPr lang="en-US" sz="2800" i="1" dirty="0" err="1"/>
              <a:t>u,v</a:t>
            </a:r>
            <a:r>
              <a:rPr lang="en-US" sz="2800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how do the pixels in W change?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compare each pixel before and after by</a:t>
            </a:r>
            <a:br>
              <a:rPr lang="en-US" sz="2400" dirty="0"/>
            </a:br>
            <a:r>
              <a:rPr lang="en-US" sz="2400" dirty="0"/>
              <a:t>summing up the squared differences (SSD)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this defines an SSD “error” </a:t>
            </a:r>
            <a:r>
              <a:rPr lang="en-US" sz="2400" i="1" dirty="0"/>
              <a:t>E</a:t>
            </a:r>
            <a:r>
              <a:rPr lang="en-US" sz="2400" dirty="0"/>
              <a:t>(</a:t>
            </a:r>
            <a:r>
              <a:rPr lang="en-US" sz="2400" i="1" dirty="0" err="1"/>
              <a:t>u,v</a:t>
            </a:r>
            <a:r>
              <a:rPr lang="en-US" sz="2400" dirty="0"/>
              <a:t>):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800" dirty="0"/>
          </a:p>
          <a:p>
            <a:pPr lvl="1">
              <a:spcBef>
                <a:spcPct val="20000"/>
              </a:spcBef>
            </a:pPr>
            <a:endParaRPr lang="en-US" sz="2800" dirty="0"/>
          </a:p>
          <a:p>
            <a:pPr lvl="1">
              <a:spcBef>
                <a:spcPct val="20000"/>
              </a:spcBef>
            </a:pPr>
            <a:endParaRPr lang="en-US" sz="12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We are happy if this error is high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Slow to compute exactly for each pixel and each offset (</a:t>
            </a:r>
            <a:r>
              <a:rPr lang="en-US" sz="2400" dirty="0" err="1"/>
              <a:t>u,v</a:t>
            </a:r>
            <a:r>
              <a:rPr lang="en-US" sz="2400" dirty="0"/>
              <a:t>)</a:t>
            </a:r>
          </a:p>
        </p:txBody>
      </p:sp>
      <p:sp>
        <p:nvSpPr>
          <p:cNvPr id="348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 detection:  the math</a:t>
            </a:r>
          </a:p>
        </p:txBody>
      </p:sp>
      <p:pic>
        <p:nvPicPr>
          <p:cNvPr id="34820" name="Picture 3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4419600"/>
            <a:ext cx="65024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8077200" y="2057400"/>
            <a:ext cx="2362200" cy="2209800"/>
            <a:chOff x="2208" y="1104"/>
            <a:chExt cx="1488" cy="1392"/>
          </a:xfrm>
        </p:grpSpPr>
        <p:sp>
          <p:nvSpPr>
            <p:cNvPr id="34826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7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22" name="Rectangle 46"/>
          <p:cNvSpPr>
            <a:spLocks noChangeArrowheads="1"/>
          </p:cNvSpPr>
          <p:nvPr/>
        </p:nvSpPr>
        <p:spPr bwMode="auto">
          <a:xfrm>
            <a:off x="8413751" y="30083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8610601" y="32639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4824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8384382" y="30376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8645282" y="2974978"/>
            <a:ext cx="320922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i="1" dirty="0"/>
              <a:t>W</a:t>
            </a:r>
            <a:endParaRPr lang="en-US" sz="1400" i="1" baseline="-25000" dirty="0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8219769" y="3070281"/>
            <a:ext cx="372218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baseline="-25000" dirty="0"/>
              <a:t>(</a:t>
            </a:r>
            <a:r>
              <a:rPr lang="en-US" sz="1200" baseline="-25000" dirty="0" err="1"/>
              <a:t>u,v</a:t>
            </a:r>
            <a:r>
              <a:rPr lang="en-US" sz="1200" baseline="-25000" dirty="0"/>
              <a:t>)</a:t>
            </a:r>
            <a:endParaRPr lang="en-US" sz="14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 animBg="1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"/>
          <p:cNvSpPr>
            <a:spLocks noChangeArrowheads="1"/>
          </p:cNvSpPr>
          <p:nvPr/>
        </p:nvSpPr>
        <p:spPr bwMode="auto">
          <a:xfrm>
            <a:off x="2209800" y="1295400"/>
            <a:ext cx="8153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Taylor Series expansion of </a:t>
            </a:r>
            <a:r>
              <a:rPr lang="en-US" sz="2000" i="1" dirty="0"/>
              <a:t>I</a:t>
            </a:r>
            <a:r>
              <a:rPr lang="en-US" sz="2000" dirty="0"/>
              <a:t>: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If the motion (</a:t>
            </a:r>
            <a:r>
              <a:rPr lang="en-US" sz="2000" dirty="0" err="1"/>
              <a:t>u,v</a:t>
            </a:r>
            <a:r>
              <a:rPr lang="en-US" sz="2000" dirty="0"/>
              <a:t>) is small, then first order approximation is good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Plugging this into the formula on the previous slide…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</p:txBody>
      </p:sp>
      <p:sp>
        <p:nvSpPr>
          <p:cNvPr id="368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motion assumption</a:t>
            </a:r>
          </a:p>
        </p:txBody>
      </p:sp>
      <p:pic>
        <p:nvPicPr>
          <p:cNvPr id="36868" name="Content Placeholder 10" descr="Edittex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2460172" y="2895600"/>
            <a:ext cx="5257800" cy="471488"/>
          </a:xfrm>
        </p:spPr>
      </p:pic>
      <p:pic>
        <p:nvPicPr>
          <p:cNvPr id="36869" name="Picture 14" descr="Editte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4600" y="1752600"/>
            <a:ext cx="779145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22" descr="Edittex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0426" y="3352800"/>
            <a:ext cx="32543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77126" y="4267200"/>
            <a:ext cx="2657475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detection:  the math</a:t>
            </a:r>
          </a:p>
        </p:txBody>
      </p:sp>
      <p:pic>
        <p:nvPicPr>
          <p:cNvPr id="37892" name="Picture 1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00" y="3816867"/>
            <a:ext cx="7137400" cy="284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905000" y="1981200"/>
            <a:ext cx="6019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Consider shifting the window </a:t>
            </a:r>
            <a:r>
              <a:rPr lang="en-US" sz="2800" i="1" dirty="0"/>
              <a:t>W</a:t>
            </a:r>
            <a:r>
              <a:rPr lang="en-US" sz="2800" dirty="0"/>
              <a:t> by (</a:t>
            </a:r>
            <a:r>
              <a:rPr lang="en-US" sz="2800" i="1" dirty="0" err="1"/>
              <a:t>u,v</a:t>
            </a:r>
            <a:r>
              <a:rPr lang="en-US" sz="2800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define an SSD “error” </a:t>
            </a:r>
            <a:r>
              <a:rPr lang="en-US" sz="2400" i="1" dirty="0"/>
              <a:t>E(</a:t>
            </a:r>
            <a:r>
              <a:rPr lang="en-US" sz="2400" i="1" dirty="0" err="1"/>
              <a:t>u,v</a:t>
            </a:r>
            <a:r>
              <a:rPr lang="en-US" sz="2400" i="1" dirty="0"/>
              <a:t>)</a:t>
            </a:r>
            <a:r>
              <a:rPr lang="en-US" sz="2400" dirty="0"/>
              <a:t>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800" dirty="0"/>
          </a:p>
        </p:txBody>
      </p:sp>
      <p:grpSp>
        <p:nvGrpSpPr>
          <p:cNvPr id="13" name="Group 42"/>
          <p:cNvGrpSpPr>
            <a:grpSpLocks/>
          </p:cNvGrpSpPr>
          <p:nvPr/>
        </p:nvGrpSpPr>
        <p:grpSpPr bwMode="auto">
          <a:xfrm>
            <a:off x="8077200" y="1371600"/>
            <a:ext cx="2362200" cy="2209800"/>
            <a:chOff x="2208" y="1104"/>
            <a:chExt cx="1488" cy="1392"/>
          </a:xfrm>
        </p:grpSpPr>
        <p:sp>
          <p:nvSpPr>
            <p:cNvPr id="14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46"/>
          <p:cNvSpPr>
            <a:spLocks noChangeArrowheads="1"/>
          </p:cNvSpPr>
          <p:nvPr/>
        </p:nvSpPr>
        <p:spPr bwMode="auto">
          <a:xfrm>
            <a:off x="8413751" y="23225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8610601" y="25781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8384382" y="23518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8077200" y="2296886"/>
            <a:ext cx="389850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i="1" dirty="0"/>
              <a:t>W</a:t>
            </a:r>
            <a:endParaRPr lang="en-US" sz="2000" i="1" baseline="-25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Szeliski: 4.1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905000" y="1981200"/>
            <a:ext cx="6019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Consider shifting the window </a:t>
            </a:r>
            <a:r>
              <a:rPr lang="en-US" sz="2800" i="1" dirty="0"/>
              <a:t>W</a:t>
            </a:r>
            <a:r>
              <a:rPr lang="en-US" sz="2800" dirty="0"/>
              <a:t> by (</a:t>
            </a:r>
            <a:r>
              <a:rPr lang="en-US" sz="2800" i="1" dirty="0" err="1"/>
              <a:t>u,v</a:t>
            </a:r>
            <a:r>
              <a:rPr lang="en-US" sz="2800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define an SSD “error” </a:t>
            </a:r>
            <a:r>
              <a:rPr lang="en-US" sz="2400" i="1" dirty="0"/>
              <a:t>E(</a:t>
            </a:r>
            <a:r>
              <a:rPr lang="en-US" sz="2400" i="1" dirty="0" err="1"/>
              <a:t>u,v</a:t>
            </a:r>
            <a:r>
              <a:rPr lang="en-US" sz="2400" i="1" dirty="0"/>
              <a:t>)</a:t>
            </a:r>
            <a:r>
              <a:rPr lang="en-US" sz="2400" dirty="0"/>
              <a:t>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800" dirty="0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8077200" y="1371600"/>
            <a:ext cx="2362200" cy="2209800"/>
            <a:chOff x="2208" y="1104"/>
            <a:chExt cx="1488" cy="1392"/>
          </a:xfrm>
        </p:grpSpPr>
        <p:sp>
          <p:nvSpPr>
            <p:cNvPr id="14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46"/>
          <p:cNvSpPr>
            <a:spLocks noChangeArrowheads="1"/>
          </p:cNvSpPr>
          <p:nvPr/>
        </p:nvSpPr>
        <p:spPr bwMode="auto">
          <a:xfrm>
            <a:off x="8413751" y="23225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8610601" y="25781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8384382" y="23518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1" y="3886201"/>
            <a:ext cx="7251653" cy="90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4800600"/>
            <a:ext cx="6278398" cy="93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22916" y="5730968"/>
            <a:ext cx="3719512" cy="89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8645282" y="2286000"/>
            <a:ext cx="320922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i="1" dirty="0"/>
              <a:t>W</a:t>
            </a:r>
            <a:endParaRPr lang="en-US" sz="1400" i="1" baseline="-25000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8219769" y="2381303"/>
            <a:ext cx="372218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baseline="-25000" dirty="0"/>
              <a:t>(</a:t>
            </a:r>
            <a:r>
              <a:rPr lang="en-US" sz="1200" baseline="-25000" dirty="0" err="1"/>
              <a:t>u,v</a:t>
            </a:r>
            <a:r>
              <a:rPr lang="en-US" sz="1200" baseline="-25000" dirty="0"/>
              <a:t>)</a:t>
            </a:r>
            <a:endParaRPr lang="en-US" sz="14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295400" y="1981200"/>
            <a:ext cx="7239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Consider shifting the window </a:t>
            </a:r>
            <a:r>
              <a:rPr lang="en-US" sz="2800" i="1" dirty="0"/>
              <a:t>W</a:t>
            </a:r>
            <a:r>
              <a:rPr lang="en-US" sz="2800" dirty="0"/>
              <a:t> by (</a:t>
            </a:r>
            <a:r>
              <a:rPr lang="en-US" sz="2800" i="1" dirty="0" err="1"/>
              <a:t>u,v</a:t>
            </a:r>
            <a:r>
              <a:rPr lang="en-US" sz="2800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define an SSD “error” </a:t>
            </a:r>
            <a:r>
              <a:rPr lang="en-US" sz="2400" i="1" dirty="0"/>
              <a:t>E(</a:t>
            </a:r>
            <a:r>
              <a:rPr lang="en-US" sz="2400" i="1" dirty="0" err="1"/>
              <a:t>u,v</a:t>
            </a:r>
            <a:r>
              <a:rPr lang="en-US" sz="2400" i="1" dirty="0"/>
              <a:t>)</a:t>
            </a:r>
            <a:r>
              <a:rPr lang="en-US" sz="2400" dirty="0"/>
              <a:t>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800" dirty="0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8077200" y="1371600"/>
            <a:ext cx="2362200" cy="2209800"/>
            <a:chOff x="2208" y="1104"/>
            <a:chExt cx="1488" cy="1392"/>
          </a:xfrm>
        </p:grpSpPr>
        <p:sp>
          <p:nvSpPr>
            <p:cNvPr id="14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46"/>
          <p:cNvSpPr>
            <a:spLocks noChangeArrowheads="1"/>
          </p:cNvSpPr>
          <p:nvPr/>
        </p:nvSpPr>
        <p:spPr bwMode="auto">
          <a:xfrm>
            <a:off x="8413751" y="23225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8610601" y="25781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8384382" y="23518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pic>
        <p:nvPicPr>
          <p:cNvPr id="2129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0354" y="5096152"/>
            <a:ext cx="2072528" cy="81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9131" y="5096152"/>
            <a:ext cx="2385174" cy="85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0554" y="5096152"/>
            <a:ext cx="2057400" cy="79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974555" y="6020096"/>
            <a:ext cx="8855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Thus, </a:t>
            </a:r>
            <a:r>
              <a:rPr lang="en-US" sz="2400" i="1" dirty="0"/>
              <a:t>E</a:t>
            </a:r>
            <a:r>
              <a:rPr lang="en-US" sz="2400" dirty="0"/>
              <a:t>(</a:t>
            </a:r>
            <a:r>
              <a:rPr lang="en-US" sz="2400" i="1" dirty="0" err="1"/>
              <a:t>u</a:t>
            </a:r>
            <a:r>
              <a:rPr lang="en-US" sz="2400" dirty="0" err="1"/>
              <a:t>,</a:t>
            </a:r>
            <a:r>
              <a:rPr lang="en-US" sz="2400" i="1" dirty="0" err="1"/>
              <a:t>v</a:t>
            </a:r>
            <a:r>
              <a:rPr lang="en-US" sz="2400" dirty="0"/>
              <a:t>) is locally approximated as a quadratic error function</a:t>
            </a:r>
          </a:p>
        </p:txBody>
      </p:sp>
      <p:pic>
        <p:nvPicPr>
          <p:cNvPr id="2129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4296" y="3276600"/>
            <a:ext cx="5638659" cy="152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8645282" y="2286000"/>
            <a:ext cx="320922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i="1" dirty="0"/>
              <a:t>W</a:t>
            </a:r>
            <a:endParaRPr lang="en-US" sz="1400" i="1" baseline="-25000" dirty="0"/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8219769" y="2381303"/>
            <a:ext cx="372218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baseline="-25000" dirty="0"/>
              <a:t>(</a:t>
            </a:r>
            <a:r>
              <a:rPr lang="en-US" sz="1200" baseline="-25000" dirty="0" err="1"/>
              <a:t>u,v</a:t>
            </a:r>
            <a:r>
              <a:rPr lang="en-US" sz="1200" baseline="-25000" dirty="0"/>
              <a:t>)</a:t>
            </a:r>
            <a:endParaRPr lang="en-US" sz="14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2057400" y="1173163"/>
            <a:ext cx="800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/>
              <a:t>The surface </a:t>
            </a:r>
            <a:r>
              <a:rPr lang="en-US" sz="2400" i="1" dirty="0"/>
              <a:t>E</a:t>
            </a:r>
            <a:r>
              <a:rPr lang="en-US" sz="2400" dirty="0"/>
              <a:t>(</a:t>
            </a:r>
            <a:r>
              <a:rPr lang="en-US" sz="2400" i="1" dirty="0" err="1"/>
              <a:t>u</a:t>
            </a:r>
            <a:r>
              <a:rPr lang="en-US" sz="2400" dirty="0" err="1"/>
              <a:t>,</a:t>
            </a:r>
            <a:r>
              <a:rPr lang="en-US" sz="2400" i="1" dirty="0" err="1"/>
              <a:t>v</a:t>
            </a:r>
            <a:r>
              <a:rPr lang="en-US" sz="2400" dirty="0"/>
              <a:t>) is locally approximated by a quadratic form. </a:t>
            </a:r>
          </a:p>
        </p:txBody>
      </p:sp>
      <p:sp>
        <p:nvSpPr>
          <p:cNvPr id="5125" name="Rectangle 7"/>
          <p:cNvSpPr>
            <a:spLocks noGrp="1" noChangeArrowheads="1"/>
          </p:cNvSpPr>
          <p:nvPr>
            <p:ph type="title"/>
          </p:nvPr>
        </p:nvSpPr>
        <p:spPr>
          <a:xfrm>
            <a:off x="569925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The second moment matrix</a:t>
            </a:r>
          </a:p>
        </p:txBody>
      </p:sp>
      <p:pic>
        <p:nvPicPr>
          <p:cNvPr id="5126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3886201"/>
            <a:ext cx="2895600" cy="2766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2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1" y="1676400"/>
            <a:ext cx="5559449" cy="585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1981200" y="2362200"/>
            <a:ext cx="6324600" cy="976021"/>
            <a:chOff x="838200" y="2667000"/>
            <a:chExt cx="7108372" cy="1096974"/>
          </a:xfrm>
        </p:grpSpPr>
        <p:pic>
          <p:nvPicPr>
            <p:cNvPr id="214020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43000" y="2667000"/>
              <a:ext cx="6803572" cy="1096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838200" y="2667002"/>
              <a:ext cx="1676400" cy="10667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62449" y="3588602"/>
            <a:ext cx="1811772" cy="71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29716" y="4572000"/>
            <a:ext cx="2085084" cy="7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61497" y="5559111"/>
            <a:ext cx="1798548" cy="69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eft Brace 17"/>
          <p:cNvSpPr>
            <a:spLocks/>
          </p:cNvSpPr>
          <p:nvPr/>
        </p:nvSpPr>
        <p:spPr bwMode="auto">
          <a:xfrm rot="-5400000">
            <a:off x="6242050" y="2820252"/>
            <a:ext cx="304800" cy="1536700"/>
          </a:xfrm>
          <a:prstGeom prst="leftBrace">
            <a:avLst>
              <a:gd name="adj1" fmla="val 832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72200" y="3893403"/>
            <a:ext cx="4572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4905524" y="6172200"/>
            <a:ext cx="3247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Let’s try to understand its shape.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1" y="457201"/>
            <a:ext cx="6053407" cy="97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0133" y="2906291"/>
            <a:ext cx="1811772" cy="71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3889689"/>
            <a:ext cx="2085084" cy="7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89181" y="4876800"/>
            <a:ext cx="1798548" cy="69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eft Brace 17"/>
          <p:cNvSpPr>
            <a:spLocks/>
          </p:cNvSpPr>
          <p:nvPr/>
        </p:nvSpPr>
        <p:spPr bwMode="auto">
          <a:xfrm rot="-5400000">
            <a:off x="6864350" y="908050"/>
            <a:ext cx="304800" cy="1536700"/>
          </a:xfrm>
          <a:prstGeom prst="leftBrace">
            <a:avLst>
              <a:gd name="adj1" fmla="val 832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94500" y="1981201"/>
            <a:ext cx="4572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4772704" y="3048000"/>
            <a:ext cx="2362200" cy="2209800"/>
            <a:chOff x="3429000" y="2413000"/>
            <a:chExt cx="2362200" cy="2209800"/>
          </a:xfrm>
        </p:grpSpPr>
        <p:grpSp>
          <p:nvGrpSpPr>
            <p:cNvPr id="21" name="Group 42"/>
            <p:cNvGrpSpPr>
              <a:grpSpLocks/>
            </p:cNvGrpSpPr>
            <p:nvPr/>
          </p:nvGrpSpPr>
          <p:grpSpPr bwMode="auto">
            <a:xfrm>
              <a:off x="3429000" y="2413000"/>
              <a:ext cx="2362200" cy="2209800"/>
              <a:chOff x="2208" y="1104"/>
              <a:chExt cx="1488" cy="1392"/>
            </a:xfrm>
          </p:grpSpPr>
          <p:sp>
            <p:nvSpPr>
              <p:cNvPr id="23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  <a:gd name="connsiteX0" fmla="*/ 0 w 1008"/>
                  <a:gd name="connsiteY0" fmla="*/ 912 h 912"/>
                  <a:gd name="connsiteX1" fmla="*/ 0 w 1008"/>
                  <a:gd name="connsiteY1" fmla="*/ 0 h 912"/>
                  <a:gd name="connsiteX2" fmla="*/ 1008 w 1008"/>
                  <a:gd name="connsiteY2" fmla="*/ 0 h 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>
              <a:off x="4419600" y="2554514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572000" y="5410200"/>
            <a:ext cx="1777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Horizontal edge: </a:t>
            </a:r>
          </a:p>
        </p:txBody>
      </p:sp>
      <p:pic>
        <p:nvPicPr>
          <p:cNvPr id="21606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31390" y="5399314"/>
            <a:ext cx="106624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70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20001" y="2895600"/>
            <a:ext cx="286870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26"/>
          <p:cNvGrpSpPr/>
          <p:nvPr/>
        </p:nvGrpSpPr>
        <p:grpSpPr>
          <a:xfrm>
            <a:off x="7467600" y="4038600"/>
            <a:ext cx="3429000" cy="2400300"/>
            <a:chOff x="5943600" y="4038600"/>
            <a:chExt cx="3429000" cy="2400300"/>
          </a:xfrm>
        </p:grpSpPr>
        <p:pic>
          <p:nvPicPr>
            <p:cNvPr id="216071" name="Picture 7" descr="C:\snavely\work\teaching\09Fa-CS6610\lectures\lec03\plots\xplot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943600" y="4038600"/>
              <a:ext cx="3429000" cy="2400300"/>
            </a:xfrm>
            <a:prstGeom prst="rect">
              <a:avLst/>
            </a:prstGeom>
            <a:noFill/>
          </p:spPr>
        </p:pic>
        <p:sp>
          <p:nvSpPr>
            <p:cNvPr id="18" name="TextBox 17"/>
            <p:cNvSpPr txBox="1"/>
            <p:nvPr/>
          </p:nvSpPr>
          <p:spPr>
            <a:xfrm flipH="1">
              <a:off x="6794861" y="5867400"/>
              <a:ext cx="411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8675914" y="5672240"/>
              <a:ext cx="411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41572" y="4397828"/>
              <a:ext cx="721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</a:t>
              </a:r>
              <a:r>
                <a:rPr lang="en-US" dirty="0" err="1"/>
                <a:t>u,v</a:t>
              </a:r>
              <a:r>
                <a:rPr lang="en-US" dirty="0"/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1" y="457201"/>
            <a:ext cx="6053407" cy="97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0133" y="2906291"/>
            <a:ext cx="1811772" cy="71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3889689"/>
            <a:ext cx="2085084" cy="7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89181" y="4876800"/>
            <a:ext cx="1798548" cy="69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eft Brace 17"/>
          <p:cNvSpPr>
            <a:spLocks/>
          </p:cNvSpPr>
          <p:nvPr/>
        </p:nvSpPr>
        <p:spPr bwMode="auto">
          <a:xfrm rot="-5400000">
            <a:off x="6864350" y="908050"/>
            <a:ext cx="304800" cy="1536700"/>
          </a:xfrm>
          <a:prstGeom prst="leftBrace">
            <a:avLst>
              <a:gd name="adj1" fmla="val 832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94500" y="1981201"/>
            <a:ext cx="4572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9"/>
          <p:cNvGrpSpPr/>
          <p:nvPr/>
        </p:nvGrpSpPr>
        <p:grpSpPr>
          <a:xfrm>
            <a:off x="4779388" y="3048000"/>
            <a:ext cx="2362200" cy="2209800"/>
            <a:chOff x="3429000" y="2413000"/>
            <a:chExt cx="2362200" cy="2209800"/>
          </a:xfrm>
        </p:grpSpPr>
        <p:grpSp>
          <p:nvGrpSpPr>
            <p:cNvPr id="3" name="Group 42"/>
            <p:cNvGrpSpPr>
              <a:grpSpLocks/>
            </p:cNvGrpSpPr>
            <p:nvPr/>
          </p:nvGrpSpPr>
          <p:grpSpPr bwMode="auto">
            <a:xfrm>
              <a:off x="3429000" y="2413000"/>
              <a:ext cx="2362200" cy="2209800"/>
              <a:chOff x="2208" y="1104"/>
              <a:chExt cx="1488" cy="1392"/>
            </a:xfrm>
          </p:grpSpPr>
          <p:sp>
            <p:nvSpPr>
              <p:cNvPr id="23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  <a:gd name="connsiteX0" fmla="*/ 0 w 1008"/>
                  <a:gd name="connsiteY0" fmla="*/ 912 h 912"/>
                  <a:gd name="connsiteX1" fmla="*/ 0 w 1008"/>
                  <a:gd name="connsiteY1" fmla="*/ 0 h 912"/>
                  <a:gd name="connsiteX2" fmla="*/ 1008 w 1008"/>
                  <a:gd name="connsiteY2" fmla="*/ 0 h 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>
              <a:off x="3635270" y="3338286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796248" y="5410200"/>
            <a:ext cx="1517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 edge: </a:t>
            </a:r>
          </a:p>
        </p:txBody>
      </p:sp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00774" y="5380430"/>
            <a:ext cx="1114426" cy="43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09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43801" y="2819401"/>
            <a:ext cx="2928937" cy="1196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/>
          <p:nvPr/>
        </p:nvGrpSpPr>
        <p:grpSpPr>
          <a:xfrm>
            <a:off x="7467600" y="4038600"/>
            <a:ext cx="3429000" cy="2400300"/>
            <a:chOff x="5943600" y="4038600"/>
            <a:chExt cx="3429000" cy="2400300"/>
          </a:xfrm>
        </p:grpSpPr>
        <p:pic>
          <p:nvPicPr>
            <p:cNvPr id="216072" name="Picture 8" descr="C:\snavely\work\teaching\09Fa-CS6610\lectures\lec03\plots\yplot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943600" y="4038600"/>
              <a:ext cx="3429000" cy="2400300"/>
            </a:xfrm>
            <a:prstGeom prst="rect">
              <a:avLst/>
            </a:prstGeom>
            <a:noFill/>
          </p:spPr>
        </p:pic>
        <p:sp>
          <p:nvSpPr>
            <p:cNvPr id="18" name="TextBox 17"/>
            <p:cNvSpPr txBox="1"/>
            <p:nvPr/>
          </p:nvSpPr>
          <p:spPr>
            <a:xfrm flipH="1">
              <a:off x="6794861" y="5867400"/>
              <a:ext cx="411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8675914" y="5672240"/>
              <a:ext cx="411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19800" y="4278868"/>
              <a:ext cx="721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</a:t>
              </a:r>
              <a:r>
                <a:rPr lang="en-US" dirty="0" err="1"/>
                <a:t>u,v</a:t>
              </a:r>
              <a:r>
                <a:rPr lang="en-US" dirty="0"/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case</a:t>
            </a:r>
          </a:p>
        </p:txBody>
      </p:sp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2209800" y="1446074"/>
            <a:ext cx="7315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/>
              <a:t>We can visualize </a:t>
            </a:r>
            <a:r>
              <a:rPr lang="en-US" sz="2400" i="1" dirty="0"/>
              <a:t>H</a:t>
            </a:r>
            <a:r>
              <a:rPr lang="en-US" sz="2400" dirty="0"/>
              <a:t> as an ellipse with axis lengths determined by the </a:t>
            </a:r>
            <a:r>
              <a:rPr lang="en-US" sz="2400" i="1" dirty="0" err="1"/>
              <a:t>eigenvalues</a:t>
            </a:r>
            <a:r>
              <a:rPr lang="en-US" sz="2400" dirty="0"/>
              <a:t> of </a:t>
            </a:r>
            <a:r>
              <a:rPr lang="en-US" sz="2400" i="1" dirty="0"/>
              <a:t>H</a:t>
            </a:r>
            <a:r>
              <a:rPr lang="en-US" sz="2400" dirty="0"/>
              <a:t> and orientation determined by the </a:t>
            </a:r>
            <a:r>
              <a:rPr lang="en-US" sz="2400" i="1" dirty="0"/>
              <a:t>eigenvectors </a:t>
            </a:r>
            <a:r>
              <a:rPr lang="en-US" sz="2400" dirty="0"/>
              <a:t>of </a:t>
            </a:r>
            <a:r>
              <a:rPr lang="en-US" sz="2400" i="1" dirty="0"/>
              <a:t>H</a:t>
            </a:r>
          </a:p>
          <a:p>
            <a:pPr eaLnBrk="1" hangingPunct="1">
              <a:spcBef>
                <a:spcPct val="50000"/>
              </a:spcBef>
            </a:pPr>
            <a:endParaRPr lang="en-US" sz="2400" dirty="0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873626" y="3657600"/>
            <a:ext cx="5489575" cy="2878138"/>
            <a:chOff x="2254" y="2352"/>
            <a:chExt cx="3458" cy="1813"/>
          </a:xfrm>
        </p:grpSpPr>
        <p:sp>
          <p:nvSpPr>
            <p:cNvPr id="7177" name="Text Box 8"/>
            <p:cNvSpPr txBox="1">
              <a:spLocks noChangeArrowheads="1"/>
            </p:cNvSpPr>
            <p:nvPr/>
          </p:nvSpPr>
          <p:spPr bwMode="auto">
            <a:xfrm>
              <a:off x="4704" y="2736"/>
              <a:ext cx="1008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600">
                  <a:solidFill>
                    <a:srgbClr val="FF3300"/>
                  </a:solidFill>
                  <a:cs typeface="Times New Roman" pitchFamily="18" charset="0"/>
                </a:rPr>
                <a:t>direction of the slowest change</a:t>
              </a:r>
              <a:endParaRPr lang="ru-RU" sz="160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  <p:sp>
          <p:nvSpPr>
            <p:cNvPr id="7178" name="Text Box 9"/>
            <p:cNvSpPr txBox="1">
              <a:spLocks noChangeArrowheads="1"/>
            </p:cNvSpPr>
            <p:nvPr/>
          </p:nvSpPr>
          <p:spPr bwMode="auto">
            <a:xfrm>
              <a:off x="2688" y="2352"/>
              <a:ext cx="1056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600">
                  <a:solidFill>
                    <a:srgbClr val="0033CC"/>
                  </a:solidFill>
                  <a:cs typeface="Times New Roman" pitchFamily="18" charset="0"/>
                </a:rPr>
                <a:t>direction of the fastest change</a:t>
              </a:r>
              <a:endParaRPr lang="ru-RU" sz="160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  <p:sp>
          <p:nvSpPr>
            <p:cNvPr id="7179" name="Oval 11"/>
            <p:cNvSpPr>
              <a:spLocks noChangeArrowheads="1"/>
            </p:cNvSpPr>
            <p:nvPr/>
          </p:nvSpPr>
          <p:spPr bwMode="auto">
            <a:xfrm rot="-1106879">
              <a:off x="2254" y="2771"/>
              <a:ext cx="2448" cy="1217"/>
            </a:xfrm>
            <a:prstGeom prst="ellipse">
              <a:avLst/>
            </a:prstGeom>
            <a:solidFill>
              <a:srgbClr val="7CF6D3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0" name="Line 12"/>
            <p:cNvSpPr>
              <a:spLocks noChangeShapeType="1"/>
            </p:cNvSpPr>
            <p:nvPr/>
          </p:nvSpPr>
          <p:spPr bwMode="auto">
            <a:xfrm rot="1280297" flipV="1">
              <a:off x="2555" y="2597"/>
              <a:ext cx="1875" cy="156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1" name="Line 13"/>
            <p:cNvSpPr>
              <a:spLocks noChangeShapeType="1"/>
            </p:cNvSpPr>
            <p:nvPr/>
          </p:nvSpPr>
          <p:spPr bwMode="auto">
            <a:xfrm rot="1280297" flipH="1" flipV="1">
              <a:off x="3094" y="2904"/>
              <a:ext cx="798" cy="94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2" name="AutoShape 14"/>
            <p:cNvSpPr>
              <a:spLocks/>
            </p:cNvSpPr>
            <p:nvPr/>
          </p:nvSpPr>
          <p:spPr bwMode="auto">
            <a:xfrm rot="-6496486">
              <a:off x="4037" y="2756"/>
              <a:ext cx="116" cy="1095"/>
            </a:xfrm>
            <a:prstGeom prst="leftBrace">
              <a:avLst>
                <a:gd name="adj1" fmla="val 78664"/>
                <a:gd name="adj2" fmla="val 49065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AutoShape 15"/>
            <p:cNvSpPr>
              <a:spLocks/>
            </p:cNvSpPr>
            <p:nvPr/>
          </p:nvSpPr>
          <p:spPr bwMode="auto">
            <a:xfrm rot="-1178674">
              <a:off x="3212" y="2864"/>
              <a:ext cx="140" cy="513"/>
            </a:xfrm>
            <a:prstGeom prst="leftBrace">
              <a:avLst>
                <a:gd name="adj1" fmla="val 30536"/>
                <a:gd name="adj2" fmla="val 49065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4" name="Rectangle 16"/>
            <p:cNvSpPr>
              <a:spLocks noChangeArrowheads="1"/>
            </p:cNvSpPr>
            <p:nvPr/>
          </p:nvSpPr>
          <p:spPr bwMode="auto">
            <a:xfrm>
              <a:off x="2400" y="3168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4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sz="24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sz="2400" baseline="-25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max</a:t>
              </a:r>
              <a:r>
                <a:rPr lang="en-US" sz="24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sz="2400" baseline="30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sz="2400" baseline="30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7185" name="Rectangle 17"/>
            <p:cNvSpPr>
              <a:spLocks noChangeArrowheads="1"/>
            </p:cNvSpPr>
            <p:nvPr/>
          </p:nvSpPr>
          <p:spPr bwMode="auto">
            <a:xfrm>
              <a:off x="3552" y="3360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4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sz="24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sz="2400" baseline="-25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min</a:t>
              </a:r>
              <a:r>
                <a:rPr lang="en-US" sz="24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sz="2400" baseline="30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sz="2400" baseline="30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graphicFrame>
        <p:nvGraphicFramePr>
          <p:cNvPr id="7171" name="Object 18"/>
          <p:cNvGraphicFramePr>
            <a:graphicFrameLocks noGrp="1" noChangeAspect="1"/>
          </p:cNvGraphicFramePr>
          <p:nvPr>
            <p:ph idx="1"/>
          </p:nvPr>
        </p:nvGraphicFramePr>
        <p:xfrm>
          <a:off x="1930401" y="4111329"/>
          <a:ext cx="2690813" cy="92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64" name="Equation" r:id="rId4" imgW="1333440" imgH="457200" progId="Equation.3">
                  <p:embed/>
                </p:oleObj>
              </mc:Choice>
              <mc:Fallback>
                <p:oleObj name="Equation" r:id="rId4" imgW="1333440" imgH="4572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0401" y="4111329"/>
                        <a:ext cx="2690813" cy="922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6" name="Text Box 20"/>
          <p:cNvSpPr txBox="1">
            <a:spLocks noChangeArrowheads="1"/>
          </p:cNvSpPr>
          <p:nvPr/>
        </p:nvSpPr>
        <p:spPr bwMode="auto">
          <a:xfrm>
            <a:off x="1828800" y="3581401"/>
            <a:ext cx="22513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Ellipse equation: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315201" y="3352801"/>
            <a:ext cx="3084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max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min</a:t>
            </a:r>
            <a:r>
              <a:rPr lang="ru-RU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dirty="0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: </a:t>
            </a:r>
            <a:r>
              <a:rPr lang="en-US" dirty="0" err="1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eigenvalues</a:t>
            </a:r>
            <a:r>
              <a:rPr lang="en-US" dirty="0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 of </a:t>
            </a:r>
            <a:r>
              <a:rPr lang="en-US" i="1" dirty="0">
                <a:solidFill>
                  <a:srgbClr val="FF3300"/>
                </a:solidFill>
                <a:cs typeface="Times New Roman" pitchFamily="18" charset="0"/>
                <a:sym typeface="Symbol" pitchFamily="18" charset="2"/>
              </a:rPr>
              <a:t>H</a:t>
            </a:r>
            <a:endParaRPr lang="en-US" i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Quick eigenvalue/eigenvector review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1981200" y="1447801"/>
            <a:ext cx="8229600" cy="4678363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000" dirty="0"/>
              <a:t>The </a:t>
            </a:r>
            <a:r>
              <a:rPr lang="en-US" sz="2000" b="1" dirty="0"/>
              <a:t>eigenvectors</a:t>
            </a:r>
            <a:r>
              <a:rPr lang="en-US" sz="2000" dirty="0"/>
              <a:t> of a matrix </a:t>
            </a:r>
            <a:r>
              <a:rPr lang="en-US" sz="2000" b="1" dirty="0"/>
              <a:t>A</a:t>
            </a:r>
            <a:r>
              <a:rPr lang="en-US" sz="2000" dirty="0"/>
              <a:t> are the vectors </a:t>
            </a:r>
            <a:r>
              <a:rPr lang="en-US" sz="2000" b="1" dirty="0"/>
              <a:t>x</a:t>
            </a:r>
            <a:r>
              <a:rPr lang="en-US" sz="2000" dirty="0"/>
              <a:t> that satisfy: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sz="2000" dirty="0"/>
              <a:t>The scalar </a:t>
            </a:r>
            <a:r>
              <a:rPr lang="en-US" sz="2000" dirty="0">
                <a:sym typeface="Symbol" pitchFamily="18" charset="2"/>
              </a:rPr>
              <a:t> </a:t>
            </a:r>
            <a:r>
              <a:rPr lang="en-US" sz="2000" dirty="0"/>
              <a:t>is the </a:t>
            </a:r>
            <a:r>
              <a:rPr lang="en-US" sz="2000" b="1" dirty="0" err="1"/>
              <a:t>eigenvalue</a:t>
            </a:r>
            <a:r>
              <a:rPr lang="en-US" sz="2000" dirty="0"/>
              <a:t> corresponding to </a:t>
            </a:r>
            <a:r>
              <a:rPr lang="en-US" sz="2000" b="1" dirty="0"/>
              <a:t>x</a:t>
            </a:r>
          </a:p>
          <a:p>
            <a:pPr lvl="1"/>
            <a:r>
              <a:rPr lang="en-US" sz="1800" dirty="0"/>
              <a:t>The </a:t>
            </a:r>
            <a:r>
              <a:rPr lang="en-US" sz="1800" dirty="0" err="1"/>
              <a:t>eigenvalues</a:t>
            </a:r>
            <a:r>
              <a:rPr lang="en-US" sz="1800" dirty="0"/>
              <a:t> are found by solving: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In our case, </a:t>
            </a:r>
            <a:r>
              <a:rPr lang="en-US" sz="1800" b="1" i="1" dirty="0"/>
              <a:t>A</a:t>
            </a:r>
            <a:r>
              <a:rPr lang="en-US" sz="1800" i="1" dirty="0"/>
              <a:t> = </a:t>
            </a:r>
            <a:r>
              <a:rPr lang="en-US" sz="1800" b="1" i="1" dirty="0"/>
              <a:t>H</a:t>
            </a:r>
            <a:r>
              <a:rPr lang="en-US" sz="1800" dirty="0"/>
              <a:t> is a 2x2 matrix, so we have</a:t>
            </a:r>
          </a:p>
          <a:p>
            <a:pPr lvl="1"/>
            <a:endParaRPr lang="en-US" sz="1800" dirty="0"/>
          </a:p>
          <a:p>
            <a:pPr lvl="1">
              <a:buFontTx/>
              <a:buNone/>
            </a:pPr>
            <a:endParaRPr lang="en-US" sz="1800" dirty="0"/>
          </a:p>
          <a:p>
            <a:pPr lvl="1"/>
            <a:r>
              <a:rPr lang="en-US" sz="1800" dirty="0"/>
              <a:t>The solution: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>
              <a:buFontTx/>
              <a:buNone/>
            </a:pPr>
            <a:r>
              <a:rPr lang="en-US" sz="2000" dirty="0"/>
              <a:t>Once you know </a:t>
            </a:r>
            <a:r>
              <a:rPr lang="en-US" sz="2000" dirty="0">
                <a:sym typeface="Symbol" pitchFamily="18" charset="2"/>
              </a:rPr>
              <a:t>, you find </a:t>
            </a:r>
            <a:r>
              <a:rPr lang="en-US" sz="2000" b="1" dirty="0">
                <a:sym typeface="Symbol" pitchFamily="18" charset="2"/>
              </a:rPr>
              <a:t>x</a:t>
            </a:r>
            <a:r>
              <a:rPr lang="en-US" sz="2000" dirty="0">
                <a:sym typeface="Symbol" pitchFamily="18" charset="2"/>
              </a:rPr>
              <a:t> by solving</a:t>
            </a:r>
            <a:endParaRPr lang="en-US" sz="2000" dirty="0"/>
          </a:p>
        </p:txBody>
      </p:sp>
      <p:pic>
        <p:nvPicPr>
          <p:cNvPr id="40964" name="Picture 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09344" y="1981201"/>
            <a:ext cx="17526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7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84675" y="3249456"/>
            <a:ext cx="2449512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9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32264" y="4146550"/>
            <a:ext cx="2954337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15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43288" y="5106988"/>
            <a:ext cx="5776912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17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1288" y="6096000"/>
            <a:ext cx="3668712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1371600" y="4343401"/>
            <a:ext cx="9601200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 err="1"/>
              <a:t>Eigenvalues</a:t>
            </a:r>
            <a:r>
              <a:rPr lang="en-US" sz="2000" dirty="0"/>
              <a:t> and eigenvectors of H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Define shift directions with the smallest and largest change in error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 err="1"/>
              <a:t>x</a:t>
            </a:r>
            <a:r>
              <a:rPr lang="en-US" sz="2000" baseline="-25000" dirty="0" err="1"/>
              <a:t>max</a:t>
            </a:r>
            <a:r>
              <a:rPr lang="en-US" sz="2000" dirty="0"/>
              <a:t> = direction of largest increase in </a:t>
            </a:r>
            <a:r>
              <a:rPr lang="en-US" sz="2000" i="1" dirty="0"/>
              <a:t>E</a:t>
            </a: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max</a:t>
            </a:r>
            <a:r>
              <a:rPr lang="en-US" sz="2000" dirty="0"/>
              <a:t> = amount of increase in direction </a:t>
            </a:r>
            <a:r>
              <a:rPr lang="en-US" sz="2000" dirty="0" err="1"/>
              <a:t>x</a:t>
            </a:r>
            <a:r>
              <a:rPr lang="en-US" sz="2000" baseline="-25000" dirty="0" err="1"/>
              <a:t>max</a:t>
            </a:r>
            <a:endParaRPr lang="en-US" sz="2000" baseline="-25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 err="1"/>
              <a:t>x</a:t>
            </a:r>
            <a:r>
              <a:rPr lang="en-US" sz="2000" baseline="-25000" dirty="0" err="1"/>
              <a:t>min</a:t>
            </a:r>
            <a:r>
              <a:rPr lang="en-US" sz="2000" dirty="0"/>
              <a:t> = direction of smallest increase in </a:t>
            </a:r>
            <a:r>
              <a:rPr lang="en-US" sz="2000" i="1" dirty="0"/>
              <a:t>E</a:t>
            </a:r>
            <a:r>
              <a:rPr lang="en-US" sz="2000" dirty="0"/>
              <a:t>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/>
              <a:t>min</a:t>
            </a:r>
            <a:r>
              <a:rPr lang="en-US" sz="2000" dirty="0"/>
              <a:t> = amount of increase in direction </a:t>
            </a:r>
            <a:r>
              <a:rPr lang="en-US" sz="2000" dirty="0" err="1"/>
              <a:t>x</a:t>
            </a:r>
            <a:r>
              <a:rPr lang="en-US" sz="2000" baseline="-25000" dirty="0" err="1"/>
              <a:t>min</a:t>
            </a:r>
            <a:endParaRPr lang="en-US" sz="2000" baseline="-25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01699C-081E-4221-A671-F1110CFF6EE8}"/>
              </a:ext>
            </a:extLst>
          </p:cNvPr>
          <p:cNvGrpSpPr/>
          <p:nvPr/>
        </p:nvGrpSpPr>
        <p:grpSpPr>
          <a:xfrm>
            <a:off x="3124200" y="2667000"/>
            <a:ext cx="2743200" cy="1447800"/>
            <a:chOff x="1600200" y="2667000"/>
            <a:chExt cx="2743200" cy="1447800"/>
          </a:xfrm>
        </p:grpSpPr>
        <p:sp>
          <p:nvSpPr>
            <p:cNvPr id="41986" name="Freeform 44"/>
            <p:cNvSpPr>
              <a:spLocks/>
            </p:cNvSpPr>
            <p:nvPr/>
          </p:nvSpPr>
          <p:spPr bwMode="auto">
            <a:xfrm>
              <a:off x="2743200" y="2667000"/>
              <a:ext cx="1600200" cy="1447800"/>
            </a:xfrm>
            <a:custGeom>
              <a:avLst/>
              <a:gdLst>
                <a:gd name="T0" fmla="*/ 0 w 1008"/>
                <a:gd name="T1" fmla="*/ 2147483647 h 912"/>
                <a:gd name="T2" fmla="*/ 0 w 1008"/>
                <a:gd name="T3" fmla="*/ 0 h 912"/>
                <a:gd name="T4" fmla="*/ 2147483647 w 1008"/>
                <a:gd name="T5" fmla="*/ 2147483647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87" name="Rectangle 46"/>
            <p:cNvSpPr>
              <a:spLocks noChangeArrowheads="1"/>
            </p:cNvSpPr>
            <p:nvPr/>
          </p:nvSpPr>
          <p:spPr bwMode="auto">
            <a:xfrm>
              <a:off x="2470150" y="3389313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1988" name="Straight Arrow Connector 27"/>
            <p:cNvCxnSpPr>
              <a:cxnSpLocks noChangeShapeType="1"/>
              <a:stCxn id="41996" idx="5"/>
            </p:cNvCxnSpPr>
            <p:nvPr/>
          </p:nvCxnSpPr>
          <p:spPr bwMode="auto">
            <a:xfrm rot="5400000" flipH="1">
              <a:off x="2470944" y="3385344"/>
              <a:ext cx="520700" cy="1588"/>
            </a:xfrm>
            <a:prstGeom prst="straightConnector1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 type="arrow" w="med" len="med"/>
            </a:ln>
          </p:spPr>
        </p:cxnSp>
        <p:cxnSp>
          <p:nvCxnSpPr>
            <p:cNvPr id="41989" name="Straight Arrow Connector 30"/>
            <p:cNvCxnSpPr>
              <a:cxnSpLocks noChangeShapeType="1"/>
              <a:endCxn id="41997" idx="2"/>
            </p:cNvCxnSpPr>
            <p:nvPr/>
          </p:nvCxnSpPr>
          <p:spPr bwMode="auto">
            <a:xfrm rot="10800000">
              <a:off x="2209800" y="3619500"/>
              <a:ext cx="534988" cy="26988"/>
            </a:xfrm>
            <a:prstGeom prst="straightConnector1">
              <a:avLst/>
            </a:prstGeom>
            <a:noFill/>
            <a:ln w="57150">
              <a:solidFill>
                <a:srgbClr val="0066FF"/>
              </a:solidFill>
              <a:round/>
              <a:headEnd/>
              <a:tailEnd type="arrow" w="med" len="med"/>
            </a:ln>
          </p:spPr>
        </p:cxnSp>
        <p:sp>
          <p:nvSpPr>
            <p:cNvPr id="41996" name="Oval 25"/>
            <p:cNvSpPr>
              <a:spLocks noChangeArrowheads="1"/>
            </p:cNvSpPr>
            <p:nvPr/>
          </p:nvSpPr>
          <p:spPr bwMode="auto">
            <a:xfrm>
              <a:off x="2667000" y="35814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7" name="Oval 26"/>
            <p:cNvSpPr>
              <a:spLocks noChangeArrowheads="1"/>
            </p:cNvSpPr>
            <p:nvPr/>
          </p:nvSpPr>
          <p:spPr bwMode="auto">
            <a:xfrm>
              <a:off x="2209800" y="3124200"/>
              <a:ext cx="990600" cy="990600"/>
            </a:xfrm>
            <a:prstGeom prst="ellips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8" name="Rectangle 9"/>
            <p:cNvSpPr>
              <a:spLocks noChangeArrowheads="1"/>
            </p:cNvSpPr>
            <p:nvPr/>
          </p:nvSpPr>
          <p:spPr bwMode="auto">
            <a:xfrm>
              <a:off x="2133600" y="2698750"/>
              <a:ext cx="611065" cy="34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US" dirty="0">
                  <a:solidFill>
                    <a:srgbClr val="0066FF"/>
                  </a:solidFill>
                  <a:latin typeface="Arial" charset="0"/>
                </a:rPr>
                <a:t> </a:t>
              </a:r>
              <a:r>
                <a:rPr lang="en-US" dirty="0" err="1">
                  <a:solidFill>
                    <a:srgbClr val="0066FF"/>
                  </a:solidFill>
                  <a:latin typeface="Arial" charset="0"/>
                </a:rPr>
                <a:t>x</a:t>
              </a:r>
              <a:r>
                <a:rPr lang="en-US" baseline="-25000" dirty="0" err="1">
                  <a:solidFill>
                    <a:srgbClr val="0066FF"/>
                  </a:solidFill>
                  <a:latin typeface="Arial" charset="0"/>
                </a:rPr>
                <a:t>min</a:t>
              </a:r>
              <a:endParaRPr lang="en-US" baseline="-25000" dirty="0">
                <a:solidFill>
                  <a:srgbClr val="0066FF"/>
                </a:solidFill>
                <a:latin typeface="Arial" charset="0"/>
              </a:endParaRPr>
            </a:p>
          </p:txBody>
        </p:sp>
        <p:sp>
          <p:nvSpPr>
            <p:cNvPr id="41999" name="Rectangle 15"/>
            <p:cNvSpPr>
              <a:spLocks noChangeArrowheads="1"/>
            </p:cNvSpPr>
            <p:nvPr/>
          </p:nvSpPr>
          <p:spPr bwMode="auto">
            <a:xfrm>
              <a:off x="1600200" y="3460750"/>
              <a:ext cx="654346" cy="34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en-US" dirty="0">
                  <a:solidFill>
                    <a:srgbClr val="0066FF"/>
                  </a:solidFill>
                  <a:latin typeface="Arial" charset="0"/>
                </a:rPr>
                <a:t> </a:t>
              </a:r>
              <a:r>
                <a:rPr lang="en-US" dirty="0" err="1">
                  <a:solidFill>
                    <a:srgbClr val="0066FF"/>
                  </a:solidFill>
                  <a:latin typeface="Arial" charset="0"/>
                </a:rPr>
                <a:t>x</a:t>
              </a:r>
              <a:r>
                <a:rPr lang="en-US" baseline="-25000" dirty="0" err="1">
                  <a:solidFill>
                    <a:srgbClr val="0066FF"/>
                  </a:solidFill>
                  <a:latin typeface="Arial" charset="0"/>
                </a:rPr>
                <a:t>max</a:t>
              </a:r>
              <a:endParaRPr lang="en-US" baseline="-25000" dirty="0">
                <a:solidFill>
                  <a:srgbClr val="0066FF"/>
                </a:solidFill>
                <a:latin typeface="Arial" charset="0"/>
              </a:endParaRPr>
            </a:p>
          </p:txBody>
        </p:sp>
      </p:grp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1" y="1447801"/>
            <a:ext cx="6053407" cy="976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Left Brace 17"/>
          <p:cNvSpPr>
            <a:spLocks/>
          </p:cNvSpPr>
          <p:nvPr/>
        </p:nvSpPr>
        <p:spPr bwMode="auto">
          <a:xfrm rot="-5400000">
            <a:off x="6864350" y="1898650"/>
            <a:ext cx="304800" cy="1536700"/>
          </a:xfrm>
          <a:prstGeom prst="leftBrace">
            <a:avLst>
              <a:gd name="adj1" fmla="val 8324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4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94500" y="2971801"/>
            <a:ext cx="45720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6200" y="3200400"/>
            <a:ext cx="2419350" cy="869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44035" name="Rectangle 10"/>
          <p:cNvSpPr>
            <a:spLocks noChangeArrowheads="1"/>
          </p:cNvSpPr>
          <p:nvPr/>
        </p:nvSpPr>
        <p:spPr bwMode="auto">
          <a:xfrm>
            <a:off x="2209800" y="13716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How are </a:t>
            </a: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max</a:t>
            </a:r>
            <a:r>
              <a:rPr lang="en-US" sz="2000" dirty="0">
                <a:sym typeface="Symbol" pitchFamily="18" charset="2"/>
              </a:rPr>
              <a:t>, </a:t>
            </a:r>
            <a:r>
              <a:rPr lang="en-US" sz="2000" dirty="0" err="1">
                <a:sym typeface="Symbol" pitchFamily="18" charset="2"/>
              </a:rPr>
              <a:t>x</a:t>
            </a:r>
            <a:r>
              <a:rPr lang="en-US" sz="2000" baseline="-25000" dirty="0" err="1">
                <a:sym typeface="Symbol" pitchFamily="18" charset="2"/>
              </a:rPr>
              <a:t>max</a:t>
            </a:r>
            <a:r>
              <a:rPr lang="en-US" sz="2000" dirty="0">
                <a:sym typeface="Symbol" pitchFamily="18" charset="2"/>
              </a:rPr>
              <a:t>, </a:t>
            </a:r>
            <a:r>
              <a:rPr lang="en-US" sz="2000" baseline="-25000" dirty="0">
                <a:sym typeface="Symbol" pitchFamily="18" charset="2"/>
              </a:rPr>
              <a:t>min</a:t>
            </a:r>
            <a:r>
              <a:rPr lang="en-US" sz="2000" dirty="0">
                <a:sym typeface="Symbol" pitchFamily="18" charset="2"/>
              </a:rPr>
              <a:t>, and </a:t>
            </a:r>
            <a:r>
              <a:rPr lang="en-US" sz="2000" dirty="0" err="1">
                <a:sym typeface="Symbol" pitchFamily="18" charset="2"/>
              </a:rPr>
              <a:t>x</a:t>
            </a:r>
            <a:r>
              <a:rPr lang="en-US" sz="2000" baseline="-25000" dirty="0" err="1">
                <a:sym typeface="Symbol" pitchFamily="18" charset="2"/>
              </a:rPr>
              <a:t>min</a:t>
            </a:r>
            <a:r>
              <a:rPr lang="en-US" sz="2000" dirty="0">
                <a:sym typeface="Symbol" pitchFamily="18" charset="2"/>
              </a:rPr>
              <a:t> relevant for feature detection?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sym typeface="Symbol" pitchFamily="18" charset="2"/>
              </a:rPr>
              <a:t>What’s our feature scoring function?</a:t>
            </a: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45059" name="Rectangle 10"/>
          <p:cNvSpPr>
            <a:spLocks noChangeArrowheads="1"/>
          </p:cNvSpPr>
          <p:nvPr/>
        </p:nvSpPr>
        <p:spPr bwMode="auto">
          <a:xfrm>
            <a:off x="2209800" y="9144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dirty="0">
              <a:latin typeface="Arial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52600" y="3427413"/>
            <a:ext cx="2762250" cy="3313112"/>
            <a:chOff x="228600" y="3427413"/>
            <a:chExt cx="2762250" cy="3313112"/>
          </a:xfrm>
        </p:grpSpPr>
        <p:pic>
          <p:nvPicPr>
            <p:cNvPr id="4506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600" y="3427413"/>
              <a:ext cx="2762250" cy="27622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5065" name="Picture 11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7800" y="6381750"/>
              <a:ext cx="269875" cy="358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209800" y="13716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How are </a:t>
            </a: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max</a:t>
            </a:r>
            <a:r>
              <a:rPr lang="en-US" sz="2000" dirty="0">
                <a:sym typeface="Symbol" pitchFamily="18" charset="2"/>
              </a:rPr>
              <a:t>, </a:t>
            </a:r>
            <a:r>
              <a:rPr lang="en-US" sz="2000" dirty="0" err="1">
                <a:sym typeface="Symbol" pitchFamily="18" charset="2"/>
              </a:rPr>
              <a:t>x</a:t>
            </a:r>
            <a:r>
              <a:rPr lang="en-US" sz="2000" baseline="-25000" dirty="0" err="1">
                <a:sym typeface="Symbol" pitchFamily="18" charset="2"/>
              </a:rPr>
              <a:t>max</a:t>
            </a:r>
            <a:r>
              <a:rPr lang="en-US" sz="2000" dirty="0">
                <a:sym typeface="Symbol" pitchFamily="18" charset="2"/>
              </a:rPr>
              <a:t>, </a:t>
            </a:r>
            <a:r>
              <a:rPr lang="en-US" sz="2000" baseline="-25000" dirty="0">
                <a:sym typeface="Symbol" pitchFamily="18" charset="2"/>
              </a:rPr>
              <a:t>min</a:t>
            </a:r>
            <a:r>
              <a:rPr lang="en-US" sz="2000" dirty="0">
                <a:sym typeface="Symbol" pitchFamily="18" charset="2"/>
              </a:rPr>
              <a:t>, and </a:t>
            </a:r>
            <a:r>
              <a:rPr lang="en-US" sz="2000" dirty="0" err="1">
                <a:sym typeface="Symbol" pitchFamily="18" charset="2"/>
              </a:rPr>
              <a:t>x</a:t>
            </a:r>
            <a:r>
              <a:rPr lang="en-US" sz="2000" baseline="-25000" dirty="0" err="1">
                <a:sym typeface="Symbol" pitchFamily="18" charset="2"/>
              </a:rPr>
              <a:t>min</a:t>
            </a:r>
            <a:r>
              <a:rPr lang="en-US" sz="2000" dirty="0">
                <a:sym typeface="Symbol" pitchFamily="18" charset="2"/>
              </a:rPr>
              <a:t> relevant for feature detection?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sym typeface="Symbol" pitchFamily="18" charset="2"/>
              </a:rPr>
              <a:t>What’s our feature scoring function?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Want </a:t>
            </a:r>
            <a:r>
              <a:rPr lang="en-US" sz="2000" i="1" dirty="0"/>
              <a:t>E</a:t>
            </a:r>
            <a:r>
              <a:rPr lang="en-US" sz="2000" dirty="0"/>
              <a:t>(</a:t>
            </a:r>
            <a:r>
              <a:rPr lang="en-US" sz="2000" i="1" dirty="0" err="1"/>
              <a:t>u</a:t>
            </a:r>
            <a:r>
              <a:rPr lang="en-US" sz="2000" dirty="0" err="1"/>
              <a:t>,</a:t>
            </a:r>
            <a:r>
              <a:rPr lang="en-US" sz="2000" i="1" dirty="0" err="1"/>
              <a:t>v</a:t>
            </a:r>
            <a:r>
              <a:rPr lang="en-US" sz="2000" dirty="0"/>
              <a:t>) to be large for small shifts in all directions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/>
              <a:t>the minimum of </a:t>
            </a:r>
            <a:r>
              <a:rPr lang="en-US" sz="2000" i="1" dirty="0"/>
              <a:t>E</a:t>
            </a:r>
            <a:r>
              <a:rPr lang="en-US" sz="2000" dirty="0"/>
              <a:t>(</a:t>
            </a:r>
            <a:r>
              <a:rPr lang="en-US" sz="2000" i="1" dirty="0" err="1"/>
              <a:t>u</a:t>
            </a:r>
            <a:r>
              <a:rPr lang="en-US" sz="2000" dirty="0" err="1"/>
              <a:t>,</a:t>
            </a:r>
            <a:r>
              <a:rPr lang="en-US" sz="2000" i="1" dirty="0" err="1"/>
              <a:t>v</a:t>
            </a:r>
            <a:r>
              <a:rPr lang="en-US" sz="2000" dirty="0"/>
              <a:t>) should be large, over all unit vectors [</a:t>
            </a:r>
            <a:r>
              <a:rPr lang="en-US" sz="2000" i="1" dirty="0"/>
              <a:t>u v</a:t>
            </a:r>
            <a:r>
              <a:rPr lang="en-US" sz="2000" dirty="0"/>
              <a:t>]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/>
              <a:t>this minimum is given by the smaller </a:t>
            </a:r>
            <a:r>
              <a:rPr lang="en-US" sz="2000" dirty="0" err="1"/>
              <a:t>eigenvalue</a:t>
            </a:r>
            <a:r>
              <a:rPr lang="en-US" sz="2000" dirty="0"/>
              <a:t> (</a:t>
            </a: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/>
              <a:t>min</a:t>
            </a:r>
            <a:r>
              <a:rPr lang="en-US" sz="2000" dirty="0"/>
              <a:t>) of </a:t>
            </a:r>
            <a:r>
              <a:rPr lang="en-US" sz="2000" i="1" dirty="0"/>
              <a:t>H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705350" y="3427413"/>
            <a:ext cx="2762250" cy="3302000"/>
            <a:chOff x="3181350" y="3427413"/>
            <a:chExt cx="2762250" cy="3302000"/>
          </a:xfrm>
        </p:grpSpPr>
        <p:pic>
          <p:nvPicPr>
            <p:cNvPr id="4506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81350" y="3427413"/>
              <a:ext cx="2762250" cy="276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0162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14800" y="6248400"/>
              <a:ext cx="1009650" cy="481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12"/>
          <p:cNvGrpSpPr/>
          <p:nvPr/>
        </p:nvGrpSpPr>
        <p:grpSpPr>
          <a:xfrm>
            <a:off x="7620000" y="3427414"/>
            <a:ext cx="2762250" cy="3301999"/>
            <a:chOff x="6096000" y="3427413"/>
            <a:chExt cx="2762250" cy="3301999"/>
          </a:xfrm>
        </p:grpSpPr>
        <p:pic>
          <p:nvPicPr>
            <p:cNvPr id="45062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96000" y="3427413"/>
              <a:ext cx="2762250" cy="276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0163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062788" y="6248400"/>
              <a:ext cx="938212" cy="481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72835-19DB-4169-B717-D921857DC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05BB4-5A38-4FAB-8F81-6CBA17044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600200"/>
            <a:ext cx="10668000" cy="4953000"/>
          </a:xfrm>
        </p:spPr>
        <p:txBody>
          <a:bodyPr>
            <a:normAutofit/>
          </a:bodyPr>
          <a:lstStyle/>
          <a:p>
            <a:r>
              <a:rPr lang="en-US" dirty="0"/>
              <a:t>Sampling &amp; interpolation</a:t>
            </a:r>
          </a:p>
          <a:p>
            <a:r>
              <a:rPr lang="en-US" dirty="0"/>
              <a:t>Key points:</a:t>
            </a:r>
          </a:p>
          <a:p>
            <a:pPr lvl="1"/>
            <a:r>
              <a:rPr lang="en-US" b="1" dirty="0" err="1"/>
              <a:t>Downsampling</a:t>
            </a:r>
            <a:r>
              <a:rPr lang="en-US" b="1" dirty="0"/>
              <a:t> an image</a:t>
            </a:r>
            <a:r>
              <a:rPr lang="en-US" dirty="0"/>
              <a:t> can cause aliasing. Better is to blur (“pre-filter”) to remote high frequencies then </a:t>
            </a:r>
            <a:r>
              <a:rPr lang="en-US" dirty="0" err="1"/>
              <a:t>downsample</a:t>
            </a:r>
            <a:endParaRPr lang="en-US" dirty="0"/>
          </a:p>
          <a:p>
            <a:pPr lvl="1"/>
            <a:r>
              <a:rPr lang="en-US" dirty="0"/>
              <a:t>If you repeatedly blur and </a:t>
            </a:r>
            <a:r>
              <a:rPr lang="en-US" dirty="0" err="1"/>
              <a:t>downsample</a:t>
            </a:r>
            <a:r>
              <a:rPr lang="en-US" dirty="0"/>
              <a:t> by 2x, you get a Gaussian pyramid</a:t>
            </a:r>
          </a:p>
          <a:p>
            <a:pPr lvl="1"/>
            <a:r>
              <a:rPr lang="en-US" b="1" dirty="0" err="1"/>
              <a:t>Upsampling</a:t>
            </a:r>
            <a:r>
              <a:rPr lang="en-US" b="1" dirty="0"/>
              <a:t> an image</a:t>
            </a:r>
            <a:r>
              <a:rPr lang="en-US" dirty="0"/>
              <a:t> requires interpolation. This can be posed as convolution with a “reconstruction kernel”</a:t>
            </a:r>
          </a:p>
        </p:txBody>
      </p:sp>
    </p:spTree>
    <p:extLst>
      <p:ext uri="{BB962C8B-B14F-4D97-AF65-F5344CB8AC3E}">
        <p14:creationId xmlns:p14="http://schemas.microsoft.com/office/powerpoint/2010/main" val="32636181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ChangeArrowheads="1"/>
          </p:cNvSpPr>
          <p:nvPr/>
        </p:nvSpPr>
        <p:spPr bwMode="auto">
          <a:xfrm>
            <a:off x="2362200" y="4800600"/>
            <a:ext cx="3124200" cy="1219200"/>
          </a:xfrm>
          <a:prstGeom prst="rightArrowCallout">
            <a:avLst>
              <a:gd name="adj1" fmla="val 25000"/>
              <a:gd name="adj2" fmla="val 24093"/>
              <a:gd name="adj3" fmla="val 41581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Interpreting the eigenvalues</a:t>
            </a:r>
            <a:endParaRPr lang="ru-RU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562600" y="17526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9296400" y="60960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40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4648200" y="18288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40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6019800" y="1752600"/>
            <a:ext cx="3886200" cy="3937000"/>
          </a:xfrm>
          <a:custGeom>
            <a:avLst/>
            <a:gdLst>
              <a:gd name="T0" fmla="*/ 0 w 2448"/>
              <a:gd name="T1" fmla="*/ 2147483647 h 2480"/>
              <a:gd name="T2" fmla="*/ 1693545118 w 2448"/>
              <a:gd name="T3" fmla="*/ 0 h 2480"/>
              <a:gd name="T4" fmla="*/ 2147483647 w 2448"/>
              <a:gd name="T5" fmla="*/ 0 h 2480"/>
              <a:gd name="T6" fmla="*/ 2147483647 w 2448"/>
              <a:gd name="T7" fmla="*/ 2147483647 h 2480"/>
              <a:gd name="T8" fmla="*/ 1398687351 w 2448"/>
              <a:gd name="T9" fmla="*/ 2147483647 h 2480"/>
              <a:gd name="T10" fmla="*/ 0 w 2448"/>
              <a:gd name="T11" fmla="*/ 2147483647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5562601" y="43434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7086600" y="2362201"/>
            <a:ext cx="2667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“Corner”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;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increases in all directions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2438400" y="4800601"/>
            <a:ext cx="23622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small;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is almost constant in all directions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8686800" y="5105401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5638800" y="1905001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5486400" y="5181601"/>
            <a:ext cx="121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“Flat” region</a:t>
            </a:r>
            <a:endParaRPr lang="ru-RU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2057400" y="1263650"/>
            <a:ext cx="800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cs typeface="Times New Roman" pitchFamily="18" charset="0"/>
              </a:rPr>
              <a:t>Classification of image points using </a:t>
            </a:r>
            <a:r>
              <a:rPr lang="en-US" dirty="0" err="1">
                <a:cs typeface="Times New Roman" pitchFamily="18" charset="0"/>
              </a:rPr>
              <a:t>eigenvalues</a:t>
            </a:r>
            <a:r>
              <a:rPr lang="en-US" dirty="0">
                <a:cs typeface="Times New Roman" pitchFamily="18" charset="0"/>
              </a:rPr>
              <a:t> of </a:t>
            </a:r>
            <a:r>
              <a:rPr lang="en-US" i="1" dirty="0">
                <a:cs typeface="Times New Roman" pitchFamily="18" charset="0"/>
              </a:rPr>
              <a:t>M</a:t>
            </a:r>
            <a:r>
              <a:rPr lang="en-US" dirty="0">
                <a:cs typeface="Times New Roman" pitchFamily="18" charset="0"/>
              </a:rPr>
              <a:t>: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29711" name="Oval 15"/>
          <p:cNvSpPr>
            <a:spLocks noChangeArrowheads="1"/>
          </p:cNvSpPr>
          <p:nvPr/>
        </p:nvSpPr>
        <p:spPr bwMode="auto">
          <a:xfrm>
            <a:off x="8458200" y="2133601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2" name="Oval 16"/>
          <p:cNvSpPr>
            <a:spLocks noChangeArrowheads="1"/>
          </p:cNvSpPr>
          <p:nvPr/>
        </p:nvSpPr>
        <p:spPr bwMode="auto">
          <a:xfrm>
            <a:off x="5708650" y="1828801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3" name="Oval 17"/>
          <p:cNvSpPr>
            <a:spLocks noChangeArrowheads="1"/>
          </p:cNvSpPr>
          <p:nvPr/>
        </p:nvSpPr>
        <p:spPr bwMode="auto">
          <a:xfrm>
            <a:off x="5791200" y="49530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4" name="Oval 18"/>
          <p:cNvSpPr>
            <a:spLocks noChangeArrowheads="1"/>
          </p:cNvSpPr>
          <p:nvPr/>
        </p:nvSpPr>
        <p:spPr bwMode="auto">
          <a:xfrm rot="5542000">
            <a:off x="8174832" y="5557044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 summary</a:t>
            </a:r>
            <a:endParaRPr lang="ru-RU" dirty="0"/>
          </a:p>
        </p:txBody>
      </p:sp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3427413"/>
            <a:ext cx="2762250" cy="276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5350" y="3427413"/>
            <a:ext cx="276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3427413"/>
            <a:ext cx="276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11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1" y="6381751"/>
            <a:ext cx="2698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9" name="Rectangle 10"/>
          <p:cNvSpPr>
            <a:spLocks noChangeArrowheads="1"/>
          </p:cNvSpPr>
          <p:nvPr/>
        </p:nvSpPr>
        <p:spPr bwMode="auto">
          <a:xfrm>
            <a:off x="2209800" y="12192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Here’s what you do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Compute the gradient at each point in the image</a:t>
            </a: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Create the </a:t>
            </a:r>
            <a:r>
              <a:rPr lang="en-US" i="1" dirty="0"/>
              <a:t>H</a:t>
            </a:r>
            <a:r>
              <a:rPr lang="en-US" dirty="0"/>
              <a:t> matrix from the entries in the gradient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Compute the </a:t>
            </a:r>
            <a:r>
              <a:rPr lang="en-US" dirty="0" err="1"/>
              <a:t>eigenvalues</a:t>
            </a:r>
            <a:r>
              <a:rPr lang="en-US" dirty="0"/>
              <a:t>.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Find points with large response (</a:t>
            </a:r>
            <a:r>
              <a:rPr lang="en-US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/>
              <a:t>&gt; threshold)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Choose those points where </a:t>
            </a:r>
            <a:r>
              <a:rPr lang="en-US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 </a:t>
            </a:r>
            <a:r>
              <a:rPr lang="en-US" dirty="0"/>
              <a:t>is a local maximum as features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38800" y="6248401"/>
            <a:ext cx="1009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86788" y="6248400"/>
            <a:ext cx="938212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 summary</a:t>
            </a:r>
            <a:endParaRPr lang="ru-RU" dirty="0"/>
          </a:p>
        </p:txBody>
      </p:sp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3429000"/>
            <a:ext cx="276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524250"/>
            <a:ext cx="2566988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Rectangle 12"/>
          <p:cNvSpPr>
            <a:spLocks noChangeArrowheads="1"/>
          </p:cNvSpPr>
          <p:nvPr/>
        </p:nvSpPr>
        <p:spPr bwMode="auto">
          <a:xfrm>
            <a:off x="8048625" y="4410075"/>
            <a:ext cx="228600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7111" name="Straight Arrow Connector 20"/>
          <p:cNvCxnSpPr>
            <a:cxnSpLocks noChangeShapeType="1"/>
          </p:cNvCxnSpPr>
          <p:nvPr/>
        </p:nvCxnSpPr>
        <p:spPr bwMode="auto">
          <a:xfrm rot="10800000">
            <a:off x="6148389" y="3524251"/>
            <a:ext cx="2128837" cy="8858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7112" name="Straight Arrow Connector 22"/>
          <p:cNvCxnSpPr>
            <a:cxnSpLocks noChangeShapeType="1"/>
          </p:cNvCxnSpPr>
          <p:nvPr/>
        </p:nvCxnSpPr>
        <p:spPr bwMode="auto">
          <a:xfrm rot="10800000" flipV="1">
            <a:off x="6148389" y="4638676"/>
            <a:ext cx="2128837" cy="1533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7114" name="Rectangle 24"/>
          <p:cNvSpPr>
            <a:spLocks noChangeArrowheads="1"/>
          </p:cNvSpPr>
          <p:nvPr/>
        </p:nvSpPr>
        <p:spPr bwMode="auto">
          <a:xfrm>
            <a:off x="2590800" y="2895600"/>
            <a:ext cx="6864350" cy="3048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86788" y="6248400"/>
            <a:ext cx="938212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2209800" y="12192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Here’s what you do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Compute the gradient at each point in the image</a:t>
            </a: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Create the </a:t>
            </a:r>
            <a:r>
              <a:rPr lang="en-US" i="1" dirty="0"/>
              <a:t>H</a:t>
            </a:r>
            <a:r>
              <a:rPr lang="en-US" dirty="0"/>
              <a:t> matrix from the entries in the gradient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Compute the </a:t>
            </a:r>
            <a:r>
              <a:rPr lang="en-US" dirty="0" err="1"/>
              <a:t>eigenvalues</a:t>
            </a:r>
            <a:r>
              <a:rPr lang="en-US" dirty="0"/>
              <a:t>.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Find points with large response (</a:t>
            </a:r>
            <a:r>
              <a:rPr lang="en-US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/>
              <a:t>&gt; threshold)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Choose those points where </a:t>
            </a:r>
            <a:r>
              <a:rPr lang="en-US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 </a:t>
            </a:r>
            <a:r>
              <a:rPr lang="en-US" dirty="0"/>
              <a:t>is a local maximum as features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Harris operator</a:t>
            </a:r>
            <a:endParaRPr lang="ru-RU" dirty="0"/>
          </a:p>
        </p:txBody>
      </p:sp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2209800" y="1752600"/>
            <a:ext cx="8153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min </a:t>
            </a:r>
            <a:r>
              <a:rPr lang="en-US" sz="2000" dirty="0"/>
              <a:t>is a variant of the “Harris operator” for feature detection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The </a:t>
            </a:r>
            <a:r>
              <a:rPr lang="en-US" sz="2000" i="1" dirty="0"/>
              <a:t>trace</a:t>
            </a:r>
            <a:r>
              <a:rPr lang="en-US" sz="2000" dirty="0"/>
              <a:t> is the sum of the diagonals, i.e., </a:t>
            </a:r>
            <a:r>
              <a:rPr lang="en-US" sz="2000" i="1" dirty="0"/>
              <a:t>trace(H) = h</a:t>
            </a:r>
            <a:r>
              <a:rPr lang="en-US" sz="2000" i="1" baseline="-25000" dirty="0"/>
              <a:t>11</a:t>
            </a:r>
            <a:r>
              <a:rPr lang="en-US" sz="2000" i="1" dirty="0"/>
              <a:t> + h</a:t>
            </a:r>
            <a:r>
              <a:rPr lang="en-US" sz="2000" i="1" baseline="-25000" dirty="0"/>
              <a:t>22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Very similar to </a:t>
            </a: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min </a:t>
            </a:r>
            <a:r>
              <a:rPr lang="en-US" sz="2000" dirty="0"/>
              <a:t>but less expensive (no square root)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Called the “Harris Corner Detector” or “Harris Operator”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Lots of other detectors, this is one of the most popular</a:t>
            </a:r>
            <a:endParaRPr lang="en-US" sz="2400" dirty="0"/>
          </a:p>
        </p:txBody>
      </p:sp>
      <p:pic>
        <p:nvPicPr>
          <p:cNvPr id="48132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9325" y="2438401"/>
            <a:ext cx="189230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0088" y="3352800"/>
            <a:ext cx="2881312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152400"/>
            <a:ext cx="8229600" cy="1143000"/>
          </a:xfrm>
        </p:spPr>
        <p:txBody>
          <a:bodyPr/>
          <a:lstStyle/>
          <a:p>
            <a:r>
              <a:rPr lang="en-US" dirty="0"/>
              <a:t>The Harris operator</a:t>
            </a:r>
            <a:endParaRPr lang="ru-RU" dirty="0"/>
          </a:p>
        </p:txBody>
      </p:sp>
      <p:pic>
        <p:nvPicPr>
          <p:cNvPr id="4915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943350"/>
            <a:ext cx="276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4038600"/>
            <a:ext cx="2566988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Rectangle 12"/>
          <p:cNvSpPr>
            <a:spLocks noChangeArrowheads="1"/>
          </p:cNvSpPr>
          <p:nvPr/>
        </p:nvSpPr>
        <p:spPr bwMode="auto">
          <a:xfrm>
            <a:off x="6829425" y="4924425"/>
            <a:ext cx="228600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9159" name="Straight Arrow Connector 20"/>
          <p:cNvCxnSpPr>
            <a:cxnSpLocks noChangeShapeType="1"/>
          </p:cNvCxnSpPr>
          <p:nvPr/>
        </p:nvCxnSpPr>
        <p:spPr bwMode="auto">
          <a:xfrm rot="10800000">
            <a:off x="4929189" y="4038601"/>
            <a:ext cx="2128837" cy="8858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9160" name="Straight Arrow Connector 22"/>
          <p:cNvCxnSpPr>
            <a:cxnSpLocks noChangeShapeType="1"/>
          </p:cNvCxnSpPr>
          <p:nvPr/>
        </p:nvCxnSpPr>
        <p:spPr bwMode="auto">
          <a:xfrm rot="10800000" flipV="1">
            <a:off x="4929189" y="5153026"/>
            <a:ext cx="2128837" cy="1533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pic>
        <p:nvPicPr>
          <p:cNvPr id="4916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9214" y="1066800"/>
            <a:ext cx="2744787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95550" y="1066800"/>
            <a:ext cx="245745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3" name="Rectangle 13"/>
          <p:cNvSpPr>
            <a:spLocks noChangeArrowheads="1"/>
          </p:cNvSpPr>
          <p:nvPr/>
        </p:nvSpPr>
        <p:spPr bwMode="auto">
          <a:xfrm>
            <a:off x="6829425" y="2028825"/>
            <a:ext cx="228600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9164" name="Straight Arrow Connector 14"/>
          <p:cNvCxnSpPr>
            <a:cxnSpLocks noChangeShapeType="1"/>
          </p:cNvCxnSpPr>
          <p:nvPr/>
        </p:nvCxnSpPr>
        <p:spPr bwMode="auto">
          <a:xfrm rot="10800000">
            <a:off x="4929189" y="1143001"/>
            <a:ext cx="2128837" cy="8858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9165" name="Straight Arrow Connector 15"/>
          <p:cNvCxnSpPr>
            <a:cxnSpLocks noChangeShapeType="1"/>
          </p:cNvCxnSpPr>
          <p:nvPr/>
        </p:nvCxnSpPr>
        <p:spPr bwMode="auto">
          <a:xfrm rot="10800000" flipV="1">
            <a:off x="4929189" y="2257426"/>
            <a:ext cx="2128837" cy="1533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9166" name="Rectangle 9"/>
          <p:cNvSpPr>
            <a:spLocks noChangeArrowheads="1"/>
          </p:cNvSpPr>
          <p:nvPr/>
        </p:nvSpPr>
        <p:spPr bwMode="auto">
          <a:xfrm>
            <a:off x="9220200" y="2133601"/>
            <a:ext cx="1043876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>
                <a:latin typeface="Arial" charset="0"/>
              </a:rPr>
              <a:t>Harris </a:t>
            </a:r>
            <a:br>
              <a:rPr lang="en-US">
                <a:latin typeface="Arial" charset="0"/>
              </a:rPr>
            </a:br>
            <a:r>
              <a:rPr lang="en-US">
                <a:latin typeface="Arial" charset="0"/>
              </a:rPr>
              <a:t>operator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96400" y="5105400"/>
            <a:ext cx="938212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cows_step0"/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 bwMode="auto">
          <a:xfrm>
            <a:off x="2057400" y="1295400"/>
            <a:ext cx="8153400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en-US"/>
              <a:t>Harris detector example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cows_step1_corner_respon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en-US"/>
              <a:t>f value (red high, blue low)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cows_step2_thres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Threshold (f &gt; value)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cows_step3_thresh&amp;max"/>
          <p:cNvPicPr>
            <a:picLocks noChangeAspect="1" noChangeArrowheads="1"/>
          </p:cNvPicPr>
          <p:nvPr/>
        </p:nvPicPr>
        <p:blipFill>
          <a:blip r:embed="rId2" cstate="print">
            <a:lum bright="24000" contrast="72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2057400" y="1295400"/>
            <a:ext cx="8153400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 local maxima of f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cows_step4_harris"/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 bwMode="auto">
          <a:xfrm>
            <a:off x="2057400" y="1295400"/>
            <a:ext cx="8153400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Harris features (in red)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Today: Feature extraction—Corners and blobs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2" name="Picture 5" descr="Sunflowers2_circ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6800" y="1727200"/>
            <a:ext cx="4140200" cy="41402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253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1" y="1682750"/>
            <a:ext cx="4092575" cy="41846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Weighting the derivatives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practice, using a simple window </a:t>
            </a:r>
            <a:r>
              <a:rPr lang="en-US" i="1" dirty="0"/>
              <a:t>W</a:t>
            </a:r>
            <a:r>
              <a:rPr lang="en-US" dirty="0"/>
              <a:t> doesn’t work too well</a:t>
            </a:r>
          </a:p>
          <a:p>
            <a:endParaRPr lang="en-US" dirty="0"/>
          </a:p>
          <a:p>
            <a:endParaRPr lang="en-US" dirty="0"/>
          </a:p>
          <a:p>
            <a:endParaRPr lang="en-US" sz="2000" dirty="0"/>
          </a:p>
          <a:p>
            <a:r>
              <a:rPr lang="en-US" dirty="0"/>
              <a:t>Instead, we’ll </a:t>
            </a:r>
            <a:r>
              <a:rPr lang="en-US" i="1" dirty="0"/>
              <a:t>weight</a:t>
            </a:r>
            <a:r>
              <a:rPr lang="en-US" dirty="0"/>
              <a:t> each derivative value based on its distance from the center pixel</a:t>
            </a:r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2339322"/>
            <a:ext cx="4096796" cy="100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6026" y="5081514"/>
            <a:ext cx="4752974" cy="1014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8200" y="51054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1826" y="6096000"/>
            <a:ext cx="664574" cy="32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36536"/>
            <a:ext cx="9753600" cy="898528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Harris Detector </a:t>
            </a:r>
            <a:r>
              <a:rPr lang="pl-PL" sz="3600" dirty="0"/>
              <a:t>[Harris88]</a:t>
            </a:r>
            <a:endParaRPr lang="en-US" sz="3600" dirty="0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219200"/>
            <a:ext cx="5029200" cy="4495800"/>
          </a:xfrm>
        </p:spPr>
        <p:txBody>
          <a:bodyPr/>
          <a:lstStyle/>
          <a:p>
            <a:r>
              <a:rPr lang="pl-PL" dirty="0">
                <a:latin typeface="+mj-lt"/>
              </a:rPr>
              <a:t>Second moment </a:t>
            </a:r>
            <a:r>
              <a:rPr lang="pl-PL" dirty="0" err="1">
                <a:latin typeface="+mj-lt"/>
              </a:rPr>
              <a:t>matrix</a:t>
            </a:r>
            <a:endParaRPr lang="en-US" dirty="0">
              <a:latin typeface="+mj-lt"/>
            </a:endParaRPr>
          </a:p>
        </p:txBody>
      </p:sp>
      <p:graphicFrame>
        <p:nvGraphicFramePr>
          <p:cNvPr id="143364" name="Object 2"/>
          <p:cNvGraphicFramePr>
            <a:graphicFrameLocks noChangeAspect="1"/>
          </p:cNvGraphicFramePr>
          <p:nvPr/>
        </p:nvGraphicFramePr>
        <p:xfrm>
          <a:off x="2335214" y="2005014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46" name="Equation" r:id="rId4" imgW="2654300" imgH="508000" progId="Equation.3">
                  <p:embed/>
                </p:oleObj>
              </mc:Choice>
              <mc:Fallback>
                <p:oleObj name="Equation" r:id="rId4" imgW="2654300" imgH="508000" progId="Equation.3">
                  <p:embed/>
                  <p:pic>
                    <p:nvPicPr>
                      <p:cNvPr id="14336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4" y="2005014"/>
                        <a:ext cx="3760787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FC89FF0-07AA-7F4A-B995-B9C5ACB99442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51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4336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1233489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6489701" y="2132014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600">
                <a:solidFill>
                  <a:srgbClr val="000000"/>
                </a:solidFill>
                <a:latin typeface="+mj-lt"/>
              </a:rPr>
              <a:t>1. Image derivatives</a:t>
            </a:r>
            <a:endParaRPr lang="en-US" sz="16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5197475" y="3106739"/>
            <a:ext cx="1943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600">
                <a:solidFill>
                  <a:srgbClr val="000000"/>
                </a:solidFill>
                <a:latin typeface="+mj-lt"/>
              </a:rPr>
              <a:t>2. Square of derivatives</a:t>
            </a:r>
            <a:endParaRPr lang="en-US" sz="16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5160964" y="3970339"/>
            <a:ext cx="19446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600">
                <a:solidFill>
                  <a:srgbClr val="000000"/>
                </a:solidFill>
                <a:latin typeface="+mj-lt"/>
              </a:rPr>
              <a:t>3. Gaussian </a:t>
            </a:r>
            <a:br>
              <a:rPr lang="pl-PL" sz="1600">
                <a:solidFill>
                  <a:srgbClr val="000000"/>
                </a:solidFill>
                <a:latin typeface="+mj-lt"/>
              </a:rPr>
            </a:br>
            <a:r>
              <a:rPr lang="pl-PL" sz="1600">
                <a:solidFill>
                  <a:srgbClr val="000000"/>
                </a:solidFill>
                <a:latin typeface="+mj-lt"/>
              </a:rPr>
              <a:t>    filter </a:t>
            </a:r>
            <a:r>
              <a:rPr lang="pl-PL" sz="1600" i="1">
                <a:solidFill>
                  <a:srgbClr val="000000"/>
                </a:solidFill>
                <a:latin typeface="+mj-lt"/>
              </a:rPr>
              <a:t>g(s</a:t>
            </a:r>
            <a:r>
              <a:rPr lang="pl-PL" sz="1600" i="1" baseline="-25000">
                <a:solidFill>
                  <a:srgbClr val="000000"/>
                </a:solidFill>
                <a:latin typeface="+mj-lt"/>
              </a:rPr>
              <a:t>I</a:t>
            </a:r>
            <a:r>
              <a:rPr lang="pl-PL" sz="1600" i="1">
                <a:solidFill>
                  <a:srgbClr val="000000"/>
                </a:solidFill>
                <a:latin typeface="+mj-lt"/>
              </a:rPr>
              <a:t>)</a:t>
            </a:r>
            <a:endParaRPr lang="en-US" sz="1600" i="1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969251" y="2133600"/>
            <a:ext cx="2519363" cy="865188"/>
            <a:chOff x="3356" y="1638"/>
            <a:chExt cx="2041" cy="756"/>
          </a:xfrm>
        </p:grpSpPr>
        <p:pic>
          <p:nvPicPr>
            <p:cNvPr id="143391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143392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143393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l-PL" sz="1800" i="1">
                  <a:solidFill>
                    <a:srgbClr val="FFFFFF"/>
                  </a:solidFill>
                </a:rPr>
                <a:t>I</a:t>
              </a:r>
              <a:r>
                <a:rPr lang="pl-PL" sz="1800" i="1" baseline="-25000">
                  <a:solidFill>
                    <a:srgbClr val="FFFFFF"/>
                  </a:solidFill>
                </a:rPr>
                <a:t>x</a:t>
              </a:r>
              <a:endParaRPr lang="en-US" sz="1800" i="1" baseline="-25000">
                <a:solidFill>
                  <a:srgbClr val="FFFFFF"/>
                </a:solidFill>
              </a:endParaRPr>
            </a:p>
          </p:txBody>
        </p:sp>
        <p:sp>
          <p:nvSpPr>
            <p:cNvPr id="143394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l-PL" sz="1800" i="1">
                  <a:solidFill>
                    <a:srgbClr val="FFFFFF"/>
                  </a:solidFill>
                </a:rPr>
                <a:t>I</a:t>
              </a:r>
              <a:r>
                <a:rPr lang="pl-PL" sz="1800" i="1" baseline="-25000">
                  <a:solidFill>
                    <a:srgbClr val="FFFFFF"/>
                  </a:solidFill>
                </a:rPr>
                <a:t>y</a:t>
              </a:r>
              <a:endParaRPr lang="en-US" sz="1800" i="1" baseline="-25000">
                <a:solidFill>
                  <a:srgbClr val="FFFFFF"/>
                </a:solidFill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12251" y="3025776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6" y="3033713"/>
            <a:ext cx="1196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5" y="3033713"/>
            <a:ext cx="1195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7466014" y="29876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endParaRPr lang="en-US" sz="1800" i="1" baseline="30000">
              <a:solidFill>
                <a:srgbClr val="FFFFFF"/>
              </a:solidFill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8689976" y="29622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endParaRPr lang="en-US" sz="1800" i="1" baseline="30000">
              <a:solidFill>
                <a:srgbClr val="FFFFFF"/>
              </a:solidFill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9842501" y="2962275"/>
            <a:ext cx="538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endParaRPr lang="en-US" sz="1800" i="1" baseline="-25000">
              <a:solidFill>
                <a:srgbClr val="FFFFFF"/>
              </a:solidFill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9" y="3933826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5" y="3933825"/>
            <a:ext cx="11826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7162800" y="3962400"/>
            <a:ext cx="922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g(I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r>
              <a:rPr lang="pl-PL" sz="1800" i="1">
                <a:solidFill>
                  <a:srgbClr val="FFFFFF"/>
                </a:solidFill>
              </a:rPr>
              <a:t>)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8382001" y="39624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g(I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r>
              <a:rPr lang="pl-PL" sz="1800" i="1" baseline="30000">
                <a:solidFill>
                  <a:srgbClr val="FFFFFF"/>
                </a:solidFill>
              </a:rPr>
              <a:t>2</a:t>
            </a:r>
            <a:r>
              <a:rPr lang="pl-PL" sz="1800" i="1">
                <a:solidFill>
                  <a:srgbClr val="FFFFFF"/>
                </a:solidFill>
              </a:rPr>
              <a:t>)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9559926" y="38862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g(I</a:t>
            </a:r>
            <a:r>
              <a:rPr lang="pl-PL" sz="1800" i="1" baseline="-25000">
                <a:solidFill>
                  <a:srgbClr val="FFFFFF"/>
                </a:solidFill>
              </a:rPr>
              <a:t>x</a:t>
            </a:r>
            <a:r>
              <a:rPr lang="pl-PL" sz="1800" i="1">
                <a:solidFill>
                  <a:srgbClr val="FFFFFF"/>
                </a:solidFill>
              </a:rPr>
              <a:t>I</a:t>
            </a:r>
            <a:r>
              <a:rPr lang="pl-PL" sz="1800" i="1" baseline="-25000">
                <a:solidFill>
                  <a:srgbClr val="FFFFFF"/>
                </a:solidFill>
              </a:rPr>
              <a:t>y</a:t>
            </a:r>
            <a:r>
              <a:rPr lang="pl-PL" sz="1800" i="1">
                <a:solidFill>
                  <a:srgbClr val="FFFFFF"/>
                </a:solidFill>
              </a:rPr>
              <a:t>)</a:t>
            </a:r>
            <a:endParaRPr lang="en-US" sz="1800" i="1">
              <a:solidFill>
                <a:srgbClr val="FFFFFF"/>
              </a:solidFill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1" y="4868864"/>
            <a:ext cx="2447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2063750" y="5040312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>
                <a:solidFill>
                  <a:srgbClr val="000000"/>
                </a:solidFill>
                <a:latin typeface="+mj-lt"/>
              </a:rPr>
              <a:t>4. Cornerness function </a:t>
            </a:r>
            <a:r>
              <a:rPr lang="en-US" sz="1800">
                <a:solidFill>
                  <a:srgbClr val="000000"/>
                </a:solidFill>
                <a:latin typeface="+mj-lt"/>
              </a:rPr>
              <a:t>– </a:t>
            </a:r>
            <a:r>
              <a:rPr lang="pl-PL" sz="1800">
                <a:solidFill>
                  <a:srgbClr val="000000"/>
                </a:solidFill>
                <a:latin typeface="+mj-lt"/>
              </a:rPr>
              <a:t>both eigenvalues are strong</a:t>
            </a:r>
            <a:endParaRPr lang="en-US" sz="1800" i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9742488" y="6400800"/>
            <a:ext cx="92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i="1">
                <a:solidFill>
                  <a:srgbClr val="FFFFFF"/>
                </a:solidFill>
              </a:rPr>
              <a:t>har</a:t>
            </a:r>
            <a:endParaRPr lang="en-US" sz="1800" i="1">
              <a:solidFill>
                <a:srgbClr val="FFFFFF"/>
              </a:solidFill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2063750" y="6342064"/>
            <a:ext cx="467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>
                <a:solidFill>
                  <a:srgbClr val="000000"/>
                </a:solidFill>
                <a:latin typeface="+mj-lt"/>
              </a:rPr>
              <a:t>5. Non-maxima suppression</a:t>
            </a:r>
            <a:endParaRPr lang="en-US" sz="1800" i="1">
              <a:solidFill>
                <a:srgbClr val="000000"/>
              </a:solidFill>
              <a:latin typeface="+mj-lt"/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2181226" y="3505201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47" name="Equation" r:id="rId16" imgW="1066800" imgH="457200" progId="Equation.3">
                  <p:embed/>
                </p:oleObj>
              </mc:Choice>
              <mc:Fallback>
                <p:oleObj name="Equation" r:id="rId16" imgW="1066800" imgH="457200" progId="Equation.3">
                  <p:embed/>
                  <p:pic>
                    <p:nvPicPr>
                      <p:cNvPr id="81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1226" y="3505201"/>
                        <a:ext cx="1476375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010276" y="2592389"/>
            <a:ext cx="2017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  <a:latin typeface="+mj-lt"/>
              </a:rPr>
              <a:t>(optionally, blur first)</a:t>
            </a:r>
          </a:p>
        </p:txBody>
      </p:sp>
    </p:spTree>
    <p:extLst>
      <p:ext uri="{BB962C8B-B14F-4D97-AF65-F5344CB8AC3E}">
        <p14:creationId xmlns:p14="http://schemas.microsoft.com/office/powerpoint/2010/main" val="388084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8204" grpId="0"/>
      <p:bldP spid="8205" grpId="0"/>
      <p:bldP spid="8210" grpId="0"/>
      <p:bldP spid="8211" grpId="0"/>
      <p:bldP spid="8212" grpId="0"/>
      <p:bldP spid="8216" grpId="0"/>
      <p:bldP spid="8217" grpId="0"/>
      <p:bldP spid="8218" grpId="0"/>
      <p:bldP spid="8220" grpId="0"/>
      <p:bldP spid="8221" grpId="0"/>
      <p:bldP spid="8222" grpId="0"/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Harris Corners – Why so complicated?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7637"/>
            <a:ext cx="10515600" cy="4983163"/>
          </a:xfrm>
        </p:spPr>
        <p:txBody>
          <a:bodyPr/>
          <a:lstStyle/>
          <a:p>
            <a:r>
              <a:rPr lang="en-US" dirty="0"/>
              <a:t>Can’t we just check for regions with lots of gradients in the x and y directions?</a:t>
            </a:r>
          </a:p>
          <a:p>
            <a:pPr lvl="1"/>
            <a:r>
              <a:rPr lang="en-US" dirty="0"/>
              <a:t>No! A diagonal line would satisfy that criteria</a:t>
            </a:r>
          </a:p>
        </p:txBody>
      </p:sp>
      <p:sp>
        <p:nvSpPr>
          <p:cNvPr id="4" name="Rectangle 3"/>
          <p:cNvSpPr/>
          <p:nvPr/>
        </p:nvSpPr>
        <p:spPr>
          <a:xfrm rot="18900000">
            <a:off x="4703522" y="3138748"/>
            <a:ext cx="1573460" cy="3179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163321" y="3278559"/>
            <a:ext cx="1905000" cy="19807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68321" y="325474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Window</a:t>
            </a:r>
          </a:p>
        </p:txBody>
      </p:sp>
    </p:spTree>
    <p:extLst>
      <p:ext uri="{BB962C8B-B14F-4D97-AF65-F5344CB8AC3E}">
        <p14:creationId xmlns:p14="http://schemas.microsoft.com/office/powerpoint/2010/main" val="17252210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6918"/>
            <a:ext cx="9829800" cy="1143000"/>
          </a:xfrm>
        </p:spPr>
        <p:txBody>
          <a:bodyPr>
            <a:normAutofit/>
          </a:bodyPr>
          <a:lstStyle/>
          <a:p>
            <a:r>
              <a:rPr lang="en-US" dirty="0"/>
              <a:t>Motivation: Automatic panoramas</a:t>
            </a:r>
          </a:p>
        </p:txBody>
      </p:sp>
      <p:pic>
        <p:nvPicPr>
          <p:cNvPr id="2088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1457" y="4222518"/>
            <a:ext cx="8469086" cy="235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8509" y="1076012"/>
            <a:ext cx="8111440" cy="298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own Arrow 6"/>
          <p:cNvSpPr/>
          <p:nvPr/>
        </p:nvSpPr>
        <p:spPr>
          <a:xfrm>
            <a:off x="5660571" y="3733798"/>
            <a:ext cx="762000" cy="587828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8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284994" y="6581002"/>
            <a:ext cx="1383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Credit: Matt Brown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4811477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GigaPan</a:t>
            </a:r>
            <a:r>
              <a:rPr lang="en-US" sz="2200" dirty="0"/>
              <a:t>:</a:t>
            </a:r>
          </a:p>
          <a:p>
            <a:r>
              <a:rPr lang="en-US" sz="2200" dirty="0">
                <a:hlinkClick r:id="rId2"/>
              </a:rPr>
              <a:t>http://gigapan.com/</a:t>
            </a:r>
            <a:endParaRPr lang="en-US" sz="2200" dirty="0"/>
          </a:p>
        </p:txBody>
      </p:sp>
      <p:sp>
        <p:nvSpPr>
          <p:cNvPr id="6" name="Rectangle 5"/>
          <p:cNvSpPr/>
          <p:nvPr/>
        </p:nvSpPr>
        <p:spPr>
          <a:xfrm>
            <a:off x="1905000" y="5627950"/>
            <a:ext cx="79999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/>
              <a:t>Also see Google Zoom Views: </a:t>
            </a:r>
          </a:p>
          <a:p>
            <a:r>
              <a:rPr lang="en-US" sz="2200" dirty="0">
                <a:hlinkClick r:id="rId3"/>
              </a:rPr>
              <a:t>https://www.google.com/culturalinstitute/beta/project/gigapixels</a:t>
            </a:r>
            <a:r>
              <a:rPr lang="en-US" sz="2200" dirty="0"/>
              <a:t> </a:t>
            </a:r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2280473"/>
            <a:ext cx="9144000" cy="243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Automatic panoramas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extract features?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Motivation: panorama stitching</a:t>
            </a:r>
          </a:p>
          <a:p>
            <a:pPr lvl="1"/>
            <a:r>
              <a:rPr lang="en-US"/>
              <a:t>We have two images – how do we combine them?</a:t>
            </a:r>
          </a:p>
        </p:txBody>
      </p:sp>
      <p:pic>
        <p:nvPicPr>
          <p:cNvPr id="23556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3970" y="2906508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3970" y="2906508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3972" y="2909887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3972" y="2909888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extract features?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Motivation: panorama stitching</a:t>
            </a:r>
          </a:p>
          <a:p>
            <a:pPr lvl="1"/>
            <a:r>
              <a:rPr lang="en-US" dirty="0"/>
              <a:t>We have two images – how do we combine them?</a:t>
            </a:r>
          </a:p>
        </p:txBody>
      </p:sp>
      <p:sp>
        <p:nvSpPr>
          <p:cNvPr id="24582" name="Text Box 14"/>
          <p:cNvSpPr txBox="1">
            <a:spLocks noChangeArrowheads="1"/>
          </p:cNvSpPr>
          <p:nvPr/>
        </p:nvSpPr>
        <p:spPr bwMode="auto">
          <a:xfrm>
            <a:off x="2749097" y="5685513"/>
            <a:ext cx="2359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1: extract features</a:t>
            </a:r>
          </a:p>
        </p:txBody>
      </p:sp>
      <p:sp>
        <p:nvSpPr>
          <p:cNvPr id="24584" name="Text Box 15"/>
          <p:cNvSpPr txBox="1">
            <a:spLocks noChangeArrowheads="1"/>
          </p:cNvSpPr>
          <p:nvPr/>
        </p:nvSpPr>
        <p:spPr bwMode="auto">
          <a:xfrm>
            <a:off x="2764972" y="5957877"/>
            <a:ext cx="22967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2: match features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835072" y="3830638"/>
            <a:ext cx="2759075" cy="1514475"/>
            <a:chOff x="2072" y="1924"/>
            <a:chExt cx="1738" cy="954"/>
          </a:xfrm>
        </p:grpSpPr>
        <p:sp>
          <p:nvSpPr>
            <p:cNvPr id="24586" name="Line 8"/>
            <p:cNvSpPr>
              <a:spLocks noChangeShapeType="1"/>
            </p:cNvSpPr>
            <p:nvPr/>
          </p:nvSpPr>
          <p:spPr bwMode="auto">
            <a:xfrm flipV="1">
              <a:off x="2072" y="1924"/>
              <a:ext cx="120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7" name="Line 9"/>
            <p:cNvSpPr>
              <a:spLocks noChangeShapeType="1"/>
            </p:cNvSpPr>
            <p:nvPr/>
          </p:nvSpPr>
          <p:spPr bwMode="auto">
            <a:xfrm>
              <a:off x="2666" y="2094"/>
              <a:ext cx="1144" cy="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Line 10"/>
            <p:cNvSpPr>
              <a:spLocks noChangeShapeType="1"/>
            </p:cNvSpPr>
            <p:nvPr/>
          </p:nvSpPr>
          <p:spPr bwMode="auto">
            <a:xfrm flipV="1">
              <a:off x="2346" y="2788"/>
              <a:ext cx="1070" cy="9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Freeform 11"/>
            <p:cNvSpPr>
              <a:spLocks/>
            </p:cNvSpPr>
            <p:nvPr/>
          </p:nvSpPr>
          <p:spPr bwMode="auto">
            <a:xfrm>
              <a:off x="2617" y="2415"/>
              <a:ext cx="1092" cy="30"/>
            </a:xfrm>
            <a:custGeom>
              <a:avLst/>
              <a:gdLst>
                <a:gd name="T0" fmla="*/ 0 w 1092"/>
                <a:gd name="T1" fmla="*/ 30 h 30"/>
                <a:gd name="T2" fmla="*/ 1092 w 1092"/>
                <a:gd name="T3" fmla="*/ 0 h 30"/>
                <a:gd name="T4" fmla="*/ 0 60000 65536"/>
                <a:gd name="T5" fmla="*/ 0 60000 65536"/>
                <a:gd name="T6" fmla="*/ 0 w 1092"/>
                <a:gd name="T7" fmla="*/ 0 h 30"/>
                <a:gd name="T8" fmla="*/ 1092 w 1092"/>
                <a:gd name="T9" fmla="*/ 30 h 3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92" h="30">
                  <a:moveTo>
                    <a:pt x="0" y="30"/>
                  </a:moveTo>
                  <a:lnTo>
                    <a:pt x="1092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Line 12"/>
            <p:cNvSpPr>
              <a:spLocks noChangeShapeType="1"/>
            </p:cNvSpPr>
            <p:nvPr/>
          </p:nvSpPr>
          <p:spPr bwMode="auto">
            <a:xfrm flipV="1">
              <a:off x="2170" y="2236"/>
              <a:ext cx="1150" cy="8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1" name="Freeform 17"/>
            <p:cNvSpPr>
              <a:spLocks/>
            </p:cNvSpPr>
            <p:nvPr/>
          </p:nvSpPr>
          <p:spPr bwMode="auto">
            <a:xfrm>
              <a:off x="2530" y="2617"/>
              <a:ext cx="1017" cy="65"/>
            </a:xfrm>
            <a:custGeom>
              <a:avLst/>
              <a:gdLst>
                <a:gd name="T0" fmla="*/ 0 w 1017"/>
                <a:gd name="T1" fmla="*/ 65 h 65"/>
                <a:gd name="T2" fmla="*/ 1017 w 1017"/>
                <a:gd name="T3" fmla="*/ 0 h 65"/>
                <a:gd name="T4" fmla="*/ 0 60000 65536"/>
                <a:gd name="T5" fmla="*/ 0 60000 65536"/>
                <a:gd name="T6" fmla="*/ 0 w 1017"/>
                <a:gd name="T7" fmla="*/ 0 h 65"/>
                <a:gd name="T8" fmla="*/ 1017 w 1017"/>
                <a:gd name="T9" fmla="*/ 65 h 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7" h="65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Ax = \lambda x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39"/>
  <p:tag name="PICTUREFILESIZE" val="15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det(A - \lambda I) = 0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0"/>
  <p:tag name="PICTUREFILESIZE" val="286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det&#10;\left[&#10;\begin{array}{cc}&#10;h_{11} - \lambda &amp; h_{12} \\&#10;h_{21} &amp; h_{22} - \lambda \\&#10;\end{array}&#10;\right] = 0&#10;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8"/>
  <p:tag name="PICTUREFILESIZE" val="596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lambda_{\pm} = \frac{1}{2}&#10;\left[&#10;(h_{11} + h_{22}) \pm &#10;\sqrt{4 h_{12} h_{21} + {(h_{11} - h_{22})}^2}&#10;\right]&#10;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11"/>
  <p:tag name="PICTUREFILESIZE" val="890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\left[&#10;\begin{array}{cc}&#10;h_{11} - \lambda &amp; h_{12} \\&#10;h_{21} &amp; h_{22} - \lambda \\&#10;\end{array}&#10;\right]&#10;\left[&#10;\begin{array}{c}&#10;x \\&#10;y \\&#10;\end{array}&#10;\right]&#10; = 0&#10;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9"/>
  <p:tag name="PICTUREFILESIZE" val="585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29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29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E(u,v) = \sum_{(x,y) \in W} {[I(x+u, y+v) - I(x,y)]}^2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1"/>
  <p:tag name="PICTUREFILESIZE" val="1011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determinant(H)}{trace (H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2"/>
  <p:tag name="PICTUREFILESIZE" val="155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I(x+u, y+v) \approx I(x,y) +  \frac{\partial I}{\partial x} u + \frac{\partial I}{\partial y}v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357"/>
  <p:tag name="PICTUREFILESIZE" val="3966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I(x+u, y+v) = I(x,y) +  \frac{\partial I}{\partial x} u + \frac{\partial I}{\partial y}v + \mbox{higher order terms}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529"/>
  <p:tag name="PICTUREFILESIZE" val="58849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approx I(x,y) +  [I_x~I_y] &#10;\left[&#10;\begin{array}{c}&#10;u \\&#10;v&#10;\end{array}&#10;\right]&#10;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221"/>
  <p:tag name="PICTUREFILESIZE" val="40977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shorthand:  $I_x = \frac{\partial I}{\partial x}$&#10;\end{document}&#10;"/>
  <p:tag name="EXTERNALNAME" val="Edittex"/>
  <p:tag name="BLEND" val="False"/>
  <p:tag name="TRANSPARENT" val="False"/>
  <p:tag name="BITMAPFORMAT" val="bmp16m"/>
  <p:tag name="DEBUGINTERACTIVE" val="True"/>
  <p:tag name="ORIGWIDTH" val="708.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begin{eqnarray*}&#10;E(u,v) &amp; = &amp; \sum_{(x,y) \in W} {[I(x+u, y+v) - I(x,y)]}^2 \\&#10;&amp; \approx &amp; \sum_{(x,y) \in W} {[I(x, y) &#10;+ [I_x~I_y]&#10;\left[&#10;\begin{array}{c}&#10;u \\&#10;v&#10;\end{array}&#10;\right]&#10;- I(x,y)]}^2 \\&#10;&amp; \approx &amp; \sum_{(x,y) \in W} {\left[[I_x~I_y]&#10;\left[&#10;\begin{array}{c}&#10;u \\&#10;v&#10;\end{array}&#10;\right]&#10;\right]&#10;}^2 \\&#10;\end{eqnarray*}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38"/>
  <p:tag name="PICTUREFILESIZE" val="2879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12044</TotalTime>
  <Words>1669</Words>
  <Application>Microsoft Office PowerPoint</Application>
  <PresentationFormat>Widescreen</PresentationFormat>
  <Paragraphs>299</Paragraphs>
  <Slides>53</Slides>
  <Notes>16</Notes>
  <HiddenSlides>1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5" baseType="lpstr">
      <vt:lpstr>Arial</vt:lpstr>
      <vt:lpstr>Calibri</vt:lpstr>
      <vt:lpstr>CMEX10</vt:lpstr>
      <vt:lpstr>CMMI10</vt:lpstr>
      <vt:lpstr>CMMI7</vt:lpstr>
      <vt:lpstr>CMR10</vt:lpstr>
      <vt:lpstr>CMR7</vt:lpstr>
      <vt:lpstr>CMSY10</vt:lpstr>
      <vt:lpstr>Myriad Pro</vt:lpstr>
      <vt:lpstr>Times New Roman</vt:lpstr>
      <vt:lpstr>Office Theme</vt:lpstr>
      <vt:lpstr>Equation</vt:lpstr>
      <vt:lpstr>Local features &amp; Harris corner detection</vt:lpstr>
      <vt:lpstr>Announcements</vt:lpstr>
      <vt:lpstr>Reading</vt:lpstr>
      <vt:lpstr>Last time</vt:lpstr>
      <vt:lpstr>Today: Feature extraction—Corners and blobs</vt:lpstr>
      <vt:lpstr>Motivation: Automatic panoramas</vt:lpstr>
      <vt:lpstr>Motivation: Automatic panoramas</vt:lpstr>
      <vt:lpstr>Why extract features?</vt:lpstr>
      <vt:lpstr>Why extract features?</vt:lpstr>
      <vt:lpstr>Why extract features?</vt:lpstr>
      <vt:lpstr>Application: Visual SLAM</vt:lpstr>
      <vt:lpstr>Image matching</vt:lpstr>
      <vt:lpstr>Harder case</vt:lpstr>
      <vt:lpstr>Harder still?</vt:lpstr>
      <vt:lpstr>Answer below (look for tiny colored squares…)</vt:lpstr>
      <vt:lpstr>Feature Matching</vt:lpstr>
      <vt:lpstr>Feature Matching</vt:lpstr>
      <vt:lpstr>Invariant local features</vt:lpstr>
      <vt:lpstr>Advantages of local features</vt:lpstr>
      <vt:lpstr>More motivation…  </vt:lpstr>
      <vt:lpstr>Approach</vt:lpstr>
      <vt:lpstr>Local features: main components</vt:lpstr>
      <vt:lpstr>What makes a good feature?</vt:lpstr>
      <vt:lpstr>Want uniqueness</vt:lpstr>
      <vt:lpstr>Local measures of uniqueness</vt:lpstr>
      <vt:lpstr>Local measures of uniqueness</vt:lpstr>
      <vt:lpstr>Harris corner detection:  the math</vt:lpstr>
      <vt:lpstr>Small motion assumption</vt:lpstr>
      <vt:lpstr>Feature detection:  the math</vt:lpstr>
      <vt:lpstr>Corner detection:  the math</vt:lpstr>
      <vt:lpstr>Corner detection:  the math</vt:lpstr>
      <vt:lpstr>The second moment matrix</vt:lpstr>
      <vt:lpstr>PowerPoint Presentation</vt:lpstr>
      <vt:lpstr>PowerPoint Presentation</vt:lpstr>
      <vt:lpstr>General case</vt:lpstr>
      <vt:lpstr>Quick eigenvalue/eigenvector review</vt:lpstr>
      <vt:lpstr>Corner detection:  the math</vt:lpstr>
      <vt:lpstr>Corner detection:  the math</vt:lpstr>
      <vt:lpstr>Corner detection:  the math</vt:lpstr>
      <vt:lpstr>Interpreting the eigenvalues</vt:lpstr>
      <vt:lpstr>Corner detection summary</vt:lpstr>
      <vt:lpstr>Corner detection summary</vt:lpstr>
      <vt:lpstr>The Harris operator</vt:lpstr>
      <vt:lpstr>The Harris operator</vt:lpstr>
      <vt:lpstr>Harris detector example</vt:lpstr>
      <vt:lpstr>f value (red high, blue low)</vt:lpstr>
      <vt:lpstr>Threshold (f &gt; value) </vt:lpstr>
      <vt:lpstr>Find local maxima of f</vt:lpstr>
      <vt:lpstr>Harris features (in red)</vt:lpstr>
      <vt:lpstr>Weighting the derivatives</vt:lpstr>
      <vt:lpstr>Harris Detector [Harris88]</vt:lpstr>
      <vt:lpstr>Harris Corners – Why so complicated?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455</cp:revision>
  <dcterms:created xsi:type="dcterms:W3CDTF">2009-08-25T02:47:59Z</dcterms:created>
  <dcterms:modified xsi:type="dcterms:W3CDTF">2020-02-06T00:45:40Z</dcterms:modified>
</cp:coreProperties>
</file>