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sldIdLst>
    <p:sldId id="435" r:id="rId3"/>
    <p:sldId id="436" r:id="rId4"/>
    <p:sldId id="437" r:id="rId5"/>
    <p:sldId id="438" r:id="rId6"/>
    <p:sldId id="439" r:id="rId7"/>
    <p:sldId id="441" r:id="rId8"/>
    <p:sldId id="442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469" r:id="rId36"/>
    <p:sldId id="470" r:id="rId37"/>
    <p:sldId id="471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82" r:id="rId49"/>
    <p:sldId id="483" r:id="rId50"/>
    <p:sldId id="484" r:id="rId51"/>
    <p:sldId id="485" r:id="rId52"/>
    <p:sldId id="486" r:id="rId53"/>
    <p:sldId id="487" r:id="rId54"/>
    <p:sldId id="488" r:id="rId55"/>
    <p:sldId id="489" r:id="rId56"/>
    <p:sldId id="490" r:id="rId57"/>
    <p:sldId id="491" r:id="rId58"/>
    <p:sldId id="492" r:id="rId59"/>
    <p:sldId id="493" r:id="rId60"/>
    <p:sldId id="494" r:id="rId61"/>
    <p:sldId id="495" r:id="rId62"/>
    <p:sldId id="496" r:id="rId63"/>
    <p:sldId id="497" r:id="rId64"/>
    <p:sldId id="498" r:id="rId65"/>
    <p:sldId id="499" r:id="rId66"/>
    <p:sldId id="500" r:id="rId67"/>
    <p:sldId id="501" r:id="rId68"/>
    <p:sldId id="502" r:id="rId69"/>
    <p:sldId id="503" r:id="rId70"/>
    <p:sldId id="504" r:id="rId71"/>
    <p:sldId id="505" r:id="rId72"/>
    <p:sldId id="506" r:id="rId73"/>
    <p:sldId id="507" r:id="rId74"/>
    <p:sldId id="508" r:id="rId75"/>
    <p:sldId id="509" r:id="rId76"/>
    <p:sldId id="510" r:id="rId77"/>
    <p:sldId id="511" r:id="rId78"/>
    <p:sldId id="512" r:id="rId79"/>
    <p:sldId id="513" r:id="rId80"/>
    <p:sldId id="514" r:id="rId81"/>
    <p:sldId id="515" r:id="rId82"/>
    <p:sldId id="516" r:id="rId83"/>
    <p:sldId id="517" r:id="rId84"/>
    <p:sldId id="518" r:id="rId85"/>
    <p:sldId id="519" r:id="rId86"/>
    <p:sldId id="520" r:id="rId87"/>
    <p:sldId id="521" r:id="rId88"/>
    <p:sldId id="522" r:id="rId89"/>
    <p:sldId id="523" r:id="rId90"/>
    <p:sldId id="524" r:id="rId91"/>
    <p:sldId id="526" r:id="rId92"/>
    <p:sldId id="527" r:id="rId93"/>
    <p:sldId id="528" r:id="rId94"/>
    <p:sldId id="529" r:id="rId95"/>
    <p:sldId id="530" r:id="rId96"/>
    <p:sldId id="531" r:id="rId97"/>
    <p:sldId id="532" r:id="rId98"/>
    <p:sldId id="533" r:id="rId99"/>
    <p:sldId id="534" r:id="rId100"/>
    <p:sldId id="535" r:id="rId101"/>
    <p:sldId id="536" r:id="rId102"/>
    <p:sldId id="537" r:id="rId103"/>
    <p:sldId id="538" r:id="rId104"/>
    <p:sldId id="539" r:id="rId105"/>
    <p:sldId id="540" r:id="rId106"/>
    <p:sldId id="541" r:id="rId107"/>
    <p:sldId id="542" r:id="rId108"/>
    <p:sldId id="543" r:id="rId109"/>
    <p:sldId id="544" r:id="rId110"/>
    <p:sldId id="545" r:id="rId111"/>
    <p:sldId id="546" r:id="rId112"/>
    <p:sldId id="547" r:id="rId113"/>
    <p:sldId id="548" r:id="rId114"/>
    <p:sldId id="549" r:id="rId115"/>
    <p:sldId id="550" r:id="rId116"/>
    <p:sldId id="551" r:id="rId117"/>
    <p:sldId id="552" r:id="rId118"/>
    <p:sldId id="553" r:id="rId119"/>
    <p:sldId id="554" r:id="rId120"/>
    <p:sldId id="555" r:id="rId121"/>
    <p:sldId id="556" r:id="rId122"/>
    <p:sldId id="557" r:id="rId123"/>
    <p:sldId id="558" r:id="rId124"/>
    <p:sldId id="559" r:id="rId125"/>
    <p:sldId id="560" r:id="rId126"/>
    <p:sldId id="561" r:id="rId127"/>
    <p:sldId id="562" r:id="rId128"/>
    <p:sldId id="563" r:id="rId129"/>
    <p:sldId id="564" r:id="rId130"/>
    <p:sldId id="565" r:id="rId131"/>
    <p:sldId id="566" r:id="rId132"/>
    <p:sldId id="567" r:id="rId133"/>
    <p:sldId id="568" r:id="rId134"/>
    <p:sldId id="569" r:id="rId135"/>
    <p:sldId id="570" r:id="rId136"/>
    <p:sldId id="571" r:id="rId137"/>
    <p:sldId id="572" r:id="rId138"/>
    <p:sldId id="573" r:id="rId139"/>
    <p:sldId id="574" r:id="rId140"/>
    <p:sldId id="575" r:id="rId141"/>
    <p:sldId id="576" r:id="rId142"/>
    <p:sldId id="577" r:id="rId143"/>
    <p:sldId id="578" r:id="rId144"/>
    <p:sldId id="579" r:id="rId145"/>
    <p:sldId id="580" r:id="rId146"/>
    <p:sldId id="581" r:id="rId147"/>
    <p:sldId id="582" r:id="rId148"/>
    <p:sldId id="583" r:id="rId149"/>
    <p:sldId id="584" r:id="rId150"/>
    <p:sldId id="585" r:id="rId151"/>
    <p:sldId id="586" r:id="rId152"/>
    <p:sldId id="587" r:id="rId153"/>
    <p:sldId id="588" r:id="rId154"/>
    <p:sldId id="589" r:id="rId155"/>
    <p:sldId id="590" r:id="rId156"/>
    <p:sldId id="591" r:id="rId157"/>
    <p:sldId id="592" r:id="rId158"/>
    <p:sldId id="593" r:id="rId159"/>
    <p:sldId id="594" r:id="rId160"/>
    <p:sldId id="595" r:id="rId161"/>
    <p:sldId id="596" r:id="rId162"/>
    <p:sldId id="597" r:id="rId163"/>
    <p:sldId id="598" r:id="rId164"/>
    <p:sldId id="599" r:id="rId165"/>
    <p:sldId id="600" r:id="rId166"/>
    <p:sldId id="601" r:id="rId167"/>
    <p:sldId id="602" r:id="rId168"/>
    <p:sldId id="603" r:id="rId169"/>
    <p:sldId id="604" r:id="rId170"/>
    <p:sldId id="605" r:id="rId171"/>
    <p:sldId id="606" r:id="rId172"/>
    <p:sldId id="607" r:id="rId173"/>
    <p:sldId id="608" r:id="rId174"/>
    <p:sldId id="609" r:id="rId175"/>
    <p:sldId id="610" r:id="rId176"/>
    <p:sldId id="611" r:id="rId177"/>
    <p:sldId id="612" r:id="rId178"/>
    <p:sldId id="613" r:id="rId179"/>
    <p:sldId id="614" r:id="rId180"/>
    <p:sldId id="615" r:id="rId181"/>
    <p:sldId id="616" r:id="rId182"/>
    <p:sldId id="617" r:id="rId183"/>
    <p:sldId id="618" r:id="rId184"/>
    <p:sldId id="619" r:id="rId185"/>
    <p:sldId id="620" r:id="rId186"/>
    <p:sldId id="621" r:id="rId187"/>
    <p:sldId id="622" r:id="rId188"/>
    <p:sldId id="623" r:id="rId189"/>
    <p:sldId id="624" r:id="rId190"/>
    <p:sldId id="625" r:id="rId191"/>
    <p:sldId id="626" r:id="rId192"/>
    <p:sldId id="627" r:id="rId193"/>
    <p:sldId id="628" r:id="rId194"/>
    <p:sldId id="629" r:id="rId195"/>
    <p:sldId id="630" r:id="rId196"/>
    <p:sldId id="631" r:id="rId197"/>
    <p:sldId id="632" r:id="rId198"/>
    <p:sldId id="633" r:id="rId199"/>
    <p:sldId id="634" r:id="rId200"/>
    <p:sldId id="635" r:id="rId201"/>
    <p:sldId id="636" r:id="rId202"/>
    <p:sldId id="637" r:id="rId203"/>
    <p:sldId id="638" r:id="rId204"/>
    <p:sldId id="639" r:id="rId205"/>
    <p:sldId id="640" r:id="rId206"/>
    <p:sldId id="641" r:id="rId207"/>
    <p:sldId id="642" r:id="rId208"/>
    <p:sldId id="643" r:id="rId209"/>
    <p:sldId id="644" r:id="rId210"/>
    <p:sldId id="645" r:id="rId211"/>
    <p:sldId id="646" r:id="rId212"/>
    <p:sldId id="647" r:id="rId213"/>
  </p:sldIdLst>
  <p:sldSz cx="13004800" cy="9753600"/>
  <p:notesSz cx="13004800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1426" y="4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16" Type="http://schemas.openxmlformats.org/officeDocument/2006/relationships/theme" Target="theme/theme1.xml"/><Relationship Id="rId211" Type="http://schemas.openxmlformats.org/officeDocument/2006/relationships/slide" Target="slides/slide209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2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slide" Target="slides/slide210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presProps" Target="presProps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viewProps" Target="viewProps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5840" y="273050"/>
            <a:ext cx="10993119" cy="1196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6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23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83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07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08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26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8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73603" y="2980266"/>
            <a:ext cx="4741545" cy="5953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4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8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4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7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0815" y="44450"/>
            <a:ext cx="10123169" cy="1715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3690" y="3881120"/>
            <a:ext cx="12377419" cy="2688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130046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Font typeface="Arial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Font typeface="Arial" pitchFamily="34" charset="0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cs.stanford.edu/people/karpathy/convnetjs/demo/mnist.html" TargetMode="External"/><Relationship Id="rId2" Type="http://schemas.openxmlformats.org/officeDocument/2006/relationships/hyperlink" Target="http://cs231n.stanford.edu/" TargetMode="Externa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987" y="3130975"/>
            <a:ext cx="11255364" cy="1517225"/>
          </a:xfrm>
        </p:spPr>
        <p:txBody>
          <a:bodyPr>
            <a:normAutofit/>
          </a:bodyPr>
          <a:lstStyle/>
          <a:p>
            <a:pPr algn="l"/>
            <a:r>
              <a:rPr lang="en-US" sz="4551" dirty="0">
                <a:latin typeface="+mn-lt"/>
              </a:rPr>
              <a:t>Lecture 26: CNN Structure </a:t>
            </a:r>
            <a:r>
              <a:rPr lang="en-US" sz="4551">
                <a:latin typeface="+mn-lt"/>
              </a:rPr>
              <a:t>and Training</a:t>
            </a:r>
            <a:endParaRPr lang="en-US" sz="455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613" y="-248355"/>
            <a:ext cx="10295467" cy="2090702"/>
          </a:xfrm>
          <a:prstGeom prst="rect">
            <a:avLst/>
          </a:prstGeom>
        </p:spPr>
        <p:txBody>
          <a:bodyPr vert="horz" lIns="130048" tIns="65024" rIns="130048" bIns="65024" rtlCol="0" anchor="ctr">
            <a:normAutofit/>
          </a:bodyPr>
          <a:lstStyle/>
          <a:p>
            <a:pPr defTabSz="1300460">
              <a:spcBef>
                <a:spcPct val="0"/>
              </a:spcBef>
              <a:defRPr/>
            </a:pPr>
            <a:r>
              <a:rPr lang="en-US" sz="6258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467271" y="1175218"/>
            <a:ext cx="6935893" cy="2492587"/>
          </a:xfrm>
          <a:prstGeom prst="rect">
            <a:avLst/>
          </a:prstGeom>
        </p:spPr>
        <p:txBody>
          <a:bodyPr vert="horz" lIns="130048" tIns="65024" rIns="130048" bIns="65024" rtlCol="0">
            <a:normAutofit/>
          </a:bodyPr>
          <a:lstStyle/>
          <a:p>
            <a:pPr algn="ctr" defTabSz="1300460">
              <a:spcBef>
                <a:spcPct val="20000"/>
              </a:spcBef>
              <a:defRPr/>
            </a:pPr>
            <a:r>
              <a:rPr lang="en-US" sz="4551" dirty="0"/>
              <a:t>Noah Snavely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275840"/>
            <a:ext cx="13004800" cy="6502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6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926832" y="9009466"/>
            <a:ext cx="4984378" cy="70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91" dirty="0"/>
              <a:t>Slides from Andrej </a:t>
            </a:r>
            <a:r>
              <a:rPr lang="en-US" sz="1991" dirty="0" err="1"/>
              <a:t>Karpathy</a:t>
            </a:r>
            <a:r>
              <a:rPr lang="en-US" sz="1991" dirty="0"/>
              <a:t> and </a:t>
            </a:r>
            <a:r>
              <a:rPr lang="en-US" sz="1991" dirty="0" err="1"/>
              <a:t>Fei-Fei</a:t>
            </a:r>
            <a:r>
              <a:rPr lang="en-US" sz="1991" dirty="0"/>
              <a:t> Li</a:t>
            </a:r>
          </a:p>
          <a:p>
            <a:r>
              <a:rPr lang="en-US" sz="1991" dirty="0"/>
              <a:t>http://</a:t>
            </a:r>
            <a:r>
              <a:rPr lang="en-US" sz="1991" dirty="0" err="1"/>
              <a:t>vision.stanford.edu</a:t>
            </a:r>
            <a:r>
              <a:rPr lang="en-US" sz="1991" dirty="0"/>
              <a:t>/teaching/cs231n/</a:t>
            </a:r>
          </a:p>
        </p:txBody>
      </p:sp>
      <p:pic>
        <p:nvPicPr>
          <p:cNvPr id="1026" name="Picture 2" descr="A standard convolutional neural network, By Aphex34 (Own work) [CC BY-SA 4.0 (http://creativecommons.org/licenses/by-sa/4.0)], via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45" y="4118187"/>
            <a:ext cx="13004800" cy="400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4214" y="8079995"/>
            <a:ext cx="10535513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76" dirty="0"/>
              <a:t>Image credit: Aphex34, [CC BY-SA 4.0 (http://creativecommons.org/licenses/by-sa/4.0)]</a:t>
            </a:r>
          </a:p>
        </p:txBody>
      </p:sp>
    </p:spTree>
    <p:extLst>
      <p:ext uri="{BB962C8B-B14F-4D97-AF65-F5344CB8AC3E}">
        <p14:creationId xmlns:p14="http://schemas.microsoft.com/office/powerpoint/2010/main" val="2828951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858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771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807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025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591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160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300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281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781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416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44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251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0373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665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457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56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195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21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715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43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135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7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9199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56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314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8616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890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9256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7590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610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0250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5270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66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2560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339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339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298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331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558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8348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2526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2625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http://cs231n.stanford.edu/</a:t>
            </a:r>
            <a:endParaRPr lang="en-US" dirty="0"/>
          </a:p>
          <a:p>
            <a:r>
              <a:rPr lang="en-US" dirty="0">
                <a:hlinkClick r:id="rId3"/>
              </a:rPr>
              <a:t>http://cs.stanford.edu/people/karpathy/convnetjs/demo/mnist.html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2193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2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9267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76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3380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9401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6693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6249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9001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4498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916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319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39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6895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8137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0941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0571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1071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4129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2773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1076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0338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852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97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77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2092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2458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7708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2964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3987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947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5693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1756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604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9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8280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751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8677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000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2178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671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657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236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208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517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22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2589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844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8452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6605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1059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1723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2693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2587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0323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1643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07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4917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9839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4526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26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0141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84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6600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8227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2097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8889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8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1"/>
            <a:ext cx="11704320" cy="4048759"/>
          </a:xfrm>
        </p:spPr>
        <p:txBody>
          <a:bodyPr/>
          <a:lstStyle/>
          <a:p>
            <a:r>
              <a:rPr lang="en-US" dirty="0"/>
              <a:t>Final project (P5), due </a:t>
            </a:r>
            <a:r>
              <a:rPr lang="en-US" b="1" dirty="0"/>
              <a:t>Wednesday, 5/10</a:t>
            </a:r>
            <a:r>
              <a:rPr lang="en-US" dirty="0"/>
              <a:t>, by 11:59pm</a:t>
            </a:r>
          </a:p>
          <a:p>
            <a:r>
              <a:rPr lang="en-US" dirty="0"/>
              <a:t>Final exam will be handed out at the end of class today, due Friday, 5/12, by 5pm to Christina </a:t>
            </a:r>
            <a:r>
              <a:rPr lang="en-US" dirty="0" err="1"/>
              <a:t>Ko’s</a:t>
            </a:r>
            <a:r>
              <a:rPr lang="en-US" dirty="0"/>
              <a:t> desk on 12</a:t>
            </a:r>
            <a:r>
              <a:rPr lang="en-US" baseline="30000" dirty="0"/>
              <a:t>th</a:t>
            </a:r>
            <a:r>
              <a:rPr lang="en-US" dirty="0"/>
              <a:t> floor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999" y="6309360"/>
            <a:ext cx="2351429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880" y="6324600"/>
            <a:ext cx="233172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46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7286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3778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1306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6551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22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8943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6450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5056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8685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1194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02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240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0200" y="4419600"/>
            <a:ext cx="5943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2148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46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28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45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3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13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90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60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Finishing up backpropagation</a:t>
            </a:r>
          </a:p>
          <a:p>
            <a:endParaRPr lang="en-US" dirty="0"/>
          </a:p>
          <a:p>
            <a:r>
              <a:rPr lang="en-US" dirty="0" err="1"/>
              <a:t>ConvNet</a:t>
            </a:r>
            <a:r>
              <a:rPr lang="en-US" dirty="0"/>
              <a:t> architectures</a:t>
            </a:r>
          </a:p>
          <a:p>
            <a:endParaRPr lang="en-US" dirty="0"/>
          </a:p>
          <a:p>
            <a:r>
              <a:rPr lang="en-US" dirty="0"/>
              <a:t>How to train </a:t>
            </a:r>
            <a:r>
              <a:rPr lang="en-US" dirty="0" err="1"/>
              <a:t>ConvNets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31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18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6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85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39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9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58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6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36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02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40100" y="215900"/>
            <a:ext cx="6321425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spc="45" dirty="0">
                <a:latin typeface="Arial"/>
                <a:cs typeface="Arial"/>
              </a:rPr>
              <a:t>(Recap)</a:t>
            </a:r>
            <a:r>
              <a:rPr sz="6000" spc="-85" dirty="0">
                <a:latin typeface="Arial"/>
                <a:cs typeface="Arial"/>
              </a:rPr>
              <a:t> </a:t>
            </a:r>
            <a:r>
              <a:rPr sz="6000" spc="110" dirty="0">
                <a:latin typeface="Arial"/>
                <a:cs typeface="Arial"/>
              </a:rPr>
              <a:t>Backprop</a:t>
            </a:r>
            <a:endParaRPr sz="6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108200"/>
            <a:ext cx="13004800" cy="764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58900" y="1320800"/>
            <a:ext cx="1027493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600" spc="-70" dirty="0">
                <a:latin typeface="Arial"/>
                <a:cs typeface="Arial"/>
              </a:rPr>
              <a:t>From </a:t>
            </a:r>
            <a:r>
              <a:rPr sz="3600" spc="-15" dirty="0">
                <a:latin typeface="Arial"/>
                <a:cs typeface="Arial"/>
              </a:rPr>
              <a:t>Geoff </a:t>
            </a:r>
            <a:r>
              <a:rPr sz="3600" spc="-35" dirty="0">
                <a:latin typeface="Arial"/>
                <a:cs typeface="Arial"/>
              </a:rPr>
              <a:t>Hinton </a:t>
            </a:r>
            <a:r>
              <a:rPr sz="3600" spc="-5" dirty="0">
                <a:latin typeface="Arial"/>
                <a:cs typeface="Arial"/>
              </a:rPr>
              <a:t>seminar </a:t>
            </a:r>
            <a:r>
              <a:rPr sz="3600" dirty="0">
                <a:latin typeface="Arial"/>
                <a:cs typeface="Arial"/>
              </a:rPr>
              <a:t>at </a:t>
            </a:r>
            <a:r>
              <a:rPr sz="3600" spc="-10" dirty="0">
                <a:latin typeface="Arial"/>
                <a:cs typeface="Arial"/>
              </a:rPr>
              <a:t>Stanford</a:t>
            </a:r>
            <a:endParaRPr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0869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51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97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86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665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23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44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66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82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43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0100" y="419100"/>
            <a:ext cx="6321425" cy="949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45" dirty="0"/>
              <a:t>(Recap)</a:t>
            </a:r>
            <a:r>
              <a:rPr spc="-85" dirty="0"/>
              <a:t> </a:t>
            </a:r>
            <a:r>
              <a:rPr spc="110" dirty="0"/>
              <a:t>Backprop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600" y="6400800"/>
            <a:ext cx="2058035" cy="57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latin typeface="Arial"/>
                <a:cs typeface="Arial"/>
              </a:rPr>
              <a:t>Gradient: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5300" y="3766820"/>
            <a:ext cx="8995410" cy="1101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300"/>
              </a:lnSpc>
            </a:pPr>
            <a:r>
              <a:rPr sz="3600" i="1" spc="-5" dirty="0">
                <a:latin typeface="Arial"/>
                <a:cs typeface="Arial"/>
              </a:rPr>
              <a:t>All </a:t>
            </a:r>
            <a:r>
              <a:rPr sz="3600" i="1" dirty="0">
                <a:latin typeface="Arial"/>
                <a:cs typeface="Arial"/>
              </a:rPr>
              <a:t>of the </a:t>
            </a:r>
            <a:r>
              <a:rPr sz="3600" i="1" spc="25" dirty="0">
                <a:latin typeface="Arial"/>
                <a:cs typeface="Arial"/>
              </a:rPr>
              <a:t>weights </a:t>
            </a:r>
            <a:r>
              <a:rPr sz="3600" i="1" spc="65" dirty="0">
                <a:latin typeface="Arial"/>
                <a:cs typeface="Arial"/>
              </a:rPr>
              <a:t>and </a:t>
            </a:r>
            <a:r>
              <a:rPr sz="3600" i="1" spc="30" dirty="0">
                <a:latin typeface="Arial"/>
                <a:cs typeface="Arial"/>
              </a:rPr>
              <a:t>biases </a:t>
            </a:r>
            <a:r>
              <a:rPr sz="3600" i="1" spc="-5" dirty="0">
                <a:latin typeface="Arial"/>
                <a:cs typeface="Arial"/>
              </a:rPr>
              <a:t>in </a:t>
            </a:r>
            <a:r>
              <a:rPr sz="3600" i="1" dirty="0">
                <a:latin typeface="Arial"/>
                <a:cs typeface="Arial"/>
              </a:rPr>
              <a:t>the</a:t>
            </a:r>
            <a:r>
              <a:rPr sz="3600" i="1" spc="-150" dirty="0">
                <a:latin typeface="Arial"/>
                <a:cs typeface="Arial"/>
              </a:rPr>
              <a:t> </a:t>
            </a:r>
            <a:r>
              <a:rPr sz="3600" i="1" dirty="0">
                <a:latin typeface="Arial"/>
                <a:cs typeface="Arial"/>
              </a:rPr>
              <a:t>network,  </a:t>
            </a:r>
            <a:r>
              <a:rPr sz="3600" i="1" spc="55" dirty="0">
                <a:latin typeface="Arial"/>
                <a:cs typeface="Arial"/>
              </a:rPr>
              <a:t>stacked</a:t>
            </a:r>
            <a:r>
              <a:rPr sz="3600" i="1" spc="-55" dirty="0">
                <a:latin typeface="Arial"/>
                <a:cs typeface="Arial"/>
              </a:rPr>
              <a:t> </a:t>
            </a:r>
            <a:r>
              <a:rPr sz="3600" i="1" spc="20" dirty="0">
                <a:latin typeface="Arial"/>
                <a:cs typeface="Arial"/>
              </a:rPr>
              <a:t>together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800" y="2514600"/>
            <a:ext cx="2668905" cy="57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Parameters:</a:t>
            </a:r>
            <a:endParaRPr sz="3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0700" y="8021319"/>
            <a:ext cx="9063355" cy="1101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300"/>
              </a:lnSpc>
            </a:pPr>
            <a:r>
              <a:rPr sz="3600" i="1" spc="-5" dirty="0">
                <a:latin typeface="Arial"/>
                <a:cs typeface="Arial"/>
              </a:rPr>
              <a:t>Intuition: </a:t>
            </a:r>
            <a:r>
              <a:rPr sz="3600" i="1" spc="50" dirty="0">
                <a:latin typeface="Arial"/>
                <a:cs typeface="Arial"/>
              </a:rPr>
              <a:t>“How </a:t>
            </a:r>
            <a:r>
              <a:rPr sz="3600" i="1" dirty="0">
                <a:latin typeface="Arial"/>
                <a:cs typeface="Arial"/>
              </a:rPr>
              <a:t>fast </a:t>
            </a:r>
            <a:r>
              <a:rPr sz="3600" i="1" spc="35" dirty="0">
                <a:latin typeface="Arial"/>
                <a:cs typeface="Arial"/>
              </a:rPr>
              <a:t>would </a:t>
            </a:r>
            <a:r>
              <a:rPr sz="3600" i="1" dirty="0">
                <a:latin typeface="Arial"/>
                <a:cs typeface="Arial"/>
              </a:rPr>
              <a:t>the </a:t>
            </a:r>
            <a:r>
              <a:rPr sz="3600" i="1" spc="-15" dirty="0">
                <a:latin typeface="Arial"/>
                <a:cs typeface="Arial"/>
              </a:rPr>
              <a:t>error </a:t>
            </a:r>
            <a:r>
              <a:rPr sz="3600" i="1" spc="65" dirty="0">
                <a:latin typeface="Arial"/>
                <a:cs typeface="Arial"/>
              </a:rPr>
              <a:t>change</a:t>
            </a:r>
            <a:r>
              <a:rPr sz="3600" i="1" spc="-80" dirty="0">
                <a:latin typeface="Arial"/>
                <a:cs typeface="Arial"/>
              </a:rPr>
              <a:t> </a:t>
            </a:r>
            <a:r>
              <a:rPr sz="3600" i="1" dirty="0">
                <a:latin typeface="Arial"/>
                <a:cs typeface="Arial"/>
              </a:rPr>
              <a:t>if  I </a:t>
            </a:r>
            <a:r>
              <a:rPr sz="3600" i="1" spc="65" dirty="0">
                <a:latin typeface="Arial"/>
                <a:cs typeface="Arial"/>
              </a:rPr>
              <a:t>change </a:t>
            </a:r>
            <a:r>
              <a:rPr sz="3600" i="1" dirty="0">
                <a:latin typeface="Arial"/>
                <a:cs typeface="Arial"/>
              </a:rPr>
              <a:t>myself </a:t>
            </a:r>
            <a:r>
              <a:rPr sz="3600" i="1" spc="95" dirty="0">
                <a:latin typeface="Arial"/>
                <a:cs typeface="Arial"/>
              </a:rPr>
              <a:t>by </a:t>
            </a:r>
            <a:r>
              <a:rPr sz="3600" i="1" spc="-5" dirty="0">
                <a:latin typeface="Arial"/>
                <a:cs typeface="Arial"/>
              </a:rPr>
              <a:t>a little</a:t>
            </a:r>
            <a:r>
              <a:rPr sz="3600" i="1" spc="-190" dirty="0">
                <a:latin typeface="Arial"/>
                <a:cs typeface="Arial"/>
              </a:rPr>
              <a:t> </a:t>
            </a:r>
            <a:r>
              <a:rPr sz="3600" i="1" spc="95" dirty="0">
                <a:latin typeface="Arial"/>
                <a:cs typeface="Arial"/>
              </a:rPr>
              <a:t>bit”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2214097"/>
            <a:ext cx="5372734" cy="14633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880" y="5697855"/>
            <a:ext cx="5982447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33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25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894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659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576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933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742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536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491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51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1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75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382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824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506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54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662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531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965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345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84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27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296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000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818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601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193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517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664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426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219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388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9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128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230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364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212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371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456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358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662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830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537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3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294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02000" y="7315200"/>
            <a:ext cx="6858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605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586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581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226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947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17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825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935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115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"/>
            <a:ext cx="13004800" cy="97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6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182</Words>
  <Application>Microsoft Office PowerPoint</Application>
  <PresentationFormat>Custom</PresentationFormat>
  <Paragraphs>26</Paragraphs>
  <Slides>211</Slides>
  <Notes>0</Notes>
  <HiddenSlides>12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211</vt:i4>
      </vt:variant>
    </vt:vector>
  </HeadingPairs>
  <TitlesOfParts>
    <vt:vector size="217" baseType="lpstr">
      <vt:lpstr>ＭＳ Ｐゴシック</vt:lpstr>
      <vt:lpstr>Arial</vt:lpstr>
      <vt:lpstr>Calibri</vt:lpstr>
      <vt:lpstr>Times New Roman</vt:lpstr>
      <vt:lpstr>Office Theme</vt:lpstr>
      <vt:lpstr>1_Office Theme</vt:lpstr>
      <vt:lpstr>Lecture 26: CNN Structure and Training</vt:lpstr>
      <vt:lpstr>Announcements</vt:lpstr>
      <vt:lpstr>Today</vt:lpstr>
      <vt:lpstr>PowerPoint Presentation</vt:lpstr>
      <vt:lpstr>(Recap) Backprop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26: ConvNets Continued</dc:title>
  <cp:lastModifiedBy>Noah Snavely</cp:lastModifiedBy>
  <cp:revision>14</cp:revision>
  <dcterms:created xsi:type="dcterms:W3CDTF">2017-05-04T12:39:04Z</dcterms:created>
  <dcterms:modified xsi:type="dcterms:W3CDTF">2017-05-09T20:30:24Z</dcterms:modified>
</cp:coreProperties>
</file>